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441" autoAdjust="0"/>
  </p:normalViewPr>
  <p:slideViewPr>
    <p:cSldViewPr snapToGrid="0">
      <p:cViewPr varScale="1">
        <p:scale>
          <a:sx n="62" d="100"/>
          <a:sy n="62" d="100"/>
        </p:scale>
        <p:origin x="8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BD181-C031-4720-9F82-F894886DD051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2162D-246B-4B18-A6EA-A534A8C983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13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F2162D-246B-4B18-A6EA-A534A8C9837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61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F2162D-246B-4B18-A6EA-A534A8C9837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47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20FDF-35E9-4D4F-BD10-19B2A98A85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FEA529-2A40-412C-89A5-97C5673B36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A8896-DB1A-4B27-A692-7074134F6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79B70-0610-415E-8A97-5D0BD188E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6C010-A61C-47C6-92DD-6B2AA12FE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275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89533-2BFF-4D56-B4A4-C58DCC93D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605305-5257-455E-A65E-A5A2C863FB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01676-BCB5-429F-B667-0FDF6003B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38594-9D13-4EEE-A4D1-6B4E895EC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C7F40-2B44-4720-9DA3-21C1B0D00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130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1E97F3-B84D-47AC-B2C8-95A44FD7FB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C71B69-B837-4CA7-94E8-10F5B82FE5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6380D7-C158-4DCF-A5FE-720D26725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14A73B-2B9E-4F82-8E87-5B65CA098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0EB50-5510-41DA-B8C1-15BD23FA8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7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9C336-4994-45A4-B42C-CBEED8A81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7E5AD-842A-40AC-85AE-E1AC48912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17DF8-D3E0-455C-A074-0619DADEA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D3044-FF54-404D-88C1-DCCF70843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94410-4FF6-436A-A56C-0B5EB7C0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41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ED70A-4155-44A0-BAC9-D311AF6DB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6AD4E-520D-4A4B-87F8-50BB4F754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9707B-DEA1-4738-B044-364CBCA5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02C992-094E-412A-A8FC-E1B46DE90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5D30D-39FC-42AB-8884-08243A28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010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92BAA-B530-45D2-9456-8B9AA5A21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F79EA-8EF0-4613-A058-142311E64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7BE7D2-12E8-4D06-81BA-3157156E9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AD574-803A-404D-86D4-E145A01BD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00E990-5D90-4FEB-97F3-EE5B0D19E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5D93D-A27C-40FC-B6F9-98A68A3A9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863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7C424-54EB-4BA3-91A1-ACAB6C2DB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32CF6-FFEB-4917-BF76-AA74C71A59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C39D2F-FD5C-40D3-A468-D79682560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9AB038-3C30-4FC7-93DA-91D127ABE0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2B045B-91A0-43C5-B5F3-8CF7541D6C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396409-7D08-4D1C-9EB7-848B337AB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0CC216-D722-4995-9ADC-9E2CCD91E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401418-8080-43CB-98DF-31AE8BA34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353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0526A-EEF1-4888-90B9-67F75AC9E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064CDD-D43F-4685-BAA5-FB7D88776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D1A4B7-2F36-4A2B-882B-E3C4954E6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756F20-DDEF-4714-9806-F024D5552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467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C66555-095A-4D56-BC51-F75A23FE7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1AB140-598D-4A28-80D4-8DDFB850E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B12893-ACA2-41CC-9E80-9523494DA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583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84799-10E2-4C5C-8DBD-36BE77BB4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E3D77-901D-44D8-91B4-B784027F5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D7EEF9-BE0E-440E-B1E1-C18044BEB5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777B3A-4878-442F-80F5-EC70112C7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1132B-42B0-49A0-8DB0-A0E1C7F7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799377-B955-4CD2-BFD0-1267D81D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85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38B4F-6F85-4D7D-BAA7-08645F9AB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7573C1-A46C-4599-9212-D65EF73E55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3883E8-9D53-4A5E-B2A7-0D80B73CD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0F97A0-A1D4-4D33-AD93-41791BA85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E2581E-DF5A-4A37-B064-FC1142748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E6FAF-9341-40FD-B035-77A9ABB47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83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3E349C-4AB5-459D-A413-5BC7C8CAA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E1B3CA-DD93-443F-91B1-9165ED9ED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3F8C83-6EEB-4E3B-BA9D-4EDF051DF1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21FC0-E2B4-4F8C-9277-F541C691E106}" type="datetimeFigureOut">
              <a:rPr lang="en-GB" smtClean="0"/>
              <a:t>27/06/2025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DEB22-8253-4643-BC9D-EA054FE9F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7D7A-8823-4BD5-9142-23D1D0B6D0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7032-798B-46EC-8976-ADE31361F8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8997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7B1E1B-4831-40FD-9416-6432BB4F244A}"/>
              </a:ext>
            </a:extLst>
          </p:cNvPr>
          <p:cNvSpPr/>
          <p:nvPr/>
        </p:nvSpPr>
        <p:spPr>
          <a:xfrm>
            <a:off x="102377" y="876300"/>
            <a:ext cx="11727071" cy="5829300"/>
          </a:xfrm>
          <a:prstGeom prst="rect">
            <a:avLst/>
          </a:prstGeom>
          <a:solidFill>
            <a:schemeClr val="bg1"/>
          </a:solidFill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265189A-6E73-40EE-A8A1-811F17400208}"/>
              </a:ext>
            </a:extLst>
          </p:cNvPr>
          <p:cNvSpPr/>
          <p:nvPr/>
        </p:nvSpPr>
        <p:spPr>
          <a:xfrm>
            <a:off x="1846972" y="1141936"/>
            <a:ext cx="4671811" cy="5128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492FC27-B811-4879-9697-E13A276E76D7}"/>
              </a:ext>
            </a:extLst>
          </p:cNvPr>
          <p:cNvSpPr/>
          <p:nvPr/>
        </p:nvSpPr>
        <p:spPr>
          <a:xfrm>
            <a:off x="1846972" y="1667251"/>
            <a:ext cx="4671812" cy="5650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506EB1-B804-4A00-9FFC-1AC46D11EA86}"/>
              </a:ext>
            </a:extLst>
          </p:cNvPr>
          <p:cNvSpPr/>
          <p:nvPr/>
        </p:nvSpPr>
        <p:spPr>
          <a:xfrm>
            <a:off x="1846973" y="5820256"/>
            <a:ext cx="4662975" cy="682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E39AC0-DAC9-48B6-86D4-DE12B9ABC6D4}"/>
              </a:ext>
            </a:extLst>
          </p:cNvPr>
          <p:cNvSpPr/>
          <p:nvPr/>
        </p:nvSpPr>
        <p:spPr>
          <a:xfrm>
            <a:off x="2560213" y="5985404"/>
            <a:ext cx="32487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Calibri Light" panose="020F0302020204030204" pitchFamily="34" charset="0"/>
                <a:ea typeface="Book Antiqua" panose="02040602050305030304" pitchFamily="18" charset="0"/>
              </a:rPr>
              <a:t>Datacenter Hardware Infrastructures </a:t>
            </a:r>
            <a:endParaRPr lang="en-GB" sz="16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DE8AB5-488F-4A35-A1F5-9DB5F6B5065B}"/>
              </a:ext>
            </a:extLst>
          </p:cNvPr>
          <p:cNvSpPr/>
          <p:nvPr/>
        </p:nvSpPr>
        <p:spPr>
          <a:xfrm>
            <a:off x="1846973" y="5040349"/>
            <a:ext cx="1884851" cy="7639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Bare Metal Compute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B39C37-5441-4AEE-9D74-FEF75D52D325}"/>
              </a:ext>
            </a:extLst>
          </p:cNvPr>
          <p:cNvSpPr/>
          <p:nvPr/>
        </p:nvSpPr>
        <p:spPr>
          <a:xfrm>
            <a:off x="3759828" y="5040349"/>
            <a:ext cx="1427648" cy="7639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SAN/ NFS Storage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A9EEA4-D95D-4D32-9761-7C8EA8F968D7}"/>
              </a:ext>
            </a:extLst>
          </p:cNvPr>
          <p:cNvSpPr/>
          <p:nvPr/>
        </p:nvSpPr>
        <p:spPr>
          <a:xfrm>
            <a:off x="5212646" y="5040349"/>
            <a:ext cx="1297302" cy="7639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Network Device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14E285-4E15-4D91-BF40-C19479EA3682}"/>
              </a:ext>
            </a:extLst>
          </p:cNvPr>
          <p:cNvSpPr/>
          <p:nvPr/>
        </p:nvSpPr>
        <p:spPr>
          <a:xfrm rot="16200000">
            <a:off x="700664" y="3407747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ESXI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F5C23D-3B99-4E43-BCCD-99AEB8A297B8}"/>
              </a:ext>
            </a:extLst>
          </p:cNvPr>
          <p:cNvSpPr/>
          <p:nvPr/>
        </p:nvSpPr>
        <p:spPr>
          <a:xfrm rot="16200000">
            <a:off x="1172374" y="3407747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ESXI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CF2013-145E-4992-8B74-7C767AFD8875}"/>
              </a:ext>
            </a:extLst>
          </p:cNvPr>
          <p:cNvSpPr/>
          <p:nvPr/>
        </p:nvSpPr>
        <p:spPr>
          <a:xfrm rot="16200000">
            <a:off x="1648755" y="3408685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ESXI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DEFDDE-9FA6-43A9-BF6A-F821F12EF077}"/>
              </a:ext>
            </a:extLst>
          </p:cNvPr>
          <p:cNvSpPr/>
          <p:nvPr/>
        </p:nvSpPr>
        <p:spPr>
          <a:xfrm rot="16200000">
            <a:off x="2128313" y="3408685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ESXI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2BEEF1-4A0F-46C5-8592-71E40B4A0455}"/>
              </a:ext>
            </a:extLst>
          </p:cNvPr>
          <p:cNvSpPr/>
          <p:nvPr/>
        </p:nvSpPr>
        <p:spPr>
          <a:xfrm rot="16200000">
            <a:off x="2613517" y="3415567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VMFS </a:t>
            </a:r>
            <a:r>
              <a:rPr lang="en-US" sz="1400" dirty="0">
                <a:solidFill>
                  <a:schemeClr val="tx1"/>
                </a:solidFill>
              </a:rPr>
              <a:t>(Virtual Machine File System)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9A6B65F-DE34-48DC-B53E-F6EAEC748368}"/>
              </a:ext>
            </a:extLst>
          </p:cNvPr>
          <p:cNvSpPr/>
          <p:nvPr/>
        </p:nvSpPr>
        <p:spPr>
          <a:xfrm rot="16200000">
            <a:off x="3100336" y="3415567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NFS</a:t>
            </a:r>
            <a:r>
              <a:rPr lang="en-US" sz="1400" dirty="0">
                <a:solidFill>
                  <a:schemeClr val="tx1"/>
                </a:solidFill>
              </a:rPr>
              <a:t>(Network File System)  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52D3F2-ABE4-4789-9EB9-911CCDC6F247}"/>
              </a:ext>
            </a:extLst>
          </p:cNvPr>
          <p:cNvSpPr/>
          <p:nvPr/>
        </p:nvSpPr>
        <p:spPr>
          <a:xfrm rot="16200000">
            <a:off x="3583964" y="3416505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RDM </a:t>
            </a:r>
            <a:r>
              <a:rPr lang="en-GB" sz="1400" dirty="0">
                <a:solidFill>
                  <a:schemeClr val="tx1"/>
                </a:solidFill>
              </a:rPr>
              <a:t>(Raw Device Mapping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FFA93D1-E7E6-406A-B3EF-6A0C974DA237}"/>
              </a:ext>
            </a:extLst>
          </p:cNvPr>
          <p:cNvSpPr/>
          <p:nvPr/>
        </p:nvSpPr>
        <p:spPr>
          <a:xfrm rot="16200000">
            <a:off x="4066335" y="3416028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vSwitch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806C68-9A8B-4DFC-B66C-0D346AFD1A0C}"/>
              </a:ext>
            </a:extLst>
          </p:cNvPr>
          <p:cNvSpPr/>
          <p:nvPr/>
        </p:nvSpPr>
        <p:spPr>
          <a:xfrm rot="16200000">
            <a:off x="4544086" y="3420261"/>
            <a:ext cx="2749821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Standard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20EA959-1409-4338-BDAB-7E1E63AC537D}"/>
              </a:ext>
            </a:extLst>
          </p:cNvPr>
          <p:cNvSpPr/>
          <p:nvPr/>
        </p:nvSpPr>
        <p:spPr>
          <a:xfrm rot="16200000">
            <a:off x="4968030" y="3465488"/>
            <a:ext cx="2755453" cy="3629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Distributed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2195FB1-6788-473D-82BA-2D471E73C5A8}"/>
              </a:ext>
            </a:extLst>
          </p:cNvPr>
          <p:cNvSpPr/>
          <p:nvPr/>
        </p:nvSpPr>
        <p:spPr>
          <a:xfrm>
            <a:off x="2838243" y="1752239"/>
            <a:ext cx="701288" cy="40478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50" dirty="0">
                <a:solidFill>
                  <a:schemeClr val="bg1"/>
                </a:solidFill>
              </a:rPr>
              <a:t>VM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655974A-FDC2-41B8-A952-C6DC6B778F97}"/>
              </a:ext>
            </a:extLst>
          </p:cNvPr>
          <p:cNvSpPr/>
          <p:nvPr/>
        </p:nvSpPr>
        <p:spPr>
          <a:xfrm>
            <a:off x="2108208" y="1753514"/>
            <a:ext cx="701288" cy="40478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50" dirty="0">
                <a:solidFill>
                  <a:schemeClr val="bg1"/>
                </a:solidFill>
              </a:rPr>
              <a:t>VM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F84405-2AD9-43BF-AE6C-2699B945FF0A}"/>
              </a:ext>
            </a:extLst>
          </p:cNvPr>
          <p:cNvSpPr/>
          <p:nvPr/>
        </p:nvSpPr>
        <p:spPr>
          <a:xfrm>
            <a:off x="3822713" y="1770868"/>
            <a:ext cx="1183534" cy="386157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</a:rPr>
              <a:t>Datastore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FBF74D-9B17-41A8-A694-E9ED694CA4AF}"/>
              </a:ext>
            </a:extLst>
          </p:cNvPr>
          <p:cNvSpPr/>
          <p:nvPr/>
        </p:nvSpPr>
        <p:spPr>
          <a:xfrm>
            <a:off x="5199091" y="1745781"/>
            <a:ext cx="854568" cy="404786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dirty="0">
                <a:solidFill>
                  <a:schemeClr val="bg1"/>
                </a:solidFill>
              </a:rPr>
              <a:t>Port Groups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E5857B5-84AF-47D7-8CB7-B5C0FA2C317F}"/>
              </a:ext>
            </a:extLst>
          </p:cNvPr>
          <p:cNvSpPr/>
          <p:nvPr/>
        </p:nvSpPr>
        <p:spPr>
          <a:xfrm rot="16200000">
            <a:off x="4391977" y="3355640"/>
            <a:ext cx="5366582" cy="9704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 Process Management Frameworks </a:t>
            </a:r>
          </a:p>
          <a:p>
            <a:pPr lvl="3"/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F9ACC1B-50F1-41DB-AB53-60472A2945DD}"/>
              </a:ext>
            </a:extLst>
          </p:cNvPr>
          <p:cNvSpPr txBox="1"/>
          <p:nvPr/>
        </p:nvSpPr>
        <p:spPr>
          <a:xfrm>
            <a:off x="102377" y="3314980"/>
            <a:ext cx="1369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Self Managed VMware Infrastructure </a:t>
            </a:r>
          </a:p>
        </p:txBody>
      </p:sp>
      <p:sp>
        <p:nvSpPr>
          <p:cNvPr id="53" name="Left Brace 52">
            <a:extLst>
              <a:ext uri="{FF2B5EF4-FFF2-40B4-BE49-F238E27FC236}">
                <a16:creationId xmlns:a16="http://schemas.microsoft.com/office/drawing/2014/main" id="{2B93946C-057A-4EB5-A8BD-37D0C425ADC1}"/>
              </a:ext>
            </a:extLst>
          </p:cNvPr>
          <p:cNvSpPr/>
          <p:nvPr/>
        </p:nvSpPr>
        <p:spPr>
          <a:xfrm>
            <a:off x="1528413" y="2269256"/>
            <a:ext cx="330512" cy="27420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5F1881F-2A37-4804-9B8E-996E4D8AA82A}"/>
              </a:ext>
            </a:extLst>
          </p:cNvPr>
          <p:cNvSpPr/>
          <p:nvPr/>
        </p:nvSpPr>
        <p:spPr>
          <a:xfrm>
            <a:off x="2260607" y="1288008"/>
            <a:ext cx="1171361" cy="315157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50" dirty="0">
                <a:solidFill>
                  <a:schemeClr val="bg1"/>
                </a:solidFill>
              </a:rPr>
              <a:t>Application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0A1DE1A-9806-475E-89AA-84EF32081FBD}"/>
              </a:ext>
            </a:extLst>
          </p:cNvPr>
          <p:cNvSpPr/>
          <p:nvPr/>
        </p:nvSpPr>
        <p:spPr>
          <a:xfrm>
            <a:off x="3576952" y="1290362"/>
            <a:ext cx="1171361" cy="315157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050" dirty="0">
                <a:solidFill>
                  <a:schemeClr val="bg1"/>
                </a:solidFill>
              </a:rPr>
              <a:t>Database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E358D8F-7CA8-4227-9491-01B96D4ADA45}"/>
              </a:ext>
            </a:extLst>
          </p:cNvPr>
          <p:cNvSpPr txBox="1"/>
          <p:nvPr/>
        </p:nvSpPr>
        <p:spPr>
          <a:xfrm>
            <a:off x="159282" y="1357298"/>
            <a:ext cx="1369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Customer Application</a:t>
            </a:r>
          </a:p>
        </p:txBody>
      </p:sp>
      <p:sp>
        <p:nvSpPr>
          <p:cNvPr id="60" name="Left Brace 59">
            <a:extLst>
              <a:ext uri="{FF2B5EF4-FFF2-40B4-BE49-F238E27FC236}">
                <a16:creationId xmlns:a16="http://schemas.microsoft.com/office/drawing/2014/main" id="{4270F553-D2FB-4A0D-9286-DAEFA983FD3C}"/>
              </a:ext>
            </a:extLst>
          </p:cNvPr>
          <p:cNvSpPr/>
          <p:nvPr/>
        </p:nvSpPr>
        <p:spPr>
          <a:xfrm>
            <a:off x="1659082" y="1191155"/>
            <a:ext cx="150588" cy="100850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231B3D6-2FB1-432A-B7E8-6E87B2490460}"/>
              </a:ext>
            </a:extLst>
          </p:cNvPr>
          <p:cNvSpPr/>
          <p:nvPr/>
        </p:nvSpPr>
        <p:spPr>
          <a:xfrm>
            <a:off x="7670313" y="1157573"/>
            <a:ext cx="4000379" cy="38827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5F3A6B7-E7E0-4B71-960C-07729571ADE0}"/>
              </a:ext>
            </a:extLst>
          </p:cNvPr>
          <p:cNvSpPr/>
          <p:nvPr/>
        </p:nvSpPr>
        <p:spPr>
          <a:xfrm rot="16200000">
            <a:off x="5895916" y="2937761"/>
            <a:ext cx="3904046" cy="3098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vCenter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D0ED20E-C3A1-454E-91A2-46F5514AD17C}"/>
              </a:ext>
            </a:extLst>
          </p:cNvPr>
          <p:cNvSpPr/>
          <p:nvPr/>
        </p:nvSpPr>
        <p:spPr>
          <a:xfrm>
            <a:off x="8015513" y="1233253"/>
            <a:ext cx="3655180" cy="3709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Virtual Machine Management</a:t>
            </a:r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0E2DD66-C1E5-4458-8BDA-7BFD91774986}"/>
              </a:ext>
            </a:extLst>
          </p:cNvPr>
          <p:cNvSpPr/>
          <p:nvPr/>
        </p:nvSpPr>
        <p:spPr>
          <a:xfrm>
            <a:off x="8011571" y="1625477"/>
            <a:ext cx="365912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Resource Allocation and Optimization</a:t>
            </a:r>
            <a:endParaRPr lang="en-GB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89B2C20-F89A-45AB-9C4E-C69B103DD519}"/>
              </a:ext>
            </a:extLst>
          </p:cNvPr>
          <p:cNvSpPr/>
          <p:nvPr/>
        </p:nvSpPr>
        <p:spPr>
          <a:xfrm>
            <a:off x="8015347" y="2055479"/>
            <a:ext cx="3655345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High Availability and Failover</a:t>
            </a:r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01CE46-8B18-45CE-BF34-D947C07E0E98}"/>
              </a:ext>
            </a:extLst>
          </p:cNvPr>
          <p:cNvSpPr/>
          <p:nvPr/>
        </p:nvSpPr>
        <p:spPr>
          <a:xfrm>
            <a:off x="8015348" y="2511272"/>
            <a:ext cx="3655344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Networking Management</a:t>
            </a:r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49917BE-0646-4E44-A25F-7D4721A8708E}"/>
              </a:ext>
            </a:extLst>
          </p:cNvPr>
          <p:cNvSpPr/>
          <p:nvPr/>
        </p:nvSpPr>
        <p:spPr>
          <a:xfrm>
            <a:off x="8016561" y="2899091"/>
            <a:ext cx="3654131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Storage Management</a:t>
            </a:r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5AA23CD-326E-4761-848D-76BB049C1B9B}"/>
              </a:ext>
            </a:extLst>
          </p:cNvPr>
          <p:cNvSpPr/>
          <p:nvPr/>
        </p:nvSpPr>
        <p:spPr>
          <a:xfrm>
            <a:off x="8002840" y="3319463"/>
            <a:ext cx="366785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Automation and Orchestration</a:t>
            </a:r>
            <a:endParaRPr lang="en-GB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16E28D9-36AB-4988-BF67-5CE9CA137941}"/>
              </a:ext>
            </a:extLst>
          </p:cNvPr>
          <p:cNvSpPr/>
          <p:nvPr/>
        </p:nvSpPr>
        <p:spPr>
          <a:xfrm>
            <a:off x="8013345" y="3734311"/>
            <a:ext cx="3657347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</a:rPr>
              <a:t>Monitoring and Logging</a:t>
            </a:r>
            <a:endParaRPr lang="en-GB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216768A-7ADB-4F32-B9E5-799B1FF50C19}"/>
              </a:ext>
            </a:extLst>
          </p:cNvPr>
          <p:cNvSpPr/>
          <p:nvPr/>
        </p:nvSpPr>
        <p:spPr>
          <a:xfrm>
            <a:off x="8020447" y="4147260"/>
            <a:ext cx="3650245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latin typeface="Calibri Light" panose="020F0302020204030204" pitchFamily="34" charset="0"/>
                <a:ea typeface="Book Antiqua" panose="02040602050305030304" pitchFamily="18" charset="0"/>
                <a:cs typeface="Times New Roman" panose="02020603050405020304" pitchFamily="18" charset="0"/>
              </a:rPr>
              <a:t>Security and Compliance</a:t>
            </a:r>
            <a:endParaRPr lang="en-GB" sz="1600" dirty="0">
              <a:effectLst/>
              <a:latin typeface="Book Antiqua" panose="02040602050305030304" pitchFamily="18" charset="0"/>
              <a:ea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5C6BF43-4A30-4B88-AF30-282BA3467FFB}"/>
              </a:ext>
            </a:extLst>
          </p:cNvPr>
          <p:cNvSpPr txBox="1"/>
          <p:nvPr/>
        </p:nvSpPr>
        <p:spPr>
          <a:xfrm>
            <a:off x="8269057" y="4605725"/>
            <a:ext cx="3273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VMware Platform Management</a:t>
            </a:r>
          </a:p>
        </p:txBody>
      </p:sp>
    </p:spTree>
    <p:extLst>
      <p:ext uri="{BB962C8B-B14F-4D97-AF65-F5344CB8AC3E}">
        <p14:creationId xmlns:p14="http://schemas.microsoft.com/office/powerpoint/2010/main" val="125730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A5E4EF4B-A41F-464C-9014-C0F1256E5013}"/>
              </a:ext>
            </a:extLst>
          </p:cNvPr>
          <p:cNvSpPr/>
          <p:nvPr/>
        </p:nvSpPr>
        <p:spPr>
          <a:xfrm>
            <a:off x="384118" y="1028700"/>
            <a:ext cx="11423766" cy="5651500"/>
          </a:xfrm>
          <a:prstGeom prst="rect">
            <a:avLst/>
          </a:prstGeom>
          <a:solidFill>
            <a:schemeClr val="bg1"/>
          </a:solidFill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506EB1-B804-4A00-9FFC-1AC46D11EA86}"/>
              </a:ext>
            </a:extLst>
          </p:cNvPr>
          <p:cNvSpPr/>
          <p:nvPr/>
        </p:nvSpPr>
        <p:spPr>
          <a:xfrm>
            <a:off x="1846973" y="5820256"/>
            <a:ext cx="4586511" cy="682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E39AC0-DAC9-48B6-86D4-DE12B9ABC6D4}"/>
              </a:ext>
            </a:extLst>
          </p:cNvPr>
          <p:cNvSpPr/>
          <p:nvPr/>
        </p:nvSpPr>
        <p:spPr>
          <a:xfrm>
            <a:off x="2560213" y="5985404"/>
            <a:ext cx="32487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Calibri Light" panose="020F0302020204030204" pitchFamily="34" charset="0"/>
                <a:ea typeface="Book Antiqua" panose="02040602050305030304" pitchFamily="18" charset="0"/>
              </a:rPr>
              <a:t>Datacenter Hardware Infrastructures </a:t>
            </a:r>
            <a:endParaRPr lang="en-GB" sz="1600" b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E5857B5-84AF-47D7-8CB7-B5C0FA2C317F}"/>
              </a:ext>
            </a:extLst>
          </p:cNvPr>
          <p:cNvSpPr/>
          <p:nvPr/>
        </p:nvSpPr>
        <p:spPr>
          <a:xfrm rot="16200000">
            <a:off x="4714621" y="2963892"/>
            <a:ext cx="4406071" cy="89134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Process Management Frameworks</a:t>
            </a:r>
            <a:r>
              <a:rPr lang="en-GB" sz="14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E358D8F-7CA8-4227-9491-01B96D4ADA45}"/>
              </a:ext>
            </a:extLst>
          </p:cNvPr>
          <p:cNvSpPr txBox="1"/>
          <p:nvPr/>
        </p:nvSpPr>
        <p:spPr>
          <a:xfrm>
            <a:off x="384117" y="3172053"/>
            <a:ext cx="1369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Customer Application</a:t>
            </a:r>
          </a:p>
        </p:txBody>
      </p:sp>
      <p:sp>
        <p:nvSpPr>
          <p:cNvPr id="60" name="Left Brace 59">
            <a:extLst>
              <a:ext uri="{FF2B5EF4-FFF2-40B4-BE49-F238E27FC236}">
                <a16:creationId xmlns:a16="http://schemas.microsoft.com/office/drawing/2014/main" id="{4270F553-D2FB-4A0D-9286-DAEFA983FD3C}"/>
              </a:ext>
            </a:extLst>
          </p:cNvPr>
          <p:cNvSpPr/>
          <p:nvPr/>
        </p:nvSpPr>
        <p:spPr>
          <a:xfrm>
            <a:off x="1536155" y="1191154"/>
            <a:ext cx="303256" cy="447572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231B3D6-2FB1-432A-B7E8-6E87B2490460}"/>
              </a:ext>
            </a:extLst>
          </p:cNvPr>
          <p:cNvSpPr/>
          <p:nvPr/>
        </p:nvSpPr>
        <p:spPr>
          <a:xfrm>
            <a:off x="7499544" y="1218675"/>
            <a:ext cx="4000379" cy="44060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5F3A6B7-E7E0-4B71-960C-07729571ADE0}"/>
              </a:ext>
            </a:extLst>
          </p:cNvPr>
          <p:cNvSpPr/>
          <p:nvPr/>
        </p:nvSpPr>
        <p:spPr>
          <a:xfrm rot="16200000">
            <a:off x="5431547" y="3248295"/>
            <a:ext cx="4467173" cy="2857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AWS Management  Console 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D0ED20E-C3A1-454E-91A2-46F5514AD17C}"/>
              </a:ext>
            </a:extLst>
          </p:cNvPr>
          <p:cNvSpPr/>
          <p:nvPr/>
        </p:nvSpPr>
        <p:spPr>
          <a:xfrm>
            <a:off x="7844745" y="1233253"/>
            <a:ext cx="365518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Cost Optimization</a:t>
            </a:r>
            <a:endParaRPr lang="en-GB" sz="16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0E2DD66-C1E5-4458-8BDA-7BFD91774986}"/>
              </a:ext>
            </a:extLst>
          </p:cNvPr>
          <p:cNvSpPr/>
          <p:nvPr/>
        </p:nvSpPr>
        <p:spPr>
          <a:xfrm>
            <a:off x="7840803" y="1625477"/>
            <a:ext cx="3659121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Backup and Disaster Recovery</a:t>
            </a:r>
            <a:endParaRPr lang="en-GB" sz="1600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89B2C20-F89A-45AB-9C4E-C69B103DD519}"/>
              </a:ext>
            </a:extLst>
          </p:cNvPr>
          <p:cNvSpPr/>
          <p:nvPr/>
        </p:nvSpPr>
        <p:spPr>
          <a:xfrm>
            <a:off x="7844579" y="2055479"/>
            <a:ext cx="3655345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Resource Provisioning and Scaling</a:t>
            </a:r>
            <a:endParaRPr lang="en-GB" sz="1600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A01CE46-8B18-45CE-BF34-D947C07E0E98}"/>
              </a:ext>
            </a:extLst>
          </p:cNvPr>
          <p:cNvSpPr/>
          <p:nvPr/>
        </p:nvSpPr>
        <p:spPr>
          <a:xfrm>
            <a:off x="7844580" y="2511272"/>
            <a:ext cx="3655344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Automation and Deployment</a:t>
            </a:r>
            <a:endParaRPr lang="en-GB" sz="1600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49917BE-0646-4E44-A25F-7D4721A8708E}"/>
              </a:ext>
            </a:extLst>
          </p:cNvPr>
          <p:cNvSpPr/>
          <p:nvPr/>
        </p:nvSpPr>
        <p:spPr>
          <a:xfrm>
            <a:off x="7845793" y="2899091"/>
            <a:ext cx="3654131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Incident Management &amp; Troubleshooting</a:t>
            </a:r>
            <a:endParaRPr lang="en-GB" sz="1600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5AA23CD-326E-4761-848D-76BB049C1B9B}"/>
              </a:ext>
            </a:extLst>
          </p:cNvPr>
          <p:cNvSpPr/>
          <p:nvPr/>
        </p:nvSpPr>
        <p:spPr>
          <a:xfrm>
            <a:off x="7832072" y="3319463"/>
            <a:ext cx="3667852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Automation and Deployment</a:t>
            </a:r>
            <a:endParaRPr lang="en-GB" sz="1600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16E28D9-36AB-4988-BF67-5CE9CA137941}"/>
              </a:ext>
            </a:extLst>
          </p:cNvPr>
          <p:cNvSpPr/>
          <p:nvPr/>
        </p:nvSpPr>
        <p:spPr>
          <a:xfrm>
            <a:off x="7842577" y="3734311"/>
            <a:ext cx="3657347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Calibri Light" panose="020F0302020204030204" pitchFamily="34" charset="0"/>
                <a:ea typeface="Book Antiqua" panose="02040602050305030304" pitchFamily="18" charset="0"/>
              </a:rPr>
              <a:t>Monitoring and Logging</a:t>
            </a:r>
            <a:endParaRPr lang="en-GB" sz="1600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216768A-7ADB-4F32-B9E5-799B1FF50C19}"/>
              </a:ext>
            </a:extLst>
          </p:cNvPr>
          <p:cNvSpPr/>
          <p:nvPr/>
        </p:nvSpPr>
        <p:spPr>
          <a:xfrm>
            <a:off x="7849679" y="4147260"/>
            <a:ext cx="3650245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dirty="0">
                <a:latin typeface="Calibri Light" panose="020F0302020204030204" pitchFamily="34" charset="0"/>
                <a:ea typeface="Book Antiqua" panose="02040602050305030304" pitchFamily="18" charset="0"/>
                <a:cs typeface="Times New Roman" panose="02020603050405020304" pitchFamily="18" charset="0"/>
              </a:rPr>
              <a:t>Security and Compliance</a:t>
            </a:r>
            <a:endParaRPr lang="en-GB" sz="1600" dirty="0">
              <a:effectLst/>
              <a:latin typeface="Book Antiqua" panose="02040602050305030304" pitchFamily="18" charset="0"/>
              <a:ea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5C6BF43-4A30-4B88-AF30-282BA3467FFB}"/>
              </a:ext>
            </a:extLst>
          </p:cNvPr>
          <p:cNvSpPr txBox="1"/>
          <p:nvPr/>
        </p:nvSpPr>
        <p:spPr>
          <a:xfrm>
            <a:off x="8007803" y="5314035"/>
            <a:ext cx="3273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             </a:t>
            </a:r>
            <a:r>
              <a:rPr lang="en-GB" b="1" dirty="0"/>
              <a:t>Management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D0EC178-536C-4BB9-8020-FA8408EE0260}"/>
              </a:ext>
            </a:extLst>
          </p:cNvPr>
          <p:cNvSpPr/>
          <p:nvPr/>
        </p:nvSpPr>
        <p:spPr>
          <a:xfrm>
            <a:off x="1799384" y="5679022"/>
            <a:ext cx="4662975" cy="878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 AWS Global Infrastructure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8CC9B2A-9187-4506-BAEA-67D088EE3361}"/>
              </a:ext>
            </a:extLst>
          </p:cNvPr>
          <p:cNvSpPr/>
          <p:nvPr/>
        </p:nvSpPr>
        <p:spPr>
          <a:xfrm>
            <a:off x="1791906" y="1206529"/>
            <a:ext cx="4641578" cy="4418217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 w="0"/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1CF7ABE3-9B8D-4AF8-AEDF-575B80930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796413" y="1209051"/>
            <a:ext cx="521562" cy="521562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512E952D-8225-4B78-B1F8-A602A0CBE2EE}"/>
              </a:ext>
            </a:extLst>
          </p:cNvPr>
          <p:cNvSpPr/>
          <p:nvPr/>
        </p:nvSpPr>
        <p:spPr>
          <a:xfrm>
            <a:off x="2303066" y="1218676"/>
            <a:ext cx="6110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(VPC</a:t>
            </a:r>
            <a:r>
              <a:rPr lang="en-US" sz="1400" dirty="0">
                <a:ln w="0"/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n w="0"/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0BFF8E-B8DA-4AFA-BD42-C4EB4C35D24E}"/>
              </a:ext>
            </a:extLst>
          </p:cNvPr>
          <p:cNvSpPr txBox="1"/>
          <p:nvPr/>
        </p:nvSpPr>
        <p:spPr>
          <a:xfrm>
            <a:off x="3085640" y="2772295"/>
            <a:ext cx="2137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AWS Cloud Services 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10484A2-AD6F-4D30-8462-BBF4E0C7559A}"/>
              </a:ext>
            </a:extLst>
          </p:cNvPr>
          <p:cNvSpPr/>
          <p:nvPr/>
        </p:nvSpPr>
        <p:spPr>
          <a:xfrm>
            <a:off x="7849679" y="4568915"/>
            <a:ext cx="3650245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dirty="0"/>
              <a:t>Documentation and Knowledge Sharing</a:t>
            </a:r>
            <a:endParaRPr lang="en-GB" sz="1600" dirty="0">
              <a:effectLst/>
              <a:latin typeface="Book Antiqua" panose="02040602050305030304" pitchFamily="18" charset="0"/>
              <a:ea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3FC1091-0F87-4C93-B03E-8775DE5AE9BE}"/>
              </a:ext>
            </a:extLst>
          </p:cNvPr>
          <p:cNvSpPr/>
          <p:nvPr/>
        </p:nvSpPr>
        <p:spPr>
          <a:xfrm>
            <a:off x="7849679" y="4942043"/>
            <a:ext cx="3650245" cy="3385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dirty="0"/>
              <a:t>Network</a:t>
            </a:r>
            <a:endParaRPr lang="en-GB" sz="1600" dirty="0">
              <a:effectLst/>
              <a:latin typeface="Book Antiqua" panose="02040602050305030304" pitchFamily="18" charset="0"/>
              <a:ea typeface="Book Antiqua" panose="0204060205030503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795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4312</TotalTime>
  <Words>139</Words>
  <Application>Microsoft Office PowerPoint</Application>
  <PresentationFormat>Widescreen</PresentationFormat>
  <Paragraphs>53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Book Antiqua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Sherpa, Phurba</dc:creator>
  <cp:lastModifiedBy>Lingamallu, Phani</cp:lastModifiedBy>
  <cp:revision>44</cp:revision>
  <dcterms:created xsi:type="dcterms:W3CDTF">2024-10-02T14:27:36Z</dcterms:created>
  <dcterms:modified xsi:type="dcterms:W3CDTF">2025-06-27T07:01:13Z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29eed6f-34eb-4453-9f97-09510b9b219f_Enabled">
    <vt:lpwstr>true</vt:lpwstr>
  </property>
  <property fmtid="{D5CDD505-2E9C-101B-9397-08002B2CF9AE}" pid="3" name="MSIP_Label_929eed6f-34eb-4453-9f97-09510b9b219f_SetDate">
    <vt:lpwstr>2025-06-02T13:57:06Z</vt:lpwstr>
  </property>
  <property fmtid="{D5CDD505-2E9C-101B-9397-08002B2CF9AE}" pid="4" name="MSIP_Label_929eed6f-34eb-4453-9f97-09510b9b219f_Method">
    <vt:lpwstr>Standard</vt:lpwstr>
  </property>
  <property fmtid="{D5CDD505-2E9C-101B-9397-08002B2CF9AE}" pid="5" name="MSIP_Label_929eed6f-34eb-4453-9f97-09510b9b219f_Name">
    <vt:lpwstr>Amazon Pending_Classification</vt:lpwstr>
  </property>
  <property fmtid="{D5CDD505-2E9C-101B-9397-08002B2CF9AE}" pid="6" name="MSIP_Label_929eed6f-34eb-4453-9f97-09510b9b219f_SiteId">
    <vt:lpwstr>5280104a-472d-4538-9ccf-1e1d0efe8b1b</vt:lpwstr>
  </property>
  <property fmtid="{D5CDD505-2E9C-101B-9397-08002B2CF9AE}" pid="7" name="MSIP_Label_929eed6f-34eb-4453-9f97-09510b9b219f_ActionId">
    <vt:lpwstr>3e9885c1-7329-499b-bca6-7b87cc75a118</vt:lpwstr>
  </property>
  <property fmtid="{D5CDD505-2E9C-101B-9397-08002B2CF9AE}" pid="8" name="MSIP_Label_929eed6f-34eb-4453-9f97-09510b9b219f_ContentBits">
    <vt:lpwstr>0</vt:lpwstr>
  </property>
  <property fmtid="{D5CDD505-2E9C-101B-9397-08002B2CF9AE}" pid="9" name="MSIP_Label_929eed6f-34eb-4453-9f97-09510b9b219f_Tag">
    <vt:lpwstr>10, 3, 0, 1</vt:lpwstr>
  </property>
</Properties>
</file>