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3"/>
  </p:notesMasterIdLst>
  <p:handoutMasterIdLst>
    <p:handoutMasterId r:id="rId34"/>
  </p:handoutMasterIdLst>
  <p:sldIdLst>
    <p:sldId id="260" r:id="rId2"/>
    <p:sldId id="261" r:id="rId3"/>
    <p:sldId id="258" r:id="rId4"/>
    <p:sldId id="259" r:id="rId5"/>
    <p:sldId id="257" r:id="rId6"/>
    <p:sldId id="264" r:id="rId7"/>
    <p:sldId id="263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379" r:id="rId23"/>
    <p:sldId id="380" r:id="rId24"/>
    <p:sldId id="370" r:id="rId25"/>
    <p:sldId id="381" r:id="rId26"/>
    <p:sldId id="382" r:id="rId27"/>
    <p:sldId id="383" r:id="rId28"/>
    <p:sldId id="384" r:id="rId29"/>
    <p:sldId id="376" r:id="rId30"/>
    <p:sldId id="377" r:id="rId31"/>
    <p:sldId id="262" r:id="rId32"/>
  </p:sldIdLst>
  <p:sldSz cx="16459200" cy="164592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228" autoAdjust="0"/>
    <p:restoredTop sz="94660"/>
  </p:normalViewPr>
  <p:slideViewPr>
    <p:cSldViewPr snapToGrid="0">
      <p:cViewPr>
        <p:scale>
          <a:sx n="140" d="100"/>
          <a:sy n="140" d="100"/>
        </p:scale>
        <p:origin x="1080" y="-28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33D4A412-52AA-4BE7-6392-C9981CCAE93D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13AA72D-505D-3781-30E4-A73EE4F9B37B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711FAB-37DA-4B27-9D0B-3DC028BEACD6}" type="datetimeFigureOut">
              <a:rPr lang="en-US" smtClean="0"/>
              <a:t>3/2/26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C1002CD-9BDD-BD9D-1AC0-7864681A818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/>
              <a:t>dd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A16DDF3-FDA7-DD7A-0A23-6BCB4264987E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41FDD3-889C-4BF1-87C9-3F41CDE36D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01646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0468C8D-03C9-4904-B486-ADA3A5216D63}" type="datetimeFigureOut">
              <a:rPr lang="en-US" smtClean="0"/>
              <a:t>3/2/26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/>
              <a:t>dd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3C7D1F-DB4B-43AD-B172-4D0C1CEA3B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9946735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Providing Retrieval-Augmented Generation to users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797627-EC36-B043-B21C-121251A0A890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54627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34440" y="2693671"/>
            <a:ext cx="13990320" cy="5730240"/>
          </a:xfrm>
        </p:spPr>
        <p:txBody>
          <a:bodyPr anchor="b"/>
          <a:lstStyle>
            <a:lvl1pPr algn="ctr">
              <a:defRPr sz="10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57400" y="8644891"/>
            <a:ext cx="12344400" cy="3973829"/>
          </a:xfrm>
        </p:spPr>
        <p:txBody>
          <a:bodyPr/>
          <a:lstStyle>
            <a:lvl1pPr marL="0" indent="0" algn="ctr">
              <a:buNone/>
              <a:defRPr sz="4320"/>
            </a:lvl1pPr>
            <a:lvl2pPr marL="822960" indent="0" algn="ctr">
              <a:buNone/>
              <a:defRPr sz="3600"/>
            </a:lvl2pPr>
            <a:lvl3pPr marL="1645920" indent="0" algn="ctr">
              <a:buNone/>
              <a:defRPr sz="3240"/>
            </a:lvl3pPr>
            <a:lvl4pPr marL="2468880" indent="0" algn="ctr">
              <a:buNone/>
              <a:defRPr sz="2880"/>
            </a:lvl4pPr>
            <a:lvl5pPr marL="3291840" indent="0" algn="ctr">
              <a:buNone/>
              <a:defRPr sz="2880"/>
            </a:lvl5pPr>
            <a:lvl6pPr marL="4114800" indent="0" algn="ctr">
              <a:buNone/>
              <a:defRPr sz="2880"/>
            </a:lvl6pPr>
            <a:lvl7pPr marL="4937760" indent="0" algn="ctr">
              <a:buNone/>
              <a:defRPr sz="2880"/>
            </a:lvl7pPr>
            <a:lvl8pPr marL="5760720" indent="0" algn="ctr">
              <a:buNone/>
              <a:defRPr sz="2880"/>
            </a:lvl8pPr>
            <a:lvl9pPr marL="6583680" indent="0" algn="ctr">
              <a:buNone/>
              <a:defRPr sz="288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2025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26D9EC-0347-46F9-AE7D-FAF0061D26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81193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2025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26D9EC-0347-46F9-AE7D-FAF0061D26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56372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778616" y="876300"/>
            <a:ext cx="3549015" cy="1394841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31571" y="876300"/>
            <a:ext cx="10441305" cy="13948411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2025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26D9EC-0347-46F9-AE7D-FAF0061D26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9975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2025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26D9EC-0347-46F9-AE7D-FAF0061D26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56977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2998" y="4103375"/>
            <a:ext cx="14196060" cy="6846569"/>
          </a:xfrm>
        </p:spPr>
        <p:txBody>
          <a:bodyPr anchor="b"/>
          <a:lstStyle>
            <a:lvl1pPr>
              <a:defRPr sz="10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2998" y="11014715"/>
            <a:ext cx="14196060" cy="3600449"/>
          </a:xfrm>
        </p:spPr>
        <p:txBody>
          <a:bodyPr/>
          <a:lstStyle>
            <a:lvl1pPr marL="0" indent="0">
              <a:buNone/>
              <a:defRPr sz="4320">
                <a:solidFill>
                  <a:schemeClr val="tx1"/>
                </a:solidFill>
              </a:defRPr>
            </a:lvl1pPr>
            <a:lvl2pPr marL="822960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2pPr>
            <a:lvl3pPr marL="1645920" indent="0">
              <a:buNone/>
              <a:defRPr sz="3240">
                <a:solidFill>
                  <a:schemeClr val="tx1">
                    <a:tint val="75000"/>
                  </a:schemeClr>
                </a:solidFill>
              </a:defRPr>
            </a:lvl3pPr>
            <a:lvl4pPr marL="2468880" indent="0">
              <a:buNone/>
              <a:defRPr sz="2880">
                <a:solidFill>
                  <a:schemeClr val="tx1">
                    <a:tint val="75000"/>
                  </a:schemeClr>
                </a:solidFill>
              </a:defRPr>
            </a:lvl4pPr>
            <a:lvl5pPr marL="3291840" indent="0">
              <a:buNone/>
              <a:defRPr sz="2880">
                <a:solidFill>
                  <a:schemeClr val="tx1">
                    <a:tint val="75000"/>
                  </a:schemeClr>
                </a:solidFill>
              </a:defRPr>
            </a:lvl5pPr>
            <a:lvl6pPr marL="4114800" indent="0">
              <a:buNone/>
              <a:defRPr sz="2880">
                <a:solidFill>
                  <a:schemeClr val="tx1">
                    <a:tint val="75000"/>
                  </a:schemeClr>
                </a:solidFill>
              </a:defRPr>
            </a:lvl6pPr>
            <a:lvl7pPr marL="4937760" indent="0">
              <a:buNone/>
              <a:defRPr sz="2880">
                <a:solidFill>
                  <a:schemeClr val="tx1">
                    <a:tint val="75000"/>
                  </a:schemeClr>
                </a:solidFill>
              </a:defRPr>
            </a:lvl7pPr>
            <a:lvl8pPr marL="5760720" indent="0">
              <a:buNone/>
              <a:defRPr sz="2880">
                <a:solidFill>
                  <a:schemeClr val="tx1">
                    <a:tint val="75000"/>
                  </a:schemeClr>
                </a:solidFill>
              </a:defRPr>
            </a:lvl8pPr>
            <a:lvl9pPr marL="6583680" indent="0">
              <a:buNone/>
              <a:defRPr sz="288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2025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26D9EC-0347-46F9-AE7D-FAF0061D26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06565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31570" y="4381500"/>
            <a:ext cx="6995160" cy="1044321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32470" y="4381500"/>
            <a:ext cx="6995160" cy="1044321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2025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26D9EC-0347-46F9-AE7D-FAF0061D26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80450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33714" y="876304"/>
            <a:ext cx="14196060" cy="318135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33716" y="4034791"/>
            <a:ext cx="6963012" cy="1977389"/>
          </a:xfrm>
        </p:spPr>
        <p:txBody>
          <a:bodyPr anchor="b"/>
          <a:lstStyle>
            <a:lvl1pPr marL="0" indent="0">
              <a:buNone/>
              <a:defRPr sz="4320" b="1"/>
            </a:lvl1pPr>
            <a:lvl2pPr marL="822960" indent="0">
              <a:buNone/>
              <a:defRPr sz="3600" b="1"/>
            </a:lvl2pPr>
            <a:lvl3pPr marL="1645920" indent="0">
              <a:buNone/>
              <a:defRPr sz="3240" b="1"/>
            </a:lvl3pPr>
            <a:lvl4pPr marL="2468880" indent="0">
              <a:buNone/>
              <a:defRPr sz="2880" b="1"/>
            </a:lvl4pPr>
            <a:lvl5pPr marL="3291840" indent="0">
              <a:buNone/>
              <a:defRPr sz="2880" b="1"/>
            </a:lvl5pPr>
            <a:lvl6pPr marL="4114800" indent="0">
              <a:buNone/>
              <a:defRPr sz="2880" b="1"/>
            </a:lvl6pPr>
            <a:lvl7pPr marL="4937760" indent="0">
              <a:buNone/>
              <a:defRPr sz="2880" b="1"/>
            </a:lvl7pPr>
            <a:lvl8pPr marL="5760720" indent="0">
              <a:buNone/>
              <a:defRPr sz="2880" b="1"/>
            </a:lvl8pPr>
            <a:lvl9pPr marL="6583680" indent="0">
              <a:buNone/>
              <a:defRPr sz="288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33716" y="6012180"/>
            <a:ext cx="6963012" cy="884301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332471" y="4034791"/>
            <a:ext cx="6997304" cy="1977389"/>
          </a:xfrm>
        </p:spPr>
        <p:txBody>
          <a:bodyPr anchor="b"/>
          <a:lstStyle>
            <a:lvl1pPr marL="0" indent="0">
              <a:buNone/>
              <a:defRPr sz="4320" b="1"/>
            </a:lvl1pPr>
            <a:lvl2pPr marL="822960" indent="0">
              <a:buNone/>
              <a:defRPr sz="3600" b="1"/>
            </a:lvl2pPr>
            <a:lvl3pPr marL="1645920" indent="0">
              <a:buNone/>
              <a:defRPr sz="3240" b="1"/>
            </a:lvl3pPr>
            <a:lvl4pPr marL="2468880" indent="0">
              <a:buNone/>
              <a:defRPr sz="2880" b="1"/>
            </a:lvl4pPr>
            <a:lvl5pPr marL="3291840" indent="0">
              <a:buNone/>
              <a:defRPr sz="2880" b="1"/>
            </a:lvl5pPr>
            <a:lvl6pPr marL="4114800" indent="0">
              <a:buNone/>
              <a:defRPr sz="2880" b="1"/>
            </a:lvl6pPr>
            <a:lvl7pPr marL="4937760" indent="0">
              <a:buNone/>
              <a:defRPr sz="2880" b="1"/>
            </a:lvl7pPr>
            <a:lvl8pPr marL="5760720" indent="0">
              <a:buNone/>
              <a:defRPr sz="2880" b="1"/>
            </a:lvl8pPr>
            <a:lvl9pPr marL="6583680" indent="0">
              <a:buNone/>
              <a:defRPr sz="288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332471" y="6012180"/>
            <a:ext cx="6997304" cy="884301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2025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26D9EC-0347-46F9-AE7D-FAF0061D26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6682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6E80717C-F03C-DF9D-60BF-5E64CF074A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BF99775D-1FB2-21D0-5A5E-1E3DAE88CF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2025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DC1A9B4E-6C17-5085-C1F7-50E6447853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26D9EC-0347-46F9-AE7D-FAF0061D26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81937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775855" y="15255244"/>
            <a:ext cx="10231235" cy="8763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1624310" y="15255244"/>
            <a:ext cx="4377690" cy="876300"/>
          </a:xfrm>
        </p:spPr>
        <p:txBody>
          <a:bodyPr/>
          <a:lstStyle/>
          <a:p>
            <a:endParaRPr lang="en-US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8D1480C3-43F6-4E70-A6E5-ED1B2786B23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5196339" y="15527134"/>
            <a:ext cx="585391" cy="348070"/>
          </a:xfrm>
          <a:prstGeom prst="rect">
            <a:avLst/>
          </a:prstGeom>
        </p:spPr>
      </p:pic>
      <p:sp>
        <p:nvSpPr>
          <p:cNvPr id="6" name="AWS copyright text">
            <a:extLst>
              <a:ext uri="{FF2B5EF4-FFF2-40B4-BE49-F238E27FC236}">
                <a16:creationId xmlns:a16="http://schemas.microsoft.com/office/drawing/2014/main" id="{99A37138-259D-4723-8420-6DEA119C534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85293" y="15624225"/>
            <a:ext cx="4036484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x-none" sz="1000" b="0" i="0" dirty="0">
                <a:solidFill>
                  <a:srgbClr val="7F7F7F"/>
                </a:solidFill>
                <a:latin typeface="Amazon Ember" charset="0"/>
                <a:ea typeface="Amazon Ember" charset="0"/>
                <a:cs typeface="Amazon Ember" charset="0"/>
              </a:rPr>
              <a:t>© 2025, Amazon Web Services, Inc. or its affiliates.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9033752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33714" y="1097280"/>
            <a:ext cx="5308520" cy="3840480"/>
          </a:xfrm>
        </p:spPr>
        <p:txBody>
          <a:bodyPr anchor="b"/>
          <a:lstStyle>
            <a:lvl1pPr>
              <a:defRPr sz="576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97304" y="2369824"/>
            <a:ext cx="8332470" cy="11696700"/>
          </a:xfrm>
        </p:spPr>
        <p:txBody>
          <a:bodyPr/>
          <a:lstStyle>
            <a:lvl1pPr>
              <a:defRPr sz="5760"/>
            </a:lvl1pPr>
            <a:lvl2pPr>
              <a:defRPr sz="5040"/>
            </a:lvl2pPr>
            <a:lvl3pPr>
              <a:defRPr sz="4320"/>
            </a:lvl3pPr>
            <a:lvl4pPr>
              <a:defRPr sz="3600"/>
            </a:lvl4pPr>
            <a:lvl5pPr>
              <a:defRPr sz="3600"/>
            </a:lvl5pPr>
            <a:lvl6pPr>
              <a:defRPr sz="3600"/>
            </a:lvl6pPr>
            <a:lvl7pPr>
              <a:defRPr sz="3600"/>
            </a:lvl7pPr>
            <a:lvl8pPr>
              <a:defRPr sz="3600"/>
            </a:lvl8pPr>
            <a:lvl9pPr>
              <a:defRPr sz="3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33714" y="4937760"/>
            <a:ext cx="5308520" cy="9147811"/>
          </a:xfrm>
        </p:spPr>
        <p:txBody>
          <a:bodyPr/>
          <a:lstStyle>
            <a:lvl1pPr marL="0" indent="0">
              <a:buNone/>
              <a:defRPr sz="2880"/>
            </a:lvl1pPr>
            <a:lvl2pPr marL="822960" indent="0">
              <a:buNone/>
              <a:defRPr sz="2520"/>
            </a:lvl2pPr>
            <a:lvl3pPr marL="1645920" indent="0">
              <a:buNone/>
              <a:defRPr sz="2160"/>
            </a:lvl3pPr>
            <a:lvl4pPr marL="2468880" indent="0">
              <a:buNone/>
              <a:defRPr sz="1800"/>
            </a:lvl4pPr>
            <a:lvl5pPr marL="3291840" indent="0">
              <a:buNone/>
              <a:defRPr sz="1800"/>
            </a:lvl5pPr>
            <a:lvl6pPr marL="4114800" indent="0">
              <a:buNone/>
              <a:defRPr sz="1800"/>
            </a:lvl6pPr>
            <a:lvl7pPr marL="4937760" indent="0">
              <a:buNone/>
              <a:defRPr sz="1800"/>
            </a:lvl7pPr>
            <a:lvl8pPr marL="5760720" indent="0">
              <a:buNone/>
              <a:defRPr sz="1800"/>
            </a:lvl8pPr>
            <a:lvl9pPr marL="6583680" indent="0">
              <a:buNone/>
              <a:defRPr sz="18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2025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26D9EC-0347-46F9-AE7D-FAF0061D26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91378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33714" y="1097280"/>
            <a:ext cx="5308520" cy="3840480"/>
          </a:xfrm>
        </p:spPr>
        <p:txBody>
          <a:bodyPr anchor="b"/>
          <a:lstStyle>
            <a:lvl1pPr>
              <a:defRPr sz="576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97304" y="2369824"/>
            <a:ext cx="8332470" cy="11696700"/>
          </a:xfrm>
        </p:spPr>
        <p:txBody>
          <a:bodyPr anchor="t"/>
          <a:lstStyle>
            <a:lvl1pPr marL="0" indent="0">
              <a:buNone/>
              <a:defRPr sz="5760"/>
            </a:lvl1pPr>
            <a:lvl2pPr marL="822960" indent="0">
              <a:buNone/>
              <a:defRPr sz="5040"/>
            </a:lvl2pPr>
            <a:lvl3pPr marL="1645920" indent="0">
              <a:buNone/>
              <a:defRPr sz="4320"/>
            </a:lvl3pPr>
            <a:lvl4pPr marL="2468880" indent="0">
              <a:buNone/>
              <a:defRPr sz="3600"/>
            </a:lvl4pPr>
            <a:lvl5pPr marL="3291840" indent="0">
              <a:buNone/>
              <a:defRPr sz="3600"/>
            </a:lvl5pPr>
            <a:lvl6pPr marL="4114800" indent="0">
              <a:buNone/>
              <a:defRPr sz="3600"/>
            </a:lvl6pPr>
            <a:lvl7pPr marL="4937760" indent="0">
              <a:buNone/>
              <a:defRPr sz="3600"/>
            </a:lvl7pPr>
            <a:lvl8pPr marL="5760720" indent="0">
              <a:buNone/>
              <a:defRPr sz="3600"/>
            </a:lvl8pPr>
            <a:lvl9pPr marL="6583680" indent="0">
              <a:buNone/>
              <a:defRPr sz="3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33714" y="4937760"/>
            <a:ext cx="5308520" cy="9147811"/>
          </a:xfrm>
        </p:spPr>
        <p:txBody>
          <a:bodyPr/>
          <a:lstStyle>
            <a:lvl1pPr marL="0" indent="0">
              <a:buNone/>
              <a:defRPr sz="2880"/>
            </a:lvl1pPr>
            <a:lvl2pPr marL="822960" indent="0">
              <a:buNone/>
              <a:defRPr sz="2520"/>
            </a:lvl2pPr>
            <a:lvl3pPr marL="1645920" indent="0">
              <a:buNone/>
              <a:defRPr sz="2160"/>
            </a:lvl3pPr>
            <a:lvl4pPr marL="2468880" indent="0">
              <a:buNone/>
              <a:defRPr sz="1800"/>
            </a:lvl4pPr>
            <a:lvl5pPr marL="3291840" indent="0">
              <a:buNone/>
              <a:defRPr sz="1800"/>
            </a:lvl5pPr>
            <a:lvl6pPr marL="4114800" indent="0">
              <a:buNone/>
              <a:defRPr sz="1800"/>
            </a:lvl6pPr>
            <a:lvl7pPr marL="4937760" indent="0">
              <a:buNone/>
              <a:defRPr sz="1800"/>
            </a:lvl7pPr>
            <a:lvl8pPr marL="5760720" indent="0">
              <a:buNone/>
              <a:defRPr sz="1800"/>
            </a:lvl8pPr>
            <a:lvl9pPr marL="6583680" indent="0">
              <a:buNone/>
              <a:defRPr sz="18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2025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26D9EC-0347-46F9-AE7D-FAF0061D26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5889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31570" y="876304"/>
            <a:ext cx="14196060" cy="318135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31570" y="4381500"/>
            <a:ext cx="14196060" cy="104432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31570" y="15255244"/>
            <a:ext cx="3703320" cy="8763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1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452110" y="15255244"/>
            <a:ext cx="5554980" cy="8763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1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/>
              <a:t>2025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24310" y="15255244"/>
            <a:ext cx="3703320" cy="8763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1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26D9EC-0347-46F9-AE7D-FAF0061D26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84840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algn="l" defTabSz="1645920" rtl="0" eaLnBrk="1" latinLnBrk="0" hangingPunct="1">
        <a:lnSpc>
          <a:spcPct val="90000"/>
        </a:lnSpc>
        <a:spcBef>
          <a:spcPct val="0"/>
        </a:spcBef>
        <a:buNone/>
        <a:defRPr sz="792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11480" indent="-411480" algn="l" defTabSz="1645920" rtl="0" eaLnBrk="1" latinLnBrk="0" hangingPunct="1">
        <a:lnSpc>
          <a:spcPct val="90000"/>
        </a:lnSpc>
        <a:spcBef>
          <a:spcPts val="1800"/>
        </a:spcBef>
        <a:buFont typeface="Arial" panose="020B0604020202020204" pitchFamily="34" charset="0"/>
        <a:buChar char="•"/>
        <a:defRPr sz="5040" kern="1200">
          <a:solidFill>
            <a:schemeClr val="tx1"/>
          </a:solidFill>
          <a:latin typeface="+mn-lt"/>
          <a:ea typeface="+mn-ea"/>
          <a:cs typeface="+mn-cs"/>
        </a:defRPr>
      </a:lvl1pPr>
      <a:lvl2pPr marL="1234440" indent="-411480" algn="l" defTabSz="1645920" rtl="0" eaLnBrk="1" latinLnBrk="0" hangingPunct="1">
        <a:lnSpc>
          <a:spcPct val="90000"/>
        </a:lnSpc>
        <a:spcBef>
          <a:spcPts val="900"/>
        </a:spcBef>
        <a:buFont typeface="Arial" panose="020B0604020202020204" pitchFamily="34" charset="0"/>
        <a:buChar char="•"/>
        <a:defRPr sz="4320" kern="1200">
          <a:solidFill>
            <a:schemeClr val="tx1"/>
          </a:solidFill>
          <a:latin typeface="+mn-lt"/>
          <a:ea typeface="+mn-ea"/>
          <a:cs typeface="+mn-cs"/>
        </a:defRPr>
      </a:lvl2pPr>
      <a:lvl3pPr marL="2057400" indent="-411480" algn="l" defTabSz="1645920" rtl="0" eaLnBrk="1" latinLnBrk="0" hangingPunct="1">
        <a:lnSpc>
          <a:spcPct val="90000"/>
        </a:lnSpc>
        <a:spcBef>
          <a:spcPts val="9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880360" indent="-411480" algn="l" defTabSz="1645920" rtl="0" eaLnBrk="1" latinLnBrk="0" hangingPunct="1">
        <a:lnSpc>
          <a:spcPct val="90000"/>
        </a:lnSpc>
        <a:spcBef>
          <a:spcPts val="900"/>
        </a:spcBef>
        <a:buFont typeface="Arial" panose="020B0604020202020204" pitchFamily="34" charset="0"/>
        <a:buChar char="•"/>
        <a:defRPr sz="3240" kern="1200">
          <a:solidFill>
            <a:schemeClr val="tx1"/>
          </a:solidFill>
          <a:latin typeface="+mn-lt"/>
          <a:ea typeface="+mn-ea"/>
          <a:cs typeface="+mn-cs"/>
        </a:defRPr>
      </a:lvl4pPr>
      <a:lvl5pPr marL="3703320" indent="-411480" algn="l" defTabSz="1645920" rtl="0" eaLnBrk="1" latinLnBrk="0" hangingPunct="1">
        <a:lnSpc>
          <a:spcPct val="90000"/>
        </a:lnSpc>
        <a:spcBef>
          <a:spcPts val="900"/>
        </a:spcBef>
        <a:buFont typeface="Arial" panose="020B0604020202020204" pitchFamily="34" charset="0"/>
        <a:buChar char="•"/>
        <a:defRPr sz="3240" kern="1200">
          <a:solidFill>
            <a:schemeClr val="tx1"/>
          </a:solidFill>
          <a:latin typeface="+mn-lt"/>
          <a:ea typeface="+mn-ea"/>
          <a:cs typeface="+mn-cs"/>
        </a:defRPr>
      </a:lvl5pPr>
      <a:lvl6pPr marL="4526280" indent="-411480" algn="l" defTabSz="1645920" rtl="0" eaLnBrk="1" latinLnBrk="0" hangingPunct="1">
        <a:lnSpc>
          <a:spcPct val="90000"/>
        </a:lnSpc>
        <a:spcBef>
          <a:spcPts val="900"/>
        </a:spcBef>
        <a:buFont typeface="Arial" panose="020B0604020202020204" pitchFamily="34" charset="0"/>
        <a:buChar char="•"/>
        <a:defRPr sz="3240" kern="1200">
          <a:solidFill>
            <a:schemeClr val="tx1"/>
          </a:solidFill>
          <a:latin typeface="+mn-lt"/>
          <a:ea typeface="+mn-ea"/>
          <a:cs typeface="+mn-cs"/>
        </a:defRPr>
      </a:lvl6pPr>
      <a:lvl7pPr marL="5349240" indent="-411480" algn="l" defTabSz="1645920" rtl="0" eaLnBrk="1" latinLnBrk="0" hangingPunct="1">
        <a:lnSpc>
          <a:spcPct val="90000"/>
        </a:lnSpc>
        <a:spcBef>
          <a:spcPts val="900"/>
        </a:spcBef>
        <a:buFont typeface="Arial" panose="020B0604020202020204" pitchFamily="34" charset="0"/>
        <a:buChar char="•"/>
        <a:defRPr sz="3240" kern="1200">
          <a:solidFill>
            <a:schemeClr val="tx1"/>
          </a:solidFill>
          <a:latin typeface="+mn-lt"/>
          <a:ea typeface="+mn-ea"/>
          <a:cs typeface="+mn-cs"/>
        </a:defRPr>
      </a:lvl7pPr>
      <a:lvl8pPr marL="6172200" indent="-411480" algn="l" defTabSz="1645920" rtl="0" eaLnBrk="1" latinLnBrk="0" hangingPunct="1">
        <a:lnSpc>
          <a:spcPct val="90000"/>
        </a:lnSpc>
        <a:spcBef>
          <a:spcPts val="900"/>
        </a:spcBef>
        <a:buFont typeface="Arial" panose="020B0604020202020204" pitchFamily="34" charset="0"/>
        <a:buChar char="•"/>
        <a:defRPr sz="3240" kern="1200">
          <a:solidFill>
            <a:schemeClr val="tx1"/>
          </a:solidFill>
          <a:latin typeface="+mn-lt"/>
          <a:ea typeface="+mn-ea"/>
          <a:cs typeface="+mn-cs"/>
        </a:defRPr>
      </a:lvl8pPr>
      <a:lvl9pPr marL="6995160" indent="-411480" algn="l" defTabSz="1645920" rtl="0" eaLnBrk="1" latinLnBrk="0" hangingPunct="1">
        <a:lnSpc>
          <a:spcPct val="90000"/>
        </a:lnSpc>
        <a:spcBef>
          <a:spcPts val="900"/>
        </a:spcBef>
        <a:buFont typeface="Arial" panose="020B0604020202020204" pitchFamily="34" charset="0"/>
        <a:buChar char="•"/>
        <a:defRPr sz="324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645920" rtl="0" eaLnBrk="1" latinLnBrk="0" hangingPunct="1">
        <a:defRPr sz="324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algn="l" defTabSz="1645920" rtl="0" eaLnBrk="1" latinLnBrk="0" hangingPunct="1">
        <a:defRPr sz="3240" kern="1200">
          <a:solidFill>
            <a:schemeClr val="tx1"/>
          </a:solidFill>
          <a:latin typeface="+mn-lt"/>
          <a:ea typeface="+mn-ea"/>
          <a:cs typeface="+mn-cs"/>
        </a:defRPr>
      </a:lvl2pPr>
      <a:lvl3pPr marL="1645920" algn="l" defTabSz="1645920" rtl="0" eaLnBrk="1" latinLnBrk="0" hangingPunct="1">
        <a:defRPr sz="3240" kern="1200">
          <a:solidFill>
            <a:schemeClr val="tx1"/>
          </a:solidFill>
          <a:latin typeface="+mn-lt"/>
          <a:ea typeface="+mn-ea"/>
          <a:cs typeface="+mn-cs"/>
        </a:defRPr>
      </a:lvl3pPr>
      <a:lvl4pPr marL="2468880" algn="l" defTabSz="1645920" rtl="0" eaLnBrk="1" latinLnBrk="0" hangingPunct="1">
        <a:defRPr sz="3240" kern="1200">
          <a:solidFill>
            <a:schemeClr val="tx1"/>
          </a:solidFill>
          <a:latin typeface="+mn-lt"/>
          <a:ea typeface="+mn-ea"/>
          <a:cs typeface="+mn-cs"/>
        </a:defRPr>
      </a:lvl4pPr>
      <a:lvl5pPr marL="3291840" algn="l" defTabSz="1645920" rtl="0" eaLnBrk="1" latinLnBrk="0" hangingPunct="1">
        <a:defRPr sz="3240" kern="1200">
          <a:solidFill>
            <a:schemeClr val="tx1"/>
          </a:solidFill>
          <a:latin typeface="+mn-lt"/>
          <a:ea typeface="+mn-ea"/>
          <a:cs typeface="+mn-cs"/>
        </a:defRPr>
      </a:lvl5pPr>
      <a:lvl6pPr marL="4114800" algn="l" defTabSz="1645920" rtl="0" eaLnBrk="1" latinLnBrk="0" hangingPunct="1">
        <a:defRPr sz="3240" kern="1200">
          <a:solidFill>
            <a:schemeClr val="tx1"/>
          </a:solidFill>
          <a:latin typeface="+mn-lt"/>
          <a:ea typeface="+mn-ea"/>
          <a:cs typeface="+mn-cs"/>
        </a:defRPr>
      </a:lvl6pPr>
      <a:lvl7pPr marL="4937760" algn="l" defTabSz="1645920" rtl="0" eaLnBrk="1" latinLnBrk="0" hangingPunct="1">
        <a:defRPr sz="3240" kern="1200">
          <a:solidFill>
            <a:schemeClr val="tx1"/>
          </a:solidFill>
          <a:latin typeface="+mn-lt"/>
          <a:ea typeface="+mn-ea"/>
          <a:cs typeface="+mn-cs"/>
        </a:defRPr>
      </a:lvl7pPr>
      <a:lvl8pPr marL="5760720" algn="l" defTabSz="1645920" rtl="0" eaLnBrk="1" latinLnBrk="0" hangingPunct="1">
        <a:defRPr sz="3240" kern="1200">
          <a:solidFill>
            <a:schemeClr val="tx1"/>
          </a:solidFill>
          <a:latin typeface="+mn-lt"/>
          <a:ea typeface="+mn-ea"/>
          <a:cs typeface="+mn-cs"/>
        </a:defRPr>
      </a:lvl8pPr>
      <a:lvl9pPr marL="6583680" algn="l" defTabSz="1645920" rtl="0" eaLnBrk="1" latinLnBrk="0" hangingPunct="1">
        <a:defRPr sz="324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s://docs.aws.amazon.com/prescriptive-guidance/latest/security-reference-architecture/welcome.html" TargetMode="Externa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svg"/><Relationship Id="rId7" Type="http://schemas.openxmlformats.org/officeDocument/2006/relationships/image" Target="../media/image14.svg"/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92.svg"/><Relationship Id="rId4" Type="http://schemas.openxmlformats.org/officeDocument/2006/relationships/image" Target="../media/image91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5.png"/><Relationship Id="rId13" Type="http://schemas.openxmlformats.org/officeDocument/2006/relationships/image" Target="../media/image14.svg"/><Relationship Id="rId3" Type="http://schemas.openxmlformats.org/officeDocument/2006/relationships/image" Target="../media/image88.svg"/><Relationship Id="rId7" Type="http://schemas.openxmlformats.org/officeDocument/2006/relationships/image" Target="../media/image94.svg"/><Relationship Id="rId12" Type="http://schemas.openxmlformats.org/officeDocument/2006/relationships/image" Target="../media/image13.png"/><Relationship Id="rId2" Type="http://schemas.openxmlformats.org/officeDocument/2006/relationships/image" Target="../media/image87.png"/><Relationship Id="rId16" Type="http://schemas.openxmlformats.org/officeDocument/2006/relationships/image" Target="../media/image10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3.png"/><Relationship Id="rId11" Type="http://schemas.openxmlformats.org/officeDocument/2006/relationships/image" Target="../media/image98.svg"/><Relationship Id="rId5" Type="http://schemas.openxmlformats.org/officeDocument/2006/relationships/image" Target="../media/image92.svg"/><Relationship Id="rId15" Type="http://schemas.openxmlformats.org/officeDocument/2006/relationships/image" Target="../media/image100.svg"/><Relationship Id="rId10" Type="http://schemas.openxmlformats.org/officeDocument/2006/relationships/image" Target="../media/image97.png"/><Relationship Id="rId4" Type="http://schemas.openxmlformats.org/officeDocument/2006/relationships/image" Target="../media/image91.png"/><Relationship Id="rId9" Type="http://schemas.openxmlformats.org/officeDocument/2006/relationships/image" Target="../media/image96.svg"/><Relationship Id="rId14" Type="http://schemas.openxmlformats.org/officeDocument/2006/relationships/image" Target="../media/image99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5.png"/><Relationship Id="rId13" Type="http://schemas.openxmlformats.org/officeDocument/2006/relationships/image" Target="../media/image100.svg"/><Relationship Id="rId3" Type="http://schemas.openxmlformats.org/officeDocument/2006/relationships/image" Target="../media/image88.svg"/><Relationship Id="rId7" Type="http://schemas.openxmlformats.org/officeDocument/2006/relationships/image" Target="../media/image94.svg"/><Relationship Id="rId12" Type="http://schemas.openxmlformats.org/officeDocument/2006/relationships/image" Target="../media/image99.png"/><Relationship Id="rId2" Type="http://schemas.openxmlformats.org/officeDocument/2006/relationships/image" Target="../media/image87.png"/><Relationship Id="rId16" Type="http://schemas.openxmlformats.org/officeDocument/2006/relationships/image" Target="../media/image103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3.png"/><Relationship Id="rId11" Type="http://schemas.openxmlformats.org/officeDocument/2006/relationships/image" Target="../media/image98.svg"/><Relationship Id="rId5" Type="http://schemas.openxmlformats.org/officeDocument/2006/relationships/image" Target="../media/image92.svg"/><Relationship Id="rId15" Type="http://schemas.openxmlformats.org/officeDocument/2006/relationships/image" Target="../media/image102.png"/><Relationship Id="rId10" Type="http://schemas.openxmlformats.org/officeDocument/2006/relationships/image" Target="../media/image97.png"/><Relationship Id="rId4" Type="http://schemas.openxmlformats.org/officeDocument/2006/relationships/image" Target="../media/image91.png"/><Relationship Id="rId9" Type="http://schemas.openxmlformats.org/officeDocument/2006/relationships/image" Target="../media/image96.svg"/><Relationship Id="rId14" Type="http://schemas.openxmlformats.org/officeDocument/2006/relationships/image" Target="../media/image101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26.svg"/><Relationship Id="rId18" Type="http://schemas.openxmlformats.org/officeDocument/2006/relationships/image" Target="../media/image106.png"/><Relationship Id="rId3" Type="http://schemas.openxmlformats.org/officeDocument/2006/relationships/image" Target="../media/image4.svg"/><Relationship Id="rId21" Type="http://schemas.openxmlformats.org/officeDocument/2006/relationships/image" Target="../media/image48.svg"/><Relationship Id="rId7" Type="http://schemas.openxmlformats.org/officeDocument/2006/relationships/image" Target="../media/image42.svg"/><Relationship Id="rId12" Type="http://schemas.openxmlformats.org/officeDocument/2006/relationships/image" Target="../media/image25.png"/><Relationship Id="rId17" Type="http://schemas.openxmlformats.org/officeDocument/2006/relationships/image" Target="../media/image72.svg"/><Relationship Id="rId2" Type="http://schemas.openxmlformats.org/officeDocument/2006/relationships/image" Target="../media/image3.png"/><Relationship Id="rId16" Type="http://schemas.openxmlformats.org/officeDocument/2006/relationships/image" Target="../media/image71.png"/><Relationship Id="rId20" Type="http://schemas.openxmlformats.org/officeDocument/2006/relationships/image" Target="../media/image4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png"/><Relationship Id="rId11" Type="http://schemas.openxmlformats.org/officeDocument/2006/relationships/image" Target="../media/image44.svg"/><Relationship Id="rId5" Type="http://schemas.openxmlformats.org/officeDocument/2006/relationships/image" Target="../media/image6.svg"/><Relationship Id="rId15" Type="http://schemas.openxmlformats.org/officeDocument/2006/relationships/image" Target="../media/image105.svg"/><Relationship Id="rId10" Type="http://schemas.openxmlformats.org/officeDocument/2006/relationships/image" Target="../media/image43.png"/><Relationship Id="rId19" Type="http://schemas.openxmlformats.org/officeDocument/2006/relationships/image" Target="../media/image107.svg"/><Relationship Id="rId4" Type="http://schemas.openxmlformats.org/officeDocument/2006/relationships/image" Target="../media/image5.png"/><Relationship Id="rId9" Type="http://schemas.openxmlformats.org/officeDocument/2006/relationships/image" Target="../media/image14.svg"/><Relationship Id="rId14" Type="http://schemas.openxmlformats.org/officeDocument/2006/relationships/image" Target="../media/image104.png"/><Relationship Id="rId22" Type="http://schemas.openxmlformats.org/officeDocument/2006/relationships/image" Target="../media/image108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26.svg"/><Relationship Id="rId3" Type="http://schemas.openxmlformats.org/officeDocument/2006/relationships/image" Target="../media/image4.svg"/><Relationship Id="rId7" Type="http://schemas.openxmlformats.org/officeDocument/2006/relationships/image" Target="../media/image42.svg"/><Relationship Id="rId12" Type="http://schemas.openxmlformats.org/officeDocument/2006/relationships/image" Target="../media/image25.png"/><Relationship Id="rId17" Type="http://schemas.openxmlformats.org/officeDocument/2006/relationships/image" Target="../media/image110.svg"/><Relationship Id="rId2" Type="http://schemas.openxmlformats.org/officeDocument/2006/relationships/image" Target="../media/image3.png"/><Relationship Id="rId16" Type="http://schemas.openxmlformats.org/officeDocument/2006/relationships/image" Target="../media/image10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png"/><Relationship Id="rId11" Type="http://schemas.openxmlformats.org/officeDocument/2006/relationships/image" Target="../media/image44.svg"/><Relationship Id="rId5" Type="http://schemas.openxmlformats.org/officeDocument/2006/relationships/image" Target="../media/image6.svg"/><Relationship Id="rId15" Type="http://schemas.openxmlformats.org/officeDocument/2006/relationships/image" Target="../media/image105.svg"/><Relationship Id="rId10" Type="http://schemas.openxmlformats.org/officeDocument/2006/relationships/image" Target="../media/image43.png"/><Relationship Id="rId4" Type="http://schemas.openxmlformats.org/officeDocument/2006/relationships/image" Target="../media/image5.png"/><Relationship Id="rId9" Type="http://schemas.openxmlformats.org/officeDocument/2006/relationships/image" Target="../media/image14.svg"/><Relationship Id="rId14" Type="http://schemas.openxmlformats.org/officeDocument/2006/relationships/image" Target="../media/image104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26.svg"/><Relationship Id="rId18" Type="http://schemas.openxmlformats.org/officeDocument/2006/relationships/image" Target="../media/image35.png"/><Relationship Id="rId3" Type="http://schemas.openxmlformats.org/officeDocument/2006/relationships/image" Target="../media/image4.svg"/><Relationship Id="rId21" Type="http://schemas.openxmlformats.org/officeDocument/2006/relationships/image" Target="../media/image112.svg"/><Relationship Id="rId7" Type="http://schemas.openxmlformats.org/officeDocument/2006/relationships/image" Target="../media/image42.svg"/><Relationship Id="rId12" Type="http://schemas.openxmlformats.org/officeDocument/2006/relationships/image" Target="../media/image25.png"/><Relationship Id="rId17" Type="http://schemas.openxmlformats.org/officeDocument/2006/relationships/image" Target="../media/image48.svg"/><Relationship Id="rId25" Type="http://schemas.openxmlformats.org/officeDocument/2006/relationships/image" Target="../media/image58.svg"/><Relationship Id="rId2" Type="http://schemas.openxmlformats.org/officeDocument/2006/relationships/image" Target="../media/image3.png"/><Relationship Id="rId16" Type="http://schemas.openxmlformats.org/officeDocument/2006/relationships/image" Target="../media/image47.png"/><Relationship Id="rId20" Type="http://schemas.openxmlformats.org/officeDocument/2006/relationships/image" Target="../media/image11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png"/><Relationship Id="rId11" Type="http://schemas.openxmlformats.org/officeDocument/2006/relationships/image" Target="../media/image44.svg"/><Relationship Id="rId24" Type="http://schemas.openxmlformats.org/officeDocument/2006/relationships/image" Target="../media/image57.png"/><Relationship Id="rId5" Type="http://schemas.openxmlformats.org/officeDocument/2006/relationships/image" Target="../media/image6.svg"/><Relationship Id="rId15" Type="http://schemas.openxmlformats.org/officeDocument/2006/relationships/image" Target="../media/image105.svg"/><Relationship Id="rId23" Type="http://schemas.openxmlformats.org/officeDocument/2006/relationships/image" Target="../media/image114.svg"/><Relationship Id="rId10" Type="http://schemas.openxmlformats.org/officeDocument/2006/relationships/image" Target="../media/image43.png"/><Relationship Id="rId19" Type="http://schemas.openxmlformats.org/officeDocument/2006/relationships/image" Target="../media/image36.svg"/><Relationship Id="rId4" Type="http://schemas.openxmlformats.org/officeDocument/2006/relationships/image" Target="../media/image5.png"/><Relationship Id="rId9" Type="http://schemas.openxmlformats.org/officeDocument/2006/relationships/image" Target="../media/image14.svg"/><Relationship Id="rId14" Type="http://schemas.openxmlformats.org/officeDocument/2006/relationships/image" Target="../media/image104.png"/><Relationship Id="rId22" Type="http://schemas.openxmlformats.org/officeDocument/2006/relationships/image" Target="../media/image113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13" Type="http://schemas.openxmlformats.org/officeDocument/2006/relationships/image" Target="../media/image112.svg"/><Relationship Id="rId18" Type="http://schemas.openxmlformats.org/officeDocument/2006/relationships/image" Target="../media/image115.png"/><Relationship Id="rId26" Type="http://schemas.openxmlformats.org/officeDocument/2006/relationships/image" Target="../media/image97.png"/><Relationship Id="rId3" Type="http://schemas.openxmlformats.org/officeDocument/2006/relationships/image" Target="../media/image4.svg"/><Relationship Id="rId21" Type="http://schemas.openxmlformats.org/officeDocument/2006/relationships/image" Target="../media/image118.svg"/><Relationship Id="rId7" Type="http://schemas.openxmlformats.org/officeDocument/2006/relationships/image" Target="../media/image14.svg"/><Relationship Id="rId12" Type="http://schemas.openxmlformats.org/officeDocument/2006/relationships/image" Target="../media/image111.png"/><Relationship Id="rId17" Type="http://schemas.openxmlformats.org/officeDocument/2006/relationships/image" Target="../media/image107.svg"/><Relationship Id="rId25" Type="http://schemas.openxmlformats.org/officeDocument/2006/relationships/image" Target="../media/image122.svg"/><Relationship Id="rId2" Type="http://schemas.openxmlformats.org/officeDocument/2006/relationships/image" Target="../media/image3.png"/><Relationship Id="rId16" Type="http://schemas.openxmlformats.org/officeDocument/2006/relationships/image" Target="../media/image106.png"/><Relationship Id="rId20" Type="http://schemas.openxmlformats.org/officeDocument/2006/relationships/image" Target="../media/image11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11" Type="http://schemas.openxmlformats.org/officeDocument/2006/relationships/image" Target="../media/image36.svg"/><Relationship Id="rId24" Type="http://schemas.openxmlformats.org/officeDocument/2006/relationships/image" Target="../media/image121.png"/><Relationship Id="rId5" Type="http://schemas.openxmlformats.org/officeDocument/2006/relationships/image" Target="../media/image6.svg"/><Relationship Id="rId15" Type="http://schemas.openxmlformats.org/officeDocument/2006/relationships/image" Target="../media/image48.svg"/><Relationship Id="rId23" Type="http://schemas.openxmlformats.org/officeDocument/2006/relationships/image" Target="../media/image120.svg"/><Relationship Id="rId10" Type="http://schemas.openxmlformats.org/officeDocument/2006/relationships/image" Target="../media/image35.png"/><Relationship Id="rId19" Type="http://schemas.openxmlformats.org/officeDocument/2006/relationships/image" Target="../media/image116.svg"/><Relationship Id="rId4" Type="http://schemas.openxmlformats.org/officeDocument/2006/relationships/image" Target="../media/image5.png"/><Relationship Id="rId9" Type="http://schemas.openxmlformats.org/officeDocument/2006/relationships/image" Target="../media/image26.svg"/><Relationship Id="rId14" Type="http://schemas.openxmlformats.org/officeDocument/2006/relationships/image" Target="../media/image47.png"/><Relationship Id="rId22" Type="http://schemas.openxmlformats.org/officeDocument/2006/relationships/image" Target="../media/image119.png"/><Relationship Id="rId27" Type="http://schemas.openxmlformats.org/officeDocument/2006/relationships/image" Target="../media/image98.sv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3.png"/><Relationship Id="rId13" Type="http://schemas.openxmlformats.org/officeDocument/2006/relationships/image" Target="../media/image96.svg"/><Relationship Id="rId3" Type="http://schemas.openxmlformats.org/officeDocument/2006/relationships/image" Target="../media/image124.svg"/><Relationship Id="rId7" Type="http://schemas.openxmlformats.org/officeDocument/2006/relationships/image" Target="../media/image126.svg"/><Relationship Id="rId12" Type="http://schemas.openxmlformats.org/officeDocument/2006/relationships/image" Target="../media/image95.png"/><Relationship Id="rId2" Type="http://schemas.openxmlformats.org/officeDocument/2006/relationships/image" Target="../media/image12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5.png"/><Relationship Id="rId11" Type="http://schemas.openxmlformats.org/officeDocument/2006/relationships/image" Target="../media/image128.svg"/><Relationship Id="rId5" Type="http://schemas.openxmlformats.org/officeDocument/2006/relationships/image" Target="../media/image110.svg"/><Relationship Id="rId15" Type="http://schemas.openxmlformats.org/officeDocument/2006/relationships/image" Target="../media/image130.svg"/><Relationship Id="rId10" Type="http://schemas.openxmlformats.org/officeDocument/2006/relationships/image" Target="../media/image127.png"/><Relationship Id="rId4" Type="http://schemas.openxmlformats.org/officeDocument/2006/relationships/image" Target="../media/image109.png"/><Relationship Id="rId9" Type="http://schemas.openxmlformats.org/officeDocument/2006/relationships/image" Target="../media/image114.svg"/><Relationship Id="rId14" Type="http://schemas.openxmlformats.org/officeDocument/2006/relationships/image" Target="../media/image129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26.svg"/><Relationship Id="rId18" Type="http://schemas.openxmlformats.org/officeDocument/2006/relationships/image" Target="../media/image109.png"/><Relationship Id="rId3" Type="http://schemas.openxmlformats.org/officeDocument/2006/relationships/image" Target="../media/image4.svg"/><Relationship Id="rId21" Type="http://schemas.openxmlformats.org/officeDocument/2006/relationships/image" Target="../media/image132.svg"/><Relationship Id="rId7" Type="http://schemas.openxmlformats.org/officeDocument/2006/relationships/image" Target="../media/image42.svg"/><Relationship Id="rId12" Type="http://schemas.openxmlformats.org/officeDocument/2006/relationships/image" Target="../media/image25.png"/><Relationship Id="rId17" Type="http://schemas.openxmlformats.org/officeDocument/2006/relationships/image" Target="../media/image58.svg"/><Relationship Id="rId2" Type="http://schemas.openxmlformats.org/officeDocument/2006/relationships/image" Target="../media/image3.png"/><Relationship Id="rId16" Type="http://schemas.openxmlformats.org/officeDocument/2006/relationships/image" Target="../media/image57.png"/><Relationship Id="rId20" Type="http://schemas.openxmlformats.org/officeDocument/2006/relationships/image" Target="../media/image13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png"/><Relationship Id="rId11" Type="http://schemas.openxmlformats.org/officeDocument/2006/relationships/image" Target="../media/image44.svg"/><Relationship Id="rId5" Type="http://schemas.openxmlformats.org/officeDocument/2006/relationships/image" Target="../media/image6.svg"/><Relationship Id="rId15" Type="http://schemas.openxmlformats.org/officeDocument/2006/relationships/image" Target="../media/image105.svg"/><Relationship Id="rId23" Type="http://schemas.openxmlformats.org/officeDocument/2006/relationships/image" Target="../media/image84.svg"/><Relationship Id="rId10" Type="http://schemas.openxmlformats.org/officeDocument/2006/relationships/image" Target="../media/image43.png"/><Relationship Id="rId19" Type="http://schemas.openxmlformats.org/officeDocument/2006/relationships/image" Target="../media/image110.svg"/><Relationship Id="rId4" Type="http://schemas.openxmlformats.org/officeDocument/2006/relationships/image" Target="../media/image5.png"/><Relationship Id="rId9" Type="http://schemas.openxmlformats.org/officeDocument/2006/relationships/image" Target="../media/image14.svg"/><Relationship Id="rId14" Type="http://schemas.openxmlformats.org/officeDocument/2006/relationships/image" Target="../media/image104.png"/><Relationship Id="rId22" Type="http://schemas.openxmlformats.org/officeDocument/2006/relationships/image" Target="../media/image83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26.svg"/><Relationship Id="rId18" Type="http://schemas.openxmlformats.org/officeDocument/2006/relationships/image" Target="../media/image45.png"/><Relationship Id="rId3" Type="http://schemas.openxmlformats.org/officeDocument/2006/relationships/image" Target="../media/image4.svg"/><Relationship Id="rId21" Type="http://schemas.openxmlformats.org/officeDocument/2006/relationships/image" Target="../media/image114.svg"/><Relationship Id="rId7" Type="http://schemas.openxmlformats.org/officeDocument/2006/relationships/image" Target="../media/image42.svg"/><Relationship Id="rId12" Type="http://schemas.openxmlformats.org/officeDocument/2006/relationships/image" Target="../media/image25.png"/><Relationship Id="rId17" Type="http://schemas.openxmlformats.org/officeDocument/2006/relationships/image" Target="../media/image84.svg"/><Relationship Id="rId2" Type="http://schemas.openxmlformats.org/officeDocument/2006/relationships/image" Target="../media/image3.png"/><Relationship Id="rId16" Type="http://schemas.openxmlformats.org/officeDocument/2006/relationships/image" Target="../media/image83.png"/><Relationship Id="rId20" Type="http://schemas.openxmlformats.org/officeDocument/2006/relationships/image" Target="../media/image11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png"/><Relationship Id="rId11" Type="http://schemas.openxmlformats.org/officeDocument/2006/relationships/image" Target="../media/image44.svg"/><Relationship Id="rId5" Type="http://schemas.openxmlformats.org/officeDocument/2006/relationships/image" Target="../media/image6.svg"/><Relationship Id="rId15" Type="http://schemas.openxmlformats.org/officeDocument/2006/relationships/image" Target="../media/image110.svg"/><Relationship Id="rId10" Type="http://schemas.openxmlformats.org/officeDocument/2006/relationships/image" Target="../media/image43.png"/><Relationship Id="rId19" Type="http://schemas.openxmlformats.org/officeDocument/2006/relationships/image" Target="../media/image46.svg"/><Relationship Id="rId4" Type="http://schemas.openxmlformats.org/officeDocument/2006/relationships/image" Target="../media/image5.png"/><Relationship Id="rId9" Type="http://schemas.openxmlformats.org/officeDocument/2006/relationships/image" Target="../media/image14.svg"/><Relationship Id="rId14" Type="http://schemas.openxmlformats.org/officeDocument/2006/relationships/image" Target="../media/image109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110.svg"/><Relationship Id="rId18" Type="http://schemas.openxmlformats.org/officeDocument/2006/relationships/image" Target="../media/image133.png"/><Relationship Id="rId3" Type="http://schemas.openxmlformats.org/officeDocument/2006/relationships/image" Target="../media/image4.svg"/><Relationship Id="rId7" Type="http://schemas.openxmlformats.org/officeDocument/2006/relationships/image" Target="../media/image42.svg"/><Relationship Id="rId12" Type="http://schemas.openxmlformats.org/officeDocument/2006/relationships/image" Target="../media/image109.png"/><Relationship Id="rId17" Type="http://schemas.openxmlformats.org/officeDocument/2006/relationships/image" Target="../media/image126.svg"/><Relationship Id="rId2" Type="http://schemas.openxmlformats.org/officeDocument/2006/relationships/image" Target="../media/image3.png"/><Relationship Id="rId16" Type="http://schemas.openxmlformats.org/officeDocument/2006/relationships/image" Target="../media/image12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png"/><Relationship Id="rId11" Type="http://schemas.openxmlformats.org/officeDocument/2006/relationships/image" Target="../media/image26.svg"/><Relationship Id="rId5" Type="http://schemas.openxmlformats.org/officeDocument/2006/relationships/image" Target="../media/image6.svg"/><Relationship Id="rId15" Type="http://schemas.openxmlformats.org/officeDocument/2006/relationships/image" Target="../media/image84.svg"/><Relationship Id="rId10" Type="http://schemas.openxmlformats.org/officeDocument/2006/relationships/image" Target="../media/image25.png"/><Relationship Id="rId19" Type="http://schemas.openxmlformats.org/officeDocument/2006/relationships/image" Target="../media/image134.svg"/><Relationship Id="rId4" Type="http://schemas.openxmlformats.org/officeDocument/2006/relationships/image" Target="../media/image5.png"/><Relationship Id="rId9" Type="http://schemas.openxmlformats.org/officeDocument/2006/relationships/image" Target="../media/image14.svg"/><Relationship Id="rId14" Type="http://schemas.openxmlformats.org/officeDocument/2006/relationships/image" Target="../media/image83.png"/></Relationships>
</file>

<file path=ppt/slides/_rels/slide2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4.svg"/><Relationship Id="rId18" Type="http://schemas.openxmlformats.org/officeDocument/2006/relationships/image" Target="../media/image19.png"/><Relationship Id="rId26" Type="http://schemas.openxmlformats.org/officeDocument/2006/relationships/image" Target="../media/image27.png"/><Relationship Id="rId39" Type="http://schemas.openxmlformats.org/officeDocument/2006/relationships/image" Target="../media/image50.svg"/><Relationship Id="rId21" Type="http://schemas.openxmlformats.org/officeDocument/2006/relationships/image" Target="../media/image22.svg"/><Relationship Id="rId34" Type="http://schemas.openxmlformats.org/officeDocument/2006/relationships/image" Target="../media/image31.png"/><Relationship Id="rId42" Type="http://schemas.openxmlformats.org/officeDocument/2006/relationships/image" Target="../media/image85.png"/><Relationship Id="rId47" Type="http://schemas.openxmlformats.org/officeDocument/2006/relationships/image" Target="../media/image100.svg"/><Relationship Id="rId50" Type="http://schemas.openxmlformats.org/officeDocument/2006/relationships/image" Target="../media/image139.png"/><Relationship Id="rId55" Type="http://schemas.openxmlformats.org/officeDocument/2006/relationships/image" Target="../media/image141.png"/><Relationship Id="rId7" Type="http://schemas.openxmlformats.org/officeDocument/2006/relationships/image" Target="../media/image8.svg"/><Relationship Id="rId2" Type="http://schemas.openxmlformats.org/officeDocument/2006/relationships/image" Target="../media/image3.png"/><Relationship Id="rId16" Type="http://schemas.openxmlformats.org/officeDocument/2006/relationships/image" Target="../media/image17.png"/><Relationship Id="rId29" Type="http://schemas.openxmlformats.org/officeDocument/2006/relationships/image" Target="../media/image30.svg"/><Relationship Id="rId11" Type="http://schemas.openxmlformats.org/officeDocument/2006/relationships/image" Target="../media/image12.svg"/><Relationship Id="rId24" Type="http://schemas.openxmlformats.org/officeDocument/2006/relationships/image" Target="../media/image25.png"/><Relationship Id="rId32" Type="http://schemas.openxmlformats.org/officeDocument/2006/relationships/image" Target="../media/image33.png"/><Relationship Id="rId37" Type="http://schemas.openxmlformats.org/officeDocument/2006/relationships/image" Target="../media/image38.svg"/><Relationship Id="rId40" Type="http://schemas.openxmlformats.org/officeDocument/2006/relationships/image" Target="../media/image135.png"/><Relationship Id="rId45" Type="http://schemas.openxmlformats.org/officeDocument/2006/relationships/image" Target="../media/image72.svg"/><Relationship Id="rId53" Type="http://schemas.openxmlformats.org/officeDocument/2006/relationships/image" Target="../media/image42.svg"/><Relationship Id="rId58" Type="http://schemas.openxmlformats.org/officeDocument/2006/relationships/image" Target="../media/image144.svg"/><Relationship Id="rId5" Type="http://schemas.openxmlformats.org/officeDocument/2006/relationships/image" Target="../media/image6.svg"/><Relationship Id="rId61" Type="http://schemas.openxmlformats.org/officeDocument/2006/relationships/image" Target="../media/image145.png"/><Relationship Id="rId19" Type="http://schemas.openxmlformats.org/officeDocument/2006/relationships/image" Target="../media/image20.svg"/><Relationship Id="rId14" Type="http://schemas.openxmlformats.org/officeDocument/2006/relationships/image" Target="../media/image15.png"/><Relationship Id="rId22" Type="http://schemas.openxmlformats.org/officeDocument/2006/relationships/image" Target="../media/image23.png"/><Relationship Id="rId27" Type="http://schemas.openxmlformats.org/officeDocument/2006/relationships/image" Target="../media/image28.svg"/><Relationship Id="rId30" Type="http://schemas.openxmlformats.org/officeDocument/2006/relationships/image" Target="../media/image35.png"/><Relationship Id="rId35" Type="http://schemas.openxmlformats.org/officeDocument/2006/relationships/image" Target="../media/image32.svg"/><Relationship Id="rId43" Type="http://schemas.openxmlformats.org/officeDocument/2006/relationships/image" Target="../media/image86.svg"/><Relationship Id="rId48" Type="http://schemas.openxmlformats.org/officeDocument/2006/relationships/image" Target="../media/image137.png"/><Relationship Id="rId56" Type="http://schemas.openxmlformats.org/officeDocument/2006/relationships/image" Target="../media/image142.svg"/><Relationship Id="rId8" Type="http://schemas.openxmlformats.org/officeDocument/2006/relationships/image" Target="../media/image9.png"/><Relationship Id="rId51" Type="http://schemas.openxmlformats.org/officeDocument/2006/relationships/image" Target="../media/image140.svg"/><Relationship Id="rId3" Type="http://schemas.openxmlformats.org/officeDocument/2006/relationships/image" Target="../media/image4.svg"/><Relationship Id="rId12" Type="http://schemas.openxmlformats.org/officeDocument/2006/relationships/image" Target="../media/image13.png"/><Relationship Id="rId17" Type="http://schemas.openxmlformats.org/officeDocument/2006/relationships/image" Target="../media/image18.svg"/><Relationship Id="rId25" Type="http://schemas.openxmlformats.org/officeDocument/2006/relationships/image" Target="../media/image26.svg"/><Relationship Id="rId33" Type="http://schemas.openxmlformats.org/officeDocument/2006/relationships/image" Target="../media/image34.svg"/><Relationship Id="rId38" Type="http://schemas.openxmlformats.org/officeDocument/2006/relationships/image" Target="../media/image49.png"/><Relationship Id="rId46" Type="http://schemas.openxmlformats.org/officeDocument/2006/relationships/image" Target="../media/image99.png"/><Relationship Id="rId59" Type="http://schemas.openxmlformats.org/officeDocument/2006/relationships/image" Target="../media/image55.png"/><Relationship Id="rId20" Type="http://schemas.openxmlformats.org/officeDocument/2006/relationships/image" Target="../media/image21.png"/><Relationship Id="rId41" Type="http://schemas.openxmlformats.org/officeDocument/2006/relationships/image" Target="../media/image136.svg"/><Relationship Id="rId54" Type="http://schemas.openxmlformats.org/officeDocument/2006/relationships/image" Target="../media/image108.png"/><Relationship Id="rId62" Type="http://schemas.openxmlformats.org/officeDocument/2006/relationships/image" Target="../media/image146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15" Type="http://schemas.openxmlformats.org/officeDocument/2006/relationships/image" Target="../media/image16.svg"/><Relationship Id="rId23" Type="http://schemas.openxmlformats.org/officeDocument/2006/relationships/image" Target="../media/image24.svg"/><Relationship Id="rId28" Type="http://schemas.openxmlformats.org/officeDocument/2006/relationships/image" Target="../media/image29.png"/><Relationship Id="rId36" Type="http://schemas.openxmlformats.org/officeDocument/2006/relationships/image" Target="../media/image37.png"/><Relationship Id="rId49" Type="http://schemas.openxmlformats.org/officeDocument/2006/relationships/image" Target="../media/image138.svg"/><Relationship Id="rId57" Type="http://schemas.openxmlformats.org/officeDocument/2006/relationships/image" Target="../media/image143.png"/><Relationship Id="rId10" Type="http://schemas.openxmlformats.org/officeDocument/2006/relationships/image" Target="../media/image11.png"/><Relationship Id="rId31" Type="http://schemas.openxmlformats.org/officeDocument/2006/relationships/image" Target="../media/image36.svg"/><Relationship Id="rId44" Type="http://schemas.openxmlformats.org/officeDocument/2006/relationships/image" Target="../media/image71.png"/><Relationship Id="rId52" Type="http://schemas.openxmlformats.org/officeDocument/2006/relationships/image" Target="../media/image41.png"/><Relationship Id="rId60" Type="http://schemas.openxmlformats.org/officeDocument/2006/relationships/image" Target="../media/image56.svg"/><Relationship Id="rId4" Type="http://schemas.openxmlformats.org/officeDocument/2006/relationships/image" Target="../media/image5.png"/><Relationship Id="rId9" Type="http://schemas.openxmlformats.org/officeDocument/2006/relationships/image" Target="../media/image10.sv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8.png"/><Relationship Id="rId2" Type="http://schemas.openxmlformats.org/officeDocument/2006/relationships/image" Target="../media/image147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9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3" Type="http://schemas.openxmlformats.org/officeDocument/2006/relationships/image" Target="../media/image55.png"/><Relationship Id="rId18" Type="http://schemas.openxmlformats.org/officeDocument/2006/relationships/image" Target="../media/image47.png"/><Relationship Id="rId26" Type="http://schemas.openxmlformats.org/officeDocument/2006/relationships/image" Target="../media/image17.png"/><Relationship Id="rId39" Type="http://schemas.openxmlformats.org/officeDocument/2006/relationships/image" Target="../media/image22.svg"/><Relationship Id="rId21" Type="http://schemas.openxmlformats.org/officeDocument/2006/relationships/image" Target="../media/image151.svg"/><Relationship Id="rId34" Type="http://schemas.openxmlformats.org/officeDocument/2006/relationships/image" Target="../media/image11.png"/><Relationship Id="rId7" Type="http://schemas.openxmlformats.org/officeDocument/2006/relationships/image" Target="../media/image3.png"/><Relationship Id="rId12" Type="http://schemas.openxmlformats.org/officeDocument/2006/relationships/image" Target="../media/image14.svg"/><Relationship Id="rId17" Type="http://schemas.openxmlformats.org/officeDocument/2006/relationships/image" Target="../media/image42.svg"/><Relationship Id="rId25" Type="http://schemas.openxmlformats.org/officeDocument/2006/relationships/image" Target="../media/image126.svg"/><Relationship Id="rId33" Type="http://schemas.openxmlformats.org/officeDocument/2006/relationships/image" Target="../media/image24.svg"/><Relationship Id="rId38" Type="http://schemas.openxmlformats.org/officeDocument/2006/relationships/image" Target="../media/image21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41.png"/><Relationship Id="rId20" Type="http://schemas.openxmlformats.org/officeDocument/2006/relationships/image" Target="../media/image150.png"/><Relationship Id="rId29" Type="http://schemas.openxmlformats.org/officeDocument/2006/relationships/image" Target="../media/image20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svg"/><Relationship Id="rId11" Type="http://schemas.openxmlformats.org/officeDocument/2006/relationships/image" Target="../media/image13.png"/><Relationship Id="rId24" Type="http://schemas.openxmlformats.org/officeDocument/2006/relationships/image" Target="../media/image125.png"/><Relationship Id="rId32" Type="http://schemas.openxmlformats.org/officeDocument/2006/relationships/image" Target="../media/image23.png"/><Relationship Id="rId37" Type="http://schemas.openxmlformats.org/officeDocument/2006/relationships/image" Target="../media/image38.svg"/><Relationship Id="rId5" Type="http://schemas.openxmlformats.org/officeDocument/2006/relationships/image" Target="../media/image25.png"/><Relationship Id="rId15" Type="http://schemas.openxmlformats.org/officeDocument/2006/relationships/image" Target="../media/image108.png"/><Relationship Id="rId23" Type="http://schemas.openxmlformats.org/officeDocument/2006/relationships/image" Target="../media/image153.svg"/><Relationship Id="rId28" Type="http://schemas.openxmlformats.org/officeDocument/2006/relationships/image" Target="../media/image19.png"/><Relationship Id="rId36" Type="http://schemas.openxmlformats.org/officeDocument/2006/relationships/image" Target="../media/image37.png"/><Relationship Id="rId10" Type="http://schemas.openxmlformats.org/officeDocument/2006/relationships/image" Target="../media/image6.svg"/><Relationship Id="rId19" Type="http://schemas.openxmlformats.org/officeDocument/2006/relationships/image" Target="../media/image48.svg"/><Relationship Id="rId31" Type="http://schemas.openxmlformats.org/officeDocument/2006/relationships/image" Target="../media/image8.svg"/><Relationship Id="rId4" Type="http://schemas.openxmlformats.org/officeDocument/2006/relationships/image" Target="../media/image2.svg"/><Relationship Id="rId9" Type="http://schemas.openxmlformats.org/officeDocument/2006/relationships/image" Target="../media/image5.png"/><Relationship Id="rId14" Type="http://schemas.openxmlformats.org/officeDocument/2006/relationships/image" Target="../media/image56.svg"/><Relationship Id="rId22" Type="http://schemas.openxmlformats.org/officeDocument/2006/relationships/image" Target="../media/image152.png"/><Relationship Id="rId27" Type="http://schemas.openxmlformats.org/officeDocument/2006/relationships/image" Target="../media/image18.svg"/><Relationship Id="rId30" Type="http://schemas.openxmlformats.org/officeDocument/2006/relationships/image" Target="../media/image7.png"/><Relationship Id="rId35" Type="http://schemas.openxmlformats.org/officeDocument/2006/relationships/image" Target="../media/image12.svg"/><Relationship Id="rId8" Type="http://schemas.openxmlformats.org/officeDocument/2006/relationships/image" Target="../media/image4.svg"/><Relationship Id="rId3" Type="http://schemas.openxmlformats.org/officeDocument/2006/relationships/image" Target="../media/image1.png"/></Relationships>
</file>

<file path=ppt/slides/_rels/slide25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8.svg"/><Relationship Id="rId18" Type="http://schemas.openxmlformats.org/officeDocument/2006/relationships/image" Target="../media/image23.png"/><Relationship Id="rId26" Type="http://schemas.openxmlformats.org/officeDocument/2006/relationships/image" Target="../media/image108.png"/><Relationship Id="rId39" Type="http://schemas.openxmlformats.org/officeDocument/2006/relationships/image" Target="../media/image154.png"/><Relationship Id="rId21" Type="http://schemas.openxmlformats.org/officeDocument/2006/relationships/image" Target="../media/image12.svg"/><Relationship Id="rId34" Type="http://schemas.openxmlformats.org/officeDocument/2006/relationships/image" Target="../media/image151.svg"/><Relationship Id="rId42" Type="http://schemas.openxmlformats.org/officeDocument/2006/relationships/image" Target="../media/image157.svg"/><Relationship Id="rId47" Type="http://schemas.openxmlformats.org/officeDocument/2006/relationships/image" Target="../media/image162.png"/><Relationship Id="rId50" Type="http://schemas.openxmlformats.org/officeDocument/2006/relationships/image" Target="../media/image165.svg"/><Relationship Id="rId55" Type="http://schemas.openxmlformats.org/officeDocument/2006/relationships/image" Target="../media/image15.png"/><Relationship Id="rId7" Type="http://schemas.openxmlformats.org/officeDocument/2006/relationships/image" Target="../media/image4.svg"/><Relationship Id="rId2" Type="http://schemas.openxmlformats.org/officeDocument/2006/relationships/image" Target="../media/image25.png"/><Relationship Id="rId16" Type="http://schemas.openxmlformats.org/officeDocument/2006/relationships/image" Target="../media/image7.png"/><Relationship Id="rId29" Type="http://schemas.openxmlformats.org/officeDocument/2006/relationships/image" Target="../media/image21.png"/><Relationship Id="rId11" Type="http://schemas.openxmlformats.org/officeDocument/2006/relationships/image" Target="../media/image14.svg"/><Relationship Id="rId24" Type="http://schemas.openxmlformats.org/officeDocument/2006/relationships/image" Target="../media/image37.png"/><Relationship Id="rId32" Type="http://schemas.openxmlformats.org/officeDocument/2006/relationships/image" Target="../media/image58.svg"/><Relationship Id="rId37" Type="http://schemas.openxmlformats.org/officeDocument/2006/relationships/image" Target="../media/image145.png"/><Relationship Id="rId40" Type="http://schemas.openxmlformats.org/officeDocument/2006/relationships/image" Target="../media/image155.svg"/><Relationship Id="rId45" Type="http://schemas.openxmlformats.org/officeDocument/2006/relationships/image" Target="../media/image160.png"/><Relationship Id="rId53" Type="http://schemas.openxmlformats.org/officeDocument/2006/relationships/image" Target="../media/image9.png"/><Relationship Id="rId5" Type="http://schemas.openxmlformats.org/officeDocument/2006/relationships/image" Target="../media/image50.svg"/><Relationship Id="rId10" Type="http://schemas.openxmlformats.org/officeDocument/2006/relationships/image" Target="../media/image13.png"/><Relationship Id="rId19" Type="http://schemas.openxmlformats.org/officeDocument/2006/relationships/image" Target="../media/image24.svg"/><Relationship Id="rId31" Type="http://schemas.openxmlformats.org/officeDocument/2006/relationships/image" Target="../media/image57.png"/><Relationship Id="rId44" Type="http://schemas.openxmlformats.org/officeDocument/2006/relationships/image" Target="../media/image159.svg"/><Relationship Id="rId52" Type="http://schemas.openxmlformats.org/officeDocument/2006/relationships/image" Target="../media/image167.svg"/><Relationship Id="rId4" Type="http://schemas.openxmlformats.org/officeDocument/2006/relationships/image" Target="../media/image49.png"/><Relationship Id="rId9" Type="http://schemas.openxmlformats.org/officeDocument/2006/relationships/image" Target="../media/image6.svg"/><Relationship Id="rId14" Type="http://schemas.openxmlformats.org/officeDocument/2006/relationships/image" Target="../media/image19.png"/><Relationship Id="rId22" Type="http://schemas.openxmlformats.org/officeDocument/2006/relationships/image" Target="../media/image55.png"/><Relationship Id="rId27" Type="http://schemas.openxmlformats.org/officeDocument/2006/relationships/image" Target="../media/image41.png"/><Relationship Id="rId30" Type="http://schemas.openxmlformats.org/officeDocument/2006/relationships/image" Target="../media/image22.svg"/><Relationship Id="rId35" Type="http://schemas.openxmlformats.org/officeDocument/2006/relationships/image" Target="../media/image47.png"/><Relationship Id="rId43" Type="http://schemas.openxmlformats.org/officeDocument/2006/relationships/image" Target="../media/image158.png"/><Relationship Id="rId48" Type="http://schemas.openxmlformats.org/officeDocument/2006/relationships/image" Target="../media/image163.svg"/><Relationship Id="rId56" Type="http://schemas.openxmlformats.org/officeDocument/2006/relationships/image" Target="../media/image16.svg"/><Relationship Id="rId8" Type="http://schemas.openxmlformats.org/officeDocument/2006/relationships/image" Target="../media/image5.png"/><Relationship Id="rId51" Type="http://schemas.openxmlformats.org/officeDocument/2006/relationships/image" Target="../media/image166.png"/><Relationship Id="rId3" Type="http://schemas.openxmlformats.org/officeDocument/2006/relationships/image" Target="../media/image26.svg"/><Relationship Id="rId12" Type="http://schemas.openxmlformats.org/officeDocument/2006/relationships/image" Target="../media/image17.png"/><Relationship Id="rId17" Type="http://schemas.openxmlformats.org/officeDocument/2006/relationships/image" Target="../media/image8.svg"/><Relationship Id="rId25" Type="http://schemas.openxmlformats.org/officeDocument/2006/relationships/image" Target="../media/image38.svg"/><Relationship Id="rId33" Type="http://schemas.openxmlformats.org/officeDocument/2006/relationships/image" Target="../media/image150.png"/><Relationship Id="rId38" Type="http://schemas.openxmlformats.org/officeDocument/2006/relationships/image" Target="../media/image146.svg"/><Relationship Id="rId46" Type="http://schemas.openxmlformats.org/officeDocument/2006/relationships/image" Target="../media/image161.svg"/><Relationship Id="rId20" Type="http://schemas.openxmlformats.org/officeDocument/2006/relationships/image" Target="../media/image11.png"/><Relationship Id="rId41" Type="http://schemas.openxmlformats.org/officeDocument/2006/relationships/image" Target="../media/image156.png"/><Relationship Id="rId54" Type="http://schemas.openxmlformats.org/officeDocument/2006/relationships/image" Target="../media/image10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15" Type="http://schemas.openxmlformats.org/officeDocument/2006/relationships/image" Target="../media/image20.svg"/><Relationship Id="rId23" Type="http://schemas.openxmlformats.org/officeDocument/2006/relationships/image" Target="../media/image56.svg"/><Relationship Id="rId28" Type="http://schemas.openxmlformats.org/officeDocument/2006/relationships/image" Target="../media/image42.svg"/><Relationship Id="rId36" Type="http://schemas.openxmlformats.org/officeDocument/2006/relationships/image" Target="../media/image48.svg"/><Relationship Id="rId49" Type="http://schemas.openxmlformats.org/officeDocument/2006/relationships/image" Target="../media/image164.png"/></Relationships>
</file>

<file path=ppt/slides/_rels/slide26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26.svg"/><Relationship Id="rId18" Type="http://schemas.openxmlformats.org/officeDocument/2006/relationships/image" Target="../media/image150.png"/><Relationship Id="rId26" Type="http://schemas.openxmlformats.org/officeDocument/2006/relationships/image" Target="../media/image17.png"/><Relationship Id="rId39" Type="http://schemas.openxmlformats.org/officeDocument/2006/relationships/image" Target="../media/image22.svg"/><Relationship Id="rId21" Type="http://schemas.openxmlformats.org/officeDocument/2006/relationships/image" Target="../media/image26.svg"/><Relationship Id="rId34" Type="http://schemas.openxmlformats.org/officeDocument/2006/relationships/image" Target="../media/image11.png"/><Relationship Id="rId42" Type="http://schemas.openxmlformats.org/officeDocument/2006/relationships/image" Target="../media/image165.svg"/><Relationship Id="rId47" Type="http://schemas.openxmlformats.org/officeDocument/2006/relationships/image" Target="../media/image162.png"/><Relationship Id="rId50" Type="http://schemas.openxmlformats.org/officeDocument/2006/relationships/image" Target="../media/image155.svg"/><Relationship Id="rId7" Type="http://schemas.openxmlformats.org/officeDocument/2006/relationships/image" Target="../media/image14.svg"/><Relationship Id="rId2" Type="http://schemas.openxmlformats.org/officeDocument/2006/relationships/image" Target="../media/image3.png"/><Relationship Id="rId16" Type="http://schemas.openxmlformats.org/officeDocument/2006/relationships/image" Target="../media/image57.png"/><Relationship Id="rId29" Type="http://schemas.openxmlformats.org/officeDocument/2006/relationships/image" Target="../media/image20.svg"/><Relationship Id="rId11" Type="http://schemas.openxmlformats.org/officeDocument/2006/relationships/image" Target="../media/image146.svg"/><Relationship Id="rId24" Type="http://schemas.openxmlformats.org/officeDocument/2006/relationships/image" Target="../media/image152.png"/><Relationship Id="rId32" Type="http://schemas.openxmlformats.org/officeDocument/2006/relationships/image" Target="../media/image23.png"/><Relationship Id="rId37" Type="http://schemas.openxmlformats.org/officeDocument/2006/relationships/image" Target="../media/image38.svg"/><Relationship Id="rId40" Type="http://schemas.openxmlformats.org/officeDocument/2006/relationships/image" Target="../media/image108.png"/><Relationship Id="rId45" Type="http://schemas.openxmlformats.org/officeDocument/2006/relationships/image" Target="../media/image156.png"/><Relationship Id="rId5" Type="http://schemas.openxmlformats.org/officeDocument/2006/relationships/image" Target="../media/image6.svg"/><Relationship Id="rId15" Type="http://schemas.openxmlformats.org/officeDocument/2006/relationships/image" Target="../media/image48.svg"/><Relationship Id="rId23" Type="http://schemas.openxmlformats.org/officeDocument/2006/relationships/image" Target="../media/image56.svg"/><Relationship Id="rId28" Type="http://schemas.openxmlformats.org/officeDocument/2006/relationships/image" Target="../media/image19.png"/><Relationship Id="rId36" Type="http://schemas.openxmlformats.org/officeDocument/2006/relationships/image" Target="../media/image37.png"/><Relationship Id="rId49" Type="http://schemas.openxmlformats.org/officeDocument/2006/relationships/image" Target="../media/image154.png"/><Relationship Id="rId10" Type="http://schemas.openxmlformats.org/officeDocument/2006/relationships/image" Target="../media/image145.png"/><Relationship Id="rId19" Type="http://schemas.openxmlformats.org/officeDocument/2006/relationships/image" Target="../media/image151.svg"/><Relationship Id="rId31" Type="http://schemas.openxmlformats.org/officeDocument/2006/relationships/image" Target="../media/image8.svg"/><Relationship Id="rId44" Type="http://schemas.openxmlformats.org/officeDocument/2006/relationships/image" Target="../media/image167.svg"/><Relationship Id="rId52" Type="http://schemas.openxmlformats.org/officeDocument/2006/relationships/image" Target="../media/image169.svg"/><Relationship Id="rId4" Type="http://schemas.openxmlformats.org/officeDocument/2006/relationships/image" Target="../media/image5.png"/><Relationship Id="rId9" Type="http://schemas.openxmlformats.org/officeDocument/2006/relationships/image" Target="../media/image42.svg"/><Relationship Id="rId14" Type="http://schemas.openxmlformats.org/officeDocument/2006/relationships/image" Target="../media/image47.png"/><Relationship Id="rId22" Type="http://schemas.openxmlformats.org/officeDocument/2006/relationships/image" Target="../media/image55.png"/><Relationship Id="rId27" Type="http://schemas.openxmlformats.org/officeDocument/2006/relationships/image" Target="../media/image18.svg"/><Relationship Id="rId30" Type="http://schemas.openxmlformats.org/officeDocument/2006/relationships/image" Target="../media/image7.png"/><Relationship Id="rId35" Type="http://schemas.openxmlformats.org/officeDocument/2006/relationships/image" Target="../media/image12.svg"/><Relationship Id="rId43" Type="http://schemas.openxmlformats.org/officeDocument/2006/relationships/image" Target="../media/image166.png"/><Relationship Id="rId48" Type="http://schemas.openxmlformats.org/officeDocument/2006/relationships/image" Target="../media/image163.svg"/><Relationship Id="rId8" Type="http://schemas.openxmlformats.org/officeDocument/2006/relationships/image" Target="../media/image41.png"/><Relationship Id="rId51" Type="http://schemas.openxmlformats.org/officeDocument/2006/relationships/image" Target="../media/image168.png"/><Relationship Id="rId3" Type="http://schemas.openxmlformats.org/officeDocument/2006/relationships/image" Target="../media/image4.svg"/><Relationship Id="rId12" Type="http://schemas.openxmlformats.org/officeDocument/2006/relationships/image" Target="../media/image125.png"/><Relationship Id="rId17" Type="http://schemas.openxmlformats.org/officeDocument/2006/relationships/image" Target="../media/image58.svg"/><Relationship Id="rId25" Type="http://schemas.openxmlformats.org/officeDocument/2006/relationships/image" Target="../media/image153.svg"/><Relationship Id="rId33" Type="http://schemas.openxmlformats.org/officeDocument/2006/relationships/image" Target="../media/image24.svg"/><Relationship Id="rId38" Type="http://schemas.openxmlformats.org/officeDocument/2006/relationships/image" Target="../media/image21.png"/><Relationship Id="rId46" Type="http://schemas.openxmlformats.org/officeDocument/2006/relationships/image" Target="../media/image157.svg"/><Relationship Id="rId20" Type="http://schemas.openxmlformats.org/officeDocument/2006/relationships/image" Target="../media/image25.png"/><Relationship Id="rId41" Type="http://schemas.openxmlformats.org/officeDocument/2006/relationships/image" Target="../media/image16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/Relationships>
</file>

<file path=ppt/slides/_rels/slide27.xml.rels><?xml version="1.0" encoding="UTF-8" standalone="yes"?>
<Relationships xmlns="http://schemas.openxmlformats.org/package/2006/relationships"><Relationship Id="rId26" Type="http://schemas.openxmlformats.org/officeDocument/2006/relationships/image" Target="../media/image135.png"/><Relationship Id="rId21" Type="http://schemas.openxmlformats.org/officeDocument/2006/relationships/image" Target="../media/image14.svg"/><Relationship Id="rId42" Type="http://schemas.openxmlformats.org/officeDocument/2006/relationships/image" Target="../media/image42.svg"/><Relationship Id="rId47" Type="http://schemas.openxmlformats.org/officeDocument/2006/relationships/image" Target="../media/image38.svg"/><Relationship Id="rId63" Type="http://schemas.openxmlformats.org/officeDocument/2006/relationships/image" Target="../media/image157.svg"/><Relationship Id="rId68" Type="http://schemas.openxmlformats.org/officeDocument/2006/relationships/image" Target="../media/image162.png"/><Relationship Id="rId16" Type="http://schemas.openxmlformats.org/officeDocument/2006/relationships/image" Target="../media/image23.png"/><Relationship Id="rId11" Type="http://schemas.openxmlformats.org/officeDocument/2006/relationships/image" Target="../media/image20.svg"/><Relationship Id="rId24" Type="http://schemas.openxmlformats.org/officeDocument/2006/relationships/image" Target="../media/image49.png"/><Relationship Id="rId32" Type="http://schemas.openxmlformats.org/officeDocument/2006/relationships/image" Target="../media/image99.png"/><Relationship Id="rId37" Type="http://schemas.openxmlformats.org/officeDocument/2006/relationships/image" Target="../media/image141.png"/><Relationship Id="rId40" Type="http://schemas.openxmlformats.org/officeDocument/2006/relationships/image" Target="../media/image84.svg"/><Relationship Id="rId45" Type="http://schemas.openxmlformats.org/officeDocument/2006/relationships/image" Target="../media/image56.svg"/><Relationship Id="rId53" Type="http://schemas.openxmlformats.org/officeDocument/2006/relationships/image" Target="../media/image151.svg"/><Relationship Id="rId58" Type="http://schemas.openxmlformats.org/officeDocument/2006/relationships/image" Target="../media/image152.png"/><Relationship Id="rId66" Type="http://schemas.openxmlformats.org/officeDocument/2006/relationships/image" Target="../media/image160.png"/><Relationship Id="rId74" Type="http://schemas.openxmlformats.org/officeDocument/2006/relationships/image" Target="../media/image143.png"/><Relationship Id="rId5" Type="http://schemas.openxmlformats.org/officeDocument/2006/relationships/image" Target="../media/image4.svg"/><Relationship Id="rId61" Type="http://schemas.openxmlformats.org/officeDocument/2006/relationships/image" Target="../media/image155.svg"/><Relationship Id="rId19" Type="http://schemas.openxmlformats.org/officeDocument/2006/relationships/image" Target="../media/image12.svg"/><Relationship Id="rId14" Type="http://schemas.openxmlformats.org/officeDocument/2006/relationships/image" Target="../media/image21.png"/><Relationship Id="rId22" Type="http://schemas.openxmlformats.org/officeDocument/2006/relationships/image" Target="../media/image25.png"/><Relationship Id="rId27" Type="http://schemas.openxmlformats.org/officeDocument/2006/relationships/image" Target="../media/image136.svg"/><Relationship Id="rId30" Type="http://schemas.openxmlformats.org/officeDocument/2006/relationships/image" Target="../media/image71.png"/><Relationship Id="rId35" Type="http://schemas.openxmlformats.org/officeDocument/2006/relationships/image" Target="../media/image140.svg"/><Relationship Id="rId43" Type="http://schemas.openxmlformats.org/officeDocument/2006/relationships/image" Target="../media/image108.png"/><Relationship Id="rId48" Type="http://schemas.openxmlformats.org/officeDocument/2006/relationships/image" Target="../media/image125.png"/><Relationship Id="rId56" Type="http://schemas.openxmlformats.org/officeDocument/2006/relationships/image" Target="../media/image145.png"/><Relationship Id="rId64" Type="http://schemas.openxmlformats.org/officeDocument/2006/relationships/image" Target="../media/image158.png"/><Relationship Id="rId69" Type="http://schemas.openxmlformats.org/officeDocument/2006/relationships/image" Target="../media/image163.svg"/><Relationship Id="rId77" Type="http://schemas.openxmlformats.org/officeDocument/2006/relationships/image" Target="../media/image172.svg"/><Relationship Id="rId8" Type="http://schemas.openxmlformats.org/officeDocument/2006/relationships/image" Target="../media/image17.png"/><Relationship Id="rId51" Type="http://schemas.openxmlformats.org/officeDocument/2006/relationships/image" Target="../media/image58.svg"/><Relationship Id="rId72" Type="http://schemas.openxmlformats.org/officeDocument/2006/relationships/image" Target="../media/image166.png"/><Relationship Id="rId3" Type="http://schemas.openxmlformats.org/officeDocument/2006/relationships/image" Target="../media/image16.svg"/><Relationship Id="rId12" Type="http://schemas.openxmlformats.org/officeDocument/2006/relationships/image" Target="../media/image7.png"/><Relationship Id="rId17" Type="http://schemas.openxmlformats.org/officeDocument/2006/relationships/image" Target="../media/image24.svg"/><Relationship Id="rId25" Type="http://schemas.openxmlformats.org/officeDocument/2006/relationships/image" Target="../media/image50.svg"/><Relationship Id="rId33" Type="http://schemas.openxmlformats.org/officeDocument/2006/relationships/image" Target="../media/image100.svg"/><Relationship Id="rId38" Type="http://schemas.openxmlformats.org/officeDocument/2006/relationships/image" Target="../media/image142.svg"/><Relationship Id="rId46" Type="http://schemas.openxmlformats.org/officeDocument/2006/relationships/image" Target="../media/image37.png"/><Relationship Id="rId59" Type="http://schemas.openxmlformats.org/officeDocument/2006/relationships/image" Target="../media/image153.svg"/><Relationship Id="rId67" Type="http://schemas.openxmlformats.org/officeDocument/2006/relationships/image" Target="../media/image161.svg"/><Relationship Id="rId20" Type="http://schemas.openxmlformats.org/officeDocument/2006/relationships/image" Target="../media/image13.png"/><Relationship Id="rId41" Type="http://schemas.openxmlformats.org/officeDocument/2006/relationships/image" Target="../media/image41.png"/><Relationship Id="rId54" Type="http://schemas.openxmlformats.org/officeDocument/2006/relationships/image" Target="../media/image47.png"/><Relationship Id="rId62" Type="http://schemas.openxmlformats.org/officeDocument/2006/relationships/image" Target="../media/image156.png"/><Relationship Id="rId70" Type="http://schemas.openxmlformats.org/officeDocument/2006/relationships/image" Target="../media/image164.png"/><Relationship Id="rId75" Type="http://schemas.openxmlformats.org/officeDocument/2006/relationships/image" Target="../media/image144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5" Type="http://schemas.openxmlformats.org/officeDocument/2006/relationships/image" Target="../media/image22.svg"/><Relationship Id="rId23" Type="http://schemas.openxmlformats.org/officeDocument/2006/relationships/image" Target="../media/image26.svg"/><Relationship Id="rId28" Type="http://schemas.openxmlformats.org/officeDocument/2006/relationships/image" Target="../media/image85.png"/><Relationship Id="rId36" Type="http://schemas.openxmlformats.org/officeDocument/2006/relationships/image" Target="../media/image170.png"/><Relationship Id="rId49" Type="http://schemas.openxmlformats.org/officeDocument/2006/relationships/image" Target="../media/image126.svg"/><Relationship Id="rId57" Type="http://schemas.openxmlformats.org/officeDocument/2006/relationships/image" Target="../media/image146.svg"/><Relationship Id="rId10" Type="http://schemas.openxmlformats.org/officeDocument/2006/relationships/image" Target="../media/image19.png"/><Relationship Id="rId31" Type="http://schemas.openxmlformats.org/officeDocument/2006/relationships/image" Target="../media/image72.svg"/><Relationship Id="rId44" Type="http://schemas.openxmlformats.org/officeDocument/2006/relationships/image" Target="../media/image55.png"/><Relationship Id="rId52" Type="http://schemas.openxmlformats.org/officeDocument/2006/relationships/image" Target="../media/image150.png"/><Relationship Id="rId60" Type="http://schemas.openxmlformats.org/officeDocument/2006/relationships/image" Target="../media/image154.png"/><Relationship Id="rId65" Type="http://schemas.openxmlformats.org/officeDocument/2006/relationships/image" Target="../media/image159.svg"/><Relationship Id="rId73" Type="http://schemas.openxmlformats.org/officeDocument/2006/relationships/image" Target="../media/image167.svg"/><Relationship Id="rId4" Type="http://schemas.openxmlformats.org/officeDocument/2006/relationships/image" Target="../media/image3.png"/><Relationship Id="rId9" Type="http://schemas.openxmlformats.org/officeDocument/2006/relationships/image" Target="../media/image18.svg"/><Relationship Id="rId13" Type="http://schemas.openxmlformats.org/officeDocument/2006/relationships/image" Target="../media/image8.svg"/><Relationship Id="rId18" Type="http://schemas.openxmlformats.org/officeDocument/2006/relationships/image" Target="../media/image11.png"/><Relationship Id="rId39" Type="http://schemas.openxmlformats.org/officeDocument/2006/relationships/image" Target="../media/image83.png"/><Relationship Id="rId34" Type="http://schemas.openxmlformats.org/officeDocument/2006/relationships/image" Target="../media/image139.png"/><Relationship Id="rId50" Type="http://schemas.openxmlformats.org/officeDocument/2006/relationships/image" Target="../media/image57.png"/><Relationship Id="rId55" Type="http://schemas.openxmlformats.org/officeDocument/2006/relationships/image" Target="../media/image48.svg"/><Relationship Id="rId76" Type="http://schemas.openxmlformats.org/officeDocument/2006/relationships/image" Target="../media/image171.png"/><Relationship Id="rId7" Type="http://schemas.openxmlformats.org/officeDocument/2006/relationships/image" Target="../media/image6.svg"/><Relationship Id="rId71" Type="http://schemas.openxmlformats.org/officeDocument/2006/relationships/image" Target="../media/image165.svg"/><Relationship Id="rId2" Type="http://schemas.openxmlformats.org/officeDocument/2006/relationships/image" Target="../media/image15.png"/><Relationship Id="rId29" Type="http://schemas.openxmlformats.org/officeDocument/2006/relationships/image" Target="../media/image86.svg"/></Relationships>
</file>

<file path=ppt/slides/_rels/slide28.xml.rels><?xml version="1.0" encoding="UTF-8" standalone="yes"?>
<Relationships xmlns="http://schemas.openxmlformats.org/package/2006/relationships"><Relationship Id="rId13" Type="http://schemas.openxmlformats.org/officeDocument/2006/relationships/image" Target="../media/image42.svg"/><Relationship Id="rId18" Type="http://schemas.openxmlformats.org/officeDocument/2006/relationships/image" Target="../media/image142.svg"/><Relationship Id="rId26" Type="http://schemas.openxmlformats.org/officeDocument/2006/relationships/image" Target="../media/image24.svg"/><Relationship Id="rId39" Type="http://schemas.openxmlformats.org/officeDocument/2006/relationships/image" Target="../media/image150.png"/><Relationship Id="rId21" Type="http://schemas.openxmlformats.org/officeDocument/2006/relationships/image" Target="../media/image19.png"/><Relationship Id="rId34" Type="http://schemas.openxmlformats.org/officeDocument/2006/relationships/image" Target="../media/image22.svg"/><Relationship Id="rId42" Type="http://schemas.openxmlformats.org/officeDocument/2006/relationships/image" Target="../media/image48.svg"/><Relationship Id="rId47" Type="http://schemas.openxmlformats.org/officeDocument/2006/relationships/image" Target="../media/image154.png"/><Relationship Id="rId50" Type="http://schemas.openxmlformats.org/officeDocument/2006/relationships/image" Target="../media/image157.svg"/><Relationship Id="rId55" Type="http://schemas.openxmlformats.org/officeDocument/2006/relationships/image" Target="../media/image162.png"/><Relationship Id="rId7" Type="http://schemas.openxmlformats.org/officeDocument/2006/relationships/image" Target="../media/image140.svg"/><Relationship Id="rId2" Type="http://schemas.openxmlformats.org/officeDocument/2006/relationships/image" Target="../media/image25.png"/><Relationship Id="rId16" Type="http://schemas.openxmlformats.org/officeDocument/2006/relationships/image" Target="../media/image108.png"/><Relationship Id="rId29" Type="http://schemas.openxmlformats.org/officeDocument/2006/relationships/image" Target="../media/image55.png"/><Relationship Id="rId11" Type="http://schemas.openxmlformats.org/officeDocument/2006/relationships/image" Target="../media/image6.svg"/><Relationship Id="rId24" Type="http://schemas.openxmlformats.org/officeDocument/2006/relationships/image" Target="../media/image8.svg"/><Relationship Id="rId32" Type="http://schemas.openxmlformats.org/officeDocument/2006/relationships/image" Target="../media/image38.svg"/><Relationship Id="rId37" Type="http://schemas.openxmlformats.org/officeDocument/2006/relationships/image" Target="../media/image57.png"/><Relationship Id="rId40" Type="http://schemas.openxmlformats.org/officeDocument/2006/relationships/image" Target="../media/image151.svg"/><Relationship Id="rId45" Type="http://schemas.openxmlformats.org/officeDocument/2006/relationships/image" Target="../media/image152.png"/><Relationship Id="rId53" Type="http://schemas.openxmlformats.org/officeDocument/2006/relationships/image" Target="../media/image160.png"/><Relationship Id="rId58" Type="http://schemas.openxmlformats.org/officeDocument/2006/relationships/image" Target="../media/image165.svg"/><Relationship Id="rId5" Type="http://schemas.openxmlformats.org/officeDocument/2006/relationships/image" Target="../media/image50.svg"/><Relationship Id="rId61" Type="http://schemas.openxmlformats.org/officeDocument/2006/relationships/image" Target="../media/image171.png"/><Relationship Id="rId19" Type="http://schemas.openxmlformats.org/officeDocument/2006/relationships/image" Target="../media/image17.png"/><Relationship Id="rId14" Type="http://schemas.openxmlformats.org/officeDocument/2006/relationships/image" Target="../media/image13.png"/><Relationship Id="rId22" Type="http://schemas.openxmlformats.org/officeDocument/2006/relationships/image" Target="../media/image20.svg"/><Relationship Id="rId27" Type="http://schemas.openxmlformats.org/officeDocument/2006/relationships/image" Target="../media/image11.png"/><Relationship Id="rId30" Type="http://schemas.openxmlformats.org/officeDocument/2006/relationships/image" Target="../media/image56.svg"/><Relationship Id="rId35" Type="http://schemas.openxmlformats.org/officeDocument/2006/relationships/image" Target="../media/image125.png"/><Relationship Id="rId43" Type="http://schemas.openxmlformats.org/officeDocument/2006/relationships/image" Target="../media/image145.png"/><Relationship Id="rId48" Type="http://schemas.openxmlformats.org/officeDocument/2006/relationships/image" Target="../media/image155.svg"/><Relationship Id="rId56" Type="http://schemas.openxmlformats.org/officeDocument/2006/relationships/image" Target="../media/image163.svg"/><Relationship Id="rId8" Type="http://schemas.openxmlformats.org/officeDocument/2006/relationships/image" Target="../media/image3.png"/><Relationship Id="rId51" Type="http://schemas.openxmlformats.org/officeDocument/2006/relationships/image" Target="../media/image158.png"/><Relationship Id="rId3" Type="http://schemas.openxmlformats.org/officeDocument/2006/relationships/image" Target="../media/image26.svg"/><Relationship Id="rId12" Type="http://schemas.openxmlformats.org/officeDocument/2006/relationships/image" Target="../media/image41.png"/><Relationship Id="rId17" Type="http://schemas.openxmlformats.org/officeDocument/2006/relationships/image" Target="../media/image141.png"/><Relationship Id="rId25" Type="http://schemas.openxmlformats.org/officeDocument/2006/relationships/image" Target="../media/image23.png"/><Relationship Id="rId33" Type="http://schemas.openxmlformats.org/officeDocument/2006/relationships/image" Target="../media/image21.png"/><Relationship Id="rId38" Type="http://schemas.openxmlformats.org/officeDocument/2006/relationships/image" Target="../media/image58.svg"/><Relationship Id="rId46" Type="http://schemas.openxmlformats.org/officeDocument/2006/relationships/image" Target="../media/image153.svg"/><Relationship Id="rId59" Type="http://schemas.openxmlformats.org/officeDocument/2006/relationships/image" Target="../media/image166.png"/><Relationship Id="rId20" Type="http://schemas.openxmlformats.org/officeDocument/2006/relationships/image" Target="../media/image18.svg"/><Relationship Id="rId41" Type="http://schemas.openxmlformats.org/officeDocument/2006/relationships/image" Target="../media/image47.png"/><Relationship Id="rId54" Type="http://schemas.openxmlformats.org/officeDocument/2006/relationships/image" Target="../media/image161.svg"/><Relationship Id="rId62" Type="http://schemas.openxmlformats.org/officeDocument/2006/relationships/image" Target="../media/image172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9.png"/><Relationship Id="rId15" Type="http://schemas.openxmlformats.org/officeDocument/2006/relationships/image" Target="../media/image14.svg"/><Relationship Id="rId23" Type="http://schemas.openxmlformats.org/officeDocument/2006/relationships/image" Target="../media/image7.png"/><Relationship Id="rId28" Type="http://schemas.openxmlformats.org/officeDocument/2006/relationships/image" Target="../media/image12.svg"/><Relationship Id="rId36" Type="http://schemas.openxmlformats.org/officeDocument/2006/relationships/image" Target="../media/image126.svg"/><Relationship Id="rId49" Type="http://schemas.openxmlformats.org/officeDocument/2006/relationships/image" Target="../media/image156.png"/><Relationship Id="rId57" Type="http://schemas.openxmlformats.org/officeDocument/2006/relationships/image" Target="../media/image164.png"/><Relationship Id="rId10" Type="http://schemas.openxmlformats.org/officeDocument/2006/relationships/image" Target="../media/image5.png"/><Relationship Id="rId31" Type="http://schemas.openxmlformats.org/officeDocument/2006/relationships/image" Target="../media/image37.png"/><Relationship Id="rId44" Type="http://schemas.openxmlformats.org/officeDocument/2006/relationships/image" Target="../media/image146.svg"/><Relationship Id="rId52" Type="http://schemas.openxmlformats.org/officeDocument/2006/relationships/image" Target="../media/image159.svg"/><Relationship Id="rId60" Type="http://schemas.openxmlformats.org/officeDocument/2006/relationships/image" Target="../media/image167.svg"/><Relationship Id="rId4" Type="http://schemas.openxmlformats.org/officeDocument/2006/relationships/image" Target="../media/image49.png"/><Relationship Id="rId9" Type="http://schemas.openxmlformats.org/officeDocument/2006/relationships/image" Target="../media/image4.svg"/></Relationships>
</file>

<file path=ppt/slides/_rels/slide29.xml.rels><?xml version="1.0" encoding="UTF-8" standalone="yes"?>
<Relationships xmlns="http://schemas.openxmlformats.org/package/2006/relationships"><Relationship Id="rId13" Type="http://schemas.openxmlformats.org/officeDocument/2006/relationships/image" Target="../media/image98.svg"/><Relationship Id="rId18" Type="http://schemas.openxmlformats.org/officeDocument/2006/relationships/image" Target="../media/image185.svg"/><Relationship Id="rId26" Type="http://schemas.openxmlformats.org/officeDocument/2006/relationships/image" Target="../media/image191.svg"/><Relationship Id="rId39" Type="http://schemas.openxmlformats.org/officeDocument/2006/relationships/image" Target="../media/image19.png"/><Relationship Id="rId21" Type="http://schemas.openxmlformats.org/officeDocument/2006/relationships/image" Target="../media/image188.png"/><Relationship Id="rId34" Type="http://schemas.openxmlformats.org/officeDocument/2006/relationships/image" Target="../media/image199.svg"/><Relationship Id="rId42" Type="http://schemas.openxmlformats.org/officeDocument/2006/relationships/image" Target="../media/image24.svg"/><Relationship Id="rId7" Type="http://schemas.openxmlformats.org/officeDocument/2006/relationships/image" Target="../media/image176.svg"/><Relationship Id="rId2" Type="http://schemas.openxmlformats.org/officeDocument/2006/relationships/image" Target="../media/image93.png"/><Relationship Id="rId16" Type="http://schemas.openxmlformats.org/officeDocument/2006/relationships/image" Target="../media/image183.png"/><Relationship Id="rId20" Type="http://schemas.openxmlformats.org/officeDocument/2006/relationships/image" Target="../media/image187.svg"/><Relationship Id="rId29" Type="http://schemas.openxmlformats.org/officeDocument/2006/relationships/image" Target="../media/image194.png"/><Relationship Id="rId41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5.png"/><Relationship Id="rId11" Type="http://schemas.openxmlformats.org/officeDocument/2006/relationships/image" Target="../media/image180.svg"/><Relationship Id="rId24" Type="http://schemas.openxmlformats.org/officeDocument/2006/relationships/image" Target="../media/image60.svg"/><Relationship Id="rId32" Type="http://schemas.openxmlformats.org/officeDocument/2006/relationships/image" Target="../media/image197.svg"/><Relationship Id="rId37" Type="http://schemas.openxmlformats.org/officeDocument/2006/relationships/image" Target="../media/image202.png"/><Relationship Id="rId40" Type="http://schemas.openxmlformats.org/officeDocument/2006/relationships/image" Target="../media/image20.svg"/><Relationship Id="rId5" Type="http://schemas.openxmlformats.org/officeDocument/2006/relationships/image" Target="../media/image174.svg"/><Relationship Id="rId15" Type="http://schemas.openxmlformats.org/officeDocument/2006/relationships/image" Target="../media/image182.svg"/><Relationship Id="rId23" Type="http://schemas.openxmlformats.org/officeDocument/2006/relationships/image" Target="../media/image59.png"/><Relationship Id="rId28" Type="http://schemas.openxmlformats.org/officeDocument/2006/relationships/image" Target="../media/image193.svg"/><Relationship Id="rId36" Type="http://schemas.openxmlformats.org/officeDocument/2006/relationships/image" Target="../media/image201.svg"/><Relationship Id="rId10" Type="http://schemas.openxmlformats.org/officeDocument/2006/relationships/image" Target="../media/image179.png"/><Relationship Id="rId19" Type="http://schemas.openxmlformats.org/officeDocument/2006/relationships/image" Target="../media/image186.png"/><Relationship Id="rId31" Type="http://schemas.openxmlformats.org/officeDocument/2006/relationships/image" Target="../media/image196.png"/><Relationship Id="rId4" Type="http://schemas.openxmlformats.org/officeDocument/2006/relationships/image" Target="../media/image173.png"/><Relationship Id="rId9" Type="http://schemas.openxmlformats.org/officeDocument/2006/relationships/image" Target="../media/image178.svg"/><Relationship Id="rId14" Type="http://schemas.openxmlformats.org/officeDocument/2006/relationships/image" Target="../media/image181.png"/><Relationship Id="rId22" Type="http://schemas.openxmlformats.org/officeDocument/2006/relationships/image" Target="../media/image189.svg"/><Relationship Id="rId27" Type="http://schemas.openxmlformats.org/officeDocument/2006/relationships/image" Target="../media/image192.png"/><Relationship Id="rId30" Type="http://schemas.openxmlformats.org/officeDocument/2006/relationships/image" Target="../media/image195.svg"/><Relationship Id="rId35" Type="http://schemas.openxmlformats.org/officeDocument/2006/relationships/image" Target="../media/image200.png"/><Relationship Id="rId8" Type="http://schemas.openxmlformats.org/officeDocument/2006/relationships/image" Target="../media/image177.png"/><Relationship Id="rId3" Type="http://schemas.openxmlformats.org/officeDocument/2006/relationships/image" Target="../media/image94.svg"/><Relationship Id="rId12" Type="http://schemas.openxmlformats.org/officeDocument/2006/relationships/image" Target="../media/image97.png"/><Relationship Id="rId17" Type="http://schemas.openxmlformats.org/officeDocument/2006/relationships/image" Target="../media/image184.png"/><Relationship Id="rId25" Type="http://schemas.openxmlformats.org/officeDocument/2006/relationships/image" Target="../media/image190.png"/><Relationship Id="rId33" Type="http://schemas.openxmlformats.org/officeDocument/2006/relationships/image" Target="../media/image198.png"/><Relationship Id="rId38" Type="http://schemas.openxmlformats.org/officeDocument/2006/relationships/image" Target="../media/image203.svg"/></Relationships>
</file>

<file path=ppt/slides/_rels/slide3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4.svg"/><Relationship Id="rId18" Type="http://schemas.openxmlformats.org/officeDocument/2006/relationships/image" Target="../media/image19.png"/><Relationship Id="rId26" Type="http://schemas.openxmlformats.org/officeDocument/2006/relationships/image" Target="../media/image27.png"/><Relationship Id="rId39" Type="http://schemas.openxmlformats.org/officeDocument/2006/relationships/image" Target="../media/image40.svg"/><Relationship Id="rId21" Type="http://schemas.openxmlformats.org/officeDocument/2006/relationships/image" Target="../media/image22.svg"/><Relationship Id="rId34" Type="http://schemas.openxmlformats.org/officeDocument/2006/relationships/image" Target="../media/image35.png"/><Relationship Id="rId42" Type="http://schemas.openxmlformats.org/officeDocument/2006/relationships/image" Target="../media/image43.png"/><Relationship Id="rId47" Type="http://schemas.openxmlformats.org/officeDocument/2006/relationships/image" Target="../media/image48.svg"/><Relationship Id="rId7" Type="http://schemas.openxmlformats.org/officeDocument/2006/relationships/image" Target="../media/image8.svg"/><Relationship Id="rId2" Type="http://schemas.openxmlformats.org/officeDocument/2006/relationships/image" Target="../media/image3.png"/><Relationship Id="rId16" Type="http://schemas.openxmlformats.org/officeDocument/2006/relationships/image" Target="../media/image17.png"/><Relationship Id="rId29" Type="http://schemas.openxmlformats.org/officeDocument/2006/relationships/image" Target="../media/image30.svg"/><Relationship Id="rId11" Type="http://schemas.openxmlformats.org/officeDocument/2006/relationships/image" Target="../media/image12.svg"/><Relationship Id="rId24" Type="http://schemas.openxmlformats.org/officeDocument/2006/relationships/image" Target="../media/image25.png"/><Relationship Id="rId32" Type="http://schemas.openxmlformats.org/officeDocument/2006/relationships/image" Target="../media/image33.png"/><Relationship Id="rId37" Type="http://schemas.openxmlformats.org/officeDocument/2006/relationships/image" Target="../media/image38.svg"/><Relationship Id="rId40" Type="http://schemas.openxmlformats.org/officeDocument/2006/relationships/image" Target="../media/image41.png"/><Relationship Id="rId45" Type="http://schemas.openxmlformats.org/officeDocument/2006/relationships/image" Target="../media/image46.svg"/><Relationship Id="rId5" Type="http://schemas.openxmlformats.org/officeDocument/2006/relationships/image" Target="../media/image6.svg"/><Relationship Id="rId15" Type="http://schemas.openxmlformats.org/officeDocument/2006/relationships/image" Target="../media/image16.svg"/><Relationship Id="rId23" Type="http://schemas.openxmlformats.org/officeDocument/2006/relationships/image" Target="../media/image24.svg"/><Relationship Id="rId28" Type="http://schemas.openxmlformats.org/officeDocument/2006/relationships/image" Target="../media/image29.png"/><Relationship Id="rId36" Type="http://schemas.openxmlformats.org/officeDocument/2006/relationships/image" Target="../media/image37.png"/><Relationship Id="rId49" Type="http://schemas.openxmlformats.org/officeDocument/2006/relationships/image" Target="../media/image50.svg"/><Relationship Id="rId10" Type="http://schemas.openxmlformats.org/officeDocument/2006/relationships/image" Target="../media/image11.png"/><Relationship Id="rId19" Type="http://schemas.openxmlformats.org/officeDocument/2006/relationships/image" Target="../media/image20.svg"/><Relationship Id="rId31" Type="http://schemas.openxmlformats.org/officeDocument/2006/relationships/image" Target="../media/image32.svg"/><Relationship Id="rId44" Type="http://schemas.openxmlformats.org/officeDocument/2006/relationships/image" Target="../media/image45.png"/><Relationship Id="rId4" Type="http://schemas.openxmlformats.org/officeDocument/2006/relationships/image" Target="../media/image5.png"/><Relationship Id="rId9" Type="http://schemas.openxmlformats.org/officeDocument/2006/relationships/image" Target="../media/image10.svg"/><Relationship Id="rId14" Type="http://schemas.openxmlformats.org/officeDocument/2006/relationships/image" Target="../media/image15.png"/><Relationship Id="rId22" Type="http://schemas.openxmlformats.org/officeDocument/2006/relationships/image" Target="../media/image23.png"/><Relationship Id="rId27" Type="http://schemas.openxmlformats.org/officeDocument/2006/relationships/image" Target="../media/image28.svg"/><Relationship Id="rId30" Type="http://schemas.openxmlformats.org/officeDocument/2006/relationships/image" Target="../media/image31.png"/><Relationship Id="rId35" Type="http://schemas.openxmlformats.org/officeDocument/2006/relationships/image" Target="../media/image36.svg"/><Relationship Id="rId43" Type="http://schemas.openxmlformats.org/officeDocument/2006/relationships/image" Target="../media/image44.svg"/><Relationship Id="rId48" Type="http://schemas.openxmlformats.org/officeDocument/2006/relationships/image" Target="../media/image49.png"/><Relationship Id="rId8" Type="http://schemas.openxmlformats.org/officeDocument/2006/relationships/image" Target="../media/image9.png"/><Relationship Id="rId3" Type="http://schemas.openxmlformats.org/officeDocument/2006/relationships/image" Target="../media/image4.svg"/><Relationship Id="rId12" Type="http://schemas.openxmlformats.org/officeDocument/2006/relationships/image" Target="../media/image13.png"/><Relationship Id="rId17" Type="http://schemas.openxmlformats.org/officeDocument/2006/relationships/image" Target="../media/image18.svg"/><Relationship Id="rId25" Type="http://schemas.openxmlformats.org/officeDocument/2006/relationships/image" Target="../media/image26.svg"/><Relationship Id="rId33" Type="http://schemas.openxmlformats.org/officeDocument/2006/relationships/image" Target="../media/image34.svg"/><Relationship Id="rId38" Type="http://schemas.openxmlformats.org/officeDocument/2006/relationships/image" Target="../media/image39.png"/><Relationship Id="rId46" Type="http://schemas.openxmlformats.org/officeDocument/2006/relationships/image" Target="../media/image47.png"/><Relationship Id="rId20" Type="http://schemas.openxmlformats.org/officeDocument/2006/relationships/image" Target="../media/image21.png"/><Relationship Id="rId41" Type="http://schemas.openxmlformats.org/officeDocument/2006/relationships/image" Target="../media/image42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26" Type="http://schemas.openxmlformats.org/officeDocument/2006/relationships/image" Target="../media/image214.png"/><Relationship Id="rId21" Type="http://schemas.openxmlformats.org/officeDocument/2006/relationships/image" Target="../media/image213.svg"/><Relationship Id="rId42" Type="http://schemas.openxmlformats.org/officeDocument/2006/relationships/image" Target="../media/image7.png"/><Relationship Id="rId47" Type="http://schemas.openxmlformats.org/officeDocument/2006/relationships/image" Target="../media/image103.svg"/><Relationship Id="rId63" Type="http://schemas.openxmlformats.org/officeDocument/2006/relationships/image" Target="../media/image76.svg"/><Relationship Id="rId68" Type="http://schemas.openxmlformats.org/officeDocument/2006/relationships/image" Target="../media/image11.png"/><Relationship Id="rId84" Type="http://schemas.openxmlformats.org/officeDocument/2006/relationships/image" Target="../media/image55.png"/><Relationship Id="rId89" Type="http://schemas.openxmlformats.org/officeDocument/2006/relationships/image" Target="../media/image245.svg"/><Relationship Id="rId16" Type="http://schemas.openxmlformats.org/officeDocument/2006/relationships/image" Target="../media/image208.png"/><Relationship Id="rId11" Type="http://schemas.openxmlformats.org/officeDocument/2006/relationships/image" Target="../media/image205.svg"/><Relationship Id="rId32" Type="http://schemas.openxmlformats.org/officeDocument/2006/relationships/image" Target="../media/image216.png"/><Relationship Id="rId37" Type="http://schemas.openxmlformats.org/officeDocument/2006/relationships/image" Target="../media/image36.svg"/><Relationship Id="rId53" Type="http://schemas.openxmlformats.org/officeDocument/2006/relationships/image" Target="../media/image229.svg"/><Relationship Id="rId58" Type="http://schemas.openxmlformats.org/officeDocument/2006/relationships/image" Target="../media/image230.png"/><Relationship Id="rId74" Type="http://schemas.openxmlformats.org/officeDocument/2006/relationships/image" Target="../media/image240.png"/><Relationship Id="rId79" Type="http://schemas.openxmlformats.org/officeDocument/2006/relationships/image" Target="../media/image24.svg"/><Relationship Id="rId5" Type="http://schemas.openxmlformats.org/officeDocument/2006/relationships/image" Target="../media/image26.svg"/><Relationship Id="rId90" Type="http://schemas.openxmlformats.org/officeDocument/2006/relationships/image" Target="../media/image175.png"/><Relationship Id="rId14" Type="http://schemas.openxmlformats.org/officeDocument/2006/relationships/image" Target="../media/image41.png"/><Relationship Id="rId22" Type="http://schemas.openxmlformats.org/officeDocument/2006/relationships/image" Target="../media/image63.png"/><Relationship Id="rId27" Type="http://schemas.openxmlformats.org/officeDocument/2006/relationships/image" Target="../media/image215.svg"/><Relationship Id="rId30" Type="http://schemas.openxmlformats.org/officeDocument/2006/relationships/image" Target="../media/image33.png"/><Relationship Id="rId35" Type="http://schemas.openxmlformats.org/officeDocument/2006/relationships/image" Target="../media/image219.svg"/><Relationship Id="rId43" Type="http://schemas.openxmlformats.org/officeDocument/2006/relationships/image" Target="../media/image8.svg"/><Relationship Id="rId48" Type="http://schemas.openxmlformats.org/officeDocument/2006/relationships/image" Target="../media/image224.png"/><Relationship Id="rId56" Type="http://schemas.openxmlformats.org/officeDocument/2006/relationships/image" Target="../media/image188.png"/><Relationship Id="rId64" Type="http://schemas.openxmlformats.org/officeDocument/2006/relationships/image" Target="../media/image232.png"/><Relationship Id="rId69" Type="http://schemas.openxmlformats.org/officeDocument/2006/relationships/image" Target="../media/image12.svg"/><Relationship Id="rId77" Type="http://schemas.openxmlformats.org/officeDocument/2006/relationships/image" Target="../media/image20.svg"/><Relationship Id="rId8" Type="http://schemas.openxmlformats.org/officeDocument/2006/relationships/image" Target="../media/image173.png"/><Relationship Id="rId51" Type="http://schemas.openxmlformats.org/officeDocument/2006/relationships/image" Target="../media/image227.svg"/><Relationship Id="rId72" Type="http://schemas.openxmlformats.org/officeDocument/2006/relationships/image" Target="../media/image238.png"/><Relationship Id="rId80" Type="http://schemas.openxmlformats.org/officeDocument/2006/relationships/image" Target="../media/image17.png"/><Relationship Id="rId85" Type="http://schemas.openxmlformats.org/officeDocument/2006/relationships/image" Target="../media/image56.svg"/><Relationship Id="rId3" Type="http://schemas.openxmlformats.org/officeDocument/2006/relationships/image" Target="../media/image50.svg"/><Relationship Id="rId12" Type="http://schemas.openxmlformats.org/officeDocument/2006/relationships/image" Target="../media/image206.png"/><Relationship Id="rId17" Type="http://schemas.openxmlformats.org/officeDocument/2006/relationships/image" Target="../media/image209.svg"/><Relationship Id="rId25" Type="http://schemas.openxmlformats.org/officeDocument/2006/relationships/image" Target="../media/image30.svg"/><Relationship Id="rId33" Type="http://schemas.openxmlformats.org/officeDocument/2006/relationships/image" Target="../media/image217.svg"/><Relationship Id="rId38" Type="http://schemas.openxmlformats.org/officeDocument/2006/relationships/image" Target="../media/image220.png"/><Relationship Id="rId46" Type="http://schemas.openxmlformats.org/officeDocument/2006/relationships/image" Target="../media/image102.png"/><Relationship Id="rId59" Type="http://schemas.openxmlformats.org/officeDocument/2006/relationships/image" Target="../media/image231.svg"/><Relationship Id="rId67" Type="http://schemas.openxmlformats.org/officeDocument/2006/relationships/image" Target="../media/image235.svg"/><Relationship Id="rId20" Type="http://schemas.openxmlformats.org/officeDocument/2006/relationships/image" Target="../media/image212.png"/><Relationship Id="rId41" Type="http://schemas.openxmlformats.org/officeDocument/2006/relationships/image" Target="../media/image223.svg"/><Relationship Id="rId54" Type="http://schemas.openxmlformats.org/officeDocument/2006/relationships/image" Target="../media/image181.png"/><Relationship Id="rId62" Type="http://schemas.openxmlformats.org/officeDocument/2006/relationships/image" Target="../media/image75.png"/><Relationship Id="rId70" Type="http://schemas.openxmlformats.org/officeDocument/2006/relationships/image" Target="../media/image236.png"/><Relationship Id="rId75" Type="http://schemas.openxmlformats.org/officeDocument/2006/relationships/image" Target="../media/image241.svg"/><Relationship Id="rId83" Type="http://schemas.openxmlformats.org/officeDocument/2006/relationships/image" Target="../media/image72.svg"/><Relationship Id="rId88" Type="http://schemas.openxmlformats.org/officeDocument/2006/relationships/image" Target="../media/image244.png"/><Relationship Id="rId91" Type="http://schemas.openxmlformats.org/officeDocument/2006/relationships/image" Target="../media/image176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15" Type="http://schemas.openxmlformats.org/officeDocument/2006/relationships/image" Target="../media/image42.svg"/><Relationship Id="rId23" Type="http://schemas.openxmlformats.org/officeDocument/2006/relationships/image" Target="../media/image64.svg"/><Relationship Id="rId28" Type="http://schemas.openxmlformats.org/officeDocument/2006/relationships/image" Target="../media/image31.png"/><Relationship Id="rId36" Type="http://schemas.openxmlformats.org/officeDocument/2006/relationships/image" Target="../media/image35.png"/><Relationship Id="rId49" Type="http://schemas.openxmlformats.org/officeDocument/2006/relationships/image" Target="../media/image225.svg"/><Relationship Id="rId57" Type="http://schemas.openxmlformats.org/officeDocument/2006/relationships/image" Target="../media/image189.svg"/><Relationship Id="rId10" Type="http://schemas.openxmlformats.org/officeDocument/2006/relationships/image" Target="../media/image204.png"/><Relationship Id="rId31" Type="http://schemas.openxmlformats.org/officeDocument/2006/relationships/image" Target="../media/image34.svg"/><Relationship Id="rId44" Type="http://schemas.openxmlformats.org/officeDocument/2006/relationships/image" Target="../media/image59.png"/><Relationship Id="rId52" Type="http://schemas.openxmlformats.org/officeDocument/2006/relationships/image" Target="../media/image228.png"/><Relationship Id="rId60" Type="http://schemas.openxmlformats.org/officeDocument/2006/relationships/image" Target="../media/image69.png"/><Relationship Id="rId65" Type="http://schemas.openxmlformats.org/officeDocument/2006/relationships/image" Target="../media/image233.svg"/><Relationship Id="rId73" Type="http://schemas.openxmlformats.org/officeDocument/2006/relationships/image" Target="../media/image239.svg"/><Relationship Id="rId78" Type="http://schemas.openxmlformats.org/officeDocument/2006/relationships/image" Target="../media/image23.png"/><Relationship Id="rId81" Type="http://schemas.openxmlformats.org/officeDocument/2006/relationships/image" Target="../media/image18.svg"/><Relationship Id="rId86" Type="http://schemas.openxmlformats.org/officeDocument/2006/relationships/image" Target="../media/image242.png"/><Relationship Id="rId4" Type="http://schemas.openxmlformats.org/officeDocument/2006/relationships/image" Target="../media/image25.png"/><Relationship Id="rId9" Type="http://schemas.openxmlformats.org/officeDocument/2006/relationships/image" Target="../media/image174.svg"/><Relationship Id="rId13" Type="http://schemas.openxmlformats.org/officeDocument/2006/relationships/image" Target="../media/image207.svg"/><Relationship Id="rId18" Type="http://schemas.openxmlformats.org/officeDocument/2006/relationships/image" Target="../media/image210.png"/><Relationship Id="rId39" Type="http://schemas.openxmlformats.org/officeDocument/2006/relationships/image" Target="../media/image221.svg"/><Relationship Id="rId34" Type="http://schemas.openxmlformats.org/officeDocument/2006/relationships/image" Target="../media/image218.png"/><Relationship Id="rId50" Type="http://schemas.openxmlformats.org/officeDocument/2006/relationships/image" Target="../media/image226.png"/><Relationship Id="rId55" Type="http://schemas.openxmlformats.org/officeDocument/2006/relationships/image" Target="../media/image182.svg"/><Relationship Id="rId76" Type="http://schemas.openxmlformats.org/officeDocument/2006/relationships/image" Target="../media/image19.png"/><Relationship Id="rId7" Type="http://schemas.openxmlformats.org/officeDocument/2006/relationships/image" Target="../media/image14.svg"/><Relationship Id="rId71" Type="http://schemas.openxmlformats.org/officeDocument/2006/relationships/image" Target="../media/image237.svg"/><Relationship Id="rId2" Type="http://schemas.openxmlformats.org/officeDocument/2006/relationships/image" Target="../media/image49.png"/><Relationship Id="rId29" Type="http://schemas.openxmlformats.org/officeDocument/2006/relationships/image" Target="../media/image32.svg"/><Relationship Id="rId24" Type="http://schemas.openxmlformats.org/officeDocument/2006/relationships/image" Target="../media/image29.png"/><Relationship Id="rId40" Type="http://schemas.openxmlformats.org/officeDocument/2006/relationships/image" Target="../media/image222.png"/><Relationship Id="rId45" Type="http://schemas.openxmlformats.org/officeDocument/2006/relationships/image" Target="../media/image60.svg"/><Relationship Id="rId66" Type="http://schemas.openxmlformats.org/officeDocument/2006/relationships/image" Target="../media/image234.png"/><Relationship Id="rId87" Type="http://schemas.openxmlformats.org/officeDocument/2006/relationships/image" Target="../media/image243.svg"/><Relationship Id="rId61" Type="http://schemas.openxmlformats.org/officeDocument/2006/relationships/image" Target="../media/image70.svg"/><Relationship Id="rId82" Type="http://schemas.openxmlformats.org/officeDocument/2006/relationships/image" Target="../media/image71.png"/><Relationship Id="rId19" Type="http://schemas.openxmlformats.org/officeDocument/2006/relationships/image" Target="../media/image211.sv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https://aws.amazon.com/prescriptive-guidance/" TargetMode="External"/><Relationship Id="rId2" Type="http://schemas.openxmlformats.org/officeDocument/2006/relationships/hyperlink" Target="https://aws.amazon.com/architecture/icons/" TargetMode="External"/><Relationship Id="rId1" Type="http://schemas.openxmlformats.org/officeDocument/2006/relationships/slideLayout" Target="../slideLayouts/slideLayout7.xml"/><Relationship Id="rId4" Type="http://schemas.openxmlformats.org/officeDocument/2006/relationships/hyperlink" Target="https://aws.amazon.com/architecture/" TargetMode="External"/></Relationships>
</file>

<file path=ppt/slides/_rels/slide4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4.svg"/><Relationship Id="rId18" Type="http://schemas.openxmlformats.org/officeDocument/2006/relationships/image" Target="../media/image19.png"/><Relationship Id="rId26" Type="http://schemas.openxmlformats.org/officeDocument/2006/relationships/image" Target="../media/image29.png"/><Relationship Id="rId39" Type="http://schemas.openxmlformats.org/officeDocument/2006/relationships/image" Target="../media/image48.svg"/><Relationship Id="rId21" Type="http://schemas.openxmlformats.org/officeDocument/2006/relationships/image" Target="../media/image22.svg"/><Relationship Id="rId34" Type="http://schemas.openxmlformats.org/officeDocument/2006/relationships/image" Target="../media/image43.png"/><Relationship Id="rId42" Type="http://schemas.openxmlformats.org/officeDocument/2006/relationships/image" Target="../media/image33.png"/><Relationship Id="rId47" Type="http://schemas.openxmlformats.org/officeDocument/2006/relationships/image" Target="../media/image36.svg"/><Relationship Id="rId50" Type="http://schemas.openxmlformats.org/officeDocument/2006/relationships/image" Target="../media/image49.png"/><Relationship Id="rId7" Type="http://schemas.openxmlformats.org/officeDocument/2006/relationships/image" Target="../media/image8.svg"/><Relationship Id="rId2" Type="http://schemas.openxmlformats.org/officeDocument/2006/relationships/image" Target="../media/image3.png"/><Relationship Id="rId16" Type="http://schemas.openxmlformats.org/officeDocument/2006/relationships/image" Target="../media/image17.png"/><Relationship Id="rId29" Type="http://schemas.openxmlformats.org/officeDocument/2006/relationships/image" Target="../media/image38.svg"/><Relationship Id="rId11" Type="http://schemas.openxmlformats.org/officeDocument/2006/relationships/image" Target="../media/image12.svg"/><Relationship Id="rId24" Type="http://schemas.openxmlformats.org/officeDocument/2006/relationships/image" Target="../media/image25.png"/><Relationship Id="rId32" Type="http://schemas.openxmlformats.org/officeDocument/2006/relationships/image" Target="../media/image41.png"/><Relationship Id="rId37" Type="http://schemas.openxmlformats.org/officeDocument/2006/relationships/image" Target="../media/image46.svg"/><Relationship Id="rId40" Type="http://schemas.openxmlformats.org/officeDocument/2006/relationships/image" Target="../media/image27.png"/><Relationship Id="rId45" Type="http://schemas.openxmlformats.org/officeDocument/2006/relationships/image" Target="../media/image52.svg"/><Relationship Id="rId5" Type="http://schemas.openxmlformats.org/officeDocument/2006/relationships/image" Target="../media/image6.svg"/><Relationship Id="rId15" Type="http://schemas.openxmlformats.org/officeDocument/2006/relationships/image" Target="../media/image16.svg"/><Relationship Id="rId23" Type="http://schemas.openxmlformats.org/officeDocument/2006/relationships/image" Target="../media/image24.svg"/><Relationship Id="rId28" Type="http://schemas.openxmlformats.org/officeDocument/2006/relationships/image" Target="../media/image37.png"/><Relationship Id="rId36" Type="http://schemas.openxmlformats.org/officeDocument/2006/relationships/image" Target="../media/image45.png"/><Relationship Id="rId49" Type="http://schemas.openxmlformats.org/officeDocument/2006/relationships/image" Target="../media/image32.svg"/><Relationship Id="rId10" Type="http://schemas.openxmlformats.org/officeDocument/2006/relationships/image" Target="../media/image11.png"/><Relationship Id="rId19" Type="http://schemas.openxmlformats.org/officeDocument/2006/relationships/image" Target="../media/image20.svg"/><Relationship Id="rId31" Type="http://schemas.openxmlformats.org/officeDocument/2006/relationships/image" Target="../media/image40.svg"/><Relationship Id="rId44" Type="http://schemas.openxmlformats.org/officeDocument/2006/relationships/image" Target="../media/image51.png"/><Relationship Id="rId4" Type="http://schemas.openxmlformats.org/officeDocument/2006/relationships/image" Target="../media/image5.png"/><Relationship Id="rId9" Type="http://schemas.openxmlformats.org/officeDocument/2006/relationships/image" Target="../media/image10.svg"/><Relationship Id="rId14" Type="http://schemas.openxmlformats.org/officeDocument/2006/relationships/image" Target="../media/image15.png"/><Relationship Id="rId22" Type="http://schemas.openxmlformats.org/officeDocument/2006/relationships/image" Target="../media/image23.png"/><Relationship Id="rId27" Type="http://schemas.openxmlformats.org/officeDocument/2006/relationships/image" Target="../media/image30.svg"/><Relationship Id="rId30" Type="http://schemas.openxmlformats.org/officeDocument/2006/relationships/image" Target="../media/image39.png"/><Relationship Id="rId35" Type="http://schemas.openxmlformats.org/officeDocument/2006/relationships/image" Target="../media/image44.svg"/><Relationship Id="rId43" Type="http://schemas.openxmlformats.org/officeDocument/2006/relationships/image" Target="../media/image34.svg"/><Relationship Id="rId48" Type="http://schemas.openxmlformats.org/officeDocument/2006/relationships/image" Target="../media/image31.png"/><Relationship Id="rId8" Type="http://schemas.openxmlformats.org/officeDocument/2006/relationships/image" Target="../media/image9.png"/><Relationship Id="rId51" Type="http://schemas.openxmlformats.org/officeDocument/2006/relationships/image" Target="../media/image50.svg"/><Relationship Id="rId3" Type="http://schemas.openxmlformats.org/officeDocument/2006/relationships/image" Target="../media/image4.svg"/><Relationship Id="rId12" Type="http://schemas.openxmlformats.org/officeDocument/2006/relationships/image" Target="../media/image13.png"/><Relationship Id="rId17" Type="http://schemas.openxmlformats.org/officeDocument/2006/relationships/image" Target="../media/image18.svg"/><Relationship Id="rId25" Type="http://schemas.openxmlformats.org/officeDocument/2006/relationships/image" Target="../media/image26.svg"/><Relationship Id="rId33" Type="http://schemas.openxmlformats.org/officeDocument/2006/relationships/image" Target="../media/image42.svg"/><Relationship Id="rId38" Type="http://schemas.openxmlformats.org/officeDocument/2006/relationships/image" Target="../media/image47.png"/><Relationship Id="rId46" Type="http://schemas.openxmlformats.org/officeDocument/2006/relationships/image" Target="../media/image35.png"/><Relationship Id="rId20" Type="http://schemas.openxmlformats.org/officeDocument/2006/relationships/image" Target="../media/image21.png"/><Relationship Id="rId41" Type="http://schemas.openxmlformats.org/officeDocument/2006/relationships/image" Target="../media/image28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60.svg"/><Relationship Id="rId18" Type="http://schemas.openxmlformats.org/officeDocument/2006/relationships/image" Target="../media/image63.png"/><Relationship Id="rId26" Type="http://schemas.openxmlformats.org/officeDocument/2006/relationships/image" Target="../media/image69.png"/><Relationship Id="rId3" Type="http://schemas.openxmlformats.org/officeDocument/2006/relationships/image" Target="../media/image54.svg"/><Relationship Id="rId21" Type="http://schemas.openxmlformats.org/officeDocument/2006/relationships/image" Target="../media/image38.svg"/><Relationship Id="rId7" Type="http://schemas.openxmlformats.org/officeDocument/2006/relationships/image" Target="../media/image56.svg"/><Relationship Id="rId12" Type="http://schemas.openxmlformats.org/officeDocument/2006/relationships/image" Target="../media/image59.png"/><Relationship Id="rId17" Type="http://schemas.openxmlformats.org/officeDocument/2006/relationships/image" Target="../media/image20.svg"/><Relationship Id="rId25" Type="http://schemas.openxmlformats.org/officeDocument/2006/relationships/image" Target="../media/image68.svg"/><Relationship Id="rId2" Type="http://schemas.openxmlformats.org/officeDocument/2006/relationships/image" Target="../media/image53.png"/><Relationship Id="rId16" Type="http://schemas.openxmlformats.org/officeDocument/2006/relationships/image" Target="../media/image19.png"/><Relationship Id="rId20" Type="http://schemas.openxmlformats.org/officeDocument/2006/relationships/image" Target="../media/image3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5.png"/><Relationship Id="rId11" Type="http://schemas.openxmlformats.org/officeDocument/2006/relationships/image" Target="../media/image58.svg"/><Relationship Id="rId24" Type="http://schemas.openxmlformats.org/officeDocument/2006/relationships/image" Target="../media/image67.png"/><Relationship Id="rId5" Type="http://schemas.openxmlformats.org/officeDocument/2006/relationships/image" Target="../media/image8.svg"/><Relationship Id="rId15" Type="http://schemas.openxmlformats.org/officeDocument/2006/relationships/image" Target="../media/image62.svg"/><Relationship Id="rId23" Type="http://schemas.openxmlformats.org/officeDocument/2006/relationships/image" Target="../media/image66.svg"/><Relationship Id="rId10" Type="http://schemas.openxmlformats.org/officeDocument/2006/relationships/image" Target="../media/image57.png"/><Relationship Id="rId19" Type="http://schemas.openxmlformats.org/officeDocument/2006/relationships/image" Target="../media/image64.svg"/><Relationship Id="rId4" Type="http://schemas.openxmlformats.org/officeDocument/2006/relationships/image" Target="../media/image7.png"/><Relationship Id="rId9" Type="http://schemas.openxmlformats.org/officeDocument/2006/relationships/image" Target="../media/image12.svg"/><Relationship Id="rId14" Type="http://schemas.openxmlformats.org/officeDocument/2006/relationships/image" Target="../media/image61.png"/><Relationship Id="rId22" Type="http://schemas.openxmlformats.org/officeDocument/2006/relationships/image" Target="../media/image65.png"/><Relationship Id="rId27" Type="http://schemas.openxmlformats.org/officeDocument/2006/relationships/image" Target="../media/image70.sv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13" Type="http://schemas.openxmlformats.org/officeDocument/2006/relationships/image" Target="../media/image22.svg"/><Relationship Id="rId18" Type="http://schemas.openxmlformats.org/officeDocument/2006/relationships/image" Target="../media/image73.png"/><Relationship Id="rId26" Type="http://schemas.openxmlformats.org/officeDocument/2006/relationships/image" Target="../media/image49.png"/><Relationship Id="rId3" Type="http://schemas.openxmlformats.org/officeDocument/2006/relationships/image" Target="../media/image14.svg"/><Relationship Id="rId21" Type="http://schemas.openxmlformats.org/officeDocument/2006/relationships/image" Target="../media/image76.svg"/><Relationship Id="rId7" Type="http://schemas.openxmlformats.org/officeDocument/2006/relationships/image" Target="../media/image18.svg"/><Relationship Id="rId12" Type="http://schemas.openxmlformats.org/officeDocument/2006/relationships/image" Target="../media/image21.png"/><Relationship Id="rId17" Type="http://schemas.openxmlformats.org/officeDocument/2006/relationships/image" Target="../media/image12.svg"/><Relationship Id="rId25" Type="http://schemas.openxmlformats.org/officeDocument/2006/relationships/image" Target="../media/image80.svg"/><Relationship Id="rId2" Type="http://schemas.openxmlformats.org/officeDocument/2006/relationships/image" Target="../media/image13.png"/><Relationship Id="rId16" Type="http://schemas.openxmlformats.org/officeDocument/2006/relationships/image" Target="../media/image11.png"/><Relationship Id="rId20" Type="http://schemas.openxmlformats.org/officeDocument/2006/relationships/image" Target="../media/image7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11" Type="http://schemas.openxmlformats.org/officeDocument/2006/relationships/image" Target="../media/image8.svg"/><Relationship Id="rId24" Type="http://schemas.openxmlformats.org/officeDocument/2006/relationships/image" Target="../media/image79.png"/><Relationship Id="rId5" Type="http://schemas.openxmlformats.org/officeDocument/2006/relationships/image" Target="../media/image72.svg"/><Relationship Id="rId15" Type="http://schemas.openxmlformats.org/officeDocument/2006/relationships/image" Target="../media/image24.svg"/><Relationship Id="rId23" Type="http://schemas.openxmlformats.org/officeDocument/2006/relationships/image" Target="../media/image78.svg"/><Relationship Id="rId10" Type="http://schemas.openxmlformats.org/officeDocument/2006/relationships/image" Target="../media/image7.png"/><Relationship Id="rId19" Type="http://schemas.openxmlformats.org/officeDocument/2006/relationships/image" Target="../media/image74.svg"/><Relationship Id="rId4" Type="http://schemas.openxmlformats.org/officeDocument/2006/relationships/image" Target="../media/image71.png"/><Relationship Id="rId9" Type="http://schemas.openxmlformats.org/officeDocument/2006/relationships/image" Target="../media/image20.svg"/><Relationship Id="rId14" Type="http://schemas.openxmlformats.org/officeDocument/2006/relationships/image" Target="../media/image23.png"/><Relationship Id="rId22" Type="http://schemas.openxmlformats.org/officeDocument/2006/relationships/image" Target="../media/image77.png"/><Relationship Id="rId27" Type="http://schemas.openxmlformats.org/officeDocument/2006/relationships/image" Target="../media/image50.sv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13" Type="http://schemas.openxmlformats.org/officeDocument/2006/relationships/image" Target="../media/image22.svg"/><Relationship Id="rId18" Type="http://schemas.openxmlformats.org/officeDocument/2006/relationships/image" Target="../media/image75.png"/><Relationship Id="rId26" Type="http://schemas.openxmlformats.org/officeDocument/2006/relationships/image" Target="../media/image81.png"/><Relationship Id="rId3" Type="http://schemas.openxmlformats.org/officeDocument/2006/relationships/image" Target="../media/image14.svg"/><Relationship Id="rId21" Type="http://schemas.openxmlformats.org/officeDocument/2006/relationships/image" Target="../media/image78.svg"/><Relationship Id="rId7" Type="http://schemas.openxmlformats.org/officeDocument/2006/relationships/image" Target="../media/image18.svg"/><Relationship Id="rId12" Type="http://schemas.openxmlformats.org/officeDocument/2006/relationships/image" Target="../media/image21.png"/><Relationship Id="rId17" Type="http://schemas.openxmlformats.org/officeDocument/2006/relationships/image" Target="../media/image12.svg"/><Relationship Id="rId25" Type="http://schemas.openxmlformats.org/officeDocument/2006/relationships/image" Target="../media/image50.svg"/><Relationship Id="rId2" Type="http://schemas.openxmlformats.org/officeDocument/2006/relationships/image" Target="../media/image13.png"/><Relationship Id="rId16" Type="http://schemas.openxmlformats.org/officeDocument/2006/relationships/image" Target="../media/image11.png"/><Relationship Id="rId20" Type="http://schemas.openxmlformats.org/officeDocument/2006/relationships/image" Target="../media/image77.png"/><Relationship Id="rId29" Type="http://schemas.openxmlformats.org/officeDocument/2006/relationships/image" Target="../media/image84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11" Type="http://schemas.openxmlformats.org/officeDocument/2006/relationships/image" Target="../media/image8.svg"/><Relationship Id="rId24" Type="http://schemas.openxmlformats.org/officeDocument/2006/relationships/image" Target="../media/image49.png"/><Relationship Id="rId5" Type="http://schemas.openxmlformats.org/officeDocument/2006/relationships/image" Target="../media/image72.svg"/><Relationship Id="rId15" Type="http://schemas.openxmlformats.org/officeDocument/2006/relationships/image" Target="../media/image24.svg"/><Relationship Id="rId23" Type="http://schemas.openxmlformats.org/officeDocument/2006/relationships/image" Target="../media/image80.svg"/><Relationship Id="rId28" Type="http://schemas.openxmlformats.org/officeDocument/2006/relationships/image" Target="../media/image83.png"/><Relationship Id="rId10" Type="http://schemas.openxmlformats.org/officeDocument/2006/relationships/image" Target="../media/image7.png"/><Relationship Id="rId19" Type="http://schemas.openxmlformats.org/officeDocument/2006/relationships/image" Target="../media/image76.svg"/><Relationship Id="rId31" Type="http://schemas.openxmlformats.org/officeDocument/2006/relationships/image" Target="../media/image86.svg"/><Relationship Id="rId4" Type="http://schemas.openxmlformats.org/officeDocument/2006/relationships/image" Target="../media/image71.png"/><Relationship Id="rId9" Type="http://schemas.openxmlformats.org/officeDocument/2006/relationships/image" Target="../media/image20.svg"/><Relationship Id="rId14" Type="http://schemas.openxmlformats.org/officeDocument/2006/relationships/image" Target="../media/image23.png"/><Relationship Id="rId22" Type="http://schemas.openxmlformats.org/officeDocument/2006/relationships/image" Target="../media/image79.png"/><Relationship Id="rId27" Type="http://schemas.openxmlformats.org/officeDocument/2006/relationships/image" Target="../media/image82.svg"/><Relationship Id="rId30" Type="http://schemas.openxmlformats.org/officeDocument/2006/relationships/image" Target="../media/image85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13" Type="http://schemas.openxmlformats.org/officeDocument/2006/relationships/image" Target="../media/image22.svg"/><Relationship Id="rId18" Type="http://schemas.openxmlformats.org/officeDocument/2006/relationships/image" Target="../media/image75.png"/><Relationship Id="rId26" Type="http://schemas.openxmlformats.org/officeDocument/2006/relationships/image" Target="../media/image73.png"/><Relationship Id="rId3" Type="http://schemas.openxmlformats.org/officeDocument/2006/relationships/image" Target="../media/image14.svg"/><Relationship Id="rId21" Type="http://schemas.openxmlformats.org/officeDocument/2006/relationships/image" Target="../media/image78.svg"/><Relationship Id="rId7" Type="http://schemas.openxmlformats.org/officeDocument/2006/relationships/image" Target="../media/image18.svg"/><Relationship Id="rId12" Type="http://schemas.openxmlformats.org/officeDocument/2006/relationships/image" Target="../media/image21.png"/><Relationship Id="rId17" Type="http://schemas.openxmlformats.org/officeDocument/2006/relationships/image" Target="../media/image12.svg"/><Relationship Id="rId25" Type="http://schemas.openxmlformats.org/officeDocument/2006/relationships/image" Target="../media/image50.svg"/><Relationship Id="rId2" Type="http://schemas.openxmlformats.org/officeDocument/2006/relationships/image" Target="../media/image13.png"/><Relationship Id="rId16" Type="http://schemas.openxmlformats.org/officeDocument/2006/relationships/image" Target="../media/image11.png"/><Relationship Id="rId20" Type="http://schemas.openxmlformats.org/officeDocument/2006/relationships/image" Target="../media/image7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11" Type="http://schemas.openxmlformats.org/officeDocument/2006/relationships/image" Target="../media/image8.svg"/><Relationship Id="rId24" Type="http://schemas.openxmlformats.org/officeDocument/2006/relationships/image" Target="../media/image49.png"/><Relationship Id="rId5" Type="http://schemas.openxmlformats.org/officeDocument/2006/relationships/image" Target="../media/image72.svg"/><Relationship Id="rId15" Type="http://schemas.openxmlformats.org/officeDocument/2006/relationships/image" Target="../media/image24.svg"/><Relationship Id="rId23" Type="http://schemas.openxmlformats.org/officeDocument/2006/relationships/image" Target="../media/image80.svg"/><Relationship Id="rId10" Type="http://schemas.openxmlformats.org/officeDocument/2006/relationships/image" Target="../media/image7.png"/><Relationship Id="rId19" Type="http://schemas.openxmlformats.org/officeDocument/2006/relationships/image" Target="../media/image76.svg"/><Relationship Id="rId4" Type="http://schemas.openxmlformats.org/officeDocument/2006/relationships/image" Target="../media/image71.png"/><Relationship Id="rId9" Type="http://schemas.openxmlformats.org/officeDocument/2006/relationships/image" Target="../media/image20.svg"/><Relationship Id="rId14" Type="http://schemas.openxmlformats.org/officeDocument/2006/relationships/image" Target="../media/image23.png"/><Relationship Id="rId22" Type="http://schemas.openxmlformats.org/officeDocument/2006/relationships/image" Target="../media/image79.png"/><Relationship Id="rId27" Type="http://schemas.openxmlformats.org/officeDocument/2006/relationships/image" Target="../media/image74.sv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8.svg"/><Relationship Id="rId7" Type="http://schemas.openxmlformats.org/officeDocument/2006/relationships/image" Target="../media/image92.svg"/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1.png"/><Relationship Id="rId5" Type="http://schemas.openxmlformats.org/officeDocument/2006/relationships/image" Target="../media/image90.svg"/><Relationship Id="rId4" Type="http://schemas.openxmlformats.org/officeDocument/2006/relationships/image" Target="../media/image89.png"/><Relationship Id="rId9" Type="http://schemas.openxmlformats.org/officeDocument/2006/relationships/image" Target="../media/image14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767A8E-C0D8-49A6-AD41-4969EDB3828A}"/>
              </a:ext>
            </a:extLst>
          </p:cNvPr>
          <p:cNvSpPr txBox="1">
            <a:spLocks/>
          </p:cNvSpPr>
          <p:nvPr/>
        </p:nvSpPr>
        <p:spPr>
          <a:xfrm>
            <a:off x="3081943" y="4532190"/>
            <a:ext cx="9464040" cy="3034032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164592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792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4800">
                <a:solidFill>
                  <a:srgbClr val="7030A0"/>
                </a:solidFill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  <a:hlinkClick r:id="rId2"/>
              </a:rPr>
              <a:t>AWS Security Reference Architecture</a:t>
            </a:r>
            <a:br>
              <a:rPr lang="en-US" sz="4800">
                <a:solidFill>
                  <a:srgbClr val="7030A0"/>
                </a:solidFill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</a:br>
            <a:br>
              <a:rPr lang="en-US" sz="6000">
                <a:solidFill>
                  <a:srgbClr val="7030A0"/>
                </a:solidFill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</a:br>
            <a:r>
              <a:rPr lang="en-US" sz="600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Diagram reference </a:t>
            </a:r>
            <a:endParaRPr lang="en-US" sz="6000" dirty="0">
              <a:latin typeface="Amazon Ember" panose="020B0603020204020204" pitchFamily="34" charset="0"/>
              <a:ea typeface="Amazon Ember" panose="020B0603020204020204" pitchFamily="34" charset="0"/>
              <a:cs typeface="Amazon Ember" panose="020B0603020204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68B154F-7CC5-4800-807D-3B505ED4C1F5}"/>
              </a:ext>
            </a:extLst>
          </p:cNvPr>
          <p:cNvSpPr txBox="1"/>
          <p:nvPr/>
        </p:nvSpPr>
        <p:spPr>
          <a:xfrm>
            <a:off x="3845336" y="8709499"/>
            <a:ext cx="840173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For the architecture description and usage, refer to the</a:t>
            </a:r>
          </a:p>
          <a:p>
            <a:pPr algn="ctr"/>
            <a:r>
              <a:rPr lang="en-US" sz="24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  <a:hlinkClick r:id="rId2"/>
              </a:rPr>
              <a:t>AWS Security Reference Architecture</a:t>
            </a:r>
            <a:endParaRPr lang="en-US" sz="2400" dirty="0">
              <a:latin typeface="Amazon Ember" panose="020B0603020204020204" pitchFamily="34" charset="0"/>
              <a:ea typeface="Amazon Ember" panose="020B0603020204020204" pitchFamily="34" charset="0"/>
              <a:cs typeface="Amazon Ember" panose="020B06030202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038764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TextBox 152">
            <a:extLst>
              <a:ext uri="{FF2B5EF4-FFF2-40B4-BE49-F238E27FC236}">
                <a16:creationId xmlns:a16="http://schemas.microsoft.com/office/drawing/2014/main" id="{69E21DD6-3B04-4D80-9550-1C063AE0E58D}"/>
              </a:ext>
            </a:extLst>
          </p:cNvPr>
          <p:cNvSpPr txBox="1"/>
          <p:nvPr/>
        </p:nvSpPr>
        <p:spPr>
          <a:xfrm>
            <a:off x="11346929" y="404647"/>
            <a:ext cx="445987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AWS Security Reference Architecture</a:t>
            </a:r>
          </a:p>
          <a:p>
            <a:r>
              <a:rPr lang="en-US" sz="160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Deep dive: workforce identity management, </a:t>
            </a:r>
          </a:p>
          <a:p>
            <a:r>
              <a:rPr lang="en-US" sz="160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single-account IAM federation</a:t>
            </a:r>
            <a:endParaRPr lang="en-US" sz="1600" dirty="0">
              <a:latin typeface="Amazon Ember" panose="020B0603020204020204" pitchFamily="34" charset="0"/>
              <a:ea typeface="Amazon Ember" panose="020B0603020204020204" pitchFamily="34" charset="0"/>
              <a:cs typeface="Amazon Ember" panose="020B0603020204020204" pitchFamily="34" charset="0"/>
            </a:endParaRPr>
          </a:p>
        </p:txBody>
      </p:sp>
      <p:pic>
        <p:nvPicPr>
          <p:cNvPr id="54" name="Graphic 53" descr="Simple AD resource icon for the AWS Directory Service service.">
            <a:extLst>
              <a:ext uri="{FF2B5EF4-FFF2-40B4-BE49-F238E27FC236}">
                <a16:creationId xmlns:a16="http://schemas.microsoft.com/office/drawing/2014/main" id="{E764AAEA-EE94-4AB3-ABD9-A0EE12F22B1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747039" y="4483529"/>
            <a:ext cx="914400" cy="914400"/>
          </a:xfrm>
          <a:prstGeom prst="rect">
            <a:avLst/>
          </a:prstGeom>
        </p:spPr>
      </p:pic>
      <p:sp>
        <p:nvSpPr>
          <p:cNvPr id="55" name="TextBox 15">
            <a:extLst>
              <a:ext uri="{FF2B5EF4-FFF2-40B4-BE49-F238E27FC236}">
                <a16:creationId xmlns:a16="http://schemas.microsoft.com/office/drawing/2014/main" id="{92B85178-1535-4D0F-9D19-1000F3B084C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32726" y="5397929"/>
            <a:ext cx="134302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1200">
                <a:latin typeface="Arial" panose="020B0604020202020204" pitchFamily="34" charset="0"/>
                <a:ea typeface="Amazon Ember" panose="020B0603020204020204" pitchFamily="34" charset="0"/>
                <a:cs typeface="Arial" panose="020B0604020202020204" pitchFamily="34" charset="0"/>
              </a:rPr>
              <a:t>Identity provider</a:t>
            </a:r>
            <a:endParaRPr lang="en-US" altLang="en-US" sz="1200" dirty="0">
              <a:latin typeface="Arial" panose="020B0604020202020204" pitchFamily="34" charset="0"/>
              <a:ea typeface="Amazon Ember" panose="020B0603020204020204" pitchFamily="34" charset="0"/>
              <a:cs typeface="Arial" panose="020B0604020202020204" pitchFamily="34" charset="0"/>
            </a:endParaRPr>
          </a:p>
        </p:txBody>
      </p:sp>
      <p:pic>
        <p:nvPicPr>
          <p:cNvPr id="58" name="Graphic 23" descr="Users resource icon for the General Icons category.">
            <a:extLst>
              <a:ext uri="{FF2B5EF4-FFF2-40B4-BE49-F238E27FC236}">
                <a16:creationId xmlns:a16="http://schemas.microsoft.com/office/drawing/2014/main" id="{548F8D8D-B3E7-49EE-AE17-2D1B6945D4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 bwMode="auto">
          <a:xfrm flipH="1">
            <a:off x="3402112" y="4483529"/>
            <a:ext cx="9144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9" name="TextBox 40">
            <a:extLst>
              <a:ext uri="{FF2B5EF4-FFF2-40B4-BE49-F238E27FC236}">
                <a16:creationId xmlns:a16="http://schemas.microsoft.com/office/drawing/2014/main" id="{849CDE0A-C179-4790-A85B-3DEBE5F7A85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14894" y="5397929"/>
            <a:ext cx="107315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1200">
                <a:latin typeface="Arial" panose="020B0604020202020204" pitchFamily="34" charset="0"/>
                <a:cs typeface="Arial" panose="020B0604020202020204" pitchFamily="34" charset="0"/>
              </a:rPr>
              <a:t>Users</a:t>
            </a:r>
          </a:p>
        </p:txBody>
      </p:sp>
      <p:pic>
        <p:nvPicPr>
          <p:cNvPr id="67" name="Graphic 7" descr="Account resource icon for the AWS Organizations service">
            <a:extLst>
              <a:ext uri="{FF2B5EF4-FFF2-40B4-BE49-F238E27FC236}">
                <a16:creationId xmlns:a16="http://schemas.microsoft.com/office/drawing/2014/main" id="{D8AAC44A-F23B-4858-B72F-F44D1FF8AE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 bwMode="auto">
          <a:xfrm>
            <a:off x="10655300" y="3101630"/>
            <a:ext cx="9144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8" name="TextBox 15">
            <a:extLst>
              <a:ext uri="{FF2B5EF4-FFF2-40B4-BE49-F238E27FC236}">
                <a16:creationId xmlns:a16="http://schemas.microsoft.com/office/drawing/2014/main" id="{6A5EC164-896C-4542-98F1-D2109F1884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594975" y="4016030"/>
            <a:ext cx="103505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1200">
                <a:latin typeface="Arial" panose="020B0604020202020204" pitchFamily="34" charset="0"/>
                <a:ea typeface="Amazon Ember" panose="020B0603020204020204" pitchFamily="34" charset="0"/>
                <a:cs typeface="Arial" panose="020B0604020202020204" pitchFamily="34" charset="0"/>
              </a:rPr>
              <a:t>Account 1</a:t>
            </a:r>
          </a:p>
        </p:txBody>
      </p:sp>
      <p:pic>
        <p:nvPicPr>
          <p:cNvPr id="69" name="Graphic 7" descr="Account resource icon for the AWS Organizations service">
            <a:extLst>
              <a:ext uri="{FF2B5EF4-FFF2-40B4-BE49-F238E27FC236}">
                <a16:creationId xmlns:a16="http://schemas.microsoft.com/office/drawing/2014/main" id="{0D803408-4587-4BAF-B7AD-91C69A541C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 bwMode="auto">
          <a:xfrm>
            <a:off x="10655300" y="4550204"/>
            <a:ext cx="9144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0" name="TextBox 15">
            <a:extLst>
              <a:ext uri="{FF2B5EF4-FFF2-40B4-BE49-F238E27FC236}">
                <a16:creationId xmlns:a16="http://schemas.microsoft.com/office/drawing/2014/main" id="{00EC9A87-C317-40A9-AD48-DA29BEBC3E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594975" y="5464604"/>
            <a:ext cx="103505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1200">
                <a:latin typeface="Arial" panose="020B0604020202020204" pitchFamily="34" charset="0"/>
                <a:ea typeface="Amazon Ember" panose="020B0603020204020204" pitchFamily="34" charset="0"/>
                <a:cs typeface="Arial" panose="020B0604020202020204" pitchFamily="34" charset="0"/>
              </a:rPr>
              <a:t>Account 2</a:t>
            </a:r>
          </a:p>
        </p:txBody>
      </p:sp>
      <p:pic>
        <p:nvPicPr>
          <p:cNvPr id="71" name="Graphic 7" descr="Account resource icon for the AWS Organizations service">
            <a:extLst>
              <a:ext uri="{FF2B5EF4-FFF2-40B4-BE49-F238E27FC236}">
                <a16:creationId xmlns:a16="http://schemas.microsoft.com/office/drawing/2014/main" id="{8CDD8B91-D9BC-4230-A7FD-E73D63F3000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 bwMode="auto">
          <a:xfrm>
            <a:off x="10655300" y="6103553"/>
            <a:ext cx="9144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2" name="TextBox 15">
            <a:extLst>
              <a:ext uri="{FF2B5EF4-FFF2-40B4-BE49-F238E27FC236}">
                <a16:creationId xmlns:a16="http://schemas.microsoft.com/office/drawing/2014/main" id="{31BDD4B1-DAD4-4F5A-B5AD-8382233624D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594975" y="7017953"/>
            <a:ext cx="103505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1200">
                <a:latin typeface="Arial" panose="020B0604020202020204" pitchFamily="34" charset="0"/>
                <a:ea typeface="Amazon Ember" panose="020B0603020204020204" pitchFamily="34" charset="0"/>
                <a:cs typeface="Arial" panose="020B0604020202020204" pitchFamily="34" charset="0"/>
              </a:rPr>
              <a:t>Account N</a:t>
            </a:r>
          </a:p>
        </p:txBody>
      </p:sp>
      <p:cxnSp>
        <p:nvCxnSpPr>
          <p:cNvPr id="73" name="Straight Arrow Connector 72" descr="Right pointing horizontal arrow.">
            <a:extLst>
              <a:ext uri="{FF2B5EF4-FFF2-40B4-BE49-F238E27FC236}">
                <a16:creationId xmlns:a16="http://schemas.microsoft.com/office/drawing/2014/main" id="{521AE14D-63F4-4AA6-B1C6-9A3E5592C3A6}"/>
              </a:ext>
            </a:extLst>
          </p:cNvPr>
          <p:cNvCxnSpPr>
            <a:cxnSpLocks/>
          </p:cNvCxnSpPr>
          <p:nvPr/>
        </p:nvCxnSpPr>
        <p:spPr>
          <a:xfrm>
            <a:off x="4364137" y="5006340"/>
            <a:ext cx="1430527" cy="0"/>
          </a:xfrm>
          <a:prstGeom prst="straightConnector1">
            <a:avLst/>
          </a:prstGeom>
          <a:ln w="15875">
            <a:solidFill>
              <a:schemeClr val="tx1"/>
            </a:solidFill>
            <a:headEnd type="none" w="med" len="sm"/>
            <a:tailEnd type="arrow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Freeform 59" descr="Ninety degree arrow pointing up to the right.">
            <a:extLst>
              <a:ext uri="{FF2B5EF4-FFF2-40B4-BE49-F238E27FC236}">
                <a16:creationId xmlns:a16="http://schemas.microsoft.com/office/drawing/2014/main" id="{098920BA-AF11-4A3B-810A-33F8F4EDB7D3}"/>
              </a:ext>
            </a:extLst>
          </p:cNvPr>
          <p:cNvSpPr/>
          <p:nvPr/>
        </p:nvSpPr>
        <p:spPr>
          <a:xfrm flipH="1">
            <a:off x="8633112" y="3562349"/>
            <a:ext cx="1997814" cy="959277"/>
          </a:xfrm>
          <a:custGeom>
            <a:avLst/>
            <a:gdLst>
              <a:gd name="connsiteX0" fmla="*/ 1371600 w 1371600"/>
              <a:gd name="connsiteY0" fmla="*/ 711200 h 711200"/>
              <a:gd name="connsiteX1" fmla="*/ 1371600 w 1371600"/>
              <a:gd name="connsiteY1" fmla="*/ 0 h 711200"/>
              <a:gd name="connsiteX2" fmla="*/ 0 w 1371600"/>
              <a:gd name="connsiteY2" fmla="*/ 0 h 711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71600" h="711200">
                <a:moveTo>
                  <a:pt x="1371600" y="711200"/>
                </a:moveTo>
                <a:lnTo>
                  <a:pt x="1371600" y="0"/>
                </a:lnTo>
                <a:lnTo>
                  <a:pt x="0" y="0"/>
                </a:lnTo>
              </a:path>
            </a:pathLst>
          </a:custGeom>
          <a:noFill/>
          <a:ln w="15875">
            <a:solidFill>
              <a:schemeClr val="tx1"/>
            </a:solidFill>
            <a:headEnd type="none" w="med" len="sm"/>
            <a:tailEnd type="arrow" w="med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75" name="Freeform 61" descr="Ninety degree arrow pointing down to the right.">
            <a:extLst>
              <a:ext uri="{FF2B5EF4-FFF2-40B4-BE49-F238E27FC236}">
                <a16:creationId xmlns:a16="http://schemas.microsoft.com/office/drawing/2014/main" id="{0CCE5B3C-DC68-4ACD-8398-E97F71011DE9}"/>
              </a:ext>
            </a:extLst>
          </p:cNvPr>
          <p:cNvSpPr/>
          <p:nvPr/>
        </p:nvSpPr>
        <p:spPr>
          <a:xfrm flipH="1" flipV="1">
            <a:off x="8633110" y="5770177"/>
            <a:ext cx="2002536" cy="795528"/>
          </a:xfrm>
          <a:custGeom>
            <a:avLst/>
            <a:gdLst>
              <a:gd name="connsiteX0" fmla="*/ 1371600 w 1371600"/>
              <a:gd name="connsiteY0" fmla="*/ 711200 h 711200"/>
              <a:gd name="connsiteX1" fmla="*/ 1371600 w 1371600"/>
              <a:gd name="connsiteY1" fmla="*/ 0 h 711200"/>
              <a:gd name="connsiteX2" fmla="*/ 0 w 1371600"/>
              <a:gd name="connsiteY2" fmla="*/ 0 h 711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71600" h="711200">
                <a:moveTo>
                  <a:pt x="1371600" y="711200"/>
                </a:moveTo>
                <a:lnTo>
                  <a:pt x="1371600" y="0"/>
                </a:lnTo>
                <a:lnTo>
                  <a:pt x="0" y="0"/>
                </a:lnTo>
              </a:path>
            </a:pathLst>
          </a:custGeom>
          <a:noFill/>
          <a:ln w="15875">
            <a:solidFill>
              <a:schemeClr val="tx1"/>
            </a:solidFill>
            <a:headEnd type="none" w="med" len="sm"/>
            <a:tailEnd type="arrow" w="med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cxnSp>
        <p:nvCxnSpPr>
          <p:cNvPr id="77" name="Straight Arrow Connector 76" descr="Right pointing horizontal arrow.">
            <a:extLst>
              <a:ext uri="{FF2B5EF4-FFF2-40B4-BE49-F238E27FC236}">
                <a16:creationId xmlns:a16="http://schemas.microsoft.com/office/drawing/2014/main" id="{C57BBA67-C4C8-49B8-A670-1CCFB693760D}"/>
              </a:ext>
            </a:extLst>
          </p:cNvPr>
          <p:cNvCxnSpPr>
            <a:cxnSpLocks/>
          </p:cNvCxnSpPr>
          <p:nvPr/>
        </p:nvCxnSpPr>
        <p:spPr>
          <a:xfrm>
            <a:off x="6709098" y="5007404"/>
            <a:ext cx="1430527" cy="0"/>
          </a:xfrm>
          <a:prstGeom prst="straightConnector1">
            <a:avLst/>
          </a:prstGeom>
          <a:ln w="15875">
            <a:solidFill>
              <a:schemeClr val="tx1"/>
            </a:solidFill>
            <a:headEnd type="none" w="med" len="sm"/>
            <a:tailEnd type="arrow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Straight Arrow Connector 78" descr="Right pointing horizontal arrow.">
            <a:extLst>
              <a:ext uri="{FF2B5EF4-FFF2-40B4-BE49-F238E27FC236}">
                <a16:creationId xmlns:a16="http://schemas.microsoft.com/office/drawing/2014/main" id="{3665D334-D5EA-4750-8039-FD8BADE1D956}"/>
              </a:ext>
            </a:extLst>
          </p:cNvPr>
          <p:cNvCxnSpPr>
            <a:cxnSpLocks/>
          </p:cNvCxnSpPr>
          <p:nvPr/>
        </p:nvCxnSpPr>
        <p:spPr>
          <a:xfrm>
            <a:off x="9151235" y="5006340"/>
            <a:ext cx="1430527" cy="0"/>
          </a:xfrm>
          <a:prstGeom prst="straightConnector1">
            <a:avLst/>
          </a:prstGeom>
          <a:ln w="15875">
            <a:solidFill>
              <a:schemeClr val="tx1"/>
            </a:solidFill>
            <a:headEnd type="none" w="med" len="sm"/>
            <a:tailEnd type="arrow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6" name="Graphic 7" descr="Account resource icon for the AWS Organizations service">
            <a:extLst>
              <a:ext uri="{FF2B5EF4-FFF2-40B4-BE49-F238E27FC236}">
                <a16:creationId xmlns:a16="http://schemas.microsoft.com/office/drawing/2014/main" id="{980A4170-813F-4D89-87DC-CFBF78669EF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 bwMode="auto">
          <a:xfrm>
            <a:off x="8169639" y="4550203"/>
            <a:ext cx="9144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" name="TextBox 15">
            <a:extLst>
              <a:ext uri="{FF2B5EF4-FFF2-40B4-BE49-F238E27FC236}">
                <a16:creationId xmlns:a16="http://schemas.microsoft.com/office/drawing/2014/main" id="{D09D18EE-4E9C-4F84-8A9E-AA70D27BB3B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99763" y="5464603"/>
            <a:ext cx="147413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1200">
                <a:latin typeface="Arial" panose="020B0604020202020204" pitchFamily="34" charset="0"/>
                <a:ea typeface="Amazon Ember" panose="020B0603020204020204" pitchFamily="34" charset="0"/>
                <a:cs typeface="Arial" panose="020B0604020202020204" pitchFamily="34" charset="0"/>
              </a:rPr>
              <a:t>Identity account</a:t>
            </a:r>
          </a:p>
        </p:txBody>
      </p:sp>
    </p:spTree>
    <p:extLst>
      <p:ext uri="{BB962C8B-B14F-4D97-AF65-F5344CB8AC3E}">
        <p14:creationId xmlns:p14="http://schemas.microsoft.com/office/powerpoint/2010/main" val="255321434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TextBox 152">
            <a:extLst>
              <a:ext uri="{FF2B5EF4-FFF2-40B4-BE49-F238E27FC236}">
                <a16:creationId xmlns:a16="http://schemas.microsoft.com/office/drawing/2014/main" id="{69E21DD6-3B04-4D80-9550-1C063AE0E58D}"/>
              </a:ext>
            </a:extLst>
          </p:cNvPr>
          <p:cNvSpPr txBox="1"/>
          <p:nvPr/>
        </p:nvSpPr>
        <p:spPr>
          <a:xfrm>
            <a:off x="10908779" y="404647"/>
            <a:ext cx="5323893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AWS Security Reference Architecture</a:t>
            </a:r>
          </a:p>
          <a:p>
            <a:r>
              <a:rPr lang="en-US" sz="160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Deep dive: workforce identity management, </a:t>
            </a:r>
          </a:p>
          <a:p>
            <a:r>
              <a:rPr lang="en-US" sz="160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AWS Managed Microsoft AD in Shared Services account</a:t>
            </a:r>
          </a:p>
          <a:p>
            <a:endParaRPr lang="en-US" sz="1600">
              <a:latin typeface="Amazon Ember" panose="020B0603020204020204" pitchFamily="34" charset="0"/>
              <a:ea typeface="Amazon Ember" panose="020B0603020204020204" pitchFamily="34" charset="0"/>
              <a:cs typeface="Amazon Ember" panose="020B0603020204020204" pitchFamily="34" charset="0"/>
            </a:endParaRPr>
          </a:p>
        </p:txBody>
      </p:sp>
      <p:pic>
        <p:nvPicPr>
          <p:cNvPr id="54" name="Graphic 53" descr="Simple AD resource icon for the AWS Directory Service service.">
            <a:extLst>
              <a:ext uri="{FF2B5EF4-FFF2-40B4-BE49-F238E27FC236}">
                <a16:creationId xmlns:a16="http://schemas.microsoft.com/office/drawing/2014/main" id="{E764AAEA-EE94-4AB3-ABD9-A0EE12F22B1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130011" y="4498791"/>
            <a:ext cx="914400" cy="914400"/>
          </a:xfrm>
          <a:prstGeom prst="rect">
            <a:avLst/>
          </a:prstGeom>
        </p:spPr>
      </p:pic>
      <p:sp>
        <p:nvSpPr>
          <p:cNvPr id="55" name="TextBox 15">
            <a:extLst>
              <a:ext uri="{FF2B5EF4-FFF2-40B4-BE49-F238E27FC236}">
                <a16:creationId xmlns:a16="http://schemas.microsoft.com/office/drawing/2014/main" id="{92B85178-1535-4D0F-9D19-1000F3B084C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15699" y="5428454"/>
            <a:ext cx="134302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1200">
                <a:latin typeface="Arial" panose="020B0604020202020204" pitchFamily="34" charset="0"/>
                <a:ea typeface="Amazon Ember" panose="020B0603020204020204" pitchFamily="34" charset="0"/>
                <a:cs typeface="Arial" panose="020B0604020202020204" pitchFamily="34" charset="0"/>
              </a:rPr>
              <a:t>Active Directory</a:t>
            </a:r>
            <a:endParaRPr lang="en-US" altLang="en-US" sz="1200" dirty="0">
              <a:latin typeface="Arial" panose="020B0604020202020204" pitchFamily="34" charset="0"/>
              <a:ea typeface="Amazon Ember" panose="020B0603020204020204" pitchFamily="34" charset="0"/>
              <a:cs typeface="Arial" panose="020B0604020202020204" pitchFamily="34" charset="0"/>
            </a:endParaRPr>
          </a:p>
        </p:txBody>
      </p:sp>
      <p:pic>
        <p:nvPicPr>
          <p:cNvPr id="58" name="Graphic 23" descr="Users resource icon for the General Icons category.">
            <a:extLst>
              <a:ext uri="{FF2B5EF4-FFF2-40B4-BE49-F238E27FC236}">
                <a16:creationId xmlns:a16="http://schemas.microsoft.com/office/drawing/2014/main" id="{548F8D8D-B3E7-49EE-AE17-2D1B6945D4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 bwMode="auto">
          <a:xfrm flipH="1">
            <a:off x="3249624" y="6308729"/>
            <a:ext cx="9144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9" name="TextBox 40">
            <a:extLst>
              <a:ext uri="{FF2B5EF4-FFF2-40B4-BE49-F238E27FC236}">
                <a16:creationId xmlns:a16="http://schemas.microsoft.com/office/drawing/2014/main" id="{849CDE0A-C179-4790-A85B-3DEBE5F7A85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70249" y="7253082"/>
            <a:ext cx="10731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1200">
                <a:latin typeface="Arial" panose="020B0604020202020204" pitchFamily="34" charset="0"/>
                <a:cs typeface="Arial" panose="020B0604020202020204" pitchFamily="34" charset="0"/>
              </a:rPr>
              <a:t>Users and groups</a:t>
            </a:r>
          </a:p>
        </p:txBody>
      </p:sp>
      <p:grpSp>
        <p:nvGrpSpPr>
          <p:cNvPr id="20" name="Group 19" descr="Corporate data center group.">
            <a:extLst>
              <a:ext uri="{FF2B5EF4-FFF2-40B4-BE49-F238E27FC236}">
                <a16:creationId xmlns:a16="http://schemas.microsoft.com/office/drawing/2014/main" id="{17045B26-CA6B-4C48-AACE-4FB9BBF68CB5}"/>
              </a:ext>
            </a:extLst>
          </p:cNvPr>
          <p:cNvGrpSpPr/>
          <p:nvPr/>
        </p:nvGrpSpPr>
        <p:grpSpPr>
          <a:xfrm>
            <a:off x="2383826" y="3594527"/>
            <a:ext cx="4359874" cy="4635073"/>
            <a:chOff x="10036828" y="2618865"/>
            <a:chExt cx="4359874" cy="4635073"/>
          </a:xfrm>
        </p:grpSpPr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3E45D5D1-F98A-4611-97FB-36A9F8D7F678}"/>
                </a:ext>
              </a:extLst>
            </p:cNvPr>
            <p:cNvSpPr/>
            <p:nvPr/>
          </p:nvSpPr>
          <p:spPr>
            <a:xfrm>
              <a:off x="10036828" y="2618865"/>
              <a:ext cx="4359874" cy="4635073"/>
            </a:xfrm>
            <a:prstGeom prst="rect">
              <a:avLst/>
            </a:prstGeom>
            <a:noFill/>
            <a:ln w="15875">
              <a:solidFill>
                <a:srgbClr val="7D899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502920" tIns="9144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2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Corporate </a:t>
              </a:r>
            </a:p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2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data center</a:t>
              </a:r>
            </a:p>
          </p:txBody>
        </p:sp>
        <p:pic>
          <p:nvPicPr>
            <p:cNvPr id="22" name="Graphic 21" descr="Corporate data center group icon. ">
              <a:extLst>
                <a:ext uri="{FF2B5EF4-FFF2-40B4-BE49-F238E27FC236}">
                  <a16:creationId xmlns:a16="http://schemas.microsoft.com/office/drawing/2014/main" id="{7567FFA2-E14A-4166-B436-167AA0236F1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rcRect/>
            <a:stretch/>
          </p:blipFill>
          <p:spPr>
            <a:xfrm>
              <a:off x="10036828" y="2618865"/>
              <a:ext cx="381000" cy="381000"/>
            </a:xfrm>
            <a:prstGeom prst="rect">
              <a:avLst/>
            </a:prstGeom>
          </p:spPr>
        </p:pic>
      </p:grpSp>
      <p:pic>
        <p:nvPicPr>
          <p:cNvPr id="23" name="Graphic 22" descr="Client resource icon for the General Icons category.">
            <a:extLst>
              <a:ext uri="{FF2B5EF4-FFF2-40B4-BE49-F238E27FC236}">
                <a16:creationId xmlns:a16="http://schemas.microsoft.com/office/drawing/2014/main" id="{B404CDAF-3DF4-4915-A6B2-533357088A3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3249624" y="4498791"/>
            <a:ext cx="914400" cy="914400"/>
          </a:xfrm>
          <a:prstGeom prst="rect">
            <a:avLst/>
          </a:prstGeom>
        </p:spPr>
      </p:pic>
      <p:sp>
        <p:nvSpPr>
          <p:cNvPr id="24" name="TextBox 25">
            <a:extLst>
              <a:ext uri="{FF2B5EF4-FFF2-40B4-BE49-F238E27FC236}">
                <a16:creationId xmlns:a16="http://schemas.microsoft.com/office/drawing/2014/main" id="{44773A74-F57E-4B47-8E6F-5598CBEF7CB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70249" y="5428454"/>
            <a:ext cx="107315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1200">
                <a:latin typeface="Arial" panose="020B0604020202020204" pitchFamily="34" charset="0"/>
                <a:cs typeface="Arial" panose="020B0604020202020204" pitchFamily="34" charset="0"/>
              </a:rPr>
              <a:t>Computers</a:t>
            </a:r>
          </a:p>
        </p:txBody>
      </p:sp>
      <p:pic>
        <p:nvPicPr>
          <p:cNvPr id="25" name="Graphic 24" descr="Server resource icon for the General Icons category.">
            <a:extLst>
              <a:ext uri="{FF2B5EF4-FFF2-40B4-BE49-F238E27FC236}">
                <a16:creationId xmlns:a16="http://schemas.microsoft.com/office/drawing/2014/main" id="{1B260A3B-382B-4FBF-96D3-9621DC356493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5130011" y="6308729"/>
            <a:ext cx="914400" cy="914400"/>
          </a:xfrm>
          <a:prstGeom prst="rect">
            <a:avLst/>
          </a:prstGeom>
        </p:spPr>
      </p:pic>
      <p:sp>
        <p:nvSpPr>
          <p:cNvPr id="28" name="TextBox 38">
            <a:extLst>
              <a:ext uri="{FF2B5EF4-FFF2-40B4-BE49-F238E27FC236}">
                <a16:creationId xmlns:a16="http://schemas.microsoft.com/office/drawing/2014/main" id="{E0CA5100-F59B-4DA2-98B1-200CCD27EE9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51430" y="7345415"/>
            <a:ext cx="107156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1200">
                <a:latin typeface="Arial" panose="020B0604020202020204" pitchFamily="34" charset="0"/>
                <a:cs typeface="Arial" panose="020B0604020202020204" pitchFamily="34" charset="0"/>
              </a:rPr>
              <a:t>Servers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71409F47-5E73-4A26-BC78-ECECADAE40F8}"/>
              </a:ext>
            </a:extLst>
          </p:cNvPr>
          <p:cNvSpPr/>
          <p:nvPr/>
        </p:nvSpPr>
        <p:spPr>
          <a:xfrm>
            <a:off x="8909344" y="3594527"/>
            <a:ext cx="3358856" cy="3044398"/>
          </a:xfrm>
          <a:prstGeom prst="rect">
            <a:avLst/>
          </a:prstGeom>
          <a:noFill/>
          <a:ln w="34925" cmpd="dbl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8C9E8BBF-7D01-4003-AA13-562B62531057}"/>
              </a:ext>
            </a:extLst>
          </p:cNvPr>
          <p:cNvGrpSpPr/>
          <p:nvPr/>
        </p:nvGrpSpPr>
        <p:grpSpPr>
          <a:xfrm>
            <a:off x="9011673" y="3682109"/>
            <a:ext cx="1830954" cy="523220"/>
            <a:chOff x="1984159" y="1265134"/>
            <a:chExt cx="1830954" cy="523220"/>
          </a:xfrm>
        </p:grpSpPr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363681C8-27F2-4DD4-9742-7BB845126E56}"/>
                </a:ext>
              </a:extLst>
            </p:cNvPr>
            <p:cNvSpPr txBox="1"/>
            <p:nvPr/>
          </p:nvSpPr>
          <p:spPr>
            <a:xfrm>
              <a:off x="2450152" y="1265134"/>
              <a:ext cx="136496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/>
                <a:t>Shared Services </a:t>
              </a:r>
            </a:p>
            <a:p>
              <a:r>
                <a:rPr lang="en-US" sz="1400"/>
                <a:t>account</a:t>
              </a:r>
              <a:endParaRPr lang="en-US" sz="1400" dirty="0"/>
            </a:p>
          </p:txBody>
        </p:sp>
        <p:pic>
          <p:nvPicPr>
            <p:cNvPr id="32" name="Graphic 7">
              <a:extLst>
                <a:ext uri="{FF2B5EF4-FFF2-40B4-BE49-F238E27FC236}">
                  <a16:creationId xmlns:a16="http://schemas.microsoft.com/office/drawing/2014/main" id="{C34A32EA-7DCE-4C56-B178-FA4C22044D0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rcRect/>
            <a:stretch/>
          </p:blipFill>
          <p:spPr bwMode="auto">
            <a:xfrm>
              <a:off x="1984159" y="1290107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33" name="Graphic 32" descr="AWS Managed Microsoft AD resource icon for the AWS Directory Service service.">
            <a:extLst>
              <a:ext uri="{FF2B5EF4-FFF2-40B4-BE49-F238E27FC236}">
                <a16:creationId xmlns:a16="http://schemas.microsoft.com/office/drawing/2014/main" id="{9010F81E-9D9E-474D-8B1C-B479F8DC1AAF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10087408" y="4498848"/>
            <a:ext cx="914400" cy="914400"/>
          </a:xfrm>
          <a:prstGeom prst="rect">
            <a:avLst/>
          </a:prstGeom>
        </p:spPr>
      </p:pic>
      <p:sp>
        <p:nvSpPr>
          <p:cNvPr id="34" name="TextBox 18">
            <a:extLst>
              <a:ext uri="{FF2B5EF4-FFF2-40B4-BE49-F238E27FC236}">
                <a16:creationId xmlns:a16="http://schemas.microsoft.com/office/drawing/2014/main" id="{2DCBEC6C-9969-4AC3-87D1-FF8A19BD73D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873096" y="5431536"/>
            <a:ext cx="13430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1200" dirty="0">
                <a:latin typeface="Arial" panose="020B0604020202020204" pitchFamily="34" charset="0"/>
                <a:ea typeface="Amazon Ember" panose="020B0603020204020204" pitchFamily="34" charset="0"/>
                <a:cs typeface="Arial" panose="020B0604020202020204" pitchFamily="34" charset="0"/>
              </a:rPr>
              <a:t>AWS Managed</a:t>
            </a:r>
            <a:br>
              <a:rPr lang="en-US" altLang="en-US" sz="1200" dirty="0">
                <a:latin typeface="Arial" panose="020B0604020202020204" pitchFamily="34" charset="0"/>
                <a:ea typeface="Amazon Ember" panose="020B0603020204020204" pitchFamily="34" charset="0"/>
                <a:cs typeface="Arial" panose="020B0604020202020204" pitchFamily="34" charset="0"/>
              </a:rPr>
            </a:br>
            <a:r>
              <a:rPr lang="en-US" altLang="en-US" sz="1200" dirty="0">
                <a:latin typeface="Arial" panose="020B0604020202020204" pitchFamily="34" charset="0"/>
                <a:ea typeface="Amazon Ember" panose="020B0603020204020204" pitchFamily="34" charset="0"/>
                <a:cs typeface="Arial" panose="020B0604020202020204" pitchFamily="34" charset="0"/>
              </a:rPr>
              <a:t>Microsoft AD</a:t>
            </a:r>
          </a:p>
        </p:txBody>
      </p:sp>
      <p:cxnSp>
        <p:nvCxnSpPr>
          <p:cNvPr id="35" name="Straight Arrow Connector 34" descr="Right pointing horizontal arrow.">
            <a:extLst>
              <a:ext uri="{FF2B5EF4-FFF2-40B4-BE49-F238E27FC236}">
                <a16:creationId xmlns:a16="http://schemas.microsoft.com/office/drawing/2014/main" id="{B5862562-6F55-49B1-816E-F19295D6A8D3}"/>
              </a:ext>
            </a:extLst>
          </p:cNvPr>
          <p:cNvCxnSpPr>
            <a:cxnSpLocks/>
          </p:cNvCxnSpPr>
          <p:nvPr/>
        </p:nvCxnSpPr>
        <p:spPr>
          <a:xfrm>
            <a:off x="6111086" y="4955991"/>
            <a:ext cx="4023360" cy="57"/>
          </a:xfrm>
          <a:prstGeom prst="straightConnector1">
            <a:avLst/>
          </a:prstGeom>
          <a:ln w="15875">
            <a:solidFill>
              <a:schemeClr val="tx1"/>
            </a:solidFill>
            <a:headEnd type="arrow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>
            <a:extLst>
              <a:ext uri="{FF2B5EF4-FFF2-40B4-BE49-F238E27FC236}">
                <a16:creationId xmlns:a16="http://schemas.microsoft.com/office/drawing/2014/main" id="{74B68FE4-9E1D-4113-9187-233126E3539F}"/>
              </a:ext>
            </a:extLst>
          </p:cNvPr>
          <p:cNvSpPr txBox="1"/>
          <p:nvPr/>
        </p:nvSpPr>
        <p:spPr>
          <a:xfrm>
            <a:off x="6934198" y="4351529"/>
            <a:ext cx="18026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/>
              <a:t>One-way or </a:t>
            </a:r>
          </a:p>
          <a:p>
            <a:pPr algn="ctr"/>
            <a:r>
              <a:rPr lang="en-US" sz="1600"/>
              <a:t>two-way trust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FCEFA2B-4269-40DC-8F2E-84725D11F049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7488842" y="5160766"/>
            <a:ext cx="693333" cy="7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503418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TextBox 152">
            <a:extLst>
              <a:ext uri="{FF2B5EF4-FFF2-40B4-BE49-F238E27FC236}">
                <a16:creationId xmlns:a16="http://schemas.microsoft.com/office/drawing/2014/main" id="{69E21DD6-3B04-4D80-9550-1C063AE0E58D}"/>
              </a:ext>
            </a:extLst>
          </p:cNvPr>
          <p:cNvSpPr txBox="1"/>
          <p:nvPr/>
        </p:nvSpPr>
        <p:spPr>
          <a:xfrm>
            <a:off x="10899254" y="404647"/>
            <a:ext cx="550022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AWS Security Reference Architecture</a:t>
            </a:r>
          </a:p>
          <a:p>
            <a:r>
              <a:rPr lang="en-US" sz="160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Deep dive: workforce identity management, </a:t>
            </a:r>
          </a:p>
          <a:p>
            <a:r>
              <a:rPr lang="en-US" sz="160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AWS Managed Microsoft AD in Org Management account</a:t>
            </a:r>
            <a:endParaRPr lang="en-US" sz="1600" dirty="0">
              <a:latin typeface="Amazon Ember" panose="020B0603020204020204" pitchFamily="34" charset="0"/>
              <a:ea typeface="Amazon Ember" panose="020B0603020204020204" pitchFamily="34" charset="0"/>
              <a:cs typeface="Amazon Ember" panose="020B0603020204020204" pitchFamily="34" charset="0"/>
            </a:endParaRPr>
          </a:p>
        </p:txBody>
      </p:sp>
      <p:pic>
        <p:nvPicPr>
          <p:cNvPr id="54" name="Graphic 53" descr="Simple AD resource icon for the AWS Directory Service service.">
            <a:extLst>
              <a:ext uri="{FF2B5EF4-FFF2-40B4-BE49-F238E27FC236}">
                <a16:creationId xmlns:a16="http://schemas.microsoft.com/office/drawing/2014/main" id="{E764AAEA-EE94-4AB3-ABD9-A0EE12F22B1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130011" y="4498791"/>
            <a:ext cx="914400" cy="914400"/>
          </a:xfrm>
          <a:prstGeom prst="rect">
            <a:avLst/>
          </a:prstGeom>
        </p:spPr>
      </p:pic>
      <p:sp>
        <p:nvSpPr>
          <p:cNvPr id="55" name="TextBox 15">
            <a:extLst>
              <a:ext uri="{FF2B5EF4-FFF2-40B4-BE49-F238E27FC236}">
                <a16:creationId xmlns:a16="http://schemas.microsoft.com/office/drawing/2014/main" id="{92B85178-1535-4D0F-9D19-1000F3B084C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15699" y="5428454"/>
            <a:ext cx="134302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1200">
                <a:latin typeface="Arial" panose="020B0604020202020204" pitchFamily="34" charset="0"/>
                <a:ea typeface="Amazon Ember" panose="020B0603020204020204" pitchFamily="34" charset="0"/>
                <a:cs typeface="Arial" panose="020B0604020202020204" pitchFamily="34" charset="0"/>
              </a:rPr>
              <a:t>Active Directory</a:t>
            </a:r>
            <a:endParaRPr lang="en-US" altLang="en-US" sz="1200" dirty="0">
              <a:latin typeface="Arial" panose="020B0604020202020204" pitchFamily="34" charset="0"/>
              <a:ea typeface="Amazon Ember" panose="020B0603020204020204" pitchFamily="34" charset="0"/>
              <a:cs typeface="Arial" panose="020B0604020202020204" pitchFamily="34" charset="0"/>
            </a:endParaRPr>
          </a:p>
        </p:txBody>
      </p:sp>
      <p:pic>
        <p:nvPicPr>
          <p:cNvPr id="58" name="Graphic 23" descr="Users resource icon for the General Icons category.">
            <a:extLst>
              <a:ext uri="{FF2B5EF4-FFF2-40B4-BE49-F238E27FC236}">
                <a16:creationId xmlns:a16="http://schemas.microsoft.com/office/drawing/2014/main" id="{548F8D8D-B3E7-49EE-AE17-2D1B6945D4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 bwMode="auto">
          <a:xfrm flipH="1">
            <a:off x="3249624" y="6308729"/>
            <a:ext cx="9144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9" name="TextBox 40">
            <a:extLst>
              <a:ext uri="{FF2B5EF4-FFF2-40B4-BE49-F238E27FC236}">
                <a16:creationId xmlns:a16="http://schemas.microsoft.com/office/drawing/2014/main" id="{849CDE0A-C179-4790-A85B-3DEBE5F7A85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70249" y="7253082"/>
            <a:ext cx="10731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1200">
                <a:latin typeface="Arial" panose="020B0604020202020204" pitchFamily="34" charset="0"/>
                <a:cs typeface="Arial" panose="020B0604020202020204" pitchFamily="34" charset="0"/>
              </a:rPr>
              <a:t>Users and groups</a:t>
            </a:r>
          </a:p>
        </p:txBody>
      </p:sp>
      <p:grpSp>
        <p:nvGrpSpPr>
          <p:cNvPr id="20" name="Group 19" descr="Corporate data center group.">
            <a:extLst>
              <a:ext uri="{FF2B5EF4-FFF2-40B4-BE49-F238E27FC236}">
                <a16:creationId xmlns:a16="http://schemas.microsoft.com/office/drawing/2014/main" id="{17045B26-CA6B-4C48-AACE-4FB9BBF68CB5}"/>
              </a:ext>
            </a:extLst>
          </p:cNvPr>
          <p:cNvGrpSpPr/>
          <p:nvPr/>
        </p:nvGrpSpPr>
        <p:grpSpPr>
          <a:xfrm>
            <a:off x="2383826" y="3594527"/>
            <a:ext cx="4359874" cy="4635073"/>
            <a:chOff x="10036828" y="2618865"/>
            <a:chExt cx="4359874" cy="4635073"/>
          </a:xfrm>
        </p:grpSpPr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3E45D5D1-F98A-4611-97FB-36A9F8D7F678}"/>
                </a:ext>
              </a:extLst>
            </p:cNvPr>
            <p:cNvSpPr/>
            <p:nvPr/>
          </p:nvSpPr>
          <p:spPr>
            <a:xfrm>
              <a:off x="10036828" y="2618865"/>
              <a:ext cx="4359874" cy="4635073"/>
            </a:xfrm>
            <a:prstGeom prst="rect">
              <a:avLst/>
            </a:prstGeom>
            <a:noFill/>
            <a:ln w="15875">
              <a:solidFill>
                <a:srgbClr val="7D899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502920" tIns="9144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2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Corporate </a:t>
              </a:r>
            </a:p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2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data center</a:t>
              </a:r>
            </a:p>
          </p:txBody>
        </p:sp>
        <p:pic>
          <p:nvPicPr>
            <p:cNvPr id="22" name="Graphic 21" descr="Corporate data center group icon. ">
              <a:extLst>
                <a:ext uri="{FF2B5EF4-FFF2-40B4-BE49-F238E27FC236}">
                  <a16:creationId xmlns:a16="http://schemas.microsoft.com/office/drawing/2014/main" id="{7567FFA2-E14A-4166-B436-167AA0236F1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rcRect/>
            <a:stretch/>
          </p:blipFill>
          <p:spPr>
            <a:xfrm>
              <a:off x="10036828" y="2618865"/>
              <a:ext cx="381000" cy="381000"/>
            </a:xfrm>
            <a:prstGeom prst="rect">
              <a:avLst/>
            </a:prstGeom>
          </p:spPr>
        </p:pic>
      </p:grpSp>
      <p:pic>
        <p:nvPicPr>
          <p:cNvPr id="23" name="Graphic 22" descr="Client resource icon for the General Icons category.">
            <a:extLst>
              <a:ext uri="{FF2B5EF4-FFF2-40B4-BE49-F238E27FC236}">
                <a16:creationId xmlns:a16="http://schemas.microsoft.com/office/drawing/2014/main" id="{B404CDAF-3DF4-4915-A6B2-533357088A3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3249624" y="4498791"/>
            <a:ext cx="914400" cy="914400"/>
          </a:xfrm>
          <a:prstGeom prst="rect">
            <a:avLst/>
          </a:prstGeom>
        </p:spPr>
      </p:pic>
      <p:sp>
        <p:nvSpPr>
          <p:cNvPr id="24" name="TextBox 25">
            <a:extLst>
              <a:ext uri="{FF2B5EF4-FFF2-40B4-BE49-F238E27FC236}">
                <a16:creationId xmlns:a16="http://schemas.microsoft.com/office/drawing/2014/main" id="{44773A74-F57E-4B47-8E6F-5598CBEF7CB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70249" y="5428454"/>
            <a:ext cx="107315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1200">
                <a:latin typeface="Arial" panose="020B0604020202020204" pitchFamily="34" charset="0"/>
                <a:cs typeface="Arial" panose="020B0604020202020204" pitchFamily="34" charset="0"/>
              </a:rPr>
              <a:t>Computers</a:t>
            </a:r>
          </a:p>
        </p:txBody>
      </p:sp>
      <p:pic>
        <p:nvPicPr>
          <p:cNvPr id="25" name="Graphic 24" descr="Server resource icon for the General Icons category.">
            <a:extLst>
              <a:ext uri="{FF2B5EF4-FFF2-40B4-BE49-F238E27FC236}">
                <a16:creationId xmlns:a16="http://schemas.microsoft.com/office/drawing/2014/main" id="{1B260A3B-382B-4FBF-96D3-9621DC356493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5130011" y="6308729"/>
            <a:ext cx="914400" cy="914400"/>
          </a:xfrm>
          <a:prstGeom prst="rect">
            <a:avLst/>
          </a:prstGeom>
        </p:spPr>
      </p:pic>
      <p:sp>
        <p:nvSpPr>
          <p:cNvPr id="28" name="TextBox 38">
            <a:extLst>
              <a:ext uri="{FF2B5EF4-FFF2-40B4-BE49-F238E27FC236}">
                <a16:creationId xmlns:a16="http://schemas.microsoft.com/office/drawing/2014/main" id="{E0CA5100-F59B-4DA2-98B1-200CCD27EE9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51430" y="7345415"/>
            <a:ext cx="107156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1200">
                <a:latin typeface="Arial" panose="020B0604020202020204" pitchFamily="34" charset="0"/>
                <a:cs typeface="Arial" panose="020B0604020202020204" pitchFamily="34" charset="0"/>
              </a:rPr>
              <a:t>Servers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71409F47-5E73-4A26-BC78-ECECADAE40F8}"/>
              </a:ext>
            </a:extLst>
          </p:cNvPr>
          <p:cNvSpPr/>
          <p:nvPr/>
        </p:nvSpPr>
        <p:spPr>
          <a:xfrm>
            <a:off x="8909344" y="3594527"/>
            <a:ext cx="3358856" cy="3044398"/>
          </a:xfrm>
          <a:prstGeom prst="rect">
            <a:avLst/>
          </a:prstGeom>
          <a:noFill/>
          <a:ln w="34925" cmpd="dbl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363681C8-27F2-4DD4-9742-7BB845126E56}"/>
              </a:ext>
            </a:extLst>
          </p:cNvPr>
          <p:cNvSpPr txBox="1"/>
          <p:nvPr/>
        </p:nvSpPr>
        <p:spPr>
          <a:xfrm>
            <a:off x="9477666" y="3682109"/>
            <a:ext cx="17384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/>
              <a:t>Org Management</a:t>
            </a:r>
          </a:p>
          <a:p>
            <a:r>
              <a:rPr lang="en-US" sz="1400"/>
              <a:t>account</a:t>
            </a:r>
            <a:endParaRPr lang="en-US" sz="1400" dirty="0"/>
          </a:p>
        </p:txBody>
      </p:sp>
      <p:pic>
        <p:nvPicPr>
          <p:cNvPr id="33" name="Graphic 32" descr="AWS Managed Microsoft AD resource icon for the AWS Directory Service service.">
            <a:extLst>
              <a:ext uri="{FF2B5EF4-FFF2-40B4-BE49-F238E27FC236}">
                <a16:creationId xmlns:a16="http://schemas.microsoft.com/office/drawing/2014/main" id="{9010F81E-9D9E-474D-8B1C-B479F8DC1AAF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10087408" y="4498848"/>
            <a:ext cx="914400" cy="914400"/>
          </a:xfrm>
          <a:prstGeom prst="rect">
            <a:avLst/>
          </a:prstGeom>
        </p:spPr>
      </p:pic>
      <p:sp>
        <p:nvSpPr>
          <p:cNvPr id="34" name="TextBox 18">
            <a:extLst>
              <a:ext uri="{FF2B5EF4-FFF2-40B4-BE49-F238E27FC236}">
                <a16:creationId xmlns:a16="http://schemas.microsoft.com/office/drawing/2014/main" id="{2DCBEC6C-9969-4AC3-87D1-FF8A19BD73D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873096" y="5431536"/>
            <a:ext cx="13430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1200" dirty="0">
                <a:latin typeface="Arial" panose="020B0604020202020204" pitchFamily="34" charset="0"/>
                <a:ea typeface="Amazon Ember" panose="020B0603020204020204" pitchFamily="34" charset="0"/>
                <a:cs typeface="Arial" panose="020B0604020202020204" pitchFamily="34" charset="0"/>
              </a:rPr>
              <a:t>AWS Managed</a:t>
            </a:r>
            <a:br>
              <a:rPr lang="en-US" altLang="en-US" sz="1200" dirty="0">
                <a:latin typeface="Arial" panose="020B0604020202020204" pitchFamily="34" charset="0"/>
                <a:ea typeface="Amazon Ember" panose="020B0603020204020204" pitchFamily="34" charset="0"/>
                <a:cs typeface="Arial" panose="020B0604020202020204" pitchFamily="34" charset="0"/>
              </a:rPr>
            </a:br>
            <a:r>
              <a:rPr lang="en-US" altLang="en-US" sz="1200" dirty="0">
                <a:latin typeface="Arial" panose="020B0604020202020204" pitchFamily="34" charset="0"/>
                <a:ea typeface="Amazon Ember" panose="020B0603020204020204" pitchFamily="34" charset="0"/>
                <a:cs typeface="Arial" panose="020B0604020202020204" pitchFamily="34" charset="0"/>
              </a:rPr>
              <a:t>Microsoft AD</a:t>
            </a:r>
          </a:p>
        </p:txBody>
      </p:sp>
      <p:cxnSp>
        <p:nvCxnSpPr>
          <p:cNvPr id="35" name="Straight Arrow Connector 34" descr="Right pointing horizontal arrow.">
            <a:extLst>
              <a:ext uri="{FF2B5EF4-FFF2-40B4-BE49-F238E27FC236}">
                <a16:creationId xmlns:a16="http://schemas.microsoft.com/office/drawing/2014/main" id="{B5862562-6F55-49B1-816E-F19295D6A8D3}"/>
              </a:ext>
            </a:extLst>
          </p:cNvPr>
          <p:cNvCxnSpPr>
            <a:cxnSpLocks/>
          </p:cNvCxnSpPr>
          <p:nvPr/>
        </p:nvCxnSpPr>
        <p:spPr>
          <a:xfrm>
            <a:off x="6111086" y="4955991"/>
            <a:ext cx="4023360" cy="57"/>
          </a:xfrm>
          <a:prstGeom prst="straightConnector1">
            <a:avLst/>
          </a:prstGeom>
          <a:ln w="15875">
            <a:solidFill>
              <a:schemeClr val="tx1"/>
            </a:solidFill>
            <a:headEnd type="arrow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>
            <a:extLst>
              <a:ext uri="{FF2B5EF4-FFF2-40B4-BE49-F238E27FC236}">
                <a16:creationId xmlns:a16="http://schemas.microsoft.com/office/drawing/2014/main" id="{74B68FE4-9E1D-4113-9187-233126E3539F}"/>
              </a:ext>
            </a:extLst>
          </p:cNvPr>
          <p:cNvSpPr txBox="1"/>
          <p:nvPr/>
        </p:nvSpPr>
        <p:spPr>
          <a:xfrm>
            <a:off x="6934198" y="4351529"/>
            <a:ext cx="18026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/>
              <a:t>One-way or </a:t>
            </a:r>
          </a:p>
          <a:p>
            <a:pPr algn="ctr"/>
            <a:r>
              <a:rPr lang="en-US" sz="1600"/>
              <a:t>two-way trust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FCEFA2B-4269-40DC-8F2E-84725D11F049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7488842" y="5160766"/>
            <a:ext cx="693333" cy="760000"/>
          </a:xfrm>
          <a:prstGeom prst="rect">
            <a:avLst/>
          </a:prstGeom>
        </p:spPr>
      </p:pic>
      <p:pic>
        <p:nvPicPr>
          <p:cNvPr id="27" name="Graphic 26" descr="Management account resource icon for the AWS Organizations service">
            <a:extLst>
              <a:ext uri="{FF2B5EF4-FFF2-40B4-BE49-F238E27FC236}">
                <a16:creationId xmlns:a16="http://schemas.microsoft.com/office/drawing/2014/main" id="{D1CC28E3-D367-46BF-9848-154A5BFD8299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rcRect/>
          <a:stretch/>
        </p:blipFill>
        <p:spPr>
          <a:xfrm>
            <a:off x="9020466" y="3715119"/>
            <a:ext cx="4572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673873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TextBox 152">
            <a:extLst>
              <a:ext uri="{FF2B5EF4-FFF2-40B4-BE49-F238E27FC236}">
                <a16:creationId xmlns:a16="http://schemas.microsoft.com/office/drawing/2014/main" id="{69E21DD6-3B04-4D80-9550-1C063AE0E58D}"/>
              </a:ext>
            </a:extLst>
          </p:cNvPr>
          <p:cNvSpPr txBox="1"/>
          <p:nvPr/>
        </p:nvSpPr>
        <p:spPr>
          <a:xfrm>
            <a:off x="10899254" y="404647"/>
            <a:ext cx="550022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AWS Security Reference Architecture</a:t>
            </a:r>
          </a:p>
          <a:p>
            <a:r>
              <a:rPr lang="en-US" sz="160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Deep dive: machine-to-machine identity management, </a:t>
            </a:r>
          </a:p>
          <a:p>
            <a:r>
              <a:rPr lang="en-US" sz="160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EC2 instance profiles</a:t>
            </a:r>
            <a:endParaRPr lang="en-US" sz="1600" dirty="0">
              <a:latin typeface="Amazon Ember" panose="020B0603020204020204" pitchFamily="34" charset="0"/>
              <a:ea typeface="Amazon Ember" panose="020B0603020204020204" pitchFamily="34" charset="0"/>
              <a:cs typeface="Amazon Ember" panose="020B0603020204020204" pitchFamily="34" charset="0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DE2AFEC9-1BCB-4470-9652-86136258072A}"/>
              </a:ext>
            </a:extLst>
          </p:cNvPr>
          <p:cNvSpPr/>
          <p:nvPr/>
        </p:nvSpPr>
        <p:spPr>
          <a:xfrm>
            <a:off x="5588648" y="3808688"/>
            <a:ext cx="3191614" cy="2640155"/>
          </a:xfrm>
          <a:prstGeom prst="rect">
            <a:avLst/>
          </a:prstGeom>
          <a:noFill/>
          <a:ln w="15875">
            <a:solidFill>
              <a:srgbClr val="8C4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2920" tIns="91440"/>
          <a:lstStyle/>
          <a:p>
            <a:pPr>
              <a:defRPr/>
            </a:pPr>
            <a:r>
              <a:rPr lang="en-US" sz="1200">
                <a:ln w="0"/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VPC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13823237-FBE4-4E13-B182-828DAA5A38E8}"/>
              </a:ext>
            </a:extLst>
          </p:cNvPr>
          <p:cNvSpPr/>
          <p:nvPr/>
        </p:nvSpPr>
        <p:spPr>
          <a:xfrm>
            <a:off x="2688753" y="2327385"/>
            <a:ext cx="10123168" cy="6125444"/>
          </a:xfrm>
          <a:prstGeom prst="rect">
            <a:avLst/>
          </a:prstGeom>
          <a:noFill/>
          <a:ln w="34925" cmpd="dbl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0" name="Group 39">
            <a:extLst>
              <a:ext uri="{FF2B5EF4-FFF2-40B4-BE49-F238E27FC236}">
                <a16:creationId xmlns:a16="http://schemas.microsoft.com/office/drawing/2014/main" id="{96E193CC-C3F4-4297-9765-591CE8C0C0C1}"/>
              </a:ext>
            </a:extLst>
          </p:cNvPr>
          <p:cNvGrpSpPr/>
          <p:nvPr/>
        </p:nvGrpSpPr>
        <p:grpSpPr>
          <a:xfrm>
            <a:off x="3870529" y="2446122"/>
            <a:ext cx="1134104" cy="616063"/>
            <a:chOff x="2248016" y="1915634"/>
            <a:chExt cx="1134104" cy="616063"/>
          </a:xfrm>
        </p:grpSpPr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1293E036-E6EF-4E26-A05F-9F1D7420D09C}"/>
                </a:ext>
              </a:extLst>
            </p:cNvPr>
            <p:cNvSpPr txBox="1"/>
            <p:nvPr/>
          </p:nvSpPr>
          <p:spPr>
            <a:xfrm>
              <a:off x="2248016" y="2270087"/>
              <a:ext cx="113410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dirty="0"/>
                <a:t>Permissions</a:t>
              </a:r>
            </a:p>
          </p:txBody>
        </p:sp>
        <p:pic>
          <p:nvPicPr>
            <p:cNvPr id="42" name="Graphic 41">
              <a:extLst>
                <a:ext uri="{FF2B5EF4-FFF2-40B4-BE49-F238E27FC236}">
                  <a16:creationId xmlns:a16="http://schemas.microsoft.com/office/drawing/2014/main" id="{898F4DE1-462B-4FBE-AE93-1240DF62047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2615053" y="1915634"/>
              <a:ext cx="400030" cy="400030"/>
            </a:xfrm>
            <a:prstGeom prst="rect">
              <a:avLst/>
            </a:prstGeom>
          </p:spPr>
        </p:pic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D73951DC-DCA6-4026-95E6-709784F86126}"/>
              </a:ext>
            </a:extLst>
          </p:cNvPr>
          <p:cNvGrpSpPr/>
          <p:nvPr/>
        </p:nvGrpSpPr>
        <p:grpSpPr>
          <a:xfrm>
            <a:off x="4704287" y="2356829"/>
            <a:ext cx="644414" cy="569276"/>
            <a:chOff x="10297579" y="5276566"/>
            <a:chExt cx="644414" cy="569276"/>
          </a:xfrm>
        </p:grpSpPr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A3EC2450-BCDA-4652-BEB8-419CBEA91E02}"/>
                </a:ext>
              </a:extLst>
            </p:cNvPr>
            <p:cNvSpPr txBox="1"/>
            <p:nvPr/>
          </p:nvSpPr>
          <p:spPr>
            <a:xfrm>
              <a:off x="10297579" y="5584232"/>
              <a:ext cx="64441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dirty="0"/>
                <a:t>Roles</a:t>
              </a:r>
            </a:p>
          </p:txBody>
        </p:sp>
        <p:pic>
          <p:nvPicPr>
            <p:cNvPr id="45" name="Graphic 44">
              <a:extLst>
                <a:ext uri="{FF2B5EF4-FFF2-40B4-BE49-F238E27FC236}">
                  <a16:creationId xmlns:a16="http://schemas.microsoft.com/office/drawing/2014/main" id="{1FD891F8-7C6B-4522-A121-5195B7CBCFA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0384836" y="5276566"/>
              <a:ext cx="469900" cy="469900"/>
            </a:xfrm>
            <a:prstGeom prst="rect">
              <a:avLst/>
            </a:prstGeom>
          </p:spPr>
        </p:pic>
      </p:grp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113B9941-F428-4AC4-8EAD-DFE7F5D26BB4}"/>
              </a:ext>
            </a:extLst>
          </p:cNvPr>
          <p:cNvCxnSpPr/>
          <p:nvPr/>
        </p:nvCxnSpPr>
        <p:spPr>
          <a:xfrm>
            <a:off x="5314922" y="2359253"/>
            <a:ext cx="0" cy="854154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22B99719-FF90-4FB8-9F2C-7FCA1620171D}"/>
              </a:ext>
            </a:extLst>
          </p:cNvPr>
          <p:cNvCxnSpPr/>
          <p:nvPr/>
        </p:nvCxnSpPr>
        <p:spPr>
          <a:xfrm>
            <a:off x="4056129" y="2359253"/>
            <a:ext cx="0" cy="854154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TextBox 50">
            <a:extLst>
              <a:ext uri="{FF2B5EF4-FFF2-40B4-BE49-F238E27FC236}">
                <a16:creationId xmlns:a16="http://schemas.microsoft.com/office/drawing/2014/main" id="{8F5D9CA1-ED0C-4768-A8B9-1C3A4F5402EC}"/>
              </a:ext>
            </a:extLst>
          </p:cNvPr>
          <p:cNvSpPr txBox="1"/>
          <p:nvPr/>
        </p:nvSpPr>
        <p:spPr>
          <a:xfrm>
            <a:off x="3293373" y="1670282"/>
            <a:ext cx="23629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OU – Workloads</a:t>
            </a:r>
          </a:p>
        </p:txBody>
      </p:sp>
      <p:pic>
        <p:nvPicPr>
          <p:cNvPr id="52" name="Graphic 51">
            <a:extLst>
              <a:ext uri="{FF2B5EF4-FFF2-40B4-BE49-F238E27FC236}">
                <a16:creationId xmlns:a16="http://schemas.microsoft.com/office/drawing/2014/main" id="{2A75288E-DFFA-49F7-9CD2-6AA01E74C0F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5588645" y="3808690"/>
            <a:ext cx="381000" cy="381000"/>
          </a:xfrm>
          <a:prstGeom prst="rect">
            <a:avLst/>
          </a:prstGeom>
        </p:spPr>
      </p:pic>
      <p:grpSp>
        <p:nvGrpSpPr>
          <p:cNvPr id="53" name="Group 52">
            <a:extLst>
              <a:ext uri="{FF2B5EF4-FFF2-40B4-BE49-F238E27FC236}">
                <a16:creationId xmlns:a16="http://schemas.microsoft.com/office/drawing/2014/main" id="{2649BB75-90DE-41EA-8549-BB53A08A6233}"/>
              </a:ext>
            </a:extLst>
          </p:cNvPr>
          <p:cNvGrpSpPr/>
          <p:nvPr/>
        </p:nvGrpSpPr>
        <p:grpSpPr>
          <a:xfrm>
            <a:off x="2755558" y="2429397"/>
            <a:ext cx="1364961" cy="965410"/>
            <a:chOff x="1523478" y="1290107"/>
            <a:chExt cx="1364961" cy="965410"/>
          </a:xfrm>
        </p:grpSpPr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155BBB87-C446-4229-94B8-F72FF1C16265}"/>
                </a:ext>
              </a:extLst>
            </p:cNvPr>
            <p:cNvSpPr txBox="1"/>
            <p:nvPr/>
          </p:nvSpPr>
          <p:spPr>
            <a:xfrm>
              <a:off x="1523478" y="1732297"/>
              <a:ext cx="136496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/>
                <a:t>Application</a:t>
              </a:r>
            </a:p>
            <a:p>
              <a:pPr algn="ctr"/>
              <a:r>
                <a:rPr lang="en-US" sz="1400"/>
                <a:t>account</a:t>
              </a:r>
              <a:endParaRPr lang="en-US" sz="1400" dirty="0"/>
            </a:p>
          </p:txBody>
        </p:sp>
        <p:pic>
          <p:nvPicPr>
            <p:cNvPr id="57" name="Graphic 7">
              <a:extLst>
                <a:ext uri="{FF2B5EF4-FFF2-40B4-BE49-F238E27FC236}">
                  <a16:creationId xmlns:a16="http://schemas.microsoft.com/office/drawing/2014/main" id="{CD0D6CDA-8EA4-4168-8580-1C32582A8BA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rcRect/>
            <a:stretch/>
          </p:blipFill>
          <p:spPr bwMode="auto">
            <a:xfrm>
              <a:off x="1984159" y="1290107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78" name="Group 77">
            <a:extLst>
              <a:ext uri="{FF2B5EF4-FFF2-40B4-BE49-F238E27FC236}">
                <a16:creationId xmlns:a16="http://schemas.microsoft.com/office/drawing/2014/main" id="{C18E68A5-A334-40E2-A680-72EEADDC02BF}"/>
              </a:ext>
            </a:extLst>
          </p:cNvPr>
          <p:cNvGrpSpPr/>
          <p:nvPr/>
        </p:nvGrpSpPr>
        <p:grpSpPr>
          <a:xfrm>
            <a:off x="6119937" y="4415756"/>
            <a:ext cx="1765300" cy="1480807"/>
            <a:chOff x="1423757" y="4362479"/>
            <a:chExt cx="1765300" cy="1480807"/>
          </a:xfrm>
        </p:grpSpPr>
        <p:sp>
          <p:nvSpPr>
            <p:cNvPr id="79" name="TextBox 78">
              <a:extLst>
                <a:ext uri="{FF2B5EF4-FFF2-40B4-BE49-F238E27FC236}">
                  <a16:creationId xmlns:a16="http://schemas.microsoft.com/office/drawing/2014/main" id="{743D1617-E8A1-4780-8213-2099092735A1}"/>
                </a:ext>
              </a:extLst>
            </p:cNvPr>
            <p:cNvSpPr txBox="1"/>
            <p:nvPr/>
          </p:nvSpPr>
          <p:spPr>
            <a:xfrm>
              <a:off x="1613654" y="5428043"/>
              <a:ext cx="151330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/>
                <a:t>EC2 instance</a:t>
              </a:r>
              <a:endParaRPr lang="en-US" sz="1200" dirty="0"/>
            </a:p>
          </p:txBody>
        </p:sp>
        <p:sp>
          <p:nvSpPr>
            <p:cNvPr id="80" name="Rectangle 79">
              <a:extLst>
                <a:ext uri="{FF2B5EF4-FFF2-40B4-BE49-F238E27FC236}">
                  <a16:creationId xmlns:a16="http://schemas.microsoft.com/office/drawing/2014/main" id="{7E777ADF-D265-443E-8918-90A93FC4989B}"/>
                </a:ext>
              </a:extLst>
            </p:cNvPr>
            <p:cNvSpPr/>
            <p:nvPr/>
          </p:nvSpPr>
          <p:spPr>
            <a:xfrm>
              <a:off x="1423757" y="4362479"/>
              <a:ext cx="1765300" cy="1480807"/>
            </a:xfrm>
            <a:prstGeom prst="rect">
              <a:avLst/>
            </a:prstGeom>
            <a:noFill/>
            <a:ln w="15875">
              <a:solidFill>
                <a:srgbClr val="00A4A6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502920" tIns="91440" bIns="45720"/>
            <a:lstStyle/>
            <a:p>
              <a:pPr>
                <a:defRPr/>
              </a:pPr>
              <a:r>
                <a:rPr lang="en-US" sz="120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Private subnet</a:t>
              </a:r>
            </a:p>
          </p:txBody>
        </p:sp>
        <p:pic>
          <p:nvPicPr>
            <p:cNvPr id="81" name="Graphic 80">
              <a:extLst>
                <a:ext uri="{FF2B5EF4-FFF2-40B4-BE49-F238E27FC236}">
                  <a16:creationId xmlns:a16="http://schemas.microsoft.com/office/drawing/2014/main" id="{F49D2FB9-BDAC-47C0-9833-BC1B5E62D00B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rcRect/>
            <a:stretch/>
          </p:blipFill>
          <p:spPr>
            <a:xfrm>
              <a:off x="1423757" y="4362481"/>
              <a:ext cx="381000" cy="381000"/>
            </a:xfrm>
            <a:prstGeom prst="rect">
              <a:avLst/>
            </a:prstGeom>
          </p:spPr>
        </p:pic>
      </p:grpSp>
      <p:pic>
        <p:nvPicPr>
          <p:cNvPr id="84" name="Graphic 17">
            <a:extLst>
              <a:ext uri="{FF2B5EF4-FFF2-40B4-BE49-F238E27FC236}">
                <a16:creationId xmlns:a16="http://schemas.microsoft.com/office/drawing/2014/main" id="{B94ED32C-C4B4-4A1F-8527-00D8107399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/>
          <a:stretch/>
        </p:blipFill>
        <p:spPr bwMode="auto">
          <a:xfrm>
            <a:off x="2751742" y="1596017"/>
            <a:ext cx="548640" cy="548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4" name="Graphic 113" descr="Instance instance icon for the Amazon EC2 service.">
            <a:extLst>
              <a:ext uri="{FF2B5EF4-FFF2-40B4-BE49-F238E27FC236}">
                <a16:creationId xmlns:a16="http://schemas.microsoft.com/office/drawing/2014/main" id="{364E57CB-6BAB-4664-93C2-EF9203709830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6701673" y="4797641"/>
            <a:ext cx="685800" cy="685800"/>
          </a:xfrm>
          <a:prstGeom prst="rect">
            <a:avLst/>
          </a:prstGeom>
        </p:spPr>
      </p:pic>
      <p:pic>
        <p:nvPicPr>
          <p:cNvPr id="115" name="Graphic 19" descr="AWS Identity and Access Management (IAM) service icon.">
            <a:extLst>
              <a:ext uri="{FF2B5EF4-FFF2-40B4-BE49-F238E27FC236}">
                <a16:creationId xmlns:a16="http://schemas.microsoft.com/office/drawing/2014/main" id="{FBB27EE0-6AA6-43EC-97B5-780255F9D8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rcRect/>
          <a:stretch/>
        </p:blipFill>
        <p:spPr bwMode="auto">
          <a:xfrm>
            <a:off x="6685487" y="687211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6" name="TextBox 12">
            <a:extLst>
              <a:ext uri="{FF2B5EF4-FFF2-40B4-BE49-F238E27FC236}">
                <a16:creationId xmlns:a16="http://schemas.microsoft.com/office/drawing/2014/main" id="{598F54A4-0B8F-4F9A-9C14-F9F223A404D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25183" y="7653160"/>
            <a:ext cx="682609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1200">
                <a:latin typeface="Arial" panose="020B0604020202020204" pitchFamily="34" charset="0"/>
                <a:ea typeface="Amazon Ember" panose="020B0603020204020204" pitchFamily="34" charset="0"/>
                <a:cs typeface="Arial" panose="020B0604020202020204" pitchFamily="34" charset="0"/>
              </a:rPr>
              <a:t>IAM</a:t>
            </a:r>
            <a:endParaRPr lang="en-US" altLang="en-US" sz="1200" dirty="0">
              <a:latin typeface="Arial" panose="020B0604020202020204" pitchFamily="34" charset="0"/>
              <a:ea typeface="Amazon Ember" panose="020B0603020204020204" pitchFamily="34" charset="0"/>
              <a:cs typeface="Arial" panose="020B0604020202020204" pitchFamily="34" charset="0"/>
            </a:endParaRPr>
          </a:p>
        </p:txBody>
      </p:sp>
      <p:pic>
        <p:nvPicPr>
          <p:cNvPr id="117" name="Graphic 116" descr="Temporary security credential resource icon for the IAM service.">
            <a:extLst>
              <a:ext uri="{FF2B5EF4-FFF2-40B4-BE49-F238E27FC236}">
                <a16:creationId xmlns:a16="http://schemas.microsoft.com/office/drawing/2014/main" id="{DB5EC69D-040F-4EFF-93F9-7145FB826E68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4026598" y="5679018"/>
            <a:ext cx="457200" cy="457200"/>
          </a:xfrm>
          <a:prstGeom prst="rect">
            <a:avLst/>
          </a:prstGeom>
        </p:spPr>
      </p:pic>
      <p:sp>
        <p:nvSpPr>
          <p:cNvPr id="118" name="TextBox 27">
            <a:extLst>
              <a:ext uri="{FF2B5EF4-FFF2-40B4-BE49-F238E27FC236}">
                <a16:creationId xmlns:a16="http://schemas.microsoft.com/office/drawing/2014/main" id="{8B97D64A-DB16-495C-800C-B06ED837931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23454" y="6129447"/>
            <a:ext cx="149383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1200">
                <a:latin typeface="Arial" panose="020B0604020202020204" pitchFamily="34" charset="0"/>
                <a:ea typeface="Amazon Ember" panose="020B0603020204020204" pitchFamily="34" charset="0"/>
                <a:cs typeface="Arial" panose="020B0604020202020204" pitchFamily="34" charset="0"/>
              </a:rPr>
              <a:t>Temporary role </a:t>
            </a:r>
            <a:r>
              <a:rPr lang="en-US" altLang="en-US" sz="1200" dirty="0">
                <a:latin typeface="Arial" panose="020B0604020202020204" pitchFamily="34" charset="0"/>
                <a:ea typeface="Amazon Ember" panose="020B0603020204020204" pitchFamily="34" charset="0"/>
                <a:cs typeface="Arial" panose="020B0604020202020204" pitchFamily="34" charset="0"/>
              </a:rPr>
              <a:t>credential</a:t>
            </a:r>
          </a:p>
        </p:txBody>
      </p:sp>
      <p:pic>
        <p:nvPicPr>
          <p:cNvPr id="119" name="Graphic 118" descr="Bucket with objects resource icon for the Amazon S3 service.">
            <a:extLst>
              <a:ext uri="{FF2B5EF4-FFF2-40B4-BE49-F238E27FC236}">
                <a16:creationId xmlns:a16="http://schemas.microsoft.com/office/drawing/2014/main" id="{B6EF578E-91BE-4067-A19F-9C6A98309705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11586201" y="4892369"/>
            <a:ext cx="457200" cy="457200"/>
          </a:xfrm>
          <a:prstGeom prst="rect">
            <a:avLst/>
          </a:prstGeom>
        </p:spPr>
      </p:pic>
      <p:sp>
        <p:nvSpPr>
          <p:cNvPr id="120" name="TextBox 20">
            <a:extLst>
              <a:ext uri="{FF2B5EF4-FFF2-40B4-BE49-F238E27FC236}">
                <a16:creationId xmlns:a16="http://schemas.microsoft.com/office/drawing/2014/main" id="{C2BAE829-B034-4413-B6EE-7DFE6F08437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170076" y="5361383"/>
            <a:ext cx="129063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1200">
                <a:latin typeface="Arial" panose="020B0604020202020204" pitchFamily="34" charset="0"/>
                <a:ea typeface="Amazon Ember" panose="020B0603020204020204" pitchFamily="34" charset="0"/>
                <a:cs typeface="Arial" panose="020B0604020202020204" pitchFamily="34" charset="0"/>
              </a:rPr>
              <a:t>Amazon S3</a:t>
            </a:r>
          </a:p>
          <a:p>
            <a:pPr algn="ctr" eaLnBrk="1" hangingPunct="1"/>
            <a:r>
              <a:rPr lang="en-US" altLang="en-US" sz="1200">
                <a:latin typeface="Arial" panose="020B0604020202020204" pitchFamily="34" charset="0"/>
                <a:ea typeface="Amazon Ember" panose="020B0603020204020204" pitchFamily="34" charset="0"/>
                <a:cs typeface="Arial" panose="020B0604020202020204" pitchFamily="34" charset="0"/>
              </a:rPr>
              <a:t>data bucket</a:t>
            </a:r>
            <a:endParaRPr lang="en-US" altLang="en-US" sz="1200" dirty="0">
              <a:latin typeface="Arial" panose="020B0604020202020204" pitchFamily="34" charset="0"/>
              <a:ea typeface="Amazon Ember" panose="020B0603020204020204" pitchFamily="34" charset="0"/>
              <a:cs typeface="Arial" panose="020B0604020202020204" pitchFamily="34" charset="0"/>
            </a:endParaRPr>
          </a:p>
        </p:txBody>
      </p:sp>
      <p:sp>
        <p:nvSpPr>
          <p:cNvPr id="122" name="TextBox 25">
            <a:extLst>
              <a:ext uri="{FF2B5EF4-FFF2-40B4-BE49-F238E27FC236}">
                <a16:creationId xmlns:a16="http://schemas.microsoft.com/office/drawing/2014/main" id="{00520D50-B85D-41ED-9AF9-1AD98F70937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36731" y="5361383"/>
            <a:ext cx="1104393" cy="4616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1200">
                <a:latin typeface="Arial" panose="020B0604020202020204" pitchFamily="34" charset="0"/>
                <a:ea typeface="Amazon Ember" panose="020B0603020204020204" pitchFamily="34" charset="0"/>
                <a:cs typeface="Arial" panose="020B0604020202020204" pitchFamily="34" charset="0"/>
              </a:rPr>
              <a:t>Amazon S3</a:t>
            </a:r>
            <a:endParaRPr lang="en-US" altLang="en-US" sz="1200" dirty="0">
              <a:latin typeface="Arial" panose="020B0604020202020204" pitchFamily="34" charset="0"/>
              <a:ea typeface="Amazon Ember" panose="020B0603020204020204" pitchFamily="34" charset="0"/>
              <a:cs typeface="Arial" panose="020B0604020202020204" pitchFamily="34" charset="0"/>
            </a:endParaRPr>
          </a:p>
          <a:p>
            <a:pPr algn="ctr" eaLnBrk="1" hangingPunct="1"/>
            <a:r>
              <a:rPr lang="en-US" altLang="en-US" sz="1200">
                <a:latin typeface="Arial" panose="020B0604020202020204" pitchFamily="34" charset="0"/>
                <a:ea typeface="Amazon Ember" panose="020B0603020204020204" pitchFamily="34" charset="0"/>
                <a:cs typeface="Arial" panose="020B0604020202020204" pitchFamily="34" charset="0"/>
              </a:rPr>
              <a:t>endpoint</a:t>
            </a:r>
            <a:endParaRPr lang="en-US" altLang="en-US" sz="1200" dirty="0">
              <a:latin typeface="Arial" panose="020B0604020202020204" pitchFamily="34" charset="0"/>
              <a:ea typeface="Amazon Ember" panose="020B0603020204020204" pitchFamily="34" charset="0"/>
              <a:cs typeface="Arial" panose="020B0604020202020204" pitchFamily="34" charset="0"/>
            </a:endParaRPr>
          </a:p>
        </p:txBody>
      </p:sp>
      <p:pic>
        <p:nvPicPr>
          <p:cNvPr id="123" name="Graphic 29">
            <a:extLst>
              <a:ext uri="{FF2B5EF4-FFF2-40B4-BE49-F238E27FC236}">
                <a16:creationId xmlns:a16="http://schemas.microsoft.com/office/drawing/2014/main" id="{BAC7164A-BB37-4150-A7A9-8450B19FFF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8885" y="4892369"/>
            <a:ext cx="457200" cy="457200"/>
          </a:xfrm>
          <a:prstGeom prst="rect">
            <a:avLst/>
          </a:prstGeom>
          <a:solidFill>
            <a:schemeClr val="bg1"/>
          </a:solidFill>
          <a:ln>
            <a:noFill/>
          </a:ln>
        </p:spPr>
      </p:pic>
      <p:pic>
        <p:nvPicPr>
          <p:cNvPr id="124" name="Graphic 123" descr="Temporary security credential resource icon for the IAM service.">
            <a:extLst>
              <a:ext uri="{FF2B5EF4-FFF2-40B4-BE49-F238E27FC236}">
                <a16:creationId xmlns:a16="http://schemas.microsoft.com/office/drawing/2014/main" id="{1650ADCF-313B-40B9-84EF-4BF191E41337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10072543" y="4892369"/>
            <a:ext cx="457200" cy="457200"/>
          </a:xfrm>
          <a:prstGeom prst="rect">
            <a:avLst/>
          </a:prstGeom>
        </p:spPr>
      </p:pic>
      <p:sp>
        <p:nvSpPr>
          <p:cNvPr id="125" name="TextBox 27">
            <a:extLst>
              <a:ext uri="{FF2B5EF4-FFF2-40B4-BE49-F238E27FC236}">
                <a16:creationId xmlns:a16="http://schemas.microsoft.com/office/drawing/2014/main" id="{C5E94904-4BD5-497F-BEC1-8036C565449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564243" y="5361383"/>
            <a:ext cx="149383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1200">
                <a:latin typeface="Arial" panose="020B0604020202020204" pitchFamily="34" charset="0"/>
                <a:ea typeface="Amazon Ember" panose="020B0603020204020204" pitchFamily="34" charset="0"/>
                <a:cs typeface="Arial" panose="020B0604020202020204" pitchFamily="34" charset="0"/>
              </a:rPr>
              <a:t>Temporary role </a:t>
            </a:r>
            <a:r>
              <a:rPr lang="en-US" altLang="en-US" sz="1200" dirty="0">
                <a:latin typeface="Arial" panose="020B0604020202020204" pitchFamily="34" charset="0"/>
                <a:ea typeface="Amazon Ember" panose="020B0603020204020204" pitchFamily="34" charset="0"/>
                <a:cs typeface="Arial" panose="020B0604020202020204" pitchFamily="34" charset="0"/>
              </a:rPr>
              <a:t>credential</a:t>
            </a:r>
          </a:p>
        </p:txBody>
      </p:sp>
      <p:cxnSp>
        <p:nvCxnSpPr>
          <p:cNvPr id="126" name="Straight Arrow Connector 125" descr="Right pointing horizontal arrow.">
            <a:extLst>
              <a:ext uri="{FF2B5EF4-FFF2-40B4-BE49-F238E27FC236}">
                <a16:creationId xmlns:a16="http://schemas.microsoft.com/office/drawing/2014/main" id="{2694987A-895F-4054-ACA3-4C5EA79FDD6B}"/>
              </a:ext>
            </a:extLst>
          </p:cNvPr>
          <p:cNvCxnSpPr>
            <a:cxnSpLocks/>
            <a:stCxn id="123" idx="3"/>
            <a:endCxn id="124" idx="1"/>
          </p:cNvCxnSpPr>
          <p:nvPr/>
        </p:nvCxnSpPr>
        <p:spPr>
          <a:xfrm>
            <a:off x="9016085" y="5120969"/>
            <a:ext cx="1005840" cy="0"/>
          </a:xfrm>
          <a:prstGeom prst="straightConnector1">
            <a:avLst/>
          </a:prstGeom>
          <a:ln w="15875">
            <a:solidFill>
              <a:schemeClr val="tx1"/>
            </a:solidFill>
            <a:headEnd type="none" w="med" len="sm"/>
            <a:tailEnd type="arrow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7" name="Straight Arrow Connector 126" descr="Right pointing horizontal arrow.">
            <a:extLst>
              <a:ext uri="{FF2B5EF4-FFF2-40B4-BE49-F238E27FC236}">
                <a16:creationId xmlns:a16="http://schemas.microsoft.com/office/drawing/2014/main" id="{242C20F5-67A5-47E3-88EC-846D24D48496}"/>
              </a:ext>
            </a:extLst>
          </p:cNvPr>
          <p:cNvCxnSpPr>
            <a:cxnSpLocks/>
          </p:cNvCxnSpPr>
          <p:nvPr/>
        </p:nvCxnSpPr>
        <p:spPr>
          <a:xfrm>
            <a:off x="10559135" y="5120969"/>
            <a:ext cx="1005840" cy="0"/>
          </a:xfrm>
          <a:prstGeom prst="straightConnector1">
            <a:avLst/>
          </a:prstGeom>
          <a:ln w="15875">
            <a:solidFill>
              <a:schemeClr val="tx1"/>
            </a:solidFill>
            <a:headEnd type="none" w="med" len="sm"/>
            <a:tailEnd type="arrow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8" name="Straight Arrow Connector 127" descr="Right pointing horizontal arrow.">
            <a:extLst>
              <a:ext uri="{FF2B5EF4-FFF2-40B4-BE49-F238E27FC236}">
                <a16:creationId xmlns:a16="http://schemas.microsoft.com/office/drawing/2014/main" id="{91C3427C-783C-4974-953A-B18CE48B165C}"/>
              </a:ext>
            </a:extLst>
          </p:cNvPr>
          <p:cNvCxnSpPr>
            <a:cxnSpLocks/>
          </p:cNvCxnSpPr>
          <p:nvPr/>
        </p:nvCxnSpPr>
        <p:spPr>
          <a:xfrm>
            <a:off x="7066487" y="5755947"/>
            <a:ext cx="0" cy="1097280"/>
          </a:xfrm>
          <a:prstGeom prst="straightConnector1">
            <a:avLst/>
          </a:prstGeom>
          <a:ln w="15875">
            <a:solidFill>
              <a:schemeClr val="tx1"/>
            </a:solidFill>
            <a:headEnd type="none" w="med" len="sm"/>
            <a:tailEnd type="arrow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9" name="Freeform 59" descr="Ninety degree arrow pointing up to the right.">
            <a:extLst>
              <a:ext uri="{FF2B5EF4-FFF2-40B4-BE49-F238E27FC236}">
                <a16:creationId xmlns:a16="http://schemas.microsoft.com/office/drawing/2014/main" id="{287F656C-34A6-48AF-9121-3A1E8D8C2F52}"/>
              </a:ext>
            </a:extLst>
          </p:cNvPr>
          <p:cNvSpPr/>
          <p:nvPr/>
        </p:nvSpPr>
        <p:spPr>
          <a:xfrm flipH="1">
            <a:off x="4260547" y="5117686"/>
            <a:ext cx="2420515" cy="519834"/>
          </a:xfrm>
          <a:custGeom>
            <a:avLst/>
            <a:gdLst>
              <a:gd name="connsiteX0" fmla="*/ 1371600 w 1371600"/>
              <a:gd name="connsiteY0" fmla="*/ 711200 h 711200"/>
              <a:gd name="connsiteX1" fmla="*/ 1371600 w 1371600"/>
              <a:gd name="connsiteY1" fmla="*/ 0 h 711200"/>
              <a:gd name="connsiteX2" fmla="*/ 0 w 1371600"/>
              <a:gd name="connsiteY2" fmla="*/ 0 h 711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71600" h="711200">
                <a:moveTo>
                  <a:pt x="1371600" y="711200"/>
                </a:moveTo>
                <a:lnTo>
                  <a:pt x="1371600" y="0"/>
                </a:lnTo>
                <a:lnTo>
                  <a:pt x="0" y="0"/>
                </a:lnTo>
              </a:path>
            </a:pathLst>
          </a:custGeom>
          <a:noFill/>
          <a:ln w="15875">
            <a:solidFill>
              <a:schemeClr val="tx1"/>
            </a:solidFill>
            <a:headEnd type="none" w="med" len="sm"/>
            <a:tailEnd type="arrow" w="med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30" name="Freeform 61" descr="Ninety degree arrow pointing down to the right.">
            <a:extLst>
              <a:ext uri="{FF2B5EF4-FFF2-40B4-BE49-F238E27FC236}">
                <a16:creationId xmlns:a16="http://schemas.microsoft.com/office/drawing/2014/main" id="{21F2F31F-7F1A-4BC4-9617-44297E828E9C}"/>
              </a:ext>
            </a:extLst>
          </p:cNvPr>
          <p:cNvSpPr/>
          <p:nvPr/>
        </p:nvSpPr>
        <p:spPr>
          <a:xfrm flipH="1" flipV="1">
            <a:off x="4257668" y="6618246"/>
            <a:ext cx="2420513" cy="638706"/>
          </a:xfrm>
          <a:custGeom>
            <a:avLst/>
            <a:gdLst>
              <a:gd name="connsiteX0" fmla="*/ 1371600 w 1371600"/>
              <a:gd name="connsiteY0" fmla="*/ 711200 h 711200"/>
              <a:gd name="connsiteX1" fmla="*/ 1371600 w 1371600"/>
              <a:gd name="connsiteY1" fmla="*/ 0 h 711200"/>
              <a:gd name="connsiteX2" fmla="*/ 0 w 1371600"/>
              <a:gd name="connsiteY2" fmla="*/ 0 h 711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71600" h="711200">
                <a:moveTo>
                  <a:pt x="1371600" y="711200"/>
                </a:moveTo>
                <a:lnTo>
                  <a:pt x="1371600" y="0"/>
                </a:lnTo>
                <a:lnTo>
                  <a:pt x="0" y="0"/>
                </a:lnTo>
              </a:path>
            </a:pathLst>
          </a:custGeom>
          <a:noFill/>
          <a:ln w="15875">
            <a:solidFill>
              <a:schemeClr val="tx1"/>
            </a:solidFill>
            <a:headEnd type="arrow" w="med" len="sm"/>
            <a:tailEnd type="none" w="med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31" name="Oval 130">
            <a:extLst>
              <a:ext uri="{FF2B5EF4-FFF2-40B4-BE49-F238E27FC236}">
                <a16:creationId xmlns:a16="http://schemas.microsoft.com/office/drawing/2014/main" id="{C1FF447C-76A0-4E01-BE83-E92CB0580AD0}"/>
              </a:ext>
            </a:extLst>
          </p:cNvPr>
          <p:cNvSpPr>
            <a:spLocks noChangeAspect="1"/>
          </p:cNvSpPr>
          <p:nvPr/>
        </p:nvSpPr>
        <p:spPr bwMode="auto">
          <a:xfrm>
            <a:off x="6673403" y="6015832"/>
            <a:ext cx="329184" cy="329184"/>
          </a:xfrm>
          <a:prstGeom prst="ellipse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 anchorCtr="0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</a:p>
        </p:txBody>
      </p:sp>
      <p:sp>
        <p:nvSpPr>
          <p:cNvPr id="132" name="Oval 131">
            <a:extLst>
              <a:ext uri="{FF2B5EF4-FFF2-40B4-BE49-F238E27FC236}">
                <a16:creationId xmlns:a16="http://schemas.microsoft.com/office/drawing/2014/main" id="{42F2B2C7-68C9-4C29-9830-D2B19E93652A}"/>
              </a:ext>
            </a:extLst>
          </p:cNvPr>
          <p:cNvSpPr>
            <a:spLocks noChangeAspect="1"/>
          </p:cNvSpPr>
          <p:nvPr/>
        </p:nvSpPr>
        <p:spPr bwMode="auto">
          <a:xfrm>
            <a:off x="3493107" y="5731971"/>
            <a:ext cx="329184" cy="329184"/>
          </a:xfrm>
          <a:prstGeom prst="ellipse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 anchorCtr="0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</p:txBody>
      </p:sp>
      <p:sp>
        <p:nvSpPr>
          <p:cNvPr id="133" name="Oval 132">
            <a:extLst>
              <a:ext uri="{FF2B5EF4-FFF2-40B4-BE49-F238E27FC236}">
                <a16:creationId xmlns:a16="http://schemas.microsoft.com/office/drawing/2014/main" id="{F601224B-8411-47EF-80AD-90E13EA31309}"/>
              </a:ext>
            </a:extLst>
          </p:cNvPr>
          <p:cNvSpPr>
            <a:spLocks noChangeAspect="1"/>
          </p:cNvSpPr>
          <p:nvPr/>
        </p:nvSpPr>
        <p:spPr bwMode="auto">
          <a:xfrm>
            <a:off x="10146568" y="4453743"/>
            <a:ext cx="329184" cy="329184"/>
          </a:xfrm>
          <a:prstGeom prst="ellipse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 anchorCtr="0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</a:p>
        </p:txBody>
      </p:sp>
      <p:cxnSp>
        <p:nvCxnSpPr>
          <p:cNvPr id="134" name="Straight Arrow Connector 133" descr="Right pointing horizontal arrow.">
            <a:extLst>
              <a:ext uri="{FF2B5EF4-FFF2-40B4-BE49-F238E27FC236}">
                <a16:creationId xmlns:a16="http://schemas.microsoft.com/office/drawing/2014/main" id="{50C431F2-C535-44C5-98A2-778A5EBF9D24}"/>
              </a:ext>
            </a:extLst>
          </p:cNvPr>
          <p:cNvCxnSpPr>
            <a:cxnSpLocks/>
          </p:cNvCxnSpPr>
          <p:nvPr/>
        </p:nvCxnSpPr>
        <p:spPr>
          <a:xfrm>
            <a:off x="7417445" y="5117686"/>
            <a:ext cx="1097280" cy="0"/>
          </a:xfrm>
          <a:prstGeom prst="straightConnector1">
            <a:avLst/>
          </a:prstGeom>
          <a:ln w="15875">
            <a:solidFill>
              <a:schemeClr val="tx1"/>
            </a:solidFill>
            <a:headEnd type="none" w="med" len="sm"/>
            <a:tailEnd type="arrow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485547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TextBox 152">
            <a:extLst>
              <a:ext uri="{FF2B5EF4-FFF2-40B4-BE49-F238E27FC236}">
                <a16:creationId xmlns:a16="http://schemas.microsoft.com/office/drawing/2014/main" id="{69E21DD6-3B04-4D80-9550-1C063AE0E58D}"/>
              </a:ext>
            </a:extLst>
          </p:cNvPr>
          <p:cNvSpPr txBox="1"/>
          <p:nvPr/>
        </p:nvSpPr>
        <p:spPr>
          <a:xfrm>
            <a:off x="10899254" y="404647"/>
            <a:ext cx="550022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AWS Security Reference Architecture</a:t>
            </a:r>
          </a:p>
          <a:p>
            <a:r>
              <a:rPr lang="en-US" sz="160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Deep dive: machine-to-machine identity management, </a:t>
            </a:r>
          </a:p>
          <a:p>
            <a:r>
              <a:rPr lang="en-US" sz="160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Amazon Cognito client credentials</a:t>
            </a:r>
            <a:endParaRPr lang="en-US" sz="1600" dirty="0">
              <a:latin typeface="Amazon Ember" panose="020B0603020204020204" pitchFamily="34" charset="0"/>
              <a:ea typeface="Amazon Ember" panose="020B0603020204020204" pitchFamily="34" charset="0"/>
              <a:cs typeface="Amazon Ember" panose="020B0603020204020204" pitchFamily="34" charset="0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DE2AFEC9-1BCB-4470-9652-86136258072A}"/>
              </a:ext>
            </a:extLst>
          </p:cNvPr>
          <p:cNvSpPr/>
          <p:nvPr/>
        </p:nvSpPr>
        <p:spPr>
          <a:xfrm>
            <a:off x="3693173" y="3808688"/>
            <a:ext cx="2879077" cy="5087657"/>
          </a:xfrm>
          <a:prstGeom prst="rect">
            <a:avLst/>
          </a:prstGeom>
          <a:noFill/>
          <a:ln w="15875">
            <a:solidFill>
              <a:srgbClr val="8C4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2920" tIns="91440"/>
          <a:lstStyle/>
          <a:p>
            <a:pPr>
              <a:defRPr/>
            </a:pPr>
            <a:r>
              <a:rPr lang="en-US" sz="1200">
                <a:ln w="0"/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VPC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13823237-FBE4-4E13-B182-828DAA5A38E8}"/>
              </a:ext>
            </a:extLst>
          </p:cNvPr>
          <p:cNvSpPr/>
          <p:nvPr/>
        </p:nvSpPr>
        <p:spPr>
          <a:xfrm>
            <a:off x="2688753" y="2327385"/>
            <a:ext cx="8055447" cy="7369065"/>
          </a:xfrm>
          <a:prstGeom prst="rect">
            <a:avLst/>
          </a:prstGeom>
          <a:noFill/>
          <a:ln w="34925" cmpd="dbl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0" name="Group 39">
            <a:extLst>
              <a:ext uri="{FF2B5EF4-FFF2-40B4-BE49-F238E27FC236}">
                <a16:creationId xmlns:a16="http://schemas.microsoft.com/office/drawing/2014/main" id="{96E193CC-C3F4-4297-9765-591CE8C0C0C1}"/>
              </a:ext>
            </a:extLst>
          </p:cNvPr>
          <p:cNvGrpSpPr/>
          <p:nvPr/>
        </p:nvGrpSpPr>
        <p:grpSpPr>
          <a:xfrm>
            <a:off x="3870529" y="2446122"/>
            <a:ext cx="1134104" cy="616063"/>
            <a:chOff x="2248016" y="1915634"/>
            <a:chExt cx="1134104" cy="616063"/>
          </a:xfrm>
        </p:grpSpPr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1293E036-E6EF-4E26-A05F-9F1D7420D09C}"/>
                </a:ext>
              </a:extLst>
            </p:cNvPr>
            <p:cNvSpPr txBox="1"/>
            <p:nvPr/>
          </p:nvSpPr>
          <p:spPr>
            <a:xfrm>
              <a:off x="2248016" y="2270087"/>
              <a:ext cx="113410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dirty="0"/>
                <a:t>Permissions</a:t>
              </a:r>
            </a:p>
          </p:txBody>
        </p:sp>
        <p:pic>
          <p:nvPicPr>
            <p:cNvPr id="42" name="Graphic 41">
              <a:extLst>
                <a:ext uri="{FF2B5EF4-FFF2-40B4-BE49-F238E27FC236}">
                  <a16:creationId xmlns:a16="http://schemas.microsoft.com/office/drawing/2014/main" id="{898F4DE1-462B-4FBE-AE93-1240DF62047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2615053" y="1915634"/>
              <a:ext cx="400030" cy="400030"/>
            </a:xfrm>
            <a:prstGeom prst="rect">
              <a:avLst/>
            </a:prstGeom>
          </p:spPr>
        </p:pic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D73951DC-DCA6-4026-95E6-709784F86126}"/>
              </a:ext>
            </a:extLst>
          </p:cNvPr>
          <p:cNvGrpSpPr/>
          <p:nvPr/>
        </p:nvGrpSpPr>
        <p:grpSpPr>
          <a:xfrm>
            <a:off x="4704287" y="2356829"/>
            <a:ext cx="644414" cy="569276"/>
            <a:chOff x="10297579" y="5276566"/>
            <a:chExt cx="644414" cy="569276"/>
          </a:xfrm>
        </p:grpSpPr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A3EC2450-BCDA-4652-BEB8-419CBEA91E02}"/>
                </a:ext>
              </a:extLst>
            </p:cNvPr>
            <p:cNvSpPr txBox="1"/>
            <p:nvPr/>
          </p:nvSpPr>
          <p:spPr>
            <a:xfrm>
              <a:off x="10297579" y="5584232"/>
              <a:ext cx="64441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dirty="0"/>
                <a:t>Roles</a:t>
              </a:r>
            </a:p>
          </p:txBody>
        </p:sp>
        <p:pic>
          <p:nvPicPr>
            <p:cNvPr id="45" name="Graphic 44">
              <a:extLst>
                <a:ext uri="{FF2B5EF4-FFF2-40B4-BE49-F238E27FC236}">
                  <a16:creationId xmlns:a16="http://schemas.microsoft.com/office/drawing/2014/main" id="{1FD891F8-7C6B-4522-A121-5195B7CBCFA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0384836" y="5276566"/>
              <a:ext cx="469900" cy="469900"/>
            </a:xfrm>
            <a:prstGeom prst="rect">
              <a:avLst/>
            </a:prstGeom>
          </p:spPr>
        </p:pic>
      </p:grp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113B9941-F428-4AC4-8EAD-DFE7F5D26BB4}"/>
              </a:ext>
            </a:extLst>
          </p:cNvPr>
          <p:cNvCxnSpPr/>
          <p:nvPr/>
        </p:nvCxnSpPr>
        <p:spPr>
          <a:xfrm>
            <a:off x="5314922" y="2359253"/>
            <a:ext cx="0" cy="854154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22B99719-FF90-4FB8-9F2C-7FCA1620171D}"/>
              </a:ext>
            </a:extLst>
          </p:cNvPr>
          <p:cNvCxnSpPr/>
          <p:nvPr/>
        </p:nvCxnSpPr>
        <p:spPr>
          <a:xfrm>
            <a:off x="4056129" y="2359253"/>
            <a:ext cx="0" cy="854154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TextBox 50">
            <a:extLst>
              <a:ext uri="{FF2B5EF4-FFF2-40B4-BE49-F238E27FC236}">
                <a16:creationId xmlns:a16="http://schemas.microsoft.com/office/drawing/2014/main" id="{8F5D9CA1-ED0C-4768-A8B9-1C3A4F5402EC}"/>
              </a:ext>
            </a:extLst>
          </p:cNvPr>
          <p:cNvSpPr txBox="1"/>
          <p:nvPr/>
        </p:nvSpPr>
        <p:spPr>
          <a:xfrm>
            <a:off x="3293373" y="1670282"/>
            <a:ext cx="23629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OU – Workloads</a:t>
            </a:r>
          </a:p>
        </p:txBody>
      </p:sp>
      <p:pic>
        <p:nvPicPr>
          <p:cNvPr id="52" name="Graphic 51">
            <a:extLst>
              <a:ext uri="{FF2B5EF4-FFF2-40B4-BE49-F238E27FC236}">
                <a16:creationId xmlns:a16="http://schemas.microsoft.com/office/drawing/2014/main" id="{2A75288E-DFFA-49F7-9CD2-6AA01E74C0F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3693170" y="3808690"/>
            <a:ext cx="381000" cy="381000"/>
          </a:xfrm>
          <a:prstGeom prst="rect">
            <a:avLst/>
          </a:prstGeom>
        </p:spPr>
      </p:pic>
      <p:grpSp>
        <p:nvGrpSpPr>
          <p:cNvPr id="53" name="Group 52">
            <a:extLst>
              <a:ext uri="{FF2B5EF4-FFF2-40B4-BE49-F238E27FC236}">
                <a16:creationId xmlns:a16="http://schemas.microsoft.com/office/drawing/2014/main" id="{2649BB75-90DE-41EA-8549-BB53A08A6233}"/>
              </a:ext>
            </a:extLst>
          </p:cNvPr>
          <p:cNvGrpSpPr/>
          <p:nvPr/>
        </p:nvGrpSpPr>
        <p:grpSpPr>
          <a:xfrm>
            <a:off x="2755558" y="2429397"/>
            <a:ext cx="1364961" cy="965410"/>
            <a:chOff x="1523478" y="1290107"/>
            <a:chExt cx="1364961" cy="965410"/>
          </a:xfrm>
        </p:grpSpPr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155BBB87-C446-4229-94B8-F72FF1C16265}"/>
                </a:ext>
              </a:extLst>
            </p:cNvPr>
            <p:cNvSpPr txBox="1"/>
            <p:nvPr/>
          </p:nvSpPr>
          <p:spPr>
            <a:xfrm>
              <a:off x="1523478" y="1732297"/>
              <a:ext cx="136496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/>
                <a:t>Application</a:t>
              </a:r>
            </a:p>
            <a:p>
              <a:pPr algn="ctr"/>
              <a:r>
                <a:rPr lang="en-US" sz="1400"/>
                <a:t>account</a:t>
              </a:r>
              <a:endParaRPr lang="en-US" sz="1400" dirty="0"/>
            </a:p>
          </p:txBody>
        </p:sp>
        <p:pic>
          <p:nvPicPr>
            <p:cNvPr id="57" name="Graphic 7">
              <a:extLst>
                <a:ext uri="{FF2B5EF4-FFF2-40B4-BE49-F238E27FC236}">
                  <a16:creationId xmlns:a16="http://schemas.microsoft.com/office/drawing/2014/main" id="{CD0D6CDA-8EA4-4168-8580-1C32582A8BA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rcRect/>
            <a:stretch/>
          </p:blipFill>
          <p:spPr bwMode="auto">
            <a:xfrm>
              <a:off x="1984159" y="1290107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78" name="Group 77">
            <a:extLst>
              <a:ext uri="{FF2B5EF4-FFF2-40B4-BE49-F238E27FC236}">
                <a16:creationId xmlns:a16="http://schemas.microsoft.com/office/drawing/2014/main" id="{C18E68A5-A334-40E2-A680-72EEADDC02BF}"/>
              </a:ext>
            </a:extLst>
          </p:cNvPr>
          <p:cNvGrpSpPr/>
          <p:nvPr/>
        </p:nvGrpSpPr>
        <p:grpSpPr>
          <a:xfrm>
            <a:off x="4224462" y="4415756"/>
            <a:ext cx="1765300" cy="1480807"/>
            <a:chOff x="1423757" y="4362479"/>
            <a:chExt cx="1765300" cy="1480807"/>
          </a:xfrm>
        </p:grpSpPr>
        <p:sp>
          <p:nvSpPr>
            <p:cNvPr id="79" name="TextBox 78">
              <a:extLst>
                <a:ext uri="{FF2B5EF4-FFF2-40B4-BE49-F238E27FC236}">
                  <a16:creationId xmlns:a16="http://schemas.microsoft.com/office/drawing/2014/main" id="{743D1617-E8A1-4780-8213-2099092735A1}"/>
                </a:ext>
              </a:extLst>
            </p:cNvPr>
            <p:cNvSpPr txBox="1"/>
            <p:nvPr/>
          </p:nvSpPr>
          <p:spPr>
            <a:xfrm>
              <a:off x="1613654" y="5428043"/>
              <a:ext cx="151330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/>
                <a:t>App Client</a:t>
              </a:r>
              <a:endParaRPr lang="en-US" sz="1200" dirty="0"/>
            </a:p>
          </p:txBody>
        </p:sp>
        <p:sp>
          <p:nvSpPr>
            <p:cNvPr id="80" name="Rectangle 79">
              <a:extLst>
                <a:ext uri="{FF2B5EF4-FFF2-40B4-BE49-F238E27FC236}">
                  <a16:creationId xmlns:a16="http://schemas.microsoft.com/office/drawing/2014/main" id="{7E777ADF-D265-443E-8918-90A93FC4989B}"/>
                </a:ext>
              </a:extLst>
            </p:cNvPr>
            <p:cNvSpPr/>
            <p:nvPr/>
          </p:nvSpPr>
          <p:spPr>
            <a:xfrm>
              <a:off x="1423757" y="4362479"/>
              <a:ext cx="1765300" cy="1480807"/>
            </a:xfrm>
            <a:prstGeom prst="rect">
              <a:avLst/>
            </a:prstGeom>
            <a:noFill/>
            <a:ln w="15875">
              <a:solidFill>
                <a:srgbClr val="00A4A6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502920" tIns="91440" bIns="45720"/>
            <a:lstStyle/>
            <a:p>
              <a:pPr>
                <a:defRPr/>
              </a:pPr>
              <a:r>
                <a:rPr lang="en-US" sz="120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Private subnet</a:t>
              </a:r>
            </a:p>
          </p:txBody>
        </p:sp>
        <p:pic>
          <p:nvPicPr>
            <p:cNvPr id="81" name="Graphic 80">
              <a:extLst>
                <a:ext uri="{FF2B5EF4-FFF2-40B4-BE49-F238E27FC236}">
                  <a16:creationId xmlns:a16="http://schemas.microsoft.com/office/drawing/2014/main" id="{F49D2FB9-BDAC-47C0-9833-BC1B5E62D00B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rcRect/>
            <a:stretch/>
          </p:blipFill>
          <p:spPr>
            <a:xfrm>
              <a:off x="1423757" y="4362481"/>
              <a:ext cx="381000" cy="381000"/>
            </a:xfrm>
            <a:prstGeom prst="rect">
              <a:avLst/>
            </a:prstGeom>
          </p:spPr>
        </p:pic>
      </p:grpSp>
      <p:pic>
        <p:nvPicPr>
          <p:cNvPr id="84" name="Graphic 17">
            <a:extLst>
              <a:ext uri="{FF2B5EF4-FFF2-40B4-BE49-F238E27FC236}">
                <a16:creationId xmlns:a16="http://schemas.microsoft.com/office/drawing/2014/main" id="{B94ED32C-C4B4-4A1F-8527-00D8107399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/>
          <a:stretch/>
        </p:blipFill>
        <p:spPr bwMode="auto">
          <a:xfrm>
            <a:off x="2751742" y="1596017"/>
            <a:ext cx="548640" cy="548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4" name="Graphic 113" descr="Instance instance icon for the Amazon EC2 service.">
            <a:extLst>
              <a:ext uri="{FF2B5EF4-FFF2-40B4-BE49-F238E27FC236}">
                <a16:creationId xmlns:a16="http://schemas.microsoft.com/office/drawing/2014/main" id="{364E57CB-6BAB-4664-93C2-EF9203709830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4806198" y="4797641"/>
            <a:ext cx="685800" cy="685800"/>
          </a:xfrm>
          <a:prstGeom prst="rect">
            <a:avLst/>
          </a:prstGeom>
        </p:spPr>
      </p:pic>
      <p:cxnSp>
        <p:nvCxnSpPr>
          <p:cNvPr id="128" name="Straight Arrow Connector 127" descr="Right pointing horizontal arrow.">
            <a:extLst>
              <a:ext uri="{FF2B5EF4-FFF2-40B4-BE49-F238E27FC236}">
                <a16:creationId xmlns:a16="http://schemas.microsoft.com/office/drawing/2014/main" id="{91C3427C-783C-4974-953A-B18CE48B165C}"/>
              </a:ext>
            </a:extLst>
          </p:cNvPr>
          <p:cNvCxnSpPr>
            <a:cxnSpLocks/>
          </p:cNvCxnSpPr>
          <p:nvPr/>
        </p:nvCxnSpPr>
        <p:spPr>
          <a:xfrm>
            <a:off x="5009087" y="5765890"/>
            <a:ext cx="0" cy="1280160"/>
          </a:xfrm>
          <a:prstGeom prst="straightConnector1">
            <a:avLst/>
          </a:prstGeom>
          <a:ln w="15875">
            <a:solidFill>
              <a:schemeClr val="tx1"/>
            </a:solidFill>
            <a:headEnd type="none" w="med" len="sm"/>
            <a:tailEnd type="arrow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1" name="Oval 130">
            <a:extLst>
              <a:ext uri="{FF2B5EF4-FFF2-40B4-BE49-F238E27FC236}">
                <a16:creationId xmlns:a16="http://schemas.microsoft.com/office/drawing/2014/main" id="{C1FF447C-76A0-4E01-BE83-E92CB0580AD0}"/>
              </a:ext>
            </a:extLst>
          </p:cNvPr>
          <p:cNvSpPr>
            <a:spLocks noChangeAspect="1"/>
          </p:cNvSpPr>
          <p:nvPr/>
        </p:nvSpPr>
        <p:spPr bwMode="auto">
          <a:xfrm>
            <a:off x="6702814" y="4632166"/>
            <a:ext cx="329184" cy="329184"/>
          </a:xfrm>
          <a:prstGeom prst="ellipse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 anchorCtr="0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</a:p>
        </p:txBody>
      </p:sp>
      <p:sp>
        <p:nvSpPr>
          <p:cNvPr id="132" name="Oval 131">
            <a:extLst>
              <a:ext uri="{FF2B5EF4-FFF2-40B4-BE49-F238E27FC236}">
                <a16:creationId xmlns:a16="http://schemas.microsoft.com/office/drawing/2014/main" id="{42F2B2C7-68C9-4C29-9830-D2B19E93652A}"/>
              </a:ext>
            </a:extLst>
          </p:cNvPr>
          <p:cNvSpPr>
            <a:spLocks noChangeAspect="1"/>
          </p:cNvSpPr>
          <p:nvPr/>
        </p:nvSpPr>
        <p:spPr bwMode="auto">
          <a:xfrm>
            <a:off x="6702814" y="5345920"/>
            <a:ext cx="329184" cy="329184"/>
          </a:xfrm>
          <a:prstGeom prst="ellipse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 anchorCtr="0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</p:txBody>
      </p:sp>
      <p:sp>
        <p:nvSpPr>
          <p:cNvPr id="133" name="Oval 132">
            <a:extLst>
              <a:ext uri="{FF2B5EF4-FFF2-40B4-BE49-F238E27FC236}">
                <a16:creationId xmlns:a16="http://schemas.microsoft.com/office/drawing/2014/main" id="{F601224B-8411-47EF-80AD-90E13EA31309}"/>
              </a:ext>
            </a:extLst>
          </p:cNvPr>
          <p:cNvSpPr>
            <a:spLocks noChangeAspect="1"/>
          </p:cNvSpPr>
          <p:nvPr/>
        </p:nvSpPr>
        <p:spPr bwMode="auto">
          <a:xfrm>
            <a:off x="4021946" y="6300314"/>
            <a:ext cx="329184" cy="329184"/>
          </a:xfrm>
          <a:prstGeom prst="ellipse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 anchorCtr="0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</a:p>
        </p:txBody>
      </p:sp>
      <p:cxnSp>
        <p:nvCxnSpPr>
          <p:cNvPr id="134" name="Straight Arrow Connector 133" descr="Right pointing horizontal arrow.">
            <a:extLst>
              <a:ext uri="{FF2B5EF4-FFF2-40B4-BE49-F238E27FC236}">
                <a16:creationId xmlns:a16="http://schemas.microsoft.com/office/drawing/2014/main" id="{50C431F2-C535-44C5-98A2-778A5EBF9D24}"/>
              </a:ext>
            </a:extLst>
          </p:cNvPr>
          <p:cNvCxnSpPr>
            <a:cxnSpLocks/>
          </p:cNvCxnSpPr>
          <p:nvPr/>
        </p:nvCxnSpPr>
        <p:spPr>
          <a:xfrm>
            <a:off x="5521970" y="5031961"/>
            <a:ext cx="3474720" cy="0"/>
          </a:xfrm>
          <a:prstGeom prst="straightConnector1">
            <a:avLst/>
          </a:prstGeom>
          <a:ln w="15875">
            <a:solidFill>
              <a:schemeClr val="tx1"/>
            </a:solidFill>
            <a:headEnd type="none" w="med" len="sm"/>
            <a:tailEnd type="arrow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8" name="Group 47">
            <a:extLst>
              <a:ext uri="{FF2B5EF4-FFF2-40B4-BE49-F238E27FC236}">
                <a16:creationId xmlns:a16="http://schemas.microsoft.com/office/drawing/2014/main" id="{7A3038C6-A35E-4B71-BC7A-08A2575316EC}"/>
              </a:ext>
            </a:extLst>
          </p:cNvPr>
          <p:cNvGrpSpPr/>
          <p:nvPr/>
        </p:nvGrpSpPr>
        <p:grpSpPr>
          <a:xfrm>
            <a:off x="4224462" y="7065670"/>
            <a:ext cx="1765300" cy="1480807"/>
            <a:chOff x="1423757" y="4362479"/>
            <a:chExt cx="1765300" cy="1480807"/>
          </a:xfrm>
        </p:grpSpPr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699BFA64-1037-4583-AA74-9E5BA08525EF}"/>
                </a:ext>
              </a:extLst>
            </p:cNvPr>
            <p:cNvSpPr txBox="1"/>
            <p:nvPr/>
          </p:nvSpPr>
          <p:spPr>
            <a:xfrm>
              <a:off x="1613654" y="5428043"/>
              <a:ext cx="151330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/>
                <a:t>Resource Server</a:t>
              </a:r>
              <a:endParaRPr lang="en-US" sz="1200" dirty="0"/>
            </a:p>
          </p:txBody>
        </p:sp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2FEB4D54-EAE2-4124-AB4A-3DF17F3B756C}"/>
                </a:ext>
              </a:extLst>
            </p:cNvPr>
            <p:cNvSpPr/>
            <p:nvPr/>
          </p:nvSpPr>
          <p:spPr>
            <a:xfrm>
              <a:off x="1423757" y="4362479"/>
              <a:ext cx="1765300" cy="1480807"/>
            </a:xfrm>
            <a:prstGeom prst="rect">
              <a:avLst/>
            </a:prstGeom>
            <a:noFill/>
            <a:ln w="15875">
              <a:solidFill>
                <a:srgbClr val="00A4A6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502920" tIns="91440" bIns="45720"/>
            <a:lstStyle/>
            <a:p>
              <a:pPr>
                <a:defRPr/>
              </a:pPr>
              <a:r>
                <a:rPr lang="en-US" sz="120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Private subnet</a:t>
              </a:r>
            </a:p>
          </p:txBody>
        </p:sp>
        <p:pic>
          <p:nvPicPr>
            <p:cNvPr id="54" name="Graphic 53">
              <a:extLst>
                <a:ext uri="{FF2B5EF4-FFF2-40B4-BE49-F238E27FC236}">
                  <a16:creationId xmlns:a16="http://schemas.microsoft.com/office/drawing/2014/main" id="{1B23E52D-7E53-4401-A0F0-001874E50945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rcRect/>
            <a:stretch/>
          </p:blipFill>
          <p:spPr>
            <a:xfrm>
              <a:off x="1423757" y="4362481"/>
              <a:ext cx="381000" cy="381000"/>
            </a:xfrm>
            <a:prstGeom prst="rect">
              <a:avLst/>
            </a:prstGeom>
          </p:spPr>
        </p:pic>
      </p:grpSp>
      <p:pic>
        <p:nvPicPr>
          <p:cNvPr id="55" name="Graphic 54" descr="Instance instance icon for the Amazon EC2 service.">
            <a:extLst>
              <a:ext uri="{FF2B5EF4-FFF2-40B4-BE49-F238E27FC236}">
                <a16:creationId xmlns:a16="http://schemas.microsoft.com/office/drawing/2014/main" id="{F5C497B5-3C9C-4234-9C17-04F205AE57E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4806198" y="7447555"/>
            <a:ext cx="685800" cy="685800"/>
          </a:xfrm>
          <a:prstGeom prst="rect">
            <a:avLst/>
          </a:prstGeom>
        </p:spPr>
      </p:pic>
      <p:cxnSp>
        <p:nvCxnSpPr>
          <p:cNvPr id="58" name="Straight Arrow Connector 57" descr="Right pointing horizontal arrow.">
            <a:extLst>
              <a:ext uri="{FF2B5EF4-FFF2-40B4-BE49-F238E27FC236}">
                <a16:creationId xmlns:a16="http://schemas.microsoft.com/office/drawing/2014/main" id="{1669FBD8-C2EC-4288-855F-8E772E59DE81}"/>
              </a:ext>
            </a:extLst>
          </p:cNvPr>
          <p:cNvCxnSpPr>
            <a:cxnSpLocks/>
          </p:cNvCxnSpPr>
          <p:nvPr/>
        </p:nvCxnSpPr>
        <p:spPr>
          <a:xfrm>
            <a:off x="5361512" y="5756783"/>
            <a:ext cx="0" cy="1280160"/>
          </a:xfrm>
          <a:prstGeom prst="straightConnector1">
            <a:avLst/>
          </a:prstGeom>
          <a:ln w="15875">
            <a:solidFill>
              <a:schemeClr val="tx1"/>
            </a:solidFill>
            <a:headEnd type="arrow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TextBox 58">
            <a:extLst>
              <a:ext uri="{FF2B5EF4-FFF2-40B4-BE49-F238E27FC236}">
                <a16:creationId xmlns:a16="http://schemas.microsoft.com/office/drawing/2014/main" id="{27E570DA-F652-4A46-B646-40AE294D56FA}"/>
              </a:ext>
            </a:extLst>
          </p:cNvPr>
          <p:cNvSpPr txBox="1"/>
          <p:nvPr/>
        </p:nvSpPr>
        <p:spPr>
          <a:xfrm>
            <a:off x="4208660" y="6234074"/>
            <a:ext cx="7936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Access </a:t>
            </a:r>
          </a:p>
          <a:p>
            <a:pPr algn="r"/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token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A43107F7-608C-4DC2-80D0-22625CDF7101}"/>
              </a:ext>
            </a:extLst>
          </p:cNvPr>
          <p:cNvSpPr txBox="1"/>
          <p:nvPr/>
        </p:nvSpPr>
        <p:spPr>
          <a:xfrm>
            <a:off x="5341721" y="6141741"/>
            <a:ext cx="100584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Return</a:t>
            </a:r>
          </a:p>
          <a:p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requested</a:t>
            </a:r>
          </a:p>
          <a:p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resources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8515F5C2-6DDD-49CF-8519-704F75A2F316}"/>
              </a:ext>
            </a:extLst>
          </p:cNvPr>
          <p:cNvSpPr txBox="1"/>
          <p:nvPr/>
        </p:nvSpPr>
        <p:spPr>
          <a:xfrm>
            <a:off x="7070394" y="4680272"/>
            <a:ext cx="199217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HTTP </a:t>
            </a:r>
            <a:r>
              <a:rPr lang="en-US" sz="1200">
                <a:latin typeface="Consolas" panose="020B0609020204030204" pitchFamily="49" charset="0"/>
                <a:cs typeface="Arial" panose="020B0604020202020204" pitchFamily="34" charset="0"/>
              </a:rPr>
              <a:t>/oauth2/token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D970E83D-9FC2-4BF3-BBC5-34E92AA270C4}"/>
              </a:ext>
            </a:extLst>
          </p:cNvPr>
          <p:cNvSpPr txBox="1"/>
          <p:nvPr/>
        </p:nvSpPr>
        <p:spPr>
          <a:xfrm>
            <a:off x="7070394" y="5350480"/>
            <a:ext cx="199217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User pool access token</a:t>
            </a:r>
            <a:endParaRPr lang="en-US" sz="1200">
              <a:latin typeface="Consolas" panose="020B0609020204030204" pitchFamily="49" charset="0"/>
              <a:cs typeface="Arial" panose="020B0604020202020204" pitchFamily="34" charset="0"/>
            </a:endParaRP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3273C19A-52B9-45E1-BB9C-7B9E14D134CE}"/>
              </a:ext>
            </a:extLst>
          </p:cNvPr>
          <p:cNvSpPr txBox="1"/>
          <p:nvPr/>
        </p:nvSpPr>
        <p:spPr>
          <a:xfrm>
            <a:off x="7070394" y="7845711"/>
            <a:ext cx="199217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Access token verification</a:t>
            </a:r>
            <a:endParaRPr lang="en-US" sz="1200">
              <a:latin typeface="Consolas" panose="020B0609020204030204" pitchFamily="49" charset="0"/>
              <a:cs typeface="Arial" panose="020B0604020202020204" pitchFamily="34" charset="0"/>
            </a:endParaRPr>
          </a:p>
        </p:txBody>
      </p:sp>
      <p:sp>
        <p:nvSpPr>
          <p:cNvPr id="64" name="Oval 63">
            <a:extLst>
              <a:ext uri="{FF2B5EF4-FFF2-40B4-BE49-F238E27FC236}">
                <a16:creationId xmlns:a16="http://schemas.microsoft.com/office/drawing/2014/main" id="{FA6ACD1E-6E1A-454A-BFA5-A43E2EC7840A}"/>
              </a:ext>
            </a:extLst>
          </p:cNvPr>
          <p:cNvSpPr>
            <a:spLocks noChangeAspect="1"/>
          </p:cNvSpPr>
          <p:nvPr/>
        </p:nvSpPr>
        <p:spPr bwMode="auto">
          <a:xfrm>
            <a:off x="6702814" y="7819618"/>
            <a:ext cx="329184" cy="329184"/>
          </a:xfrm>
          <a:prstGeom prst="ellipse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 anchorCtr="0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</a:p>
        </p:txBody>
      </p:sp>
      <p:sp>
        <p:nvSpPr>
          <p:cNvPr id="65" name="Oval 64">
            <a:extLst>
              <a:ext uri="{FF2B5EF4-FFF2-40B4-BE49-F238E27FC236}">
                <a16:creationId xmlns:a16="http://schemas.microsoft.com/office/drawing/2014/main" id="{5A823B4E-97A8-4105-88B8-40C964D3FD64}"/>
              </a:ext>
            </a:extLst>
          </p:cNvPr>
          <p:cNvSpPr>
            <a:spLocks noChangeAspect="1"/>
          </p:cNvSpPr>
          <p:nvPr/>
        </p:nvSpPr>
        <p:spPr bwMode="auto">
          <a:xfrm>
            <a:off x="6169533" y="6300314"/>
            <a:ext cx="329184" cy="329184"/>
          </a:xfrm>
          <a:prstGeom prst="ellipse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 anchorCtr="0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</a:p>
        </p:txBody>
      </p:sp>
      <p:pic>
        <p:nvPicPr>
          <p:cNvPr id="66" name="Graphic 17" descr="Amazon Cognito service icon.">
            <a:extLst>
              <a:ext uri="{FF2B5EF4-FFF2-40B4-BE49-F238E27FC236}">
                <a16:creationId xmlns:a16="http://schemas.microsoft.com/office/drawing/2014/main" id="{152FB88F-4ADF-4FAF-88A5-A84B299EA7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rcRect/>
          <a:stretch/>
        </p:blipFill>
        <p:spPr bwMode="auto">
          <a:xfrm>
            <a:off x="9053203" y="4755736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7" name="TextBox 11">
            <a:extLst>
              <a:ext uri="{FF2B5EF4-FFF2-40B4-BE49-F238E27FC236}">
                <a16:creationId xmlns:a16="http://schemas.microsoft.com/office/drawing/2014/main" id="{9026F208-A173-4C91-9D6F-C6901A4C8E7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35614" y="5561964"/>
            <a:ext cx="1406241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1200" dirty="0">
                <a:latin typeface="Arial" panose="020B0604020202020204" pitchFamily="34" charset="0"/>
                <a:ea typeface="Amazon Ember" panose="020B0603020204020204" pitchFamily="34" charset="0"/>
                <a:cs typeface="Arial" panose="020B0604020202020204" pitchFamily="34" charset="0"/>
              </a:rPr>
              <a:t>Amazon Cognito</a:t>
            </a:r>
          </a:p>
        </p:txBody>
      </p:sp>
      <p:cxnSp>
        <p:nvCxnSpPr>
          <p:cNvPr id="68" name="Straight Arrow Connector 67" descr="Right pointing horizontal arrow.">
            <a:extLst>
              <a:ext uri="{FF2B5EF4-FFF2-40B4-BE49-F238E27FC236}">
                <a16:creationId xmlns:a16="http://schemas.microsoft.com/office/drawing/2014/main" id="{6050BCEB-FFBC-4FD4-AA72-989F7D400828}"/>
              </a:ext>
            </a:extLst>
          </p:cNvPr>
          <p:cNvCxnSpPr>
            <a:cxnSpLocks/>
          </p:cNvCxnSpPr>
          <p:nvPr/>
        </p:nvCxnSpPr>
        <p:spPr>
          <a:xfrm>
            <a:off x="5529059" y="5279611"/>
            <a:ext cx="3474720" cy="0"/>
          </a:xfrm>
          <a:prstGeom prst="straightConnector1">
            <a:avLst/>
          </a:prstGeom>
          <a:ln w="15875">
            <a:solidFill>
              <a:schemeClr val="tx1"/>
            </a:solidFill>
            <a:headEnd type="arrow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Arrow Connector 68" descr="Right pointing horizontal arrow.">
            <a:extLst>
              <a:ext uri="{FF2B5EF4-FFF2-40B4-BE49-F238E27FC236}">
                <a16:creationId xmlns:a16="http://schemas.microsoft.com/office/drawing/2014/main" id="{574AB94B-EB76-4FE7-9517-5CD31DC306EB}"/>
              </a:ext>
            </a:extLst>
          </p:cNvPr>
          <p:cNvCxnSpPr>
            <a:cxnSpLocks/>
          </p:cNvCxnSpPr>
          <p:nvPr/>
        </p:nvCxnSpPr>
        <p:spPr>
          <a:xfrm>
            <a:off x="5529059" y="7768031"/>
            <a:ext cx="3474720" cy="0"/>
          </a:xfrm>
          <a:prstGeom prst="straightConnector1">
            <a:avLst/>
          </a:prstGeom>
          <a:ln w="15875">
            <a:solidFill>
              <a:schemeClr val="tx1"/>
            </a:solidFill>
            <a:headEnd type="arrow" w="med" len="sm"/>
            <a:tailEnd type="arrow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0" name="Graphic 17" descr="Amazon Cognito service icon.">
            <a:extLst>
              <a:ext uri="{FF2B5EF4-FFF2-40B4-BE49-F238E27FC236}">
                <a16:creationId xmlns:a16="http://schemas.microsoft.com/office/drawing/2014/main" id="{8B2B3BA2-7567-41C9-8351-5D5D1347419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rcRect/>
          <a:stretch/>
        </p:blipFill>
        <p:spPr bwMode="auto">
          <a:xfrm>
            <a:off x="9062728" y="7394161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" name="TextBox 11">
            <a:extLst>
              <a:ext uri="{FF2B5EF4-FFF2-40B4-BE49-F238E27FC236}">
                <a16:creationId xmlns:a16="http://schemas.microsoft.com/office/drawing/2014/main" id="{78493702-A1B7-4C27-B2AE-5AB3A92681C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45139" y="8200389"/>
            <a:ext cx="1406241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1200" dirty="0">
                <a:latin typeface="Arial" panose="020B0604020202020204" pitchFamily="34" charset="0"/>
                <a:ea typeface="Amazon Ember" panose="020B0603020204020204" pitchFamily="34" charset="0"/>
                <a:cs typeface="Arial" panose="020B0604020202020204" pitchFamily="34" charset="0"/>
              </a:rPr>
              <a:t>Amazon Cognito</a:t>
            </a:r>
          </a:p>
        </p:txBody>
      </p:sp>
    </p:spTree>
    <p:extLst>
      <p:ext uri="{BB962C8B-B14F-4D97-AF65-F5344CB8AC3E}">
        <p14:creationId xmlns:p14="http://schemas.microsoft.com/office/powerpoint/2010/main" val="37237226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TextBox 152">
            <a:extLst>
              <a:ext uri="{FF2B5EF4-FFF2-40B4-BE49-F238E27FC236}">
                <a16:creationId xmlns:a16="http://schemas.microsoft.com/office/drawing/2014/main" id="{69E21DD6-3B04-4D80-9550-1C063AE0E58D}"/>
              </a:ext>
            </a:extLst>
          </p:cNvPr>
          <p:cNvSpPr txBox="1"/>
          <p:nvPr/>
        </p:nvSpPr>
        <p:spPr>
          <a:xfrm>
            <a:off x="10899254" y="404647"/>
            <a:ext cx="525977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AWS Security Reference Architecture</a:t>
            </a:r>
          </a:p>
          <a:p>
            <a:r>
              <a:rPr lang="en-US" sz="160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Deep dive: machine-to-machine identity management,</a:t>
            </a:r>
          </a:p>
          <a:p>
            <a:r>
              <a:rPr lang="en-US" sz="160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mTLS authentication</a:t>
            </a: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DE2AFEC9-1BCB-4470-9652-86136258072A}"/>
              </a:ext>
            </a:extLst>
          </p:cNvPr>
          <p:cNvSpPr/>
          <p:nvPr/>
        </p:nvSpPr>
        <p:spPr>
          <a:xfrm>
            <a:off x="3212346" y="3671361"/>
            <a:ext cx="2850499" cy="2425748"/>
          </a:xfrm>
          <a:prstGeom prst="rect">
            <a:avLst/>
          </a:prstGeom>
          <a:noFill/>
          <a:ln w="15875">
            <a:solidFill>
              <a:srgbClr val="8C4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2920" tIns="91440"/>
          <a:lstStyle/>
          <a:p>
            <a:pPr>
              <a:defRPr/>
            </a:pPr>
            <a:r>
              <a:rPr lang="en-US" sz="1200">
                <a:ln w="0"/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VPC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13823237-FBE4-4E13-B182-828DAA5A38E8}"/>
              </a:ext>
            </a:extLst>
          </p:cNvPr>
          <p:cNvSpPr/>
          <p:nvPr/>
        </p:nvSpPr>
        <p:spPr>
          <a:xfrm>
            <a:off x="2688753" y="2327385"/>
            <a:ext cx="8950797" cy="6925430"/>
          </a:xfrm>
          <a:prstGeom prst="rect">
            <a:avLst/>
          </a:prstGeom>
          <a:noFill/>
          <a:ln w="34925" cmpd="dbl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0" name="Group 39">
            <a:extLst>
              <a:ext uri="{FF2B5EF4-FFF2-40B4-BE49-F238E27FC236}">
                <a16:creationId xmlns:a16="http://schemas.microsoft.com/office/drawing/2014/main" id="{96E193CC-C3F4-4297-9765-591CE8C0C0C1}"/>
              </a:ext>
            </a:extLst>
          </p:cNvPr>
          <p:cNvGrpSpPr/>
          <p:nvPr/>
        </p:nvGrpSpPr>
        <p:grpSpPr>
          <a:xfrm>
            <a:off x="3870529" y="2446122"/>
            <a:ext cx="1134104" cy="616063"/>
            <a:chOff x="2248016" y="1915634"/>
            <a:chExt cx="1134104" cy="616063"/>
          </a:xfrm>
        </p:grpSpPr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1293E036-E6EF-4E26-A05F-9F1D7420D09C}"/>
                </a:ext>
              </a:extLst>
            </p:cNvPr>
            <p:cNvSpPr txBox="1"/>
            <p:nvPr/>
          </p:nvSpPr>
          <p:spPr>
            <a:xfrm>
              <a:off x="2248016" y="2270087"/>
              <a:ext cx="113410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dirty="0"/>
                <a:t>Permissions</a:t>
              </a:r>
            </a:p>
          </p:txBody>
        </p:sp>
        <p:pic>
          <p:nvPicPr>
            <p:cNvPr id="42" name="Graphic 41">
              <a:extLst>
                <a:ext uri="{FF2B5EF4-FFF2-40B4-BE49-F238E27FC236}">
                  <a16:creationId xmlns:a16="http://schemas.microsoft.com/office/drawing/2014/main" id="{898F4DE1-462B-4FBE-AE93-1240DF62047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2615053" y="1915634"/>
              <a:ext cx="400030" cy="400030"/>
            </a:xfrm>
            <a:prstGeom prst="rect">
              <a:avLst/>
            </a:prstGeom>
          </p:spPr>
        </p:pic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D73951DC-DCA6-4026-95E6-709784F86126}"/>
              </a:ext>
            </a:extLst>
          </p:cNvPr>
          <p:cNvGrpSpPr/>
          <p:nvPr/>
        </p:nvGrpSpPr>
        <p:grpSpPr>
          <a:xfrm>
            <a:off x="4704287" y="2356829"/>
            <a:ext cx="644414" cy="569276"/>
            <a:chOff x="10297579" y="5276566"/>
            <a:chExt cx="644414" cy="569276"/>
          </a:xfrm>
        </p:grpSpPr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A3EC2450-BCDA-4652-BEB8-419CBEA91E02}"/>
                </a:ext>
              </a:extLst>
            </p:cNvPr>
            <p:cNvSpPr txBox="1"/>
            <p:nvPr/>
          </p:nvSpPr>
          <p:spPr>
            <a:xfrm>
              <a:off x="10297579" y="5584232"/>
              <a:ext cx="64441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dirty="0"/>
                <a:t>Roles</a:t>
              </a:r>
            </a:p>
          </p:txBody>
        </p:sp>
        <p:pic>
          <p:nvPicPr>
            <p:cNvPr id="45" name="Graphic 44">
              <a:extLst>
                <a:ext uri="{FF2B5EF4-FFF2-40B4-BE49-F238E27FC236}">
                  <a16:creationId xmlns:a16="http://schemas.microsoft.com/office/drawing/2014/main" id="{1FD891F8-7C6B-4522-A121-5195B7CBCFA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0384836" y="5276566"/>
              <a:ext cx="469900" cy="469900"/>
            </a:xfrm>
            <a:prstGeom prst="rect">
              <a:avLst/>
            </a:prstGeom>
          </p:spPr>
        </p:pic>
      </p:grp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113B9941-F428-4AC4-8EAD-DFE7F5D26BB4}"/>
              </a:ext>
            </a:extLst>
          </p:cNvPr>
          <p:cNvCxnSpPr/>
          <p:nvPr/>
        </p:nvCxnSpPr>
        <p:spPr>
          <a:xfrm>
            <a:off x="5314922" y="2359253"/>
            <a:ext cx="0" cy="854154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22B99719-FF90-4FB8-9F2C-7FCA1620171D}"/>
              </a:ext>
            </a:extLst>
          </p:cNvPr>
          <p:cNvCxnSpPr/>
          <p:nvPr/>
        </p:nvCxnSpPr>
        <p:spPr>
          <a:xfrm>
            <a:off x="4056129" y="2359253"/>
            <a:ext cx="0" cy="854154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TextBox 50">
            <a:extLst>
              <a:ext uri="{FF2B5EF4-FFF2-40B4-BE49-F238E27FC236}">
                <a16:creationId xmlns:a16="http://schemas.microsoft.com/office/drawing/2014/main" id="{8F5D9CA1-ED0C-4768-A8B9-1C3A4F5402EC}"/>
              </a:ext>
            </a:extLst>
          </p:cNvPr>
          <p:cNvSpPr txBox="1"/>
          <p:nvPr/>
        </p:nvSpPr>
        <p:spPr>
          <a:xfrm>
            <a:off x="3293373" y="1670282"/>
            <a:ext cx="23629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OU – Workloads</a:t>
            </a:r>
          </a:p>
        </p:txBody>
      </p:sp>
      <p:pic>
        <p:nvPicPr>
          <p:cNvPr id="52" name="Graphic 51">
            <a:extLst>
              <a:ext uri="{FF2B5EF4-FFF2-40B4-BE49-F238E27FC236}">
                <a16:creationId xmlns:a16="http://schemas.microsoft.com/office/drawing/2014/main" id="{2A75288E-DFFA-49F7-9CD2-6AA01E74C0F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3212343" y="3671362"/>
            <a:ext cx="381000" cy="381000"/>
          </a:xfrm>
          <a:prstGeom prst="rect">
            <a:avLst/>
          </a:prstGeom>
        </p:spPr>
      </p:pic>
      <p:grpSp>
        <p:nvGrpSpPr>
          <p:cNvPr id="53" name="Group 52">
            <a:extLst>
              <a:ext uri="{FF2B5EF4-FFF2-40B4-BE49-F238E27FC236}">
                <a16:creationId xmlns:a16="http://schemas.microsoft.com/office/drawing/2014/main" id="{2649BB75-90DE-41EA-8549-BB53A08A6233}"/>
              </a:ext>
            </a:extLst>
          </p:cNvPr>
          <p:cNvGrpSpPr/>
          <p:nvPr/>
        </p:nvGrpSpPr>
        <p:grpSpPr>
          <a:xfrm>
            <a:off x="2755558" y="2429397"/>
            <a:ext cx="1364961" cy="965410"/>
            <a:chOff x="1523478" y="1290107"/>
            <a:chExt cx="1364961" cy="965410"/>
          </a:xfrm>
        </p:grpSpPr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155BBB87-C446-4229-94B8-F72FF1C16265}"/>
                </a:ext>
              </a:extLst>
            </p:cNvPr>
            <p:cNvSpPr txBox="1"/>
            <p:nvPr/>
          </p:nvSpPr>
          <p:spPr>
            <a:xfrm>
              <a:off x="1523478" y="1732297"/>
              <a:ext cx="136496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/>
                <a:t>Application</a:t>
              </a:r>
            </a:p>
            <a:p>
              <a:pPr algn="ctr"/>
              <a:r>
                <a:rPr lang="en-US" sz="1400"/>
                <a:t>account</a:t>
              </a:r>
              <a:endParaRPr lang="en-US" sz="1400" dirty="0"/>
            </a:p>
          </p:txBody>
        </p:sp>
        <p:pic>
          <p:nvPicPr>
            <p:cNvPr id="57" name="Graphic 7">
              <a:extLst>
                <a:ext uri="{FF2B5EF4-FFF2-40B4-BE49-F238E27FC236}">
                  <a16:creationId xmlns:a16="http://schemas.microsoft.com/office/drawing/2014/main" id="{CD0D6CDA-8EA4-4168-8580-1C32582A8BA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rcRect/>
            <a:stretch/>
          </p:blipFill>
          <p:spPr bwMode="auto">
            <a:xfrm>
              <a:off x="1984159" y="1290107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78" name="Group 77">
            <a:extLst>
              <a:ext uri="{FF2B5EF4-FFF2-40B4-BE49-F238E27FC236}">
                <a16:creationId xmlns:a16="http://schemas.microsoft.com/office/drawing/2014/main" id="{C18E68A5-A334-40E2-A680-72EEADDC02BF}"/>
              </a:ext>
            </a:extLst>
          </p:cNvPr>
          <p:cNvGrpSpPr/>
          <p:nvPr/>
        </p:nvGrpSpPr>
        <p:grpSpPr>
          <a:xfrm>
            <a:off x="3743635" y="4278428"/>
            <a:ext cx="1765300" cy="1480807"/>
            <a:chOff x="1423757" y="4362479"/>
            <a:chExt cx="1765300" cy="1480807"/>
          </a:xfrm>
        </p:grpSpPr>
        <p:sp>
          <p:nvSpPr>
            <p:cNvPr id="79" name="TextBox 78">
              <a:extLst>
                <a:ext uri="{FF2B5EF4-FFF2-40B4-BE49-F238E27FC236}">
                  <a16:creationId xmlns:a16="http://schemas.microsoft.com/office/drawing/2014/main" id="{743D1617-E8A1-4780-8213-2099092735A1}"/>
                </a:ext>
              </a:extLst>
            </p:cNvPr>
            <p:cNvSpPr txBox="1"/>
            <p:nvPr/>
          </p:nvSpPr>
          <p:spPr>
            <a:xfrm>
              <a:off x="1613654" y="5428043"/>
              <a:ext cx="151330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/>
                <a:t>EC2 instance</a:t>
              </a:r>
              <a:endParaRPr lang="en-US" sz="1200" dirty="0"/>
            </a:p>
          </p:txBody>
        </p:sp>
        <p:sp>
          <p:nvSpPr>
            <p:cNvPr id="80" name="Rectangle 79">
              <a:extLst>
                <a:ext uri="{FF2B5EF4-FFF2-40B4-BE49-F238E27FC236}">
                  <a16:creationId xmlns:a16="http://schemas.microsoft.com/office/drawing/2014/main" id="{7E777ADF-D265-443E-8918-90A93FC4989B}"/>
                </a:ext>
              </a:extLst>
            </p:cNvPr>
            <p:cNvSpPr/>
            <p:nvPr/>
          </p:nvSpPr>
          <p:spPr>
            <a:xfrm>
              <a:off x="1423757" y="4362479"/>
              <a:ext cx="1765300" cy="1480807"/>
            </a:xfrm>
            <a:prstGeom prst="rect">
              <a:avLst/>
            </a:prstGeom>
            <a:noFill/>
            <a:ln w="15875">
              <a:solidFill>
                <a:srgbClr val="00A4A6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502920" tIns="91440" bIns="45720"/>
            <a:lstStyle/>
            <a:p>
              <a:pPr>
                <a:defRPr/>
              </a:pPr>
              <a:r>
                <a:rPr lang="en-US" sz="120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Private subnet</a:t>
              </a:r>
            </a:p>
          </p:txBody>
        </p:sp>
        <p:pic>
          <p:nvPicPr>
            <p:cNvPr id="81" name="Graphic 80">
              <a:extLst>
                <a:ext uri="{FF2B5EF4-FFF2-40B4-BE49-F238E27FC236}">
                  <a16:creationId xmlns:a16="http://schemas.microsoft.com/office/drawing/2014/main" id="{F49D2FB9-BDAC-47C0-9833-BC1B5E62D00B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rcRect/>
            <a:stretch/>
          </p:blipFill>
          <p:spPr>
            <a:xfrm>
              <a:off x="1423757" y="4362481"/>
              <a:ext cx="381000" cy="381000"/>
            </a:xfrm>
            <a:prstGeom prst="rect">
              <a:avLst/>
            </a:prstGeom>
          </p:spPr>
        </p:pic>
      </p:grpSp>
      <p:pic>
        <p:nvPicPr>
          <p:cNvPr id="84" name="Graphic 17">
            <a:extLst>
              <a:ext uri="{FF2B5EF4-FFF2-40B4-BE49-F238E27FC236}">
                <a16:creationId xmlns:a16="http://schemas.microsoft.com/office/drawing/2014/main" id="{B94ED32C-C4B4-4A1F-8527-00D8107399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/>
          <a:stretch/>
        </p:blipFill>
        <p:spPr bwMode="auto">
          <a:xfrm>
            <a:off x="2751742" y="1596017"/>
            <a:ext cx="548640" cy="548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4" name="Graphic 113" descr="Instance instance icon for the Amazon EC2 service.">
            <a:extLst>
              <a:ext uri="{FF2B5EF4-FFF2-40B4-BE49-F238E27FC236}">
                <a16:creationId xmlns:a16="http://schemas.microsoft.com/office/drawing/2014/main" id="{364E57CB-6BAB-4664-93C2-EF9203709830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4325371" y="4660313"/>
            <a:ext cx="685800" cy="685800"/>
          </a:xfrm>
          <a:prstGeom prst="rect">
            <a:avLst/>
          </a:prstGeom>
        </p:spPr>
      </p:pic>
      <p:pic>
        <p:nvPicPr>
          <p:cNvPr id="119" name="Graphic 118" descr="Bucket with objects resource icon for the Amazon S3 service.">
            <a:extLst>
              <a:ext uri="{FF2B5EF4-FFF2-40B4-BE49-F238E27FC236}">
                <a16:creationId xmlns:a16="http://schemas.microsoft.com/office/drawing/2014/main" id="{B6EF578E-91BE-4067-A19F-9C6A98309705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9925137" y="7944942"/>
            <a:ext cx="457200" cy="457200"/>
          </a:xfrm>
          <a:prstGeom prst="rect">
            <a:avLst/>
          </a:prstGeom>
        </p:spPr>
      </p:pic>
      <p:sp>
        <p:nvSpPr>
          <p:cNvPr id="120" name="TextBox 20">
            <a:extLst>
              <a:ext uri="{FF2B5EF4-FFF2-40B4-BE49-F238E27FC236}">
                <a16:creationId xmlns:a16="http://schemas.microsoft.com/office/drawing/2014/main" id="{C2BAE829-B034-4413-B6EE-7DFE6F08437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509012" y="8416018"/>
            <a:ext cx="129063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1200">
                <a:latin typeface="Arial" panose="020B0604020202020204" pitchFamily="34" charset="0"/>
                <a:ea typeface="Amazon Ember" panose="020B0603020204020204" pitchFamily="34" charset="0"/>
                <a:cs typeface="Arial" panose="020B0604020202020204" pitchFamily="34" charset="0"/>
              </a:rPr>
              <a:t>Amazon S3</a:t>
            </a:r>
          </a:p>
          <a:p>
            <a:pPr algn="ctr" eaLnBrk="1" hangingPunct="1"/>
            <a:r>
              <a:rPr lang="en-US" altLang="en-US" sz="1200">
                <a:latin typeface="Arial" panose="020B0604020202020204" pitchFamily="34" charset="0"/>
                <a:ea typeface="Amazon Ember" panose="020B0603020204020204" pitchFamily="34" charset="0"/>
                <a:cs typeface="Arial" panose="020B0604020202020204" pitchFamily="34" charset="0"/>
              </a:rPr>
              <a:t>data bucket</a:t>
            </a:r>
            <a:endParaRPr lang="en-US" altLang="en-US" sz="1200" dirty="0">
              <a:latin typeface="Arial" panose="020B0604020202020204" pitchFamily="34" charset="0"/>
              <a:ea typeface="Amazon Ember" panose="020B0603020204020204" pitchFamily="34" charset="0"/>
              <a:cs typeface="Arial" panose="020B0604020202020204" pitchFamily="34" charset="0"/>
            </a:endParaRPr>
          </a:p>
        </p:txBody>
      </p:sp>
      <p:cxnSp>
        <p:nvCxnSpPr>
          <p:cNvPr id="126" name="Straight Arrow Connector 125" descr="Right pointing horizontal arrow.">
            <a:extLst>
              <a:ext uri="{FF2B5EF4-FFF2-40B4-BE49-F238E27FC236}">
                <a16:creationId xmlns:a16="http://schemas.microsoft.com/office/drawing/2014/main" id="{2694987A-895F-4054-ACA3-4C5EA79FDD6B}"/>
              </a:ext>
            </a:extLst>
          </p:cNvPr>
          <p:cNvCxnSpPr>
            <a:cxnSpLocks/>
            <a:stCxn id="58" idx="2"/>
            <a:endCxn id="62" idx="0"/>
          </p:cNvCxnSpPr>
          <p:nvPr/>
        </p:nvCxnSpPr>
        <p:spPr>
          <a:xfrm>
            <a:off x="7479021" y="7281999"/>
            <a:ext cx="926" cy="662943"/>
          </a:xfrm>
          <a:prstGeom prst="straightConnector1">
            <a:avLst/>
          </a:prstGeom>
          <a:ln w="15875">
            <a:solidFill>
              <a:schemeClr val="tx1"/>
            </a:solidFill>
            <a:headEnd type="none" w="med" len="sm"/>
            <a:tailEnd type="arrow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8" name="Straight Arrow Connector 127" descr="Right pointing horizontal arrow.">
            <a:extLst>
              <a:ext uri="{FF2B5EF4-FFF2-40B4-BE49-F238E27FC236}">
                <a16:creationId xmlns:a16="http://schemas.microsoft.com/office/drawing/2014/main" id="{91C3427C-783C-4974-953A-B18CE48B165C}"/>
              </a:ext>
            </a:extLst>
          </p:cNvPr>
          <p:cNvCxnSpPr>
            <a:cxnSpLocks/>
          </p:cNvCxnSpPr>
          <p:nvPr/>
        </p:nvCxnSpPr>
        <p:spPr>
          <a:xfrm>
            <a:off x="7470422" y="5210595"/>
            <a:ext cx="0" cy="978408"/>
          </a:xfrm>
          <a:prstGeom prst="straightConnector1">
            <a:avLst/>
          </a:prstGeom>
          <a:ln w="15875">
            <a:solidFill>
              <a:schemeClr val="tx1"/>
            </a:solidFill>
            <a:headEnd type="arrow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0" name="Freeform 61" descr="Ninety degree arrow pointing down to the right.">
            <a:extLst>
              <a:ext uri="{FF2B5EF4-FFF2-40B4-BE49-F238E27FC236}">
                <a16:creationId xmlns:a16="http://schemas.microsoft.com/office/drawing/2014/main" id="{21F2F31F-7F1A-4BC4-9617-44297E828E9C}"/>
              </a:ext>
            </a:extLst>
          </p:cNvPr>
          <p:cNvSpPr/>
          <p:nvPr/>
        </p:nvSpPr>
        <p:spPr>
          <a:xfrm flipH="1" flipV="1">
            <a:off x="4666796" y="5587376"/>
            <a:ext cx="2420513" cy="1061024"/>
          </a:xfrm>
          <a:custGeom>
            <a:avLst/>
            <a:gdLst>
              <a:gd name="connsiteX0" fmla="*/ 1371600 w 1371600"/>
              <a:gd name="connsiteY0" fmla="*/ 711200 h 711200"/>
              <a:gd name="connsiteX1" fmla="*/ 1371600 w 1371600"/>
              <a:gd name="connsiteY1" fmla="*/ 0 h 711200"/>
              <a:gd name="connsiteX2" fmla="*/ 0 w 1371600"/>
              <a:gd name="connsiteY2" fmla="*/ 0 h 711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71600" h="711200">
                <a:moveTo>
                  <a:pt x="1371600" y="711200"/>
                </a:moveTo>
                <a:lnTo>
                  <a:pt x="1371600" y="0"/>
                </a:lnTo>
                <a:lnTo>
                  <a:pt x="0" y="0"/>
                </a:lnTo>
              </a:path>
            </a:pathLst>
          </a:custGeom>
          <a:noFill/>
          <a:ln w="15875">
            <a:solidFill>
              <a:schemeClr val="tx1"/>
            </a:solidFill>
            <a:headEnd type="none" w="med" len="sm"/>
            <a:tailEnd type="arrow" w="med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31" name="Oval 130">
            <a:extLst>
              <a:ext uri="{FF2B5EF4-FFF2-40B4-BE49-F238E27FC236}">
                <a16:creationId xmlns:a16="http://schemas.microsoft.com/office/drawing/2014/main" id="{C1FF447C-76A0-4E01-BE83-E92CB0580AD0}"/>
              </a:ext>
            </a:extLst>
          </p:cNvPr>
          <p:cNvSpPr>
            <a:spLocks noChangeAspect="1"/>
          </p:cNvSpPr>
          <p:nvPr/>
        </p:nvSpPr>
        <p:spPr bwMode="auto">
          <a:xfrm>
            <a:off x="7085829" y="5601008"/>
            <a:ext cx="329184" cy="329184"/>
          </a:xfrm>
          <a:prstGeom prst="ellipse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 anchorCtr="0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</a:p>
        </p:txBody>
      </p:sp>
      <p:sp>
        <p:nvSpPr>
          <p:cNvPr id="132" name="Oval 131">
            <a:extLst>
              <a:ext uri="{FF2B5EF4-FFF2-40B4-BE49-F238E27FC236}">
                <a16:creationId xmlns:a16="http://schemas.microsoft.com/office/drawing/2014/main" id="{42F2B2C7-68C9-4C29-9830-D2B19E93652A}"/>
              </a:ext>
            </a:extLst>
          </p:cNvPr>
          <p:cNvSpPr>
            <a:spLocks noChangeAspect="1"/>
          </p:cNvSpPr>
          <p:nvPr/>
        </p:nvSpPr>
        <p:spPr bwMode="auto">
          <a:xfrm>
            <a:off x="8686605" y="4006770"/>
            <a:ext cx="329184" cy="329184"/>
          </a:xfrm>
          <a:prstGeom prst="ellipse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 anchorCtr="0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</p:txBody>
      </p:sp>
      <p:sp>
        <p:nvSpPr>
          <p:cNvPr id="133" name="Oval 132">
            <a:extLst>
              <a:ext uri="{FF2B5EF4-FFF2-40B4-BE49-F238E27FC236}">
                <a16:creationId xmlns:a16="http://schemas.microsoft.com/office/drawing/2014/main" id="{F601224B-8411-47EF-80AD-90E13EA31309}"/>
              </a:ext>
            </a:extLst>
          </p:cNvPr>
          <p:cNvSpPr>
            <a:spLocks noChangeAspect="1"/>
          </p:cNvSpPr>
          <p:nvPr/>
        </p:nvSpPr>
        <p:spPr bwMode="auto">
          <a:xfrm>
            <a:off x="6339195" y="6249825"/>
            <a:ext cx="329184" cy="329184"/>
          </a:xfrm>
          <a:prstGeom prst="ellipse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 anchorCtr="0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</a:p>
        </p:txBody>
      </p:sp>
      <p:cxnSp>
        <p:nvCxnSpPr>
          <p:cNvPr id="134" name="Straight Arrow Connector 133" descr="Right pointing horizontal arrow.">
            <a:extLst>
              <a:ext uri="{FF2B5EF4-FFF2-40B4-BE49-F238E27FC236}">
                <a16:creationId xmlns:a16="http://schemas.microsoft.com/office/drawing/2014/main" id="{50C431F2-C535-44C5-98A2-778A5EBF9D24}"/>
              </a:ext>
            </a:extLst>
          </p:cNvPr>
          <p:cNvCxnSpPr>
            <a:cxnSpLocks/>
            <a:stCxn id="48" idx="3"/>
            <a:endCxn id="50" idx="1"/>
          </p:cNvCxnSpPr>
          <p:nvPr/>
        </p:nvCxnSpPr>
        <p:spPr>
          <a:xfrm flipV="1">
            <a:off x="7860020" y="4385597"/>
            <a:ext cx="2098125" cy="1297"/>
          </a:xfrm>
          <a:prstGeom prst="straightConnector1">
            <a:avLst/>
          </a:prstGeom>
          <a:ln w="15875">
            <a:solidFill>
              <a:schemeClr val="tx1"/>
            </a:solidFill>
            <a:headEnd type="none" w="med" len="sm"/>
            <a:tailEnd type="arrow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8" name="Graphic 20" descr="AWS Certificate Manager (ACM) service icon.">
            <a:extLst>
              <a:ext uri="{FF2B5EF4-FFF2-40B4-BE49-F238E27FC236}">
                <a16:creationId xmlns:a16="http://schemas.microsoft.com/office/drawing/2014/main" id="{9FE14F50-FDFF-4ADD-9281-8D6FEF21EE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rcRect/>
          <a:stretch/>
        </p:blipFill>
        <p:spPr bwMode="auto">
          <a:xfrm>
            <a:off x="7098020" y="4005894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9" name="TextBox 12">
            <a:extLst>
              <a:ext uri="{FF2B5EF4-FFF2-40B4-BE49-F238E27FC236}">
                <a16:creationId xmlns:a16="http://schemas.microsoft.com/office/drawing/2014/main" id="{596A6EF7-11D9-4554-9E7C-1BADE84516D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39195" y="4767894"/>
            <a:ext cx="22796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1200" dirty="0">
                <a:latin typeface="Arial" panose="020B0604020202020204" pitchFamily="34" charset="0"/>
                <a:ea typeface="Amazon Ember" panose="020B0603020204020204" pitchFamily="34" charset="0"/>
                <a:cs typeface="Arial" panose="020B0604020202020204" pitchFamily="34" charset="0"/>
              </a:rPr>
              <a:t>AWS Certificate</a:t>
            </a:r>
            <a:br>
              <a:rPr lang="en-US" altLang="en-US" sz="1200" dirty="0">
                <a:latin typeface="Arial" panose="020B0604020202020204" pitchFamily="34" charset="0"/>
                <a:ea typeface="Amazon Ember" panose="020B0603020204020204" pitchFamily="34" charset="0"/>
                <a:cs typeface="Arial" panose="020B0604020202020204" pitchFamily="34" charset="0"/>
              </a:rPr>
            </a:br>
            <a:r>
              <a:rPr lang="en-US" altLang="en-US" sz="1200" dirty="0">
                <a:latin typeface="Arial" panose="020B0604020202020204" pitchFamily="34" charset="0"/>
                <a:ea typeface="Amazon Ember" panose="020B0603020204020204" pitchFamily="34" charset="0"/>
                <a:cs typeface="Arial" panose="020B0604020202020204" pitchFamily="34" charset="0"/>
              </a:rPr>
              <a:t>Manager (ACM)</a:t>
            </a:r>
          </a:p>
        </p:txBody>
      </p:sp>
      <p:pic>
        <p:nvPicPr>
          <p:cNvPr id="50" name="Graphic 7" descr="Certificate authority resource icon for the AWS Certificate Manager (ACM) service.">
            <a:extLst>
              <a:ext uri="{FF2B5EF4-FFF2-40B4-BE49-F238E27FC236}">
                <a16:creationId xmlns:a16="http://schemas.microsoft.com/office/drawing/2014/main" id="{1A795E30-2B74-4CB7-BFA8-60EF958610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rcRect/>
          <a:stretch/>
        </p:blipFill>
        <p:spPr bwMode="auto">
          <a:xfrm>
            <a:off x="9958145" y="4156997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4" name="TextBox 17">
            <a:extLst>
              <a:ext uri="{FF2B5EF4-FFF2-40B4-BE49-F238E27FC236}">
                <a16:creationId xmlns:a16="http://schemas.microsoft.com/office/drawing/2014/main" id="{D09D3971-B484-4143-BF96-03DFA4DE7DC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433477" y="4637597"/>
            <a:ext cx="151447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1200">
                <a:latin typeface="Arial" panose="020B0604020202020204" pitchFamily="34" charset="0"/>
                <a:ea typeface="Amazon Ember" panose="020B0603020204020204" pitchFamily="34" charset="0"/>
                <a:cs typeface="Arial" panose="020B0604020202020204" pitchFamily="34" charset="0"/>
              </a:rPr>
              <a:t>Certificate authority</a:t>
            </a:r>
          </a:p>
        </p:txBody>
      </p:sp>
      <p:pic>
        <p:nvPicPr>
          <p:cNvPr id="55" name="Graphic 17" descr="Amazon API Gateway service icon.">
            <a:extLst>
              <a:ext uri="{FF2B5EF4-FFF2-40B4-BE49-F238E27FC236}">
                <a16:creationId xmlns:a16="http://schemas.microsoft.com/office/drawing/2014/main" id="{A98DA51C-069F-4C66-AF57-8DA1951A85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rcRect/>
          <a:stretch/>
        </p:blipFill>
        <p:spPr bwMode="auto">
          <a:xfrm>
            <a:off x="7098020" y="6249825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8" name="TextBox 9">
            <a:extLst>
              <a:ext uri="{FF2B5EF4-FFF2-40B4-BE49-F238E27FC236}">
                <a16:creationId xmlns:a16="http://schemas.microsoft.com/office/drawing/2014/main" id="{3F5D6D6B-5A09-4258-BA17-34F2403695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57452" y="7005000"/>
            <a:ext cx="224313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1200" dirty="0">
                <a:latin typeface="Arial" panose="020B0604020202020204" pitchFamily="34" charset="0"/>
                <a:ea typeface="Amazon Ember" panose="020B0603020204020204" pitchFamily="34" charset="0"/>
                <a:cs typeface="Arial" panose="020B0604020202020204" pitchFamily="34" charset="0"/>
              </a:rPr>
              <a:t>Amazon API Gateway</a:t>
            </a:r>
          </a:p>
        </p:txBody>
      </p:sp>
      <p:pic>
        <p:nvPicPr>
          <p:cNvPr id="59" name="Graphic 10" descr="AWS Lambda service icon.">
            <a:extLst>
              <a:ext uri="{FF2B5EF4-FFF2-40B4-BE49-F238E27FC236}">
                <a16:creationId xmlns:a16="http://schemas.microsoft.com/office/drawing/2014/main" id="{87438E2C-74B0-403B-9A5E-104CA42497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rcRect/>
          <a:stretch/>
        </p:blipFill>
        <p:spPr bwMode="auto">
          <a:xfrm>
            <a:off x="9771502" y="6249825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0" name="TextBox 20">
            <a:extLst>
              <a:ext uri="{FF2B5EF4-FFF2-40B4-BE49-F238E27FC236}">
                <a16:creationId xmlns:a16="http://schemas.microsoft.com/office/drawing/2014/main" id="{E6E1F800-CE66-45C7-B8F9-7F30CE9FF98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479402" y="7017856"/>
            <a:ext cx="1354318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1200" dirty="0">
                <a:latin typeface="Arial" panose="020B0604020202020204" pitchFamily="34" charset="0"/>
                <a:ea typeface="Amazon Ember" panose="020B0603020204020204" pitchFamily="34" charset="0"/>
                <a:cs typeface="Arial" panose="020B0604020202020204" pitchFamily="34" charset="0"/>
              </a:rPr>
              <a:t>AWS Lambda</a:t>
            </a:r>
          </a:p>
        </p:txBody>
      </p:sp>
      <p:cxnSp>
        <p:nvCxnSpPr>
          <p:cNvPr id="61" name="Straight Arrow Connector 60" descr="Right pointing horizontal arrow.">
            <a:extLst>
              <a:ext uri="{FF2B5EF4-FFF2-40B4-BE49-F238E27FC236}">
                <a16:creationId xmlns:a16="http://schemas.microsoft.com/office/drawing/2014/main" id="{479C383B-6AC7-43EF-8C04-D25D94BC949B}"/>
              </a:ext>
            </a:extLst>
          </p:cNvPr>
          <p:cNvCxnSpPr>
            <a:cxnSpLocks/>
            <a:stCxn id="55" idx="3"/>
            <a:endCxn id="59" idx="1"/>
          </p:cNvCxnSpPr>
          <p:nvPr/>
        </p:nvCxnSpPr>
        <p:spPr>
          <a:xfrm>
            <a:off x="7860020" y="6630825"/>
            <a:ext cx="1911482" cy="0"/>
          </a:xfrm>
          <a:prstGeom prst="straightConnector1">
            <a:avLst/>
          </a:prstGeom>
          <a:ln w="15875">
            <a:solidFill>
              <a:schemeClr val="tx1"/>
            </a:solidFill>
            <a:headEnd type="none" w="med" len="sm"/>
            <a:tailEnd type="arrow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2" name="Graphic 61" descr="Bucket with objects resource icon for the Amazon S3 service.">
            <a:extLst>
              <a:ext uri="{FF2B5EF4-FFF2-40B4-BE49-F238E27FC236}">
                <a16:creationId xmlns:a16="http://schemas.microsoft.com/office/drawing/2014/main" id="{21630D97-51E9-4A35-88D5-C4CE5E3A351E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7251347" y="7944942"/>
            <a:ext cx="457200" cy="457200"/>
          </a:xfrm>
          <a:prstGeom prst="rect">
            <a:avLst/>
          </a:prstGeom>
        </p:spPr>
      </p:pic>
      <p:sp>
        <p:nvSpPr>
          <p:cNvPr id="63" name="TextBox 20">
            <a:extLst>
              <a:ext uri="{FF2B5EF4-FFF2-40B4-BE49-F238E27FC236}">
                <a16:creationId xmlns:a16="http://schemas.microsoft.com/office/drawing/2014/main" id="{73A4B7AA-D2DF-4D1A-BFB1-6E0684F2BDD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35222" y="8416018"/>
            <a:ext cx="129063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1200">
                <a:latin typeface="Arial" panose="020B0604020202020204" pitchFamily="34" charset="0"/>
                <a:ea typeface="Amazon Ember" panose="020B0603020204020204" pitchFamily="34" charset="0"/>
                <a:cs typeface="Arial" panose="020B0604020202020204" pitchFamily="34" charset="0"/>
              </a:rPr>
              <a:t>Amazon S3</a:t>
            </a:r>
          </a:p>
          <a:p>
            <a:pPr algn="ctr" eaLnBrk="1" hangingPunct="1"/>
            <a:r>
              <a:rPr lang="en-US" altLang="en-US" sz="1200">
                <a:latin typeface="Arial" panose="020B0604020202020204" pitchFamily="34" charset="0"/>
                <a:ea typeface="Amazon Ember" panose="020B0603020204020204" pitchFamily="34" charset="0"/>
                <a:cs typeface="Arial" panose="020B0604020202020204" pitchFamily="34" charset="0"/>
              </a:rPr>
              <a:t>store bucket</a:t>
            </a:r>
            <a:endParaRPr lang="en-US" altLang="en-US" sz="1200" dirty="0">
              <a:latin typeface="Arial" panose="020B0604020202020204" pitchFamily="34" charset="0"/>
              <a:ea typeface="Amazon Ember" panose="020B0603020204020204" pitchFamily="34" charset="0"/>
              <a:cs typeface="Arial" panose="020B0604020202020204" pitchFamily="34" charset="0"/>
            </a:endParaRPr>
          </a:p>
        </p:txBody>
      </p:sp>
      <p:cxnSp>
        <p:nvCxnSpPr>
          <p:cNvPr id="64" name="Straight Arrow Connector 63" descr="Right pointing horizontal arrow.">
            <a:extLst>
              <a:ext uri="{FF2B5EF4-FFF2-40B4-BE49-F238E27FC236}">
                <a16:creationId xmlns:a16="http://schemas.microsoft.com/office/drawing/2014/main" id="{85D86CFC-0038-44B0-B9C2-23C4C781CA5E}"/>
              </a:ext>
            </a:extLst>
          </p:cNvPr>
          <p:cNvCxnSpPr>
            <a:cxnSpLocks/>
          </p:cNvCxnSpPr>
          <p:nvPr/>
        </p:nvCxnSpPr>
        <p:spPr>
          <a:xfrm>
            <a:off x="10165071" y="7281999"/>
            <a:ext cx="926" cy="641832"/>
          </a:xfrm>
          <a:prstGeom prst="straightConnector1">
            <a:avLst/>
          </a:prstGeom>
          <a:ln w="15875">
            <a:solidFill>
              <a:schemeClr val="tx1"/>
            </a:solidFill>
            <a:headEnd type="none" w="med" len="sm"/>
            <a:tailEnd type="arrow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Oval 64">
            <a:extLst>
              <a:ext uri="{FF2B5EF4-FFF2-40B4-BE49-F238E27FC236}">
                <a16:creationId xmlns:a16="http://schemas.microsoft.com/office/drawing/2014/main" id="{3C147A3E-F8A8-4192-AC11-294E4922F39B}"/>
              </a:ext>
            </a:extLst>
          </p:cNvPr>
          <p:cNvSpPr>
            <a:spLocks noChangeAspect="1"/>
          </p:cNvSpPr>
          <p:nvPr/>
        </p:nvSpPr>
        <p:spPr bwMode="auto">
          <a:xfrm>
            <a:off x="7085829" y="7474007"/>
            <a:ext cx="329184" cy="329184"/>
          </a:xfrm>
          <a:prstGeom prst="ellipse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 anchorCtr="0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</a:p>
        </p:txBody>
      </p:sp>
      <p:sp>
        <p:nvSpPr>
          <p:cNvPr id="66" name="Oval 65">
            <a:extLst>
              <a:ext uri="{FF2B5EF4-FFF2-40B4-BE49-F238E27FC236}">
                <a16:creationId xmlns:a16="http://schemas.microsoft.com/office/drawing/2014/main" id="{BE6AD4C4-4B39-49CA-B069-ED1CED4F20E8}"/>
              </a:ext>
            </a:extLst>
          </p:cNvPr>
          <p:cNvSpPr>
            <a:spLocks noChangeAspect="1"/>
          </p:cNvSpPr>
          <p:nvPr/>
        </p:nvSpPr>
        <p:spPr bwMode="auto">
          <a:xfrm>
            <a:off x="8686605" y="6256651"/>
            <a:ext cx="329184" cy="329184"/>
          </a:xfrm>
          <a:prstGeom prst="ellipse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 anchorCtr="0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</a:p>
        </p:txBody>
      </p:sp>
      <p:sp>
        <p:nvSpPr>
          <p:cNvPr id="67" name="Oval 66">
            <a:extLst>
              <a:ext uri="{FF2B5EF4-FFF2-40B4-BE49-F238E27FC236}">
                <a16:creationId xmlns:a16="http://schemas.microsoft.com/office/drawing/2014/main" id="{D454B6E6-F3D7-4FE3-9D9E-60D5F385A57B}"/>
              </a:ext>
            </a:extLst>
          </p:cNvPr>
          <p:cNvSpPr>
            <a:spLocks noChangeAspect="1"/>
          </p:cNvSpPr>
          <p:nvPr/>
        </p:nvSpPr>
        <p:spPr bwMode="auto">
          <a:xfrm>
            <a:off x="9793553" y="7449108"/>
            <a:ext cx="329184" cy="329184"/>
          </a:xfrm>
          <a:prstGeom prst="ellipse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 anchorCtr="0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val="211193082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TextBox 152">
            <a:extLst>
              <a:ext uri="{FF2B5EF4-FFF2-40B4-BE49-F238E27FC236}">
                <a16:creationId xmlns:a16="http://schemas.microsoft.com/office/drawing/2014/main" id="{69E21DD6-3B04-4D80-9550-1C063AE0E58D}"/>
              </a:ext>
            </a:extLst>
          </p:cNvPr>
          <p:cNvSpPr txBox="1"/>
          <p:nvPr/>
        </p:nvSpPr>
        <p:spPr>
          <a:xfrm>
            <a:off x="10899254" y="404647"/>
            <a:ext cx="525977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AWS Security Reference Architecture</a:t>
            </a:r>
          </a:p>
          <a:p>
            <a:r>
              <a:rPr lang="en-US" sz="160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Deep dive: machine-to-machine identity management,</a:t>
            </a:r>
          </a:p>
          <a:p>
            <a:r>
              <a:rPr lang="en-US" sz="160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IAM Roles Anywhere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13823237-FBE4-4E13-B182-828DAA5A38E8}"/>
              </a:ext>
            </a:extLst>
          </p:cNvPr>
          <p:cNvSpPr/>
          <p:nvPr/>
        </p:nvSpPr>
        <p:spPr>
          <a:xfrm>
            <a:off x="2688754" y="2327385"/>
            <a:ext cx="5891504" cy="6925430"/>
          </a:xfrm>
          <a:prstGeom prst="rect">
            <a:avLst/>
          </a:prstGeom>
          <a:noFill/>
          <a:ln w="34925" cmpd="dbl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0" name="Group 39">
            <a:extLst>
              <a:ext uri="{FF2B5EF4-FFF2-40B4-BE49-F238E27FC236}">
                <a16:creationId xmlns:a16="http://schemas.microsoft.com/office/drawing/2014/main" id="{96E193CC-C3F4-4297-9765-591CE8C0C0C1}"/>
              </a:ext>
            </a:extLst>
          </p:cNvPr>
          <p:cNvGrpSpPr/>
          <p:nvPr/>
        </p:nvGrpSpPr>
        <p:grpSpPr>
          <a:xfrm>
            <a:off x="3870529" y="2446122"/>
            <a:ext cx="1134104" cy="616063"/>
            <a:chOff x="2248016" y="1915634"/>
            <a:chExt cx="1134104" cy="616063"/>
          </a:xfrm>
        </p:grpSpPr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1293E036-E6EF-4E26-A05F-9F1D7420D09C}"/>
                </a:ext>
              </a:extLst>
            </p:cNvPr>
            <p:cNvSpPr txBox="1"/>
            <p:nvPr/>
          </p:nvSpPr>
          <p:spPr>
            <a:xfrm>
              <a:off x="2248016" y="2270087"/>
              <a:ext cx="113410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dirty="0"/>
                <a:t>Permissions</a:t>
              </a:r>
            </a:p>
          </p:txBody>
        </p:sp>
        <p:pic>
          <p:nvPicPr>
            <p:cNvPr id="42" name="Graphic 41">
              <a:extLst>
                <a:ext uri="{FF2B5EF4-FFF2-40B4-BE49-F238E27FC236}">
                  <a16:creationId xmlns:a16="http://schemas.microsoft.com/office/drawing/2014/main" id="{898F4DE1-462B-4FBE-AE93-1240DF62047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2615053" y="1915634"/>
              <a:ext cx="400030" cy="400030"/>
            </a:xfrm>
            <a:prstGeom prst="rect">
              <a:avLst/>
            </a:prstGeom>
          </p:spPr>
        </p:pic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D73951DC-DCA6-4026-95E6-709784F86126}"/>
              </a:ext>
            </a:extLst>
          </p:cNvPr>
          <p:cNvGrpSpPr/>
          <p:nvPr/>
        </p:nvGrpSpPr>
        <p:grpSpPr>
          <a:xfrm>
            <a:off x="4704287" y="2356829"/>
            <a:ext cx="644414" cy="569276"/>
            <a:chOff x="10297579" y="5276566"/>
            <a:chExt cx="644414" cy="569276"/>
          </a:xfrm>
        </p:grpSpPr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A3EC2450-BCDA-4652-BEB8-419CBEA91E02}"/>
                </a:ext>
              </a:extLst>
            </p:cNvPr>
            <p:cNvSpPr txBox="1"/>
            <p:nvPr/>
          </p:nvSpPr>
          <p:spPr>
            <a:xfrm>
              <a:off x="10297579" y="5584232"/>
              <a:ext cx="64441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dirty="0"/>
                <a:t>Roles</a:t>
              </a:r>
            </a:p>
          </p:txBody>
        </p:sp>
        <p:pic>
          <p:nvPicPr>
            <p:cNvPr id="45" name="Graphic 44">
              <a:extLst>
                <a:ext uri="{FF2B5EF4-FFF2-40B4-BE49-F238E27FC236}">
                  <a16:creationId xmlns:a16="http://schemas.microsoft.com/office/drawing/2014/main" id="{1FD891F8-7C6B-4522-A121-5195B7CBCFA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0384836" y="5276566"/>
              <a:ext cx="469900" cy="469900"/>
            </a:xfrm>
            <a:prstGeom prst="rect">
              <a:avLst/>
            </a:prstGeom>
          </p:spPr>
        </p:pic>
      </p:grp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113B9941-F428-4AC4-8EAD-DFE7F5D26BB4}"/>
              </a:ext>
            </a:extLst>
          </p:cNvPr>
          <p:cNvCxnSpPr/>
          <p:nvPr/>
        </p:nvCxnSpPr>
        <p:spPr>
          <a:xfrm>
            <a:off x="5314922" y="2359253"/>
            <a:ext cx="0" cy="854154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22B99719-FF90-4FB8-9F2C-7FCA1620171D}"/>
              </a:ext>
            </a:extLst>
          </p:cNvPr>
          <p:cNvCxnSpPr/>
          <p:nvPr/>
        </p:nvCxnSpPr>
        <p:spPr>
          <a:xfrm>
            <a:off x="4056129" y="2359253"/>
            <a:ext cx="0" cy="854154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TextBox 50">
            <a:extLst>
              <a:ext uri="{FF2B5EF4-FFF2-40B4-BE49-F238E27FC236}">
                <a16:creationId xmlns:a16="http://schemas.microsoft.com/office/drawing/2014/main" id="{8F5D9CA1-ED0C-4768-A8B9-1C3A4F5402EC}"/>
              </a:ext>
            </a:extLst>
          </p:cNvPr>
          <p:cNvSpPr txBox="1"/>
          <p:nvPr/>
        </p:nvSpPr>
        <p:spPr>
          <a:xfrm>
            <a:off x="3293373" y="1670282"/>
            <a:ext cx="23629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OU – Workloads</a:t>
            </a:r>
          </a:p>
        </p:txBody>
      </p:sp>
      <p:grpSp>
        <p:nvGrpSpPr>
          <p:cNvPr id="53" name="Group 52">
            <a:extLst>
              <a:ext uri="{FF2B5EF4-FFF2-40B4-BE49-F238E27FC236}">
                <a16:creationId xmlns:a16="http://schemas.microsoft.com/office/drawing/2014/main" id="{2649BB75-90DE-41EA-8549-BB53A08A6233}"/>
              </a:ext>
            </a:extLst>
          </p:cNvPr>
          <p:cNvGrpSpPr/>
          <p:nvPr/>
        </p:nvGrpSpPr>
        <p:grpSpPr>
          <a:xfrm>
            <a:off x="2755558" y="2429397"/>
            <a:ext cx="1364961" cy="965410"/>
            <a:chOff x="1523478" y="1290107"/>
            <a:chExt cx="1364961" cy="965410"/>
          </a:xfrm>
        </p:grpSpPr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155BBB87-C446-4229-94B8-F72FF1C16265}"/>
                </a:ext>
              </a:extLst>
            </p:cNvPr>
            <p:cNvSpPr txBox="1"/>
            <p:nvPr/>
          </p:nvSpPr>
          <p:spPr>
            <a:xfrm>
              <a:off x="1523478" y="1732297"/>
              <a:ext cx="136496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/>
                <a:t>Application</a:t>
              </a:r>
            </a:p>
            <a:p>
              <a:pPr algn="ctr"/>
              <a:r>
                <a:rPr lang="en-US" sz="1400"/>
                <a:t>account</a:t>
              </a:r>
              <a:endParaRPr lang="en-US" sz="1400" dirty="0"/>
            </a:p>
          </p:txBody>
        </p:sp>
        <p:pic>
          <p:nvPicPr>
            <p:cNvPr id="57" name="Graphic 7">
              <a:extLst>
                <a:ext uri="{FF2B5EF4-FFF2-40B4-BE49-F238E27FC236}">
                  <a16:creationId xmlns:a16="http://schemas.microsoft.com/office/drawing/2014/main" id="{CD0D6CDA-8EA4-4168-8580-1C32582A8BA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rcRect/>
            <a:stretch/>
          </p:blipFill>
          <p:spPr bwMode="auto">
            <a:xfrm>
              <a:off x="1984159" y="1290107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84" name="Graphic 17">
            <a:extLst>
              <a:ext uri="{FF2B5EF4-FFF2-40B4-BE49-F238E27FC236}">
                <a16:creationId xmlns:a16="http://schemas.microsoft.com/office/drawing/2014/main" id="{B94ED32C-C4B4-4A1F-8527-00D8107399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/>
        </p:blipFill>
        <p:spPr bwMode="auto">
          <a:xfrm>
            <a:off x="2751742" y="1596017"/>
            <a:ext cx="548640" cy="548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26" name="Straight Arrow Connector 125" descr="Right pointing horizontal arrow.">
            <a:extLst>
              <a:ext uri="{FF2B5EF4-FFF2-40B4-BE49-F238E27FC236}">
                <a16:creationId xmlns:a16="http://schemas.microsoft.com/office/drawing/2014/main" id="{2694987A-895F-4054-ACA3-4C5EA79FDD6B}"/>
              </a:ext>
            </a:extLst>
          </p:cNvPr>
          <p:cNvCxnSpPr>
            <a:cxnSpLocks/>
            <a:stCxn id="76" idx="1"/>
            <a:endCxn id="74" idx="3"/>
          </p:cNvCxnSpPr>
          <p:nvPr/>
        </p:nvCxnSpPr>
        <p:spPr>
          <a:xfrm flipH="1">
            <a:off x="6698097" y="3849305"/>
            <a:ext cx="748932" cy="0"/>
          </a:xfrm>
          <a:prstGeom prst="straightConnector1">
            <a:avLst/>
          </a:prstGeom>
          <a:ln w="15875">
            <a:solidFill>
              <a:schemeClr val="tx1"/>
            </a:solidFill>
            <a:headEnd type="none" w="med" len="sm"/>
            <a:tailEnd type="arrow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8" name="Straight Arrow Connector 127" descr="Right pointing horizontal arrow.">
            <a:extLst>
              <a:ext uri="{FF2B5EF4-FFF2-40B4-BE49-F238E27FC236}">
                <a16:creationId xmlns:a16="http://schemas.microsoft.com/office/drawing/2014/main" id="{91C3427C-783C-4974-953A-B18CE48B165C}"/>
              </a:ext>
            </a:extLst>
          </p:cNvPr>
          <p:cNvCxnSpPr>
            <a:cxnSpLocks/>
            <a:stCxn id="70" idx="1"/>
          </p:cNvCxnSpPr>
          <p:nvPr/>
        </p:nvCxnSpPr>
        <p:spPr>
          <a:xfrm flipH="1">
            <a:off x="5834235" y="5879386"/>
            <a:ext cx="1612794" cy="0"/>
          </a:xfrm>
          <a:prstGeom prst="straightConnector1">
            <a:avLst/>
          </a:prstGeom>
          <a:ln w="15875">
            <a:solidFill>
              <a:schemeClr val="tx1"/>
            </a:solidFill>
            <a:headEnd type="none" w="med" len="sm"/>
            <a:tailEnd type="arrow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1" name="Oval 130">
            <a:extLst>
              <a:ext uri="{FF2B5EF4-FFF2-40B4-BE49-F238E27FC236}">
                <a16:creationId xmlns:a16="http://schemas.microsoft.com/office/drawing/2014/main" id="{C1FF447C-76A0-4E01-BE83-E92CB0580AD0}"/>
              </a:ext>
            </a:extLst>
          </p:cNvPr>
          <p:cNvSpPr>
            <a:spLocks noChangeAspect="1"/>
          </p:cNvSpPr>
          <p:nvPr/>
        </p:nvSpPr>
        <p:spPr bwMode="auto">
          <a:xfrm>
            <a:off x="10577232" y="7484240"/>
            <a:ext cx="329184" cy="329184"/>
          </a:xfrm>
          <a:prstGeom prst="ellipse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 anchorCtr="0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</a:p>
        </p:txBody>
      </p:sp>
      <p:sp>
        <p:nvSpPr>
          <p:cNvPr id="132" name="Oval 131">
            <a:extLst>
              <a:ext uri="{FF2B5EF4-FFF2-40B4-BE49-F238E27FC236}">
                <a16:creationId xmlns:a16="http://schemas.microsoft.com/office/drawing/2014/main" id="{42F2B2C7-68C9-4C29-9830-D2B19E93652A}"/>
              </a:ext>
            </a:extLst>
          </p:cNvPr>
          <p:cNvSpPr>
            <a:spLocks noChangeAspect="1"/>
          </p:cNvSpPr>
          <p:nvPr/>
        </p:nvSpPr>
        <p:spPr bwMode="auto">
          <a:xfrm>
            <a:off x="8808508" y="3036333"/>
            <a:ext cx="329184" cy="329184"/>
          </a:xfrm>
          <a:prstGeom prst="ellipse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 anchorCtr="0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</p:txBody>
      </p:sp>
      <p:sp>
        <p:nvSpPr>
          <p:cNvPr id="133" name="Oval 132">
            <a:extLst>
              <a:ext uri="{FF2B5EF4-FFF2-40B4-BE49-F238E27FC236}">
                <a16:creationId xmlns:a16="http://schemas.microsoft.com/office/drawing/2014/main" id="{F601224B-8411-47EF-80AD-90E13EA31309}"/>
              </a:ext>
            </a:extLst>
          </p:cNvPr>
          <p:cNvSpPr>
            <a:spLocks noChangeAspect="1"/>
          </p:cNvSpPr>
          <p:nvPr/>
        </p:nvSpPr>
        <p:spPr bwMode="auto">
          <a:xfrm>
            <a:off x="6894226" y="3465389"/>
            <a:ext cx="329184" cy="329184"/>
          </a:xfrm>
          <a:prstGeom prst="ellipse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 anchorCtr="0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</a:p>
        </p:txBody>
      </p:sp>
      <p:pic>
        <p:nvPicPr>
          <p:cNvPr id="48" name="Graphic 20" descr="AWS Certificate Manager (ACM) service icon.">
            <a:extLst>
              <a:ext uri="{FF2B5EF4-FFF2-40B4-BE49-F238E27FC236}">
                <a16:creationId xmlns:a16="http://schemas.microsoft.com/office/drawing/2014/main" id="{9FE14F50-FDFF-4ADD-9281-8D6FEF21EE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/>
        </p:blipFill>
        <p:spPr bwMode="auto">
          <a:xfrm>
            <a:off x="7294629" y="7459467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9" name="TextBox 12">
            <a:extLst>
              <a:ext uri="{FF2B5EF4-FFF2-40B4-BE49-F238E27FC236}">
                <a16:creationId xmlns:a16="http://schemas.microsoft.com/office/drawing/2014/main" id="{596A6EF7-11D9-4554-9E7C-1BADE84516D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35804" y="8221467"/>
            <a:ext cx="22796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1200" dirty="0">
                <a:latin typeface="Arial" panose="020B0604020202020204" pitchFamily="34" charset="0"/>
                <a:ea typeface="Amazon Ember" panose="020B0603020204020204" pitchFamily="34" charset="0"/>
                <a:cs typeface="Arial" panose="020B0604020202020204" pitchFamily="34" charset="0"/>
              </a:rPr>
              <a:t>AWS Certificate</a:t>
            </a:r>
            <a:br>
              <a:rPr lang="en-US" altLang="en-US" sz="1200" dirty="0">
                <a:latin typeface="Arial" panose="020B0604020202020204" pitchFamily="34" charset="0"/>
                <a:ea typeface="Amazon Ember" panose="020B0603020204020204" pitchFamily="34" charset="0"/>
                <a:cs typeface="Arial" panose="020B0604020202020204" pitchFamily="34" charset="0"/>
              </a:rPr>
            </a:br>
            <a:r>
              <a:rPr lang="en-US" altLang="en-US" sz="1200" dirty="0">
                <a:latin typeface="Arial" panose="020B0604020202020204" pitchFamily="34" charset="0"/>
                <a:ea typeface="Amazon Ember" panose="020B0603020204020204" pitchFamily="34" charset="0"/>
                <a:cs typeface="Arial" panose="020B0604020202020204" pitchFamily="34" charset="0"/>
              </a:rPr>
              <a:t>Manager (ACM)</a:t>
            </a:r>
          </a:p>
        </p:txBody>
      </p:sp>
      <p:pic>
        <p:nvPicPr>
          <p:cNvPr id="50" name="Graphic 7" descr="Certificate authority resource icon for the AWS Certificate Manager (ACM) service.">
            <a:extLst>
              <a:ext uri="{FF2B5EF4-FFF2-40B4-BE49-F238E27FC236}">
                <a16:creationId xmlns:a16="http://schemas.microsoft.com/office/drawing/2014/main" id="{1A795E30-2B74-4CB7-BFA8-60EF958610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/>
          <a:stretch/>
        </p:blipFill>
        <p:spPr bwMode="auto">
          <a:xfrm>
            <a:off x="9590346" y="3037872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4" name="TextBox 17">
            <a:extLst>
              <a:ext uri="{FF2B5EF4-FFF2-40B4-BE49-F238E27FC236}">
                <a16:creationId xmlns:a16="http://schemas.microsoft.com/office/drawing/2014/main" id="{D09D3971-B484-4143-BF96-03DFA4DE7DC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065678" y="3518472"/>
            <a:ext cx="151447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1200">
                <a:latin typeface="Arial" panose="020B0604020202020204" pitchFamily="34" charset="0"/>
                <a:ea typeface="Amazon Ember" panose="020B0603020204020204" pitchFamily="34" charset="0"/>
                <a:cs typeface="Arial" panose="020B0604020202020204" pitchFamily="34" charset="0"/>
              </a:rPr>
              <a:t>Leaf certificate</a:t>
            </a:r>
          </a:p>
        </p:txBody>
      </p:sp>
      <p:cxnSp>
        <p:nvCxnSpPr>
          <p:cNvPr id="64" name="Straight Arrow Connector 63" descr="Right pointing horizontal arrow.">
            <a:extLst>
              <a:ext uri="{FF2B5EF4-FFF2-40B4-BE49-F238E27FC236}">
                <a16:creationId xmlns:a16="http://schemas.microsoft.com/office/drawing/2014/main" id="{85D86CFC-0038-44B0-B9C2-23C4C781CA5E}"/>
              </a:ext>
            </a:extLst>
          </p:cNvPr>
          <p:cNvCxnSpPr>
            <a:cxnSpLocks/>
            <a:stCxn id="92" idx="1"/>
            <a:endCxn id="48" idx="3"/>
          </p:cNvCxnSpPr>
          <p:nvPr/>
        </p:nvCxnSpPr>
        <p:spPr>
          <a:xfrm flipH="1" flipV="1">
            <a:off x="8056629" y="7840467"/>
            <a:ext cx="1402524" cy="5439"/>
          </a:xfrm>
          <a:prstGeom prst="straightConnector1">
            <a:avLst/>
          </a:prstGeom>
          <a:ln w="15875">
            <a:solidFill>
              <a:schemeClr val="tx1"/>
            </a:solidFill>
            <a:headEnd type="arrow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Oval 64">
            <a:extLst>
              <a:ext uri="{FF2B5EF4-FFF2-40B4-BE49-F238E27FC236}">
                <a16:creationId xmlns:a16="http://schemas.microsoft.com/office/drawing/2014/main" id="{3C147A3E-F8A8-4192-AC11-294E4922F39B}"/>
              </a:ext>
            </a:extLst>
          </p:cNvPr>
          <p:cNvSpPr>
            <a:spLocks noChangeAspect="1"/>
          </p:cNvSpPr>
          <p:nvPr/>
        </p:nvSpPr>
        <p:spPr bwMode="auto">
          <a:xfrm>
            <a:off x="10577232" y="4300070"/>
            <a:ext cx="329184" cy="329184"/>
          </a:xfrm>
          <a:prstGeom prst="ellipse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 anchorCtr="0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</a:p>
        </p:txBody>
      </p:sp>
      <p:sp>
        <p:nvSpPr>
          <p:cNvPr id="66" name="Oval 65">
            <a:extLst>
              <a:ext uri="{FF2B5EF4-FFF2-40B4-BE49-F238E27FC236}">
                <a16:creationId xmlns:a16="http://schemas.microsoft.com/office/drawing/2014/main" id="{BE6AD4C4-4B39-49CA-B069-ED1CED4F20E8}"/>
              </a:ext>
            </a:extLst>
          </p:cNvPr>
          <p:cNvSpPr>
            <a:spLocks noChangeAspect="1"/>
          </p:cNvSpPr>
          <p:nvPr/>
        </p:nvSpPr>
        <p:spPr bwMode="auto">
          <a:xfrm>
            <a:off x="7522536" y="5245024"/>
            <a:ext cx="329184" cy="329184"/>
          </a:xfrm>
          <a:prstGeom prst="ellipse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 anchorCtr="0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</a:p>
        </p:txBody>
      </p:sp>
      <p:pic>
        <p:nvPicPr>
          <p:cNvPr id="68" name="Graphic 67" descr="Bucket with objects resource icon for the Amazon S3 service.">
            <a:extLst>
              <a:ext uri="{FF2B5EF4-FFF2-40B4-BE49-F238E27FC236}">
                <a16:creationId xmlns:a16="http://schemas.microsoft.com/office/drawing/2014/main" id="{48EBB6F6-CD3C-4C26-8D0B-0EEE4CB5A2E5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3598929" y="5083157"/>
            <a:ext cx="457200" cy="457200"/>
          </a:xfrm>
          <a:prstGeom prst="rect">
            <a:avLst/>
          </a:prstGeom>
        </p:spPr>
      </p:pic>
      <p:sp>
        <p:nvSpPr>
          <p:cNvPr id="69" name="TextBox 20">
            <a:extLst>
              <a:ext uri="{FF2B5EF4-FFF2-40B4-BE49-F238E27FC236}">
                <a16:creationId xmlns:a16="http://schemas.microsoft.com/office/drawing/2014/main" id="{11133F5A-DA74-49FF-BA38-44A41351147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59004" y="5532183"/>
            <a:ext cx="1151071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1200">
                <a:latin typeface="Arial" panose="020B0604020202020204" pitchFamily="34" charset="0"/>
                <a:ea typeface="Amazon Ember" panose="020B0603020204020204" pitchFamily="34" charset="0"/>
                <a:cs typeface="Arial" panose="020B0604020202020204" pitchFamily="34" charset="0"/>
              </a:rPr>
              <a:t>S3 bucket</a:t>
            </a:r>
            <a:endParaRPr lang="en-US" altLang="en-US" sz="1200" dirty="0">
              <a:latin typeface="Arial" panose="020B0604020202020204" pitchFamily="34" charset="0"/>
              <a:ea typeface="Amazon Ember" panose="020B0603020204020204" pitchFamily="34" charset="0"/>
              <a:cs typeface="Arial" panose="020B0604020202020204" pitchFamily="34" charset="0"/>
            </a:endParaRPr>
          </a:p>
        </p:txBody>
      </p:sp>
      <p:pic>
        <p:nvPicPr>
          <p:cNvPr id="70" name="Graphic 69" descr="Temporary security credential resource icon for the IAM service.">
            <a:extLst>
              <a:ext uri="{FF2B5EF4-FFF2-40B4-BE49-F238E27FC236}">
                <a16:creationId xmlns:a16="http://schemas.microsoft.com/office/drawing/2014/main" id="{CE17FF92-04BC-4374-8A39-BA633689C83C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7447029" y="5650786"/>
            <a:ext cx="457200" cy="457200"/>
          </a:xfrm>
          <a:prstGeom prst="rect">
            <a:avLst/>
          </a:prstGeom>
        </p:spPr>
      </p:pic>
      <p:sp>
        <p:nvSpPr>
          <p:cNvPr id="71" name="TextBox 27">
            <a:extLst>
              <a:ext uri="{FF2B5EF4-FFF2-40B4-BE49-F238E27FC236}">
                <a16:creationId xmlns:a16="http://schemas.microsoft.com/office/drawing/2014/main" id="{554E43D1-ACEC-4176-87D0-2EDD00B57B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28712" y="6119800"/>
            <a:ext cx="149383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1200">
                <a:latin typeface="Arial" panose="020B0604020202020204" pitchFamily="34" charset="0"/>
                <a:ea typeface="Amazon Ember" panose="020B0603020204020204" pitchFamily="34" charset="0"/>
                <a:cs typeface="Arial" panose="020B0604020202020204" pitchFamily="34" charset="0"/>
              </a:rPr>
              <a:t>Temporary role </a:t>
            </a:r>
            <a:r>
              <a:rPr lang="en-US" altLang="en-US" sz="1200" dirty="0">
                <a:latin typeface="Arial" panose="020B0604020202020204" pitchFamily="34" charset="0"/>
                <a:ea typeface="Amazon Ember" panose="020B0603020204020204" pitchFamily="34" charset="0"/>
                <a:cs typeface="Arial" panose="020B0604020202020204" pitchFamily="34" charset="0"/>
              </a:rPr>
              <a:t>credential</a:t>
            </a:r>
          </a:p>
        </p:txBody>
      </p:sp>
      <p:pic>
        <p:nvPicPr>
          <p:cNvPr id="72" name="Graphic 13" descr="Lambda function resource icon for the AWS Lambda service icon.">
            <a:extLst>
              <a:ext uri="{FF2B5EF4-FFF2-40B4-BE49-F238E27FC236}">
                <a16:creationId xmlns:a16="http://schemas.microsoft.com/office/drawing/2014/main" id="{FD20A1CE-66C8-4D1D-B1F4-F1D79A57A1E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rcRect/>
          <a:stretch/>
        </p:blipFill>
        <p:spPr bwMode="auto">
          <a:xfrm>
            <a:off x="4237566" y="6096334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3" name="TextBox 17">
            <a:extLst>
              <a:ext uri="{FF2B5EF4-FFF2-40B4-BE49-F238E27FC236}">
                <a16:creationId xmlns:a16="http://schemas.microsoft.com/office/drawing/2014/main" id="{02A6FF9B-3861-4066-BB5E-4364BE6F5D8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76640" y="6575759"/>
            <a:ext cx="1362074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1200">
                <a:latin typeface="Arial" panose="020B0604020202020204" pitchFamily="34" charset="0"/>
                <a:ea typeface="Amazon Ember" panose="020B0603020204020204" pitchFamily="34" charset="0"/>
                <a:cs typeface="Arial" panose="020B0604020202020204" pitchFamily="34" charset="0"/>
              </a:rPr>
              <a:t>Lambda function</a:t>
            </a:r>
          </a:p>
        </p:txBody>
      </p:sp>
      <p:pic>
        <p:nvPicPr>
          <p:cNvPr id="74" name="Graphic 73" descr="AWS STS resource icon for the IAM service.">
            <a:extLst>
              <a:ext uri="{FF2B5EF4-FFF2-40B4-BE49-F238E27FC236}">
                <a16:creationId xmlns:a16="http://schemas.microsoft.com/office/drawing/2014/main" id="{16D9B500-04AE-45C9-A5BD-4DEAD65ECE4C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6240897" y="3620705"/>
            <a:ext cx="457200" cy="457200"/>
          </a:xfrm>
          <a:prstGeom prst="rect">
            <a:avLst/>
          </a:prstGeom>
        </p:spPr>
      </p:pic>
      <p:sp>
        <p:nvSpPr>
          <p:cNvPr id="75" name="TextBox 23">
            <a:extLst>
              <a:ext uri="{FF2B5EF4-FFF2-40B4-BE49-F238E27FC236}">
                <a16:creationId xmlns:a16="http://schemas.microsoft.com/office/drawing/2014/main" id="{40F8DB8D-F1B2-41A0-9B38-A5EB09C38C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45990" y="4073450"/>
            <a:ext cx="1260156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1200">
                <a:latin typeface="Arial" panose="020B0604020202020204" pitchFamily="34" charset="0"/>
                <a:ea typeface="Amazon Ember" panose="020B0603020204020204" pitchFamily="34" charset="0"/>
                <a:cs typeface="Arial" panose="020B0604020202020204" pitchFamily="34" charset="0"/>
              </a:rPr>
              <a:t>AWS STS</a:t>
            </a:r>
          </a:p>
        </p:txBody>
      </p:sp>
      <p:pic>
        <p:nvPicPr>
          <p:cNvPr id="76" name="Graphic 75" descr="IAM Roles Anywhere resource icon for the IAM service.">
            <a:extLst>
              <a:ext uri="{FF2B5EF4-FFF2-40B4-BE49-F238E27FC236}">
                <a16:creationId xmlns:a16="http://schemas.microsoft.com/office/drawing/2014/main" id="{07CC4C36-9C4D-49C9-B40C-6E1C2253E89B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7447029" y="3620705"/>
            <a:ext cx="457200" cy="457200"/>
          </a:xfrm>
          <a:prstGeom prst="rect">
            <a:avLst/>
          </a:prstGeom>
        </p:spPr>
      </p:pic>
      <p:sp>
        <p:nvSpPr>
          <p:cNvPr id="77" name="TextBox 27">
            <a:extLst>
              <a:ext uri="{FF2B5EF4-FFF2-40B4-BE49-F238E27FC236}">
                <a16:creationId xmlns:a16="http://schemas.microsoft.com/office/drawing/2014/main" id="{7147BEA5-BCA2-44D1-9B55-C25AD2381F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30929" y="4073450"/>
            <a:ext cx="12894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1200" dirty="0">
                <a:latin typeface="Arial" panose="020B0604020202020204" pitchFamily="34" charset="0"/>
                <a:ea typeface="Amazon Ember" panose="020B0603020204020204" pitchFamily="34" charset="0"/>
                <a:cs typeface="Arial" panose="020B0604020202020204" pitchFamily="34" charset="0"/>
              </a:rPr>
              <a:t>IAM Roles Anywhere</a:t>
            </a:r>
          </a:p>
        </p:txBody>
      </p:sp>
      <p:pic>
        <p:nvPicPr>
          <p:cNvPr id="82" name="Graphic 81" descr="Amazon Aurora instance instance icon for the Database category.">
            <a:extLst>
              <a:ext uri="{FF2B5EF4-FFF2-40B4-BE49-F238E27FC236}">
                <a16:creationId xmlns:a16="http://schemas.microsoft.com/office/drawing/2014/main" id="{92B04247-0139-49B8-BBC0-230F35BBF2DD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4915036" y="5083157"/>
            <a:ext cx="457200" cy="457200"/>
          </a:xfrm>
          <a:prstGeom prst="rect">
            <a:avLst/>
          </a:prstGeom>
        </p:spPr>
      </p:pic>
      <p:sp>
        <p:nvSpPr>
          <p:cNvPr id="83" name="TextBox 21">
            <a:extLst>
              <a:ext uri="{FF2B5EF4-FFF2-40B4-BE49-F238E27FC236}">
                <a16:creationId xmlns:a16="http://schemas.microsoft.com/office/drawing/2014/main" id="{B215A626-772C-421C-82E2-A7B61773AD8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86457" y="5532183"/>
            <a:ext cx="15113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1200" dirty="0">
                <a:latin typeface="Arial" panose="020B0604020202020204" pitchFamily="34" charset="0"/>
                <a:ea typeface="Amazon Ember" panose="020B0603020204020204" pitchFamily="34" charset="0"/>
                <a:cs typeface="Arial" panose="020B0604020202020204" pitchFamily="34" charset="0"/>
              </a:rPr>
              <a:t>Amazon </a:t>
            </a:r>
            <a:r>
              <a:rPr lang="en-US" altLang="en-US" sz="1200">
                <a:latin typeface="Arial" panose="020B0604020202020204" pitchFamily="34" charset="0"/>
                <a:ea typeface="Amazon Ember" panose="020B0603020204020204" pitchFamily="34" charset="0"/>
                <a:cs typeface="Arial" panose="020B0604020202020204" pitchFamily="34" charset="0"/>
              </a:rPr>
              <a:t>Aurora </a:t>
            </a:r>
          </a:p>
          <a:p>
            <a:pPr algn="ctr" eaLnBrk="1" hangingPunct="1"/>
            <a:r>
              <a:rPr lang="en-US" altLang="en-US" sz="1200">
                <a:latin typeface="Arial" panose="020B0604020202020204" pitchFamily="34" charset="0"/>
                <a:ea typeface="Amazon Ember" panose="020B0603020204020204" pitchFamily="34" charset="0"/>
                <a:cs typeface="Arial" panose="020B0604020202020204" pitchFamily="34" charset="0"/>
              </a:rPr>
              <a:t>DB instance</a:t>
            </a:r>
            <a:endParaRPr lang="en-US" altLang="en-US" sz="1200" dirty="0">
              <a:latin typeface="Arial" panose="020B0604020202020204" pitchFamily="34" charset="0"/>
              <a:ea typeface="Amazon Ember" panose="020B0603020204020204" pitchFamily="34" charset="0"/>
              <a:cs typeface="Arial" panose="020B0604020202020204" pitchFamily="34" charset="0"/>
            </a:endParaRPr>
          </a:p>
        </p:txBody>
      </p:sp>
      <p:sp>
        <p:nvSpPr>
          <p:cNvPr id="85" name="Rectangle 84" descr="Generic group.">
            <a:extLst>
              <a:ext uri="{FF2B5EF4-FFF2-40B4-BE49-F238E27FC236}">
                <a16:creationId xmlns:a16="http://schemas.microsoft.com/office/drawing/2014/main" id="{3D74F0DB-657D-48C5-AF25-823F832C5208}"/>
              </a:ext>
            </a:extLst>
          </p:cNvPr>
          <p:cNvSpPr/>
          <p:nvPr/>
        </p:nvSpPr>
        <p:spPr>
          <a:xfrm>
            <a:off x="3191247" y="4596158"/>
            <a:ext cx="2642987" cy="2506619"/>
          </a:xfrm>
          <a:prstGeom prst="rect">
            <a:avLst/>
          </a:prstGeom>
          <a:noFill/>
          <a:ln w="15875">
            <a:solidFill>
              <a:srgbClr val="7D8998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AWS resources</a:t>
            </a:r>
            <a:endParaRPr lang="en-US" sz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6" name="Graphic 85" descr="Server resource icon for the General Icons category.">
            <a:extLst>
              <a:ext uri="{FF2B5EF4-FFF2-40B4-BE49-F238E27FC236}">
                <a16:creationId xmlns:a16="http://schemas.microsoft.com/office/drawing/2014/main" id="{CAC24BA5-F010-446B-A2AF-1C5D1E89787B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>
            <a:off x="11406723" y="3620705"/>
            <a:ext cx="457200" cy="457200"/>
          </a:xfrm>
          <a:prstGeom prst="rect">
            <a:avLst/>
          </a:prstGeom>
        </p:spPr>
      </p:pic>
      <p:sp>
        <p:nvSpPr>
          <p:cNvPr id="87" name="TextBox 38">
            <a:extLst>
              <a:ext uri="{FF2B5EF4-FFF2-40B4-BE49-F238E27FC236}">
                <a16:creationId xmlns:a16="http://schemas.microsoft.com/office/drawing/2014/main" id="{8440B0F6-AEA4-4BAB-87C1-534C73732D8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102192" y="4173691"/>
            <a:ext cx="107156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1200">
                <a:latin typeface="Arial" panose="020B0604020202020204" pitchFamily="34" charset="0"/>
                <a:cs typeface="Arial" panose="020B0604020202020204" pitchFamily="34" charset="0"/>
              </a:rPr>
              <a:t>Non-AWS</a:t>
            </a:r>
          </a:p>
          <a:p>
            <a:pPr algn="ctr" eaLnBrk="1" hangingPunct="1"/>
            <a:r>
              <a:rPr lang="en-US" altLang="en-US" sz="1200">
                <a:latin typeface="Arial" panose="020B0604020202020204" pitchFamily="34" charset="0"/>
                <a:cs typeface="Arial" panose="020B0604020202020204" pitchFamily="34" charset="0"/>
              </a:rPr>
              <a:t>workloads</a:t>
            </a:r>
          </a:p>
        </p:txBody>
      </p:sp>
      <p:pic>
        <p:nvPicPr>
          <p:cNvPr id="88" name="Graphic 87" descr="Temporary security credential resource icon for the IAM service.">
            <a:extLst>
              <a:ext uri="{FF2B5EF4-FFF2-40B4-BE49-F238E27FC236}">
                <a16:creationId xmlns:a16="http://schemas.microsoft.com/office/drawing/2014/main" id="{8E4432F8-0CA8-4F7B-AAE4-91E6DB8E9015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9578745" y="4206562"/>
            <a:ext cx="457200" cy="457200"/>
          </a:xfrm>
          <a:prstGeom prst="rect">
            <a:avLst/>
          </a:prstGeom>
        </p:spPr>
      </p:pic>
      <p:sp>
        <p:nvSpPr>
          <p:cNvPr id="89" name="TextBox 27">
            <a:extLst>
              <a:ext uri="{FF2B5EF4-FFF2-40B4-BE49-F238E27FC236}">
                <a16:creationId xmlns:a16="http://schemas.microsoft.com/office/drawing/2014/main" id="{214DD6B5-C61D-486E-86B6-7E34F9CC5DC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017538" y="4705298"/>
            <a:ext cx="149383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1200">
                <a:latin typeface="Arial" panose="020B0604020202020204" pitchFamily="34" charset="0"/>
                <a:ea typeface="Amazon Ember" panose="020B0603020204020204" pitchFamily="34" charset="0"/>
                <a:cs typeface="Arial" panose="020B0604020202020204" pitchFamily="34" charset="0"/>
              </a:rPr>
              <a:t>Temporary role </a:t>
            </a:r>
            <a:r>
              <a:rPr lang="en-US" altLang="en-US" sz="1200" dirty="0">
                <a:latin typeface="Arial" panose="020B0604020202020204" pitchFamily="34" charset="0"/>
                <a:ea typeface="Amazon Ember" panose="020B0603020204020204" pitchFamily="34" charset="0"/>
                <a:cs typeface="Arial" panose="020B0604020202020204" pitchFamily="34" charset="0"/>
              </a:rPr>
              <a:t>credential</a:t>
            </a:r>
          </a:p>
        </p:txBody>
      </p:sp>
      <p:sp>
        <p:nvSpPr>
          <p:cNvPr id="90" name="Freeform 62" descr="Ninety degree arrow pointing down to the left.">
            <a:extLst>
              <a:ext uri="{FF2B5EF4-FFF2-40B4-BE49-F238E27FC236}">
                <a16:creationId xmlns:a16="http://schemas.microsoft.com/office/drawing/2014/main" id="{26F8CCB2-B886-4462-BF71-DB5A46B91A3C}"/>
              </a:ext>
            </a:extLst>
          </p:cNvPr>
          <p:cNvSpPr/>
          <p:nvPr/>
        </p:nvSpPr>
        <p:spPr>
          <a:xfrm rot="10800000" flipH="1">
            <a:off x="7972342" y="4665301"/>
            <a:ext cx="3552908" cy="1210172"/>
          </a:xfrm>
          <a:custGeom>
            <a:avLst/>
            <a:gdLst>
              <a:gd name="connsiteX0" fmla="*/ 1371600 w 1371600"/>
              <a:gd name="connsiteY0" fmla="*/ 711200 h 711200"/>
              <a:gd name="connsiteX1" fmla="*/ 1371600 w 1371600"/>
              <a:gd name="connsiteY1" fmla="*/ 0 h 711200"/>
              <a:gd name="connsiteX2" fmla="*/ 0 w 1371600"/>
              <a:gd name="connsiteY2" fmla="*/ 0 h 711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71600" h="711200">
                <a:moveTo>
                  <a:pt x="1371600" y="711200"/>
                </a:moveTo>
                <a:lnTo>
                  <a:pt x="1371600" y="0"/>
                </a:lnTo>
                <a:lnTo>
                  <a:pt x="0" y="0"/>
                </a:lnTo>
              </a:path>
            </a:pathLst>
          </a:custGeom>
          <a:noFill/>
          <a:ln w="15875">
            <a:solidFill>
              <a:schemeClr val="tx1"/>
            </a:solidFill>
            <a:headEnd type="none" w="med" len="sm"/>
            <a:tailEnd type="arrow" w="med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91" name="Freeform 62" descr="Ninety degree arrow pointing down to the left.">
            <a:extLst>
              <a:ext uri="{FF2B5EF4-FFF2-40B4-BE49-F238E27FC236}">
                <a16:creationId xmlns:a16="http://schemas.microsoft.com/office/drawing/2014/main" id="{3CFFF498-9CCA-4421-B9A6-2BC0EE0CB32D}"/>
              </a:ext>
            </a:extLst>
          </p:cNvPr>
          <p:cNvSpPr/>
          <p:nvPr/>
        </p:nvSpPr>
        <p:spPr>
          <a:xfrm rot="10800000" flipH="1">
            <a:off x="9896433" y="4665301"/>
            <a:ext cx="1925183" cy="3192824"/>
          </a:xfrm>
          <a:custGeom>
            <a:avLst/>
            <a:gdLst>
              <a:gd name="connsiteX0" fmla="*/ 1371600 w 1371600"/>
              <a:gd name="connsiteY0" fmla="*/ 711200 h 711200"/>
              <a:gd name="connsiteX1" fmla="*/ 1371600 w 1371600"/>
              <a:gd name="connsiteY1" fmla="*/ 0 h 711200"/>
              <a:gd name="connsiteX2" fmla="*/ 0 w 1371600"/>
              <a:gd name="connsiteY2" fmla="*/ 0 h 711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71600" h="711200">
                <a:moveTo>
                  <a:pt x="1371600" y="711200"/>
                </a:moveTo>
                <a:lnTo>
                  <a:pt x="1371600" y="0"/>
                </a:lnTo>
                <a:lnTo>
                  <a:pt x="0" y="0"/>
                </a:lnTo>
              </a:path>
            </a:pathLst>
          </a:custGeom>
          <a:noFill/>
          <a:ln w="15875">
            <a:solidFill>
              <a:schemeClr val="tx1"/>
            </a:solidFill>
            <a:headEnd type="arrow" w="med" len="sm"/>
            <a:tailEnd type="none" w="med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pic>
        <p:nvPicPr>
          <p:cNvPr id="92" name="Graphic 7" descr="Certificate authority resource icon for the AWS Certificate Manager (ACM) service.">
            <a:extLst>
              <a:ext uri="{FF2B5EF4-FFF2-40B4-BE49-F238E27FC236}">
                <a16:creationId xmlns:a16="http://schemas.microsoft.com/office/drawing/2014/main" id="{CCAA6615-61E6-4137-BD47-A5BE0696D3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/>
          <a:stretch/>
        </p:blipFill>
        <p:spPr bwMode="auto">
          <a:xfrm>
            <a:off x="9459153" y="7617306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3" name="TextBox 17">
            <a:extLst>
              <a:ext uri="{FF2B5EF4-FFF2-40B4-BE49-F238E27FC236}">
                <a16:creationId xmlns:a16="http://schemas.microsoft.com/office/drawing/2014/main" id="{F1F44C9C-4529-49FE-8552-52B6701F595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34485" y="8097906"/>
            <a:ext cx="151447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1200">
                <a:latin typeface="Arial" panose="020B0604020202020204" pitchFamily="34" charset="0"/>
                <a:ea typeface="Amazon Ember" panose="020B0603020204020204" pitchFamily="34" charset="0"/>
                <a:cs typeface="Arial" panose="020B0604020202020204" pitchFamily="34" charset="0"/>
              </a:rPr>
              <a:t>Leaf certificate</a:t>
            </a:r>
          </a:p>
        </p:txBody>
      </p:sp>
      <p:cxnSp>
        <p:nvCxnSpPr>
          <p:cNvPr id="94" name="Straight Arrow Connector 93">
            <a:extLst>
              <a:ext uri="{FF2B5EF4-FFF2-40B4-BE49-F238E27FC236}">
                <a16:creationId xmlns:a16="http://schemas.microsoft.com/office/drawing/2014/main" id="{AED5EB87-770A-4F61-AF4C-CFC86995435C}"/>
              </a:ext>
            </a:extLst>
          </p:cNvPr>
          <p:cNvCxnSpPr>
            <a:cxnSpLocks/>
            <a:stCxn id="50" idx="1"/>
          </p:cNvCxnSpPr>
          <p:nvPr/>
        </p:nvCxnSpPr>
        <p:spPr>
          <a:xfrm flipH="1">
            <a:off x="7873393" y="3266472"/>
            <a:ext cx="1716953" cy="468380"/>
          </a:xfrm>
          <a:prstGeom prst="straightConnector1">
            <a:avLst/>
          </a:prstGeom>
          <a:ln w="15875">
            <a:solidFill>
              <a:schemeClr val="tx1"/>
            </a:solidFill>
            <a:headEnd type="none" w="med" len="sm"/>
            <a:tailEnd type="arrow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Straight Arrow Connector 94">
            <a:extLst>
              <a:ext uri="{FF2B5EF4-FFF2-40B4-BE49-F238E27FC236}">
                <a16:creationId xmlns:a16="http://schemas.microsoft.com/office/drawing/2014/main" id="{2D741027-005E-410C-BF2C-785230CE66E7}"/>
              </a:ext>
            </a:extLst>
          </p:cNvPr>
          <p:cNvCxnSpPr>
            <a:cxnSpLocks/>
            <a:stCxn id="88" idx="1"/>
          </p:cNvCxnSpPr>
          <p:nvPr/>
        </p:nvCxnSpPr>
        <p:spPr>
          <a:xfrm flipH="1" flipV="1">
            <a:off x="7932716" y="3958610"/>
            <a:ext cx="1646029" cy="476552"/>
          </a:xfrm>
          <a:prstGeom prst="straightConnector1">
            <a:avLst/>
          </a:prstGeom>
          <a:ln w="15875">
            <a:solidFill>
              <a:schemeClr val="tx1"/>
            </a:solidFill>
            <a:headEnd type="arrow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Straight Arrow Connector 95">
            <a:extLst>
              <a:ext uri="{FF2B5EF4-FFF2-40B4-BE49-F238E27FC236}">
                <a16:creationId xmlns:a16="http://schemas.microsoft.com/office/drawing/2014/main" id="{F565A063-649A-414D-ABE6-3B2A291F8DA8}"/>
              </a:ext>
            </a:extLst>
          </p:cNvPr>
          <p:cNvCxnSpPr>
            <a:cxnSpLocks/>
            <a:endCxn id="50" idx="3"/>
          </p:cNvCxnSpPr>
          <p:nvPr/>
        </p:nvCxnSpPr>
        <p:spPr>
          <a:xfrm flipH="1" flipV="1">
            <a:off x="10047546" y="3266472"/>
            <a:ext cx="1359178" cy="414530"/>
          </a:xfrm>
          <a:prstGeom prst="straightConnector1">
            <a:avLst/>
          </a:prstGeom>
          <a:ln w="15875">
            <a:solidFill>
              <a:schemeClr val="tx1"/>
            </a:solidFill>
            <a:headEnd type="none" w="med" len="sm"/>
            <a:tailEnd type="arrow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Straight Arrow Connector 96">
            <a:extLst>
              <a:ext uri="{FF2B5EF4-FFF2-40B4-BE49-F238E27FC236}">
                <a16:creationId xmlns:a16="http://schemas.microsoft.com/office/drawing/2014/main" id="{13AC4790-98F6-4890-874C-E164B38D293B}"/>
              </a:ext>
            </a:extLst>
          </p:cNvPr>
          <p:cNvCxnSpPr>
            <a:cxnSpLocks/>
            <a:endCxn id="88" idx="3"/>
          </p:cNvCxnSpPr>
          <p:nvPr/>
        </p:nvCxnSpPr>
        <p:spPr>
          <a:xfrm flipH="1">
            <a:off x="10035945" y="3974806"/>
            <a:ext cx="1370780" cy="460356"/>
          </a:xfrm>
          <a:prstGeom prst="straightConnector1">
            <a:avLst/>
          </a:prstGeom>
          <a:ln w="15875">
            <a:solidFill>
              <a:schemeClr val="tx1"/>
            </a:solidFill>
            <a:headEnd type="arrow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0179278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TextBox 152">
            <a:extLst>
              <a:ext uri="{FF2B5EF4-FFF2-40B4-BE49-F238E27FC236}">
                <a16:creationId xmlns:a16="http://schemas.microsoft.com/office/drawing/2014/main" id="{69E21DD6-3B04-4D80-9550-1C063AE0E58D}"/>
              </a:ext>
            </a:extLst>
          </p:cNvPr>
          <p:cNvSpPr txBox="1"/>
          <p:nvPr/>
        </p:nvSpPr>
        <p:spPr>
          <a:xfrm>
            <a:off x="10899254" y="404647"/>
            <a:ext cx="525977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AWS Security Reference Architecture</a:t>
            </a:r>
          </a:p>
          <a:p>
            <a:r>
              <a:rPr lang="en-US" sz="160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Deep dive: machine-to-machine identity management,</a:t>
            </a:r>
          </a:p>
          <a:p>
            <a:r>
              <a:rPr lang="en-US" sz="160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Customer identity management</a:t>
            </a:r>
          </a:p>
        </p:txBody>
      </p:sp>
      <p:grpSp>
        <p:nvGrpSpPr>
          <p:cNvPr id="58" name="Group 57">
            <a:extLst>
              <a:ext uri="{FF2B5EF4-FFF2-40B4-BE49-F238E27FC236}">
                <a16:creationId xmlns:a16="http://schemas.microsoft.com/office/drawing/2014/main" id="{DCE5A578-E781-4E96-905B-8D5256F78C99}"/>
              </a:ext>
            </a:extLst>
          </p:cNvPr>
          <p:cNvGrpSpPr/>
          <p:nvPr/>
        </p:nvGrpSpPr>
        <p:grpSpPr>
          <a:xfrm>
            <a:off x="11153420" y="2919629"/>
            <a:ext cx="1175905" cy="476857"/>
            <a:chOff x="1967345" y="6875905"/>
            <a:chExt cx="1175905" cy="476857"/>
          </a:xfrm>
        </p:grpSpPr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C94F5E2E-742B-4FD9-BD8D-DF82A6B1648B}"/>
                </a:ext>
              </a:extLst>
            </p:cNvPr>
            <p:cNvSpPr/>
            <p:nvPr/>
          </p:nvSpPr>
          <p:spPr>
            <a:xfrm>
              <a:off x="1967345" y="6875905"/>
              <a:ext cx="1175905" cy="461665"/>
            </a:xfrm>
            <a:prstGeom prst="rect">
              <a:avLst/>
            </a:prstGeom>
            <a:noFill/>
            <a:ln w="254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0CA65947-E87F-417C-9267-6D535369B669}"/>
                </a:ext>
              </a:extLst>
            </p:cNvPr>
            <p:cNvSpPr txBox="1"/>
            <p:nvPr/>
          </p:nvSpPr>
          <p:spPr>
            <a:xfrm>
              <a:off x="2133600" y="6891097"/>
              <a:ext cx="84772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/>
                <a:t>Social sign-in</a:t>
              </a:r>
            </a:p>
          </p:txBody>
        </p:sp>
      </p:grpSp>
      <p:grpSp>
        <p:nvGrpSpPr>
          <p:cNvPr id="63" name="Group 62">
            <a:extLst>
              <a:ext uri="{FF2B5EF4-FFF2-40B4-BE49-F238E27FC236}">
                <a16:creationId xmlns:a16="http://schemas.microsoft.com/office/drawing/2014/main" id="{8C9571AE-3739-4994-A74C-4F97095FF429}"/>
              </a:ext>
            </a:extLst>
          </p:cNvPr>
          <p:cNvGrpSpPr/>
          <p:nvPr/>
        </p:nvGrpSpPr>
        <p:grpSpPr>
          <a:xfrm>
            <a:off x="11153420" y="3672456"/>
            <a:ext cx="1175905" cy="461665"/>
            <a:chOff x="1967345" y="6875905"/>
            <a:chExt cx="1175905" cy="461665"/>
          </a:xfrm>
        </p:grpSpPr>
        <p:sp>
          <p:nvSpPr>
            <p:cNvPr id="67" name="Rectangle 66">
              <a:extLst>
                <a:ext uri="{FF2B5EF4-FFF2-40B4-BE49-F238E27FC236}">
                  <a16:creationId xmlns:a16="http://schemas.microsoft.com/office/drawing/2014/main" id="{31B1F7CF-B52E-4ACD-954C-EF1C3B9237E5}"/>
                </a:ext>
              </a:extLst>
            </p:cNvPr>
            <p:cNvSpPr/>
            <p:nvPr/>
          </p:nvSpPr>
          <p:spPr>
            <a:xfrm>
              <a:off x="1967345" y="6875905"/>
              <a:ext cx="1175905" cy="461665"/>
            </a:xfrm>
            <a:prstGeom prst="rect">
              <a:avLst/>
            </a:prstGeom>
            <a:noFill/>
            <a:ln w="254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TextBox 77">
              <a:extLst>
                <a:ext uri="{FF2B5EF4-FFF2-40B4-BE49-F238E27FC236}">
                  <a16:creationId xmlns:a16="http://schemas.microsoft.com/office/drawing/2014/main" id="{394A1F88-5186-48A1-9571-F4CC4F7FDCAA}"/>
                </a:ext>
              </a:extLst>
            </p:cNvPr>
            <p:cNvSpPr txBox="1"/>
            <p:nvPr/>
          </p:nvSpPr>
          <p:spPr>
            <a:xfrm>
              <a:off x="2133600" y="6967297"/>
              <a:ext cx="84772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/>
                <a:t>OIDC</a:t>
              </a:r>
            </a:p>
          </p:txBody>
        </p:sp>
      </p:grpSp>
      <p:grpSp>
        <p:nvGrpSpPr>
          <p:cNvPr id="79" name="Group 78">
            <a:extLst>
              <a:ext uri="{FF2B5EF4-FFF2-40B4-BE49-F238E27FC236}">
                <a16:creationId xmlns:a16="http://schemas.microsoft.com/office/drawing/2014/main" id="{4BD22B1B-16BD-40BA-85CE-E5165B4C45EC}"/>
              </a:ext>
            </a:extLst>
          </p:cNvPr>
          <p:cNvGrpSpPr/>
          <p:nvPr/>
        </p:nvGrpSpPr>
        <p:grpSpPr>
          <a:xfrm>
            <a:off x="12701431" y="2919629"/>
            <a:ext cx="1175905" cy="461665"/>
            <a:chOff x="1967345" y="6875905"/>
            <a:chExt cx="1175905" cy="461665"/>
          </a:xfrm>
        </p:grpSpPr>
        <p:sp>
          <p:nvSpPr>
            <p:cNvPr id="80" name="Rectangle 79">
              <a:extLst>
                <a:ext uri="{FF2B5EF4-FFF2-40B4-BE49-F238E27FC236}">
                  <a16:creationId xmlns:a16="http://schemas.microsoft.com/office/drawing/2014/main" id="{6AB5F123-3495-4BD7-A930-9A8F9503E1E2}"/>
                </a:ext>
              </a:extLst>
            </p:cNvPr>
            <p:cNvSpPr/>
            <p:nvPr/>
          </p:nvSpPr>
          <p:spPr>
            <a:xfrm>
              <a:off x="1967345" y="6875905"/>
              <a:ext cx="1175905" cy="461665"/>
            </a:xfrm>
            <a:prstGeom prst="rect">
              <a:avLst/>
            </a:prstGeom>
            <a:noFill/>
            <a:ln w="254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TextBox 80">
              <a:extLst>
                <a:ext uri="{FF2B5EF4-FFF2-40B4-BE49-F238E27FC236}">
                  <a16:creationId xmlns:a16="http://schemas.microsoft.com/office/drawing/2014/main" id="{231AAE9A-1770-43F4-AFBB-CC3DF1CD2F49}"/>
                </a:ext>
              </a:extLst>
            </p:cNvPr>
            <p:cNvSpPr txBox="1"/>
            <p:nvPr/>
          </p:nvSpPr>
          <p:spPr>
            <a:xfrm>
              <a:off x="2133600" y="6959637"/>
              <a:ext cx="84772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/>
                <a:t>SAML</a:t>
              </a:r>
            </a:p>
          </p:txBody>
        </p:sp>
      </p:grpSp>
      <p:grpSp>
        <p:nvGrpSpPr>
          <p:cNvPr id="98" name="Group 97">
            <a:extLst>
              <a:ext uri="{FF2B5EF4-FFF2-40B4-BE49-F238E27FC236}">
                <a16:creationId xmlns:a16="http://schemas.microsoft.com/office/drawing/2014/main" id="{32CF7E2E-46D0-43E3-BA18-FF47CA5FD033}"/>
              </a:ext>
            </a:extLst>
          </p:cNvPr>
          <p:cNvGrpSpPr/>
          <p:nvPr/>
        </p:nvGrpSpPr>
        <p:grpSpPr>
          <a:xfrm>
            <a:off x="12701431" y="3672456"/>
            <a:ext cx="1175905" cy="461665"/>
            <a:chOff x="1967345" y="6875905"/>
            <a:chExt cx="1175905" cy="461665"/>
          </a:xfrm>
        </p:grpSpPr>
        <p:sp>
          <p:nvSpPr>
            <p:cNvPr id="99" name="Rectangle 98">
              <a:extLst>
                <a:ext uri="{FF2B5EF4-FFF2-40B4-BE49-F238E27FC236}">
                  <a16:creationId xmlns:a16="http://schemas.microsoft.com/office/drawing/2014/main" id="{7F088413-25C2-43BC-ACED-B4E3F71C2FCC}"/>
                </a:ext>
              </a:extLst>
            </p:cNvPr>
            <p:cNvSpPr/>
            <p:nvPr/>
          </p:nvSpPr>
          <p:spPr>
            <a:xfrm>
              <a:off x="1967345" y="6875905"/>
              <a:ext cx="1175905" cy="461665"/>
            </a:xfrm>
            <a:prstGeom prst="rect">
              <a:avLst/>
            </a:prstGeom>
            <a:noFill/>
            <a:ln w="254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TextBox 99">
              <a:extLst>
                <a:ext uri="{FF2B5EF4-FFF2-40B4-BE49-F238E27FC236}">
                  <a16:creationId xmlns:a16="http://schemas.microsoft.com/office/drawing/2014/main" id="{287EA4AD-D53A-4F8D-9C83-ADC5E87FF746}"/>
                </a:ext>
              </a:extLst>
            </p:cNvPr>
            <p:cNvSpPr txBox="1"/>
            <p:nvPr/>
          </p:nvSpPr>
          <p:spPr>
            <a:xfrm>
              <a:off x="2133600" y="6967297"/>
              <a:ext cx="84772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/>
                <a:t>Custom</a:t>
              </a:r>
            </a:p>
          </p:txBody>
        </p:sp>
      </p:grpSp>
      <p:grpSp>
        <p:nvGrpSpPr>
          <p:cNvPr id="117" name="Group 116" descr="AWS Cloud group with AWS logo.">
            <a:extLst>
              <a:ext uri="{FF2B5EF4-FFF2-40B4-BE49-F238E27FC236}">
                <a16:creationId xmlns:a16="http://schemas.microsoft.com/office/drawing/2014/main" id="{6792F7DB-3899-4BA4-B614-914B0F3AEB59}"/>
              </a:ext>
            </a:extLst>
          </p:cNvPr>
          <p:cNvGrpSpPr/>
          <p:nvPr/>
        </p:nvGrpSpPr>
        <p:grpSpPr>
          <a:xfrm>
            <a:off x="5494597" y="2623738"/>
            <a:ext cx="4938773" cy="6663138"/>
            <a:chOff x="355599" y="1512745"/>
            <a:chExt cx="4938773" cy="6663138"/>
          </a:xfrm>
        </p:grpSpPr>
        <p:sp>
          <p:nvSpPr>
            <p:cNvPr id="118" name="Rectangle 117">
              <a:extLst>
                <a:ext uri="{FF2B5EF4-FFF2-40B4-BE49-F238E27FC236}">
                  <a16:creationId xmlns:a16="http://schemas.microsoft.com/office/drawing/2014/main" id="{CBAA7777-939F-4C90-BEA1-57589F2EB4F0}"/>
                </a:ext>
              </a:extLst>
            </p:cNvPr>
            <p:cNvSpPr/>
            <p:nvPr/>
          </p:nvSpPr>
          <p:spPr>
            <a:xfrm>
              <a:off x="355599" y="1512745"/>
              <a:ext cx="4938773" cy="6663138"/>
            </a:xfrm>
            <a:prstGeom prst="rect">
              <a:avLst/>
            </a:prstGeom>
            <a:noFill/>
            <a:ln w="158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502920" tIns="9144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2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AWS Cloud</a:t>
              </a:r>
            </a:p>
          </p:txBody>
        </p:sp>
        <p:pic>
          <p:nvPicPr>
            <p:cNvPr id="119" name="Graphic 118" descr="AWS Cloud group icon with AWS logo.">
              <a:extLst>
                <a:ext uri="{FF2B5EF4-FFF2-40B4-BE49-F238E27FC236}">
                  <a16:creationId xmlns:a16="http://schemas.microsoft.com/office/drawing/2014/main" id="{A326F64A-5E99-45BD-BA4B-7ABC448F6BD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/>
          </p:blipFill>
          <p:spPr>
            <a:xfrm>
              <a:off x="355600" y="1512745"/>
              <a:ext cx="381000" cy="381000"/>
            </a:xfrm>
            <a:prstGeom prst="rect">
              <a:avLst/>
            </a:prstGeom>
          </p:spPr>
        </p:pic>
      </p:grpSp>
      <p:sp>
        <p:nvSpPr>
          <p:cNvPr id="120" name="Rectangle 119" descr="Generic group.">
            <a:extLst>
              <a:ext uri="{FF2B5EF4-FFF2-40B4-BE49-F238E27FC236}">
                <a16:creationId xmlns:a16="http://schemas.microsoft.com/office/drawing/2014/main" id="{BBE94794-DE80-42AA-BCC7-23DE640473F7}"/>
              </a:ext>
            </a:extLst>
          </p:cNvPr>
          <p:cNvSpPr/>
          <p:nvPr/>
        </p:nvSpPr>
        <p:spPr>
          <a:xfrm>
            <a:off x="5875598" y="7009555"/>
            <a:ext cx="4049452" cy="1915370"/>
          </a:xfrm>
          <a:prstGeom prst="rect">
            <a:avLst/>
          </a:prstGeom>
          <a:noFill/>
          <a:ln w="15875">
            <a:solidFill>
              <a:srgbClr val="7D8998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Other AWS services</a:t>
            </a:r>
            <a:endParaRPr lang="en-US" sz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21" name="Graphic 17" descr="Amazon Cognito service icon.">
            <a:extLst>
              <a:ext uri="{FF2B5EF4-FFF2-40B4-BE49-F238E27FC236}">
                <a16:creationId xmlns:a16="http://schemas.microsoft.com/office/drawing/2014/main" id="{F552A3E8-D124-48C5-848D-48E2CFF4C7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 bwMode="auto">
          <a:xfrm>
            <a:off x="7523960" y="3120006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" name="TextBox 11">
            <a:extLst>
              <a:ext uri="{FF2B5EF4-FFF2-40B4-BE49-F238E27FC236}">
                <a16:creationId xmlns:a16="http://schemas.microsoft.com/office/drawing/2014/main" id="{75B3AFE7-3B5C-4A63-8D31-A36138AD8C1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66723" y="3882006"/>
            <a:ext cx="22923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1200">
                <a:latin typeface="Arial" panose="020B0604020202020204" pitchFamily="34" charset="0"/>
                <a:ea typeface="Amazon Ember" panose="020B0603020204020204" pitchFamily="34" charset="0"/>
                <a:cs typeface="Arial" panose="020B0604020202020204" pitchFamily="34" charset="0"/>
              </a:rPr>
              <a:t>Amazon Cognito</a:t>
            </a:r>
          </a:p>
          <a:p>
            <a:pPr algn="ctr" eaLnBrk="1" hangingPunct="1"/>
            <a:r>
              <a:rPr lang="en-US" altLang="en-US" sz="1200">
                <a:latin typeface="Arial" panose="020B0604020202020204" pitchFamily="34" charset="0"/>
                <a:ea typeface="Amazon Ember" panose="020B0603020204020204" pitchFamily="34" charset="0"/>
                <a:cs typeface="Arial" panose="020B0604020202020204" pitchFamily="34" charset="0"/>
              </a:rPr>
              <a:t>user pool</a:t>
            </a:r>
            <a:endParaRPr lang="en-US" altLang="en-US" sz="1200" dirty="0">
              <a:latin typeface="Arial" panose="020B0604020202020204" pitchFamily="34" charset="0"/>
              <a:ea typeface="Amazon Ember" panose="020B0603020204020204" pitchFamily="34" charset="0"/>
              <a:cs typeface="Arial" panose="020B0604020202020204" pitchFamily="34" charset="0"/>
            </a:endParaRPr>
          </a:p>
        </p:txBody>
      </p:sp>
      <p:pic>
        <p:nvPicPr>
          <p:cNvPr id="123" name="Graphic 17" descr="Amazon Cognito service icon.">
            <a:extLst>
              <a:ext uri="{FF2B5EF4-FFF2-40B4-BE49-F238E27FC236}">
                <a16:creationId xmlns:a16="http://schemas.microsoft.com/office/drawing/2014/main" id="{726CB2CF-B7AF-4CD7-B70A-E401E175DF6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 bwMode="auto">
          <a:xfrm>
            <a:off x="7523960" y="4919115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4" name="TextBox 11">
            <a:extLst>
              <a:ext uri="{FF2B5EF4-FFF2-40B4-BE49-F238E27FC236}">
                <a16:creationId xmlns:a16="http://schemas.microsoft.com/office/drawing/2014/main" id="{7291BEAB-7033-4D41-B25D-5AEDDF934C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66723" y="5681115"/>
            <a:ext cx="22923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1200">
                <a:latin typeface="Arial" panose="020B0604020202020204" pitchFamily="34" charset="0"/>
                <a:ea typeface="Amazon Ember" panose="020B0603020204020204" pitchFamily="34" charset="0"/>
                <a:cs typeface="Arial" panose="020B0604020202020204" pitchFamily="34" charset="0"/>
              </a:rPr>
              <a:t>Amazon Cognito</a:t>
            </a:r>
          </a:p>
          <a:p>
            <a:pPr algn="ctr" eaLnBrk="1" hangingPunct="1"/>
            <a:r>
              <a:rPr lang="en-US" altLang="en-US" sz="1200">
                <a:latin typeface="Arial" panose="020B0604020202020204" pitchFamily="34" charset="0"/>
                <a:ea typeface="Amazon Ember" panose="020B0603020204020204" pitchFamily="34" charset="0"/>
                <a:cs typeface="Arial" panose="020B0604020202020204" pitchFamily="34" charset="0"/>
              </a:rPr>
              <a:t>identity pool</a:t>
            </a:r>
            <a:endParaRPr lang="en-US" altLang="en-US" sz="1200" dirty="0">
              <a:latin typeface="Arial" panose="020B0604020202020204" pitchFamily="34" charset="0"/>
              <a:ea typeface="Amazon Ember" panose="020B0603020204020204" pitchFamily="34" charset="0"/>
              <a:cs typeface="Arial" panose="020B0604020202020204" pitchFamily="34" charset="0"/>
            </a:endParaRPr>
          </a:p>
        </p:txBody>
      </p:sp>
      <p:sp>
        <p:nvSpPr>
          <p:cNvPr id="125" name="Rectangle 124" descr="Generic group.">
            <a:extLst>
              <a:ext uri="{FF2B5EF4-FFF2-40B4-BE49-F238E27FC236}">
                <a16:creationId xmlns:a16="http://schemas.microsoft.com/office/drawing/2014/main" id="{B7C3D9A5-A64B-4A17-991C-484CC5C655B0}"/>
              </a:ext>
            </a:extLst>
          </p:cNvPr>
          <p:cNvSpPr/>
          <p:nvPr/>
        </p:nvSpPr>
        <p:spPr>
          <a:xfrm>
            <a:off x="10899254" y="2724487"/>
            <a:ext cx="3198771" cy="1609644"/>
          </a:xfrm>
          <a:prstGeom prst="rect">
            <a:avLst/>
          </a:prstGeom>
          <a:noFill/>
          <a:ln w="15875">
            <a:solidFill>
              <a:srgbClr val="7D8998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27" name="Graphic 14" descr="Amazon OpenSearch Service service icon.">
            <a:extLst>
              <a:ext uri="{FF2B5EF4-FFF2-40B4-BE49-F238E27FC236}">
                <a16:creationId xmlns:a16="http://schemas.microsoft.com/office/drawing/2014/main" id="{B9053DE2-760E-4B29-B79B-3F9FBA0EF19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 bwMode="auto">
          <a:xfrm>
            <a:off x="8772120" y="7452738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9" name="TextBox 17">
            <a:extLst>
              <a:ext uri="{FF2B5EF4-FFF2-40B4-BE49-F238E27FC236}">
                <a16:creationId xmlns:a16="http://schemas.microsoft.com/office/drawing/2014/main" id="{A4218B62-09EF-40E7-AA97-5A587B30130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04614" y="8225135"/>
            <a:ext cx="22923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1200" dirty="0">
                <a:latin typeface="Arial" panose="020B0604020202020204" pitchFamily="34" charset="0"/>
                <a:ea typeface="Amazon Ember" panose="020B0603020204020204" pitchFamily="34" charset="0"/>
                <a:cs typeface="Arial" panose="020B0604020202020204" pitchFamily="34" charset="0"/>
              </a:rPr>
              <a:t>Amazon </a:t>
            </a:r>
            <a:r>
              <a:rPr lang="en-US" altLang="en-US" sz="1200">
                <a:latin typeface="Arial" panose="020B0604020202020204" pitchFamily="34" charset="0"/>
                <a:ea typeface="Amazon Ember" panose="020B0603020204020204" pitchFamily="34" charset="0"/>
                <a:cs typeface="Arial" panose="020B0604020202020204" pitchFamily="34" charset="0"/>
              </a:rPr>
              <a:t>OpenSearch </a:t>
            </a:r>
          </a:p>
          <a:p>
            <a:pPr algn="ctr" eaLnBrk="1" hangingPunct="1"/>
            <a:r>
              <a:rPr lang="en-US" altLang="en-US" sz="1200">
                <a:latin typeface="Arial" panose="020B0604020202020204" pitchFamily="34" charset="0"/>
                <a:ea typeface="Amazon Ember" panose="020B0603020204020204" pitchFamily="34" charset="0"/>
                <a:cs typeface="Arial" panose="020B0604020202020204" pitchFamily="34" charset="0"/>
              </a:rPr>
              <a:t>Service</a:t>
            </a:r>
            <a:endParaRPr lang="en-US" altLang="en-US" sz="1200" dirty="0">
              <a:latin typeface="Arial" panose="020B0604020202020204" pitchFamily="34" charset="0"/>
              <a:ea typeface="Amazon Ember" panose="020B0603020204020204" pitchFamily="34" charset="0"/>
              <a:cs typeface="Arial" panose="020B0604020202020204" pitchFamily="34" charset="0"/>
            </a:endParaRPr>
          </a:p>
        </p:txBody>
      </p:sp>
      <p:pic>
        <p:nvPicPr>
          <p:cNvPr id="130" name="Graphic 17" descr="Amazon API Gateway service icon.">
            <a:extLst>
              <a:ext uri="{FF2B5EF4-FFF2-40B4-BE49-F238E27FC236}">
                <a16:creationId xmlns:a16="http://schemas.microsoft.com/office/drawing/2014/main" id="{204C74C3-FD42-4659-A423-7F153A81F5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/>
        </p:blipFill>
        <p:spPr bwMode="auto">
          <a:xfrm>
            <a:off x="7478071" y="746760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4" name="TextBox 9">
            <a:extLst>
              <a:ext uri="{FF2B5EF4-FFF2-40B4-BE49-F238E27FC236}">
                <a16:creationId xmlns:a16="http://schemas.microsoft.com/office/drawing/2014/main" id="{DC9D9CBA-A4A1-479A-86EF-692B88E9584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38425" y="8229600"/>
            <a:ext cx="106074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1200" dirty="0">
                <a:latin typeface="Arial" panose="020B0604020202020204" pitchFamily="34" charset="0"/>
                <a:ea typeface="Amazon Ember" panose="020B0603020204020204" pitchFamily="34" charset="0"/>
                <a:cs typeface="Arial" panose="020B0604020202020204" pitchFamily="34" charset="0"/>
              </a:rPr>
              <a:t>Amazon </a:t>
            </a:r>
            <a:r>
              <a:rPr lang="en-US" altLang="en-US" sz="1200">
                <a:latin typeface="Arial" panose="020B0604020202020204" pitchFamily="34" charset="0"/>
                <a:ea typeface="Amazon Ember" panose="020B0603020204020204" pitchFamily="34" charset="0"/>
                <a:cs typeface="Arial" panose="020B0604020202020204" pitchFamily="34" charset="0"/>
              </a:rPr>
              <a:t>API </a:t>
            </a:r>
          </a:p>
          <a:p>
            <a:pPr algn="ctr" eaLnBrk="1" hangingPunct="1"/>
            <a:r>
              <a:rPr lang="en-US" altLang="en-US" sz="1200">
                <a:latin typeface="Arial" panose="020B0604020202020204" pitchFamily="34" charset="0"/>
                <a:ea typeface="Amazon Ember" panose="020B0603020204020204" pitchFamily="34" charset="0"/>
                <a:cs typeface="Arial" panose="020B0604020202020204" pitchFamily="34" charset="0"/>
              </a:rPr>
              <a:t>Gateway</a:t>
            </a:r>
            <a:endParaRPr lang="en-US" altLang="en-US" sz="1200" dirty="0">
              <a:latin typeface="Arial" panose="020B0604020202020204" pitchFamily="34" charset="0"/>
              <a:ea typeface="Amazon Ember" panose="020B0603020204020204" pitchFamily="34" charset="0"/>
              <a:cs typeface="Arial" panose="020B0604020202020204" pitchFamily="34" charset="0"/>
            </a:endParaRPr>
          </a:p>
        </p:txBody>
      </p:sp>
      <p:pic>
        <p:nvPicPr>
          <p:cNvPr id="135" name="Graphic 6" descr="Elastic Load Balancing service icon.">
            <a:extLst>
              <a:ext uri="{FF2B5EF4-FFF2-40B4-BE49-F238E27FC236}">
                <a16:creationId xmlns:a16="http://schemas.microsoft.com/office/drawing/2014/main" id="{4E47739E-8901-49BA-B8DC-59C4846D3D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/>
        </p:blipFill>
        <p:spPr bwMode="auto">
          <a:xfrm>
            <a:off x="6241172" y="7437877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6" name="TextBox 12">
            <a:extLst>
              <a:ext uri="{FF2B5EF4-FFF2-40B4-BE49-F238E27FC236}">
                <a16:creationId xmlns:a16="http://schemas.microsoft.com/office/drawing/2014/main" id="{BE83AFA9-B079-45A4-8F95-329B71124EA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06235" y="8198289"/>
            <a:ext cx="105656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1200" dirty="0">
                <a:latin typeface="Arial" panose="020B0604020202020204" pitchFamily="34" charset="0"/>
                <a:ea typeface="Amazon Ember" panose="020B0603020204020204" pitchFamily="34" charset="0"/>
                <a:cs typeface="Arial" panose="020B0604020202020204" pitchFamily="34" charset="0"/>
              </a:rPr>
              <a:t>Elastic </a:t>
            </a:r>
            <a:r>
              <a:rPr lang="en-US" altLang="en-US" sz="1200">
                <a:latin typeface="Arial" panose="020B0604020202020204" pitchFamily="34" charset="0"/>
                <a:ea typeface="Amazon Ember" panose="020B0603020204020204" pitchFamily="34" charset="0"/>
                <a:cs typeface="Arial" panose="020B0604020202020204" pitchFamily="34" charset="0"/>
              </a:rPr>
              <a:t>Load </a:t>
            </a:r>
          </a:p>
          <a:p>
            <a:pPr algn="ctr" eaLnBrk="1" hangingPunct="1"/>
            <a:r>
              <a:rPr lang="en-US" altLang="en-US" sz="1200">
                <a:latin typeface="Arial" panose="020B0604020202020204" pitchFamily="34" charset="0"/>
                <a:ea typeface="Amazon Ember" panose="020B0603020204020204" pitchFamily="34" charset="0"/>
                <a:cs typeface="Arial" panose="020B0604020202020204" pitchFamily="34" charset="0"/>
              </a:rPr>
              <a:t>Balancing</a:t>
            </a:r>
            <a:endParaRPr lang="en-US" altLang="en-US" sz="1200" dirty="0">
              <a:latin typeface="Arial" panose="020B0604020202020204" pitchFamily="34" charset="0"/>
              <a:ea typeface="Amazon Ember" panose="020B0603020204020204" pitchFamily="34" charset="0"/>
              <a:cs typeface="Arial" panose="020B0604020202020204" pitchFamily="34" charset="0"/>
            </a:endParaRPr>
          </a:p>
        </p:txBody>
      </p:sp>
      <p:cxnSp>
        <p:nvCxnSpPr>
          <p:cNvPr id="137" name="Straight Arrow Connector 136" descr="Right pointing horizontal arrow.">
            <a:extLst>
              <a:ext uri="{FF2B5EF4-FFF2-40B4-BE49-F238E27FC236}">
                <a16:creationId xmlns:a16="http://schemas.microsoft.com/office/drawing/2014/main" id="{36A33B7D-C454-484C-A9E1-C6DEA4217FB7}"/>
              </a:ext>
            </a:extLst>
          </p:cNvPr>
          <p:cNvCxnSpPr>
            <a:cxnSpLocks/>
            <a:stCxn id="125" idx="1"/>
            <a:endCxn id="121" idx="3"/>
          </p:cNvCxnSpPr>
          <p:nvPr/>
        </p:nvCxnSpPr>
        <p:spPr>
          <a:xfrm flipH="1" flipV="1">
            <a:off x="8285960" y="3501006"/>
            <a:ext cx="2613294" cy="0"/>
          </a:xfrm>
          <a:prstGeom prst="straightConnector1">
            <a:avLst/>
          </a:prstGeom>
          <a:ln w="15875">
            <a:solidFill>
              <a:schemeClr val="tx1"/>
            </a:solidFill>
            <a:headEnd type="arrow" w="med" len="sm"/>
            <a:tailEnd type="arrow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9" name="Graphic 138" descr="Client resource icon for the General Icons category.">
            <a:extLst>
              <a:ext uri="{FF2B5EF4-FFF2-40B4-BE49-F238E27FC236}">
                <a16:creationId xmlns:a16="http://schemas.microsoft.com/office/drawing/2014/main" id="{C2586DBA-48BB-4998-9A7F-B7C4C6092F50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3347187" y="5124133"/>
            <a:ext cx="457200" cy="457200"/>
          </a:xfrm>
          <a:prstGeom prst="rect">
            <a:avLst/>
          </a:prstGeom>
        </p:spPr>
      </p:pic>
      <p:pic>
        <p:nvPicPr>
          <p:cNvPr id="140" name="Graphic 139" descr="Mobile client resource icon for the General Icons category.">
            <a:extLst>
              <a:ext uri="{FF2B5EF4-FFF2-40B4-BE49-F238E27FC236}">
                <a16:creationId xmlns:a16="http://schemas.microsoft.com/office/drawing/2014/main" id="{F9B21B89-B2BC-4C90-92FD-0A709FA989D5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3990323" y="5124133"/>
            <a:ext cx="457200" cy="457200"/>
          </a:xfrm>
          <a:prstGeom prst="rect">
            <a:avLst/>
          </a:prstGeom>
        </p:spPr>
      </p:pic>
      <p:sp>
        <p:nvSpPr>
          <p:cNvPr id="141" name="Rectangle 140" descr="Generic group.">
            <a:extLst>
              <a:ext uri="{FF2B5EF4-FFF2-40B4-BE49-F238E27FC236}">
                <a16:creationId xmlns:a16="http://schemas.microsoft.com/office/drawing/2014/main" id="{01719193-B86E-4ED9-AAC3-1CA9F2C45FA9}"/>
              </a:ext>
            </a:extLst>
          </p:cNvPr>
          <p:cNvSpPr/>
          <p:nvPr/>
        </p:nvSpPr>
        <p:spPr>
          <a:xfrm>
            <a:off x="3104092" y="4772281"/>
            <a:ext cx="1515221" cy="1047494"/>
          </a:xfrm>
          <a:prstGeom prst="rect">
            <a:avLst/>
          </a:prstGeom>
          <a:noFill/>
          <a:ln w="15875">
            <a:solidFill>
              <a:srgbClr val="7D8998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Apps</a:t>
            </a:r>
            <a:endParaRPr lang="en-US" sz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42" name="Straight Arrow Connector 141">
            <a:extLst>
              <a:ext uri="{FF2B5EF4-FFF2-40B4-BE49-F238E27FC236}">
                <a16:creationId xmlns:a16="http://schemas.microsoft.com/office/drawing/2014/main" id="{1843F77A-873E-4FE7-8ADC-1606986EF572}"/>
              </a:ext>
            </a:extLst>
          </p:cNvPr>
          <p:cNvCxnSpPr>
            <a:cxnSpLocks/>
            <a:stCxn id="121" idx="1"/>
          </p:cNvCxnSpPr>
          <p:nvPr/>
        </p:nvCxnSpPr>
        <p:spPr>
          <a:xfrm flipH="1">
            <a:off x="4613778" y="3501006"/>
            <a:ext cx="2910182" cy="1475732"/>
          </a:xfrm>
          <a:prstGeom prst="straightConnector1">
            <a:avLst/>
          </a:prstGeom>
          <a:ln w="15875">
            <a:solidFill>
              <a:schemeClr val="tx1"/>
            </a:solidFill>
            <a:headEnd type="arrow" w="med" len="sm"/>
            <a:tailEnd type="arrow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3" name="Straight Arrow Connector 142" descr="Right pointing horizontal arrow.">
            <a:extLst>
              <a:ext uri="{FF2B5EF4-FFF2-40B4-BE49-F238E27FC236}">
                <a16:creationId xmlns:a16="http://schemas.microsoft.com/office/drawing/2014/main" id="{068E5A0B-3B90-4734-8530-1E9E8E2078CD}"/>
              </a:ext>
            </a:extLst>
          </p:cNvPr>
          <p:cNvCxnSpPr>
            <a:cxnSpLocks/>
            <a:stCxn id="123" idx="1"/>
            <a:endCxn id="141" idx="3"/>
          </p:cNvCxnSpPr>
          <p:nvPr/>
        </p:nvCxnSpPr>
        <p:spPr>
          <a:xfrm flipH="1" flipV="1">
            <a:off x="4619313" y="5296028"/>
            <a:ext cx="2904647" cy="4087"/>
          </a:xfrm>
          <a:prstGeom prst="straightConnector1">
            <a:avLst/>
          </a:prstGeom>
          <a:ln w="15875">
            <a:solidFill>
              <a:schemeClr val="tx1"/>
            </a:solidFill>
            <a:headEnd type="arrow" w="med" len="sm"/>
            <a:tailEnd type="arrow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4" name="Straight Arrow Connector 143">
            <a:extLst>
              <a:ext uri="{FF2B5EF4-FFF2-40B4-BE49-F238E27FC236}">
                <a16:creationId xmlns:a16="http://schemas.microsoft.com/office/drawing/2014/main" id="{0F902E35-9BF3-4A9E-9427-BC7BD31B5828}"/>
              </a:ext>
            </a:extLst>
          </p:cNvPr>
          <p:cNvCxnSpPr>
            <a:cxnSpLocks/>
          </p:cNvCxnSpPr>
          <p:nvPr/>
        </p:nvCxnSpPr>
        <p:spPr>
          <a:xfrm flipH="1" flipV="1">
            <a:off x="4633459" y="5647793"/>
            <a:ext cx="2844612" cy="1335762"/>
          </a:xfrm>
          <a:prstGeom prst="straightConnector1">
            <a:avLst/>
          </a:prstGeom>
          <a:ln w="15875">
            <a:solidFill>
              <a:schemeClr val="tx1"/>
            </a:solidFill>
            <a:headEnd type="arrow" w="med" len="sm"/>
            <a:tailEnd type="arrow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6" name="Oval 145">
            <a:extLst>
              <a:ext uri="{FF2B5EF4-FFF2-40B4-BE49-F238E27FC236}">
                <a16:creationId xmlns:a16="http://schemas.microsoft.com/office/drawing/2014/main" id="{4CCB261B-0FFD-4E56-81BB-8AA452EF4F61}"/>
              </a:ext>
            </a:extLst>
          </p:cNvPr>
          <p:cNvSpPr>
            <a:spLocks noChangeAspect="1"/>
          </p:cNvSpPr>
          <p:nvPr/>
        </p:nvSpPr>
        <p:spPr bwMode="auto">
          <a:xfrm>
            <a:off x="5967838" y="3795388"/>
            <a:ext cx="329184" cy="329184"/>
          </a:xfrm>
          <a:prstGeom prst="ellipse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 anchorCtr="0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</a:p>
        </p:txBody>
      </p:sp>
      <p:sp>
        <p:nvSpPr>
          <p:cNvPr id="147" name="Oval 146">
            <a:extLst>
              <a:ext uri="{FF2B5EF4-FFF2-40B4-BE49-F238E27FC236}">
                <a16:creationId xmlns:a16="http://schemas.microsoft.com/office/drawing/2014/main" id="{F0146E36-0BEB-4DD9-B7BB-0FCBBDAB63FD}"/>
              </a:ext>
            </a:extLst>
          </p:cNvPr>
          <p:cNvSpPr>
            <a:spLocks noChangeAspect="1"/>
          </p:cNvSpPr>
          <p:nvPr/>
        </p:nvSpPr>
        <p:spPr bwMode="auto">
          <a:xfrm>
            <a:off x="5967838" y="4934077"/>
            <a:ext cx="329184" cy="329184"/>
          </a:xfrm>
          <a:prstGeom prst="ellipse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 anchorCtr="0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</p:txBody>
      </p:sp>
      <p:sp>
        <p:nvSpPr>
          <p:cNvPr id="148" name="Oval 147">
            <a:extLst>
              <a:ext uri="{FF2B5EF4-FFF2-40B4-BE49-F238E27FC236}">
                <a16:creationId xmlns:a16="http://schemas.microsoft.com/office/drawing/2014/main" id="{16892347-94CC-401E-92E2-D4666992D7BD}"/>
              </a:ext>
            </a:extLst>
          </p:cNvPr>
          <p:cNvSpPr>
            <a:spLocks noChangeAspect="1"/>
          </p:cNvSpPr>
          <p:nvPr/>
        </p:nvSpPr>
        <p:spPr bwMode="auto">
          <a:xfrm>
            <a:off x="5967838" y="5942089"/>
            <a:ext cx="329184" cy="329184"/>
          </a:xfrm>
          <a:prstGeom prst="ellipse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 anchorCtr="0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114057587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TextBox 152">
            <a:extLst>
              <a:ext uri="{FF2B5EF4-FFF2-40B4-BE49-F238E27FC236}">
                <a16:creationId xmlns:a16="http://schemas.microsoft.com/office/drawing/2014/main" id="{69E21DD6-3B04-4D80-9550-1C063AE0E58D}"/>
              </a:ext>
            </a:extLst>
          </p:cNvPr>
          <p:cNvSpPr txBox="1"/>
          <p:nvPr/>
        </p:nvSpPr>
        <p:spPr>
          <a:xfrm>
            <a:off x="10899254" y="404647"/>
            <a:ext cx="495039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AWS Security Reference Architecture</a:t>
            </a:r>
          </a:p>
          <a:p>
            <a:r>
              <a:rPr lang="en-US" sz="160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Deep dive: customer identity management, </a:t>
            </a:r>
          </a:p>
          <a:p>
            <a:r>
              <a:rPr lang="en-US" sz="160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Amazon Cognito with an Application Load Balancer</a:t>
            </a:r>
            <a:endParaRPr lang="en-US" sz="1600" dirty="0">
              <a:latin typeface="Amazon Ember" panose="020B0603020204020204" pitchFamily="34" charset="0"/>
              <a:ea typeface="Amazon Ember" panose="020B0603020204020204" pitchFamily="34" charset="0"/>
              <a:cs typeface="Amazon Ember" panose="020B0603020204020204" pitchFamily="34" charset="0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DE2AFEC9-1BCB-4470-9652-86136258072A}"/>
              </a:ext>
            </a:extLst>
          </p:cNvPr>
          <p:cNvSpPr/>
          <p:nvPr/>
        </p:nvSpPr>
        <p:spPr>
          <a:xfrm>
            <a:off x="2950223" y="3579822"/>
            <a:ext cx="6012802" cy="4649778"/>
          </a:xfrm>
          <a:prstGeom prst="rect">
            <a:avLst/>
          </a:prstGeom>
          <a:noFill/>
          <a:ln w="15875">
            <a:solidFill>
              <a:srgbClr val="8C4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2920" tIns="91440"/>
          <a:lstStyle/>
          <a:p>
            <a:pPr>
              <a:defRPr/>
            </a:pPr>
            <a:r>
              <a:rPr lang="en-US" sz="1200">
                <a:ln w="0"/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VPC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13823237-FBE4-4E13-B182-828DAA5A38E8}"/>
              </a:ext>
            </a:extLst>
          </p:cNvPr>
          <p:cNvSpPr/>
          <p:nvPr/>
        </p:nvSpPr>
        <p:spPr>
          <a:xfrm>
            <a:off x="2688753" y="2327385"/>
            <a:ext cx="8607958" cy="6125444"/>
          </a:xfrm>
          <a:prstGeom prst="rect">
            <a:avLst/>
          </a:prstGeom>
          <a:noFill/>
          <a:ln w="34925" cmpd="dbl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0" name="Group 39">
            <a:extLst>
              <a:ext uri="{FF2B5EF4-FFF2-40B4-BE49-F238E27FC236}">
                <a16:creationId xmlns:a16="http://schemas.microsoft.com/office/drawing/2014/main" id="{96E193CC-C3F4-4297-9765-591CE8C0C0C1}"/>
              </a:ext>
            </a:extLst>
          </p:cNvPr>
          <p:cNvGrpSpPr/>
          <p:nvPr/>
        </p:nvGrpSpPr>
        <p:grpSpPr>
          <a:xfrm>
            <a:off x="3870529" y="2446122"/>
            <a:ext cx="1134104" cy="616063"/>
            <a:chOff x="2248016" y="1915634"/>
            <a:chExt cx="1134104" cy="616063"/>
          </a:xfrm>
        </p:grpSpPr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1293E036-E6EF-4E26-A05F-9F1D7420D09C}"/>
                </a:ext>
              </a:extLst>
            </p:cNvPr>
            <p:cNvSpPr txBox="1"/>
            <p:nvPr/>
          </p:nvSpPr>
          <p:spPr>
            <a:xfrm>
              <a:off x="2248016" y="2270087"/>
              <a:ext cx="113410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dirty="0"/>
                <a:t>Permissions</a:t>
              </a:r>
            </a:p>
          </p:txBody>
        </p:sp>
        <p:pic>
          <p:nvPicPr>
            <p:cNvPr id="42" name="Graphic 41">
              <a:extLst>
                <a:ext uri="{FF2B5EF4-FFF2-40B4-BE49-F238E27FC236}">
                  <a16:creationId xmlns:a16="http://schemas.microsoft.com/office/drawing/2014/main" id="{898F4DE1-462B-4FBE-AE93-1240DF62047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2615053" y="1915634"/>
              <a:ext cx="400030" cy="400030"/>
            </a:xfrm>
            <a:prstGeom prst="rect">
              <a:avLst/>
            </a:prstGeom>
          </p:spPr>
        </p:pic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D73951DC-DCA6-4026-95E6-709784F86126}"/>
              </a:ext>
            </a:extLst>
          </p:cNvPr>
          <p:cNvGrpSpPr/>
          <p:nvPr/>
        </p:nvGrpSpPr>
        <p:grpSpPr>
          <a:xfrm>
            <a:off x="4704287" y="2356829"/>
            <a:ext cx="644414" cy="569276"/>
            <a:chOff x="10297579" y="5276566"/>
            <a:chExt cx="644414" cy="569276"/>
          </a:xfrm>
        </p:grpSpPr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A3EC2450-BCDA-4652-BEB8-419CBEA91E02}"/>
                </a:ext>
              </a:extLst>
            </p:cNvPr>
            <p:cNvSpPr txBox="1"/>
            <p:nvPr/>
          </p:nvSpPr>
          <p:spPr>
            <a:xfrm>
              <a:off x="10297579" y="5584232"/>
              <a:ext cx="64441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dirty="0"/>
                <a:t>Roles</a:t>
              </a:r>
            </a:p>
          </p:txBody>
        </p:sp>
        <p:pic>
          <p:nvPicPr>
            <p:cNvPr id="45" name="Graphic 44">
              <a:extLst>
                <a:ext uri="{FF2B5EF4-FFF2-40B4-BE49-F238E27FC236}">
                  <a16:creationId xmlns:a16="http://schemas.microsoft.com/office/drawing/2014/main" id="{1FD891F8-7C6B-4522-A121-5195B7CBCFA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0384836" y="5276566"/>
              <a:ext cx="469900" cy="469900"/>
            </a:xfrm>
            <a:prstGeom prst="rect">
              <a:avLst/>
            </a:prstGeom>
          </p:spPr>
        </p:pic>
      </p:grp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113B9941-F428-4AC4-8EAD-DFE7F5D26BB4}"/>
              </a:ext>
            </a:extLst>
          </p:cNvPr>
          <p:cNvCxnSpPr/>
          <p:nvPr/>
        </p:nvCxnSpPr>
        <p:spPr>
          <a:xfrm>
            <a:off x="5314922" y="2359253"/>
            <a:ext cx="0" cy="854154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22B99719-FF90-4FB8-9F2C-7FCA1620171D}"/>
              </a:ext>
            </a:extLst>
          </p:cNvPr>
          <p:cNvCxnSpPr/>
          <p:nvPr/>
        </p:nvCxnSpPr>
        <p:spPr>
          <a:xfrm>
            <a:off x="4056129" y="2359253"/>
            <a:ext cx="0" cy="854154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TextBox 50">
            <a:extLst>
              <a:ext uri="{FF2B5EF4-FFF2-40B4-BE49-F238E27FC236}">
                <a16:creationId xmlns:a16="http://schemas.microsoft.com/office/drawing/2014/main" id="{8F5D9CA1-ED0C-4768-A8B9-1C3A4F5402EC}"/>
              </a:ext>
            </a:extLst>
          </p:cNvPr>
          <p:cNvSpPr txBox="1"/>
          <p:nvPr/>
        </p:nvSpPr>
        <p:spPr>
          <a:xfrm>
            <a:off x="3293373" y="1670282"/>
            <a:ext cx="23629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OU – Workloads</a:t>
            </a:r>
          </a:p>
        </p:txBody>
      </p:sp>
      <p:pic>
        <p:nvPicPr>
          <p:cNvPr id="52" name="Graphic 51">
            <a:extLst>
              <a:ext uri="{FF2B5EF4-FFF2-40B4-BE49-F238E27FC236}">
                <a16:creationId xmlns:a16="http://schemas.microsoft.com/office/drawing/2014/main" id="{2A75288E-DFFA-49F7-9CD2-6AA01E74C0F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2950220" y="3579824"/>
            <a:ext cx="381000" cy="381000"/>
          </a:xfrm>
          <a:prstGeom prst="rect">
            <a:avLst/>
          </a:prstGeom>
        </p:spPr>
      </p:pic>
      <p:grpSp>
        <p:nvGrpSpPr>
          <p:cNvPr id="53" name="Group 52">
            <a:extLst>
              <a:ext uri="{FF2B5EF4-FFF2-40B4-BE49-F238E27FC236}">
                <a16:creationId xmlns:a16="http://schemas.microsoft.com/office/drawing/2014/main" id="{2649BB75-90DE-41EA-8549-BB53A08A6233}"/>
              </a:ext>
            </a:extLst>
          </p:cNvPr>
          <p:cNvGrpSpPr/>
          <p:nvPr/>
        </p:nvGrpSpPr>
        <p:grpSpPr>
          <a:xfrm>
            <a:off x="2755558" y="2429397"/>
            <a:ext cx="1364961" cy="965410"/>
            <a:chOff x="1523478" y="1290107"/>
            <a:chExt cx="1364961" cy="965410"/>
          </a:xfrm>
        </p:grpSpPr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155BBB87-C446-4229-94B8-F72FF1C16265}"/>
                </a:ext>
              </a:extLst>
            </p:cNvPr>
            <p:cNvSpPr txBox="1"/>
            <p:nvPr/>
          </p:nvSpPr>
          <p:spPr>
            <a:xfrm>
              <a:off x="1523478" y="1732297"/>
              <a:ext cx="136496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/>
                <a:t>Application</a:t>
              </a:r>
            </a:p>
            <a:p>
              <a:pPr algn="ctr"/>
              <a:r>
                <a:rPr lang="en-US" sz="1400"/>
                <a:t>account</a:t>
              </a:r>
              <a:endParaRPr lang="en-US" sz="1400" dirty="0"/>
            </a:p>
          </p:txBody>
        </p:sp>
        <p:pic>
          <p:nvPicPr>
            <p:cNvPr id="57" name="Graphic 7">
              <a:extLst>
                <a:ext uri="{FF2B5EF4-FFF2-40B4-BE49-F238E27FC236}">
                  <a16:creationId xmlns:a16="http://schemas.microsoft.com/office/drawing/2014/main" id="{CD0D6CDA-8EA4-4168-8580-1C32582A8BA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rcRect/>
            <a:stretch/>
          </p:blipFill>
          <p:spPr bwMode="auto">
            <a:xfrm>
              <a:off x="1984159" y="1290107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78" name="Group 77">
            <a:extLst>
              <a:ext uri="{FF2B5EF4-FFF2-40B4-BE49-F238E27FC236}">
                <a16:creationId xmlns:a16="http://schemas.microsoft.com/office/drawing/2014/main" id="{C18E68A5-A334-40E2-A680-72EEADDC02BF}"/>
              </a:ext>
            </a:extLst>
          </p:cNvPr>
          <p:cNvGrpSpPr/>
          <p:nvPr/>
        </p:nvGrpSpPr>
        <p:grpSpPr>
          <a:xfrm>
            <a:off x="3481512" y="4444065"/>
            <a:ext cx="1765300" cy="1708819"/>
            <a:chOff x="1423757" y="4362479"/>
            <a:chExt cx="1765300" cy="1708819"/>
          </a:xfrm>
        </p:grpSpPr>
        <p:sp>
          <p:nvSpPr>
            <p:cNvPr id="79" name="TextBox 78">
              <a:extLst>
                <a:ext uri="{FF2B5EF4-FFF2-40B4-BE49-F238E27FC236}">
                  <a16:creationId xmlns:a16="http://schemas.microsoft.com/office/drawing/2014/main" id="{743D1617-E8A1-4780-8213-2099092735A1}"/>
                </a:ext>
              </a:extLst>
            </p:cNvPr>
            <p:cNvSpPr txBox="1"/>
            <p:nvPr/>
          </p:nvSpPr>
          <p:spPr>
            <a:xfrm>
              <a:off x="1613654" y="5428043"/>
              <a:ext cx="151330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/>
                <a:t>Application instance</a:t>
              </a:r>
              <a:endParaRPr lang="en-US" sz="1200" dirty="0"/>
            </a:p>
          </p:txBody>
        </p:sp>
        <p:sp>
          <p:nvSpPr>
            <p:cNvPr id="80" name="Rectangle 79">
              <a:extLst>
                <a:ext uri="{FF2B5EF4-FFF2-40B4-BE49-F238E27FC236}">
                  <a16:creationId xmlns:a16="http://schemas.microsoft.com/office/drawing/2014/main" id="{7E777ADF-D265-443E-8918-90A93FC4989B}"/>
                </a:ext>
              </a:extLst>
            </p:cNvPr>
            <p:cNvSpPr/>
            <p:nvPr/>
          </p:nvSpPr>
          <p:spPr>
            <a:xfrm>
              <a:off x="1423757" y="4362479"/>
              <a:ext cx="1765300" cy="1708819"/>
            </a:xfrm>
            <a:prstGeom prst="rect">
              <a:avLst/>
            </a:prstGeom>
            <a:noFill/>
            <a:ln w="15875">
              <a:solidFill>
                <a:srgbClr val="00A4A6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502920" tIns="91440" bIns="45720"/>
            <a:lstStyle/>
            <a:p>
              <a:pPr>
                <a:defRPr/>
              </a:pPr>
              <a:r>
                <a:rPr lang="en-US" sz="120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Private subnet</a:t>
              </a:r>
            </a:p>
          </p:txBody>
        </p:sp>
        <p:pic>
          <p:nvPicPr>
            <p:cNvPr id="81" name="Graphic 80">
              <a:extLst>
                <a:ext uri="{FF2B5EF4-FFF2-40B4-BE49-F238E27FC236}">
                  <a16:creationId xmlns:a16="http://schemas.microsoft.com/office/drawing/2014/main" id="{F49D2FB9-BDAC-47C0-9833-BC1B5E62D00B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rcRect/>
            <a:stretch/>
          </p:blipFill>
          <p:spPr>
            <a:xfrm>
              <a:off x="1423757" y="4362481"/>
              <a:ext cx="381000" cy="381000"/>
            </a:xfrm>
            <a:prstGeom prst="rect">
              <a:avLst/>
            </a:prstGeom>
          </p:spPr>
        </p:pic>
      </p:grpSp>
      <p:pic>
        <p:nvPicPr>
          <p:cNvPr id="84" name="Graphic 17">
            <a:extLst>
              <a:ext uri="{FF2B5EF4-FFF2-40B4-BE49-F238E27FC236}">
                <a16:creationId xmlns:a16="http://schemas.microsoft.com/office/drawing/2014/main" id="{B94ED32C-C4B4-4A1F-8527-00D8107399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/>
          <a:stretch/>
        </p:blipFill>
        <p:spPr bwMode="auto">
          <a:xfrm>
            <a:off x="2751742" y="1596017"/>
            <a:ext cx="548640" cy="548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4" name="Graphic 113" descr="Instance instance icon for the Amazon EC2 service.">
            <a:extLst>
              <a:ext uri="{FF2B5EF4-FFF2-40B4-BE49-F238E27FC236}">
                <a16:creationId xmlns:a16="http://schemas.microsoft.com/office/drawing/2014/main" id="{364E57CB-6BAB-4664-93C2-EF9203709830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4063248" y="4825950"/>
            <a:ext cx="685800" cy="685800"/>
          </a:xfrm>
          <a:prstGeom prst="rect">
            <a:avLst/>
          </a:prstGeom>
        </p:spPr>
      </p:pic>
      <p:cxnSp>
        <p:nvCxnSpPr>
          <p:cNvPr id="128" name="Straight Arrow Connector 127" descr="Right pointing horizontal arrow.">
            <a:extLst>
              <a:ext uri="{FF2B5EF4-FFF2-40B4-BE49-F238E27FC236}">
                <a16:creationId xmlns:a16="http://schemas.microsoft.com/office/drawing/2014/main" id="{91C3427C-783C-4974-953A-B18CE48B165C}"/>
              </a:ext>
            </a:extLst>
          </p:cNvPr>
          <p:cNvCxnSpPr>
            <a:cxnSpLocks/>
            <a:stCxn id="55" idx="3"/>
            <a:endCxn id="60" idx="2"/>
          </p:cNvCxnSpPr>
          <p:nvPr/>
        </p:nvCxnSpPr>
        <p:spPr>
          <a:xfrm flipV="1">
            <a:off x="6772078" y="6002557"/>
            <a:ext cx="1239598" cy="935338"/>
          </a:xfrm>
          <a:prstGeom prst="bentConnector2">
            <a:avLst/>
          </a:prstGeom>
          <a:ln w="15875">
            <a:solidFill>
              <a:schemeClr val="tx1"/>
            </a:solidFill>
            <a:headEnd type="arrow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9" name="Freeform 59" descr="Ninety degree arrow pointing up to the right.">
            <a:extLst>
              <a:ext uri="{FF2B5EF4-FFF2-40B4-BE49-F238E27FC236}">
                <a16:creationId xmlns:a16="http://schemas.microsoft.com/office/drawing/2014/main" id="{287F656C-34A6-48AF-9121-3A1E8D8C2F52}"/>
              </a:ext>
            </a:extLst>
          </p:cNvPr>
          <p:cNvSpPr/>
          <p:nvPr/>
        </p:nvSpPr>
        <p:spPr>
          <a:xfrm flipH="1">
            <a:off x="4402766" y="4140241"/>
            <a:ext cx="1586273" cy="287536"/>
          </a:xfrm>
          <a:custGeom>
            <a:avLst/>
            <a:gdLst>
              <a:gd name="connsiteX0" fmla="*/ 1371600 w 1371600"/>
              <a:gd name="connsiteY0" fmla="*/ 711200 h 711200"/>
              <a:gd name="connsiteX1" fmla="*/ 1371600 w 1371600"/>
              <a:gd name="connsiteY1" fmla="*/ 0 h 711200"/>
              <a:gd name="connsiteX2" fmla="*/ 0 w 1371600"/>
              <a:gd name="connsiteY2" fmla="*/ 0 h 711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71600" h="711200">
                <a:moveTo>
                  <a:pt x="1371600" y="711200"/>
                </a:moveTo>
                <a:lnTo>
                  <a:pt x="1371600" y="0"/>
                </a:lnTo>
                <a:lnTo>
                  <a:pt x="0" y="0"/>
                </a:lnTo>
              </a:path>
            </a:pathLst>
          </a:custGeom>
          <a:noFill/>
          <a:ln w="15875">
            <a:solidFill>
              <a:schemeClr val="tx1"/>
            </a:solidFill>
            <a:headEnd type="arrow" w="med" len="sm"/>
            <a:tailEnd type="none" w="med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cxnSp>
        <p:nvCxnSpPr>
          <p:cNvPr id="134" name="Straight Arrow Connector 133" descr="Right pointing horizontal arrow.">
            <a:extLst>
              <a:ext uri="{FF2B5EF4-FFF2-40B4-BE49-F238E27FC236}">
                <a16:creationId xmlns:a16="http://schemas.microsoft.com/office/drawing/2014/main" id="{50C431F2-C535-44C5-98A2-778A5EBF9D24}"/>
              </a:ext>
            </a:extLst>
          </p:cNvPr>
          <p:cNvCxnSpPr>
            <a:cxnSpLocks/>
            <a:stCxn id="80" idx="3"/>
            <a:endCxn id="59" idx="1"/>
          </p:cNvCxnSpPr>
          <p:nvPr/>
        </p:nvCxnSpPr>
        <p:spPr>
          <a:xfrm flipV="1">
            <a:off x="5246812" y="5294830"/>
            <a:ext cx="2525588" cy="3645"/>
          </a:xfrm>
          <a:prstGeom prst="straightConnector1">
            <a:avLst/>
          </a:prstGeom>
          <a:ln w="15875">
            <a:solidFill>
              <a:schemeClr val="tx1"/>
            </a:solidFill>
            <a:headEnd type="arrow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8" name="Graphic 10" descr="AWS Lambda service icon.">
            <a:extLst>
              <a:ext uri="{FF2B5EF4-FFF2-40B4-BE49-F238E27FC236}">
                <a16:creationId xmlns:a16="http://schemas.microsoft.com/office/drawing/2014/main" id="{2A1AAE8C-CB64-4DAE-907E-11D2DA344FB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rcRect/>
          <a:stretch/>
        </p:blipFill>
        <p:spPr bwMode="auto">
          <a:xfrm>
            <a:off x="6010078" y="3775595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9" name="TextBox 20">
            <a:extLst>
              <a:ext uri="{FF2B5EF4-FFF2-40B4-BE49-F238E27FC236}">
                <a16:creationId xmlns:a16="http://schemas.microsoft.com/office/drawing/2014/main" id="{C353C428-183E-41BA-8070-8A287EC6DB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46020" y="4536801"/>
            <a:ext cx="129011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1200">
                <a:latin typeface="Arial" panose="020B0604020202020204" pitchFamily="34" charset="0"/>
                <a:ea typeface="Amazon Ember" panose="020B0603020204020204" pitchFamily="34" charset="0"/>
                <a:cs typeface="Arial" panose="020B0604020202020204" pitchFamily="34" charset="0"/>
              </a:rPr>
              <a:t>AWS Lambda</a:t>
            </a:r>
          </a:p>
          <a:p>
            <a:pPr algn="ctr" eaLnBrk="1" hangingPunct="1"/>
            <a:r>
              <a:rPr lang="en-US" altLang="en-US" sz="1200">
                <a:latin typeface="Arial" panose="020B0604020202020204" pitchFamily="34" charset="0"/>
                <a:ea typeface="Amazon Ember" panose="020B0603020204020204" pitchFamily="34" charset="0"/>
                <a:cs typeface="Arial" panose="020B0604020202020204" pitchFamily="34" charset="0"/>
              </a:rPr>
              <a:t>(login)</a:t>
            </a:r>
            <a:endParaRPr lang="en-US" altLang="en-US" sz="1200" dirty="0">
              <a:latin typeface="Arial" panose="020B0604020202020204" pitchFamily="34" charset="0"/>
              <a:ea typeface="Amazon Ember" panose="020B0603020204020204" pitchFamily="34" charset="0"/>
              <a:cs typeface="Arial" panose="020B0604020202020204" pitchFamily="34" charset="0"/>
            </a:endParaRPr>
          </a:p>
        </p:txBody>
      </p:sp>
      <p:pic>
        <p:nvPicPr>
          <p:cNvPr id="50" name="Graphic 17" descr="Amazon Cognito service icon.">
            <a:extLst>
              <a:ext uri="{FF2B5EF4-FFF2-40B4-BE49-F238E27FC236}">
                <a16:creationId xmlns:a16="http://schemas.microsoft.com/office/drawing/2014/main" id="{613A2228-CD68-4FC4-81AD-B15E0304B8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rcRect/>
          <a:stretch/>
        </p:blipFill>
        <p:spPr bwMode="auto">
          <a:xfrm>
            <a:off x="9597947" y="3678338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4" name="TextBox 11">
            <a:extLst>
              <a:ext uri="{FF2B5EF4-FFF2-40B4-BE49-F238E27FC236}">
                <a16:creationId xmlns:a16="http://schemas.microsoft.com/office/drawing/2014/main" id="{DAEAF7D1-EF29-4303-AC85-A7203D926D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840710" y="4440338"/>
            <a:ext cx="229235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1200" dirty="0">
                <a:latin typeface="Arial" panose="020B0604020202020204" pitchFamily="34" charset="0"/>
                <a:ea typeface="Amazon Ember" panose="020B0603020204020204" pitchFamily="34" charset="0"/>
                <a:cs typeface="Arial" panose="020B0604020202020204" pitchFamily="34" charset="0"/>
              </a:rPr>
              <a:t>Amazon Cognito</a:t>
            </a:r>
          </a:p>
        </p:txBody>
      </p:sp>
      <p:pic>
        <p:nvPicPr>
          <p:cNvPr id="55" name="Graphic 10" descr="AWS Lambda service icon.">
            <a:extLst>
              <a:ext uri="{FF2B5EF4-FFF2-40B4-BE49-F238E27FC236}">
                <a16:creationId xmlns:a16="http://schemas.microsoft.com/office/drawing/2014/main" id="{12FCBA42-01D9-49E3-A1A3-AE50F67C008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rcRect/>
          <a:stretch/>
        </p:blipFill>
        <p:spPr bwMode="auto">
          <a:xfrm>
            <a:off x="6010078" y="6556895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8" name="TextBox 20">
            <a:extLst>
              <a:ext uri="{FF2B5EF4-FFF2-40B4-BE49-F238E27FC236}">
                <a16:creationId xmlns:a16="http://schemas.microsoft.com/office/drawing/2014/main" id="{CAC5FF42-36AB-4225-8DBB-A2495A55BB7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46020" y="7318101"/>
            <a:ext cx="129011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1200">
                <a:latin typeface="Arial" panose="020B0604020202020204" pitchFamily="34" charset="0"/>
                <a:ea typeface="Amazon Ember" panose="020B0603020204020204" pitchFamily="34" charset="0"/>
                <a:cs typeface="Arial" panose="020B0604020202020204" pitchFamily="34" charset="0"/>
              </a:rPr>
              <a:t>AWS Lambda</a:t>
            </a:r>
          </a:p>
          <a:p>
            <a:pPr algn="ctr" eaLnBrk="1" hangingPunct="1"/>
            <a:r>
              <a:rPr lang="en-US" altLang="en-US" sz="1200">
                <a:latin typeface="Arial" panose="020B0604020202020204" pitchFamily="34" charset="0"/>
                <a:ea typeface="Amazon Ember" panose="020B0603020204020204" pitchFamily="34" charset="0"/>
                <a:cs typeface="Arial" panose="020B0604020202020204" pitchFamily="34" charset="0"/>
              </a:rPr>
              <a:t>(logout)</a:t>
            </a:r>
            <a:endParaRPr lang="en-US" altLang="en-US" sz="1200" dirty="0">
              <a:latin typeface="Arial" panose="020B0604020202020204" pitchFamily="34" charset="0"/>
              <a:ea typeface="Amazon Ember" panose="020B0603020204020204" pitchFamily="34" charset="0"/>
              <a:cs typeface="Arial" panose="020B0604020202020204" pitchFamily="34" charset="0"/>
            </a:endParaRPr>
          </a:p>
        </p:txBody>
      </p:sp>
      <p:pic>
        <p:nvPicPr>
          <p:cNvPr id="59" name="Graphic 58" descr="Application Load Balancer resource icon for the Elastic Load Balancing service.">
            <a:extLst>
              <a:ext uri="{FF2B5EF4-FFF2-40B4-BE49-F238E27FC236}">
                <a16:creationId xmlns:a16="http://schemas.microsoft.com/office/drawing/2014/main" id="{6D63DFC2-148A-48D5-9579-053236997FEB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7772400" y="5066230"/>
            <a:ext cx="457200" cy="457200"/>
          </a:xfrm>
          <a:prstGeom prst="rect">
            <a:avLst/>
          </a:prstGeom>
        </p:spPr>
      </p:pic>
      <p:sp>
        <p:nvSpPr>
          <p:cNvPr id="60" name="TextBox 19">
            <a:extLst>
              <a:ext uri="{FF2B5EF4-FFF2-40B4-BE49-F238E27FC236}">
                <a16:creationId xmlns:a16="http://schemas.microsoft.com/office/drawing/2014/main" id="{F703D556-A6E0-4D32-B874-6F9A65C15CE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55016" y="5540892"/>
            <a:ext cx="131331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1200" dirty="0">
                <a:latin typeface="Arial" panose="020B0604020202020204" pitchFamily="34" charset="0"/>
                <a:ea typeface="Amazon Ember" panose="020B0603020204020204" pitchFamily="34" charset="0"/>
                <a:cs typeface="Arial" panose="020B0604020202020204" pitchFamily="34" charset="0"/>
              </a:rPr>
              <a:t>Application Load </a:t>
            </a:r>
            <a:br>
              <a:rPr lang="en-US" altLang="en-US" sz="1200" dirty="0">
                <a:latin typeface="Arial" panose="020B0604020202020204" pitchFamily="34" charset="0"/>
                <a:ea typeface="Amazon Ember" panose="020B0603020204020204" pitchFamily="34" charset="0"/>
                <a:cs typeface="Arial" panose="020B0604020202020204" pitchFamily="34" charset="0"/>
              </a:rPr>
            </a:br>
            <a:r>
              <a:rPr lang="en-US" altLang="en-US" sz="1200" dirty="0">
                <a:latin typeface="Arial" panose="020B0604020202020204" pitchFamily="34" charset="0"/>
                <a:ea typeface="Amazon Ember" panose="020B0603020204020204" pitchFamily="34" charset="0"/>
                <a:cs typeface="Arial" panose="020B0604020202020204" pitchFamily="34" charset="0"/>
              </a:rPr>
              <a:t>Balancer</a:t>
            </a:r>
          </a:p>
        </p:txBody>
      </p:sp>
      <p:pic>
        <p:nvPicPr>
          <p:cNvPr id="61" name="Graphic 22" descr="User resource icon for the General Icons category.">
            <a:extLst>
              <a:ext uri="{FF2B5EF4-FFF2-40B4-BE49-F238E27FC236}">
                <a16:creationId xmlns:a16="http://schemas.microsoft.com/office/drawing/2014/main" id="{7EDFFE45-EF2D-4E69-96B3-5423F7611C3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rcRect/>
          <a:stretch/>
        </p:blipFill>
        <p:spPr bwMode="auto">
          <a:xfrm>
            <a:off x="11736627" y="4962952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2" name="TextBox 39">
            <a:extLst>
              <a:ext uri="{FF2B5EF4-FFF2-40B4-BE49-F238E27FC236}">
                <a16:creationId xmlns:a16="http://schemas.microsoft.com/office/drawing/2014/main" id="{F42F59E6-ACD2-4004-BF2B-0F7515BEAB8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430543" y="5498727"/>
            <a:ext cx="107315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1200" dirty="0">
                <a:latin typeface="Arial" panose="020B0604020202020204" pitchFamily="34" charset="0"/>
                <a:cs typeface="Arial" panose="020B0604020202020204" pitchFamily="34" charset="0"/>
              </a:rPr>
              <a:t>User</a:t>
            </a:r>
          </a:p>
        </p:txBody>
      </p:sp>
      <p:sp>
        <p:nvSpPr>
          <p:cNvPr id="63" name="TextBox 20">
            <a:extLst>
              <a:ext uri="{FF2B5EF4-FFF2-40B4-BE49-F238E27FC236}">
                <a16:creationId xmlns:a16="http://schemas.microsoft.com/office/drawing/2014/main" id="{DED6A9F2-F03C-4C84-A046-BD34012AB6E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83721" y="5314061"/>
            <a:ext cx="161471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1200">
                <a:latin typeface="Arial" panose="020B0604020202020204" pitchFamily="34" charset="0"/>
                <a:ea typeface="Amazon Ember" panose="020B0603020204020204" pitchFamily="34" charset="0"/>
                <a:cs typeface="Arial" panose="020B0604020202020204" pitchFamily="34" charset="0"/>
              </a:rPr>
              <a:t>Any other path value for homepage</a:t>
            </a:r>
            <a:endParaRPr lang="en-US" altLang="en-US" sz="1200" dirty="0">
              <a:latin typeface="Arial" panose="020B0604020202020204" pitchFamily="34" charset="0"/>
              <a:ea typeface="Amazon Ember" panose="020B0603020204020204" pitchFamily="34" charset="0"/>
              <a:cs typeface="Arial" panose="020B0604020202020204" pitchFamily="34" charset="0"/>
            </a:endParaRPr>
          </a:p>
        </p:txBody>
      </p:sp>
      <p:sp>
        <p:nvSpPr>
          <p:cNvPr id="64" name="TextBox 20">
            <a:extLst>
              <a:ext uri="{FF2B5EF4-FFF2-40B4-BE49-F238E27FC236}">
                <a16:creationId xmlns:a16="http://schemas.microsoft.com/office/drawing/2014/main" id="{2BAE7D9F-20EA-49C0-947C-D42C1E321B4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85652" y="6654147"/>
            <a:ext cx="205265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/>
            <a:r>
              <a:rPr lang="en-US" altLang="en-US" sz="1200">
                <a:latin typeface="Arial" panose="020B0604020202020204" pitchFamily="34" charset="0"/>
                <a:ea typeface="Amazon Ember" panose="020B0603020204020204" pitchFamily="34" charset="0"/>
                <a:cs typeface="Arial" panose="020B0604020202020204" pitchFamily="34" charset="0"/>
              </a:rPr>
              <a:t>Clears the session of the Application Load Balancer and Amazon Cognito</a:t>
            </a:r>
            <a:endParaRPr lang="en-US" altLang="en-US" sz="1200" dirty="0">
              <a:latin typeface="Arial" panose="020B0604020202020204" pitchFamily="34" charset="0"/>
              <a:ea typeface="Amazon Ember" panose="020B0603020204020204" pitchFamily="34" charset="0"/>
              <a:cs typeface="Arial" panose="020B0604020202020204" pitchFamily="34" charset="0"/>
            </a:endParaRPr>
          </a:p>
        </p:txBody>
      </p:sp>
      <p:sp>
        <p:nvSpPr>
          <p:cNvPr id="65" name="Freeform 59" descr="Ninety degree arrow pointing up to the right.">
            <a:extLst>
              <a:ext uri="{FF2B5EF4-FFF2-40B4-BE49-F238E27FC236}">
                <a16:creationId xmlns:a16="http://schemas.microsoft.com/office/drawing/2014/main" id="{D98255D8-3A0E-4BAD-9F64-A89B40023892}"/>
              </a:ext>
            </a:extLst>
          </p:cNvPr>
          <p:cNvSpPr/>
          <p:nvPr/>
        </p:nvSpPr>
        <p:spPr>
          <a:xfrm flipH="1">
            <a:off x="8011674" y="4130892"/>
            <a:ext cx="1586273" cy="939984"/>
          </a:xfrm>
          <a:custGeom>
            <a:avLst/>
            <a:gdLst>
              <a:gd name="connsiteX0" fmla="*/ 1371600 w 1371600"/>
              <a:gd name="connsiteY0" fmla="*/ 711200 h 711200"/>
              <a:gd name="connsiteX1" fmla="*/ 1371600 w 1371600"/>
              <a:gd name="connsiteY1" fmla="*/ 0 h 711200"/>
              <a:gd name="connsiteX2" fmla="*/ 0 w 1371600"/>
              <a:gd name="connsiteY2" fmla="*/ 0 h 711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71600" h="711200">
                <a:moveTo>
                  <a:pt x="1371600" y="711200"/>
                </a:moveTo>
                <a:lnTo>
                  <a:pt x="1371600" y="0"/>
                </a:lnTo>
                <a:lnTo>
                  <a:pt x="0" y="0"/>
                </a:lnTo>
              </a:path>
            </a:pathLst>
          </a:custGeom>
          <a:noFill/>
          <a:ln w="15875">
            <a:solidFill>
              <a:schemeClr val="tx1"/>
            </a:solidFill>
            <a:headEnd type="none" w="med" len="sm"/>
            <a:tailEnd type="arrow" w="med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6" name="Freeform 59" descr="Ninety degree arrow pointing up to the right.">
            <a:extLst>
              <a:ext uri="{FF2B5EF4-FFF2-40B4-BE49-F238E27FC236}">
                <a16:creationId xmlns:a16="http://schemas.microsoft.com/office/drawing/2014/main" id="{A99366CF-4843-4BBA-A4FD-FA4D3D3E5CF7}"/>
              </a:ext>
            </a:extLst>
          </p:cNvPr>
          <p:cNvSpPr/>
          <p:nvPr/>
        </p:nvSpPr>
        <p:spPr>
          <a:xfrm flipH="1">
            <a:off x="6391075" y="2823929"/>
            <a:ext cx="3581596" cy="947757"/>
          </a:xfrm>
          <a:custGeom>
            <a:avLst/>
            <a:gdLst>
              <a:gd name="connsiteX0" fmla="*/ 1371600 w 1371600"/>
              <a:gd name="connsiteY0" fmla="*/ 711200 h 711200"/>
              <a:gd name="connsiteX1" fmla="*/ 1371600 w 1371600"/>
              <a:gd name="connsiteY1" fmla="*/ 0 h 711200"/>
              <a:gd name="connsiteX2" fmla="*/ 0 w 1371600"/>
              <a:gd name="connsiteY2" fmla="*/ 0 h 711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71600" h="711200">
                <a:moveTo>
                  <a:pt x="1371600" y="711200"/>
                </a:moveTo>
                <a:lnTo>
                  <a:pt x="1371600" y="0"/>
                </a:lnTo>
                <a:lnTo>
                  <a:pt x="0" y="0"/>
                </a:lnTo>
              </a:path>
            </a:pathLst>
          </a:custGeom>
          <a:noFill/>
          <a:ln w="15875">
            <a:solidFill>
              <a:schemeClr val="tx1"/>
            </a:solidFill>
            <a:headEnd type="arrow" w="med" len="sm"/>
            <a:tailEnd type="none" w="med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cxnSp>
        <p:nvCxnSpPr>
          <p:cNvPr id="67" name="Straight Arrow Connector 66" descr="Right pointing horizontal arrow.">
            <a:extLst>
              <a:ext uri="{FF2B5EF4-FFF2-40B4-BE49-F238E27FC236}">
                <a16:creationId xmlns:a16="http://schemas.microsoft.com/office/drawing/2014/main" id="{5FA01D21-9CA6-465A-9497-D8DB4E0ECBD8}"/>
              </a:ext>
            </a:extLst>
          </p:cNvPr>
          <p:cNvCxnSpPr>
            <a:cxnSpLocks/>
            <a:stCxn id="66" idx="2"/>
            <a:endCxn id="50" idx="0"/>
          </p:cNvCxnSpPr>
          <p:nvPr/>
        </p:nvCxnSpPr>
        <p:spPr>
          <a:xfrm>
            <a:off x="9972671" y="2823929"/>
            <a:ext cx="0" cy="854409"/>
          </a:xfrm>
          <a:prstGeom prst="straightConnector1">
            <a:avLst/>
          </a:prstGeom>
          <a:ln w="15875">
            <a:solidFill>
              <a:schemeClr val="tx1"/>
            </a:solidFill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TextBox 20">
            <a:extLst>
              <a:ext uri="{FF2B5EF4-FFF2-40B4-BE49-F238E27FC236}">
                <a16:creationId xmlns:a16="http://schemas.microsoft.com/office/drawing/2014/main" id="{4A8AB14A-8296-43EC-8FEB-93AF58F7538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01478" y="2523576"/>
            <a:ext cx="2471796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1200">
                <a:latin typeface="Arial" panose="020B0604020202020204" pitchFamily="34" charset="0"/>
                <a:ea typeface="Amazon Ember" panose="020B0603020204020204" pitchFamily="34" charset="0"/>
                <a:cs typeface="Arial" panose="020B0604020202020204" pitchFamily="34" charset="0"/>
              </a:rPr>
              <a:t>Access protected resources</a:t>
            </a:r>
            <a:endParaRPr lang="en-US" altLang="en-US" sz="1200" dirty="0">
              <a:latin typeface="Arial" panose="020B0604020202020204" pitchFamily="34" charset="0"/>
              <a:ea typeface="Amazon Ember" panose="020B0603020204020204" pitchFamily="34" charset="0"/>
              <a:cs typeface="Arial" panose="020B0604020202020204" pitchFamily="34" charset="0"/>
            </a:endParaRPr>
          </a:p>
        </p:txBody>
      </p:sp>
      <p:cxnSp>
        <p:nvCxnSpPr>
          <p:cNvPr id="70" name="Straight Arrow Connector 69" descr="Right pointing horizontal arrow.">
            <a:extLst>
              <a:ext uri="{FF2B5EF4-FFF2-40B4-BE49-F238E27FC236}">
                <a16:creationId xmlns:a16="http://schemas.microsoft.com/office/drawing/2014/main" id="{B8033A03-8C0C-49C7-8291-7B6A8F13A9FE}"/>
              </a:ext>
            </a:extLst>
          </p:cNvPr>
          <p:cNvCxnSpPr>
            <a:cxnSpLocks/>
            <a:stCxn id="59" idx="3"/>
          </p:cNvCxnSpPr>
          <p:nvPr/>
        </p:nvCxnSpPr>
        <p:spPr>
          <a:xfrm flipV="1">
            <a:off x="8229600" y="5293490"/>
            <a:ext cx="3474720" cy="1340"/>
          </a:xfrm>
          <a:prstGeom prst="straightConnector1">
            <a:avLst/>
          </a:prstGeom>
          <a:ln w="15875">
            <a:solidFill>
              <a:schemeClr val="tx1"/>
            </a:solidFill>
            <a:headEnd type="arrow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TextBox 20">
            <a:extLst>
              <a:ext uri="{FF2B5EF4-FFF2-40B4-BE49-F238E27FC236}">
                <a16:creationId xmlns:a16="http://schemas.microsoft.com/office/drawing/2014/main" id="{4EAF8B0E-49DC-42A3-9C3F-02BE52BA37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891831" y="5305015"/>
            <a:ext cx="247179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1200">
                <a:latin typeface="Arial" panose="020B0604020202020204" pitchFamily="34" charset="0"/>
                <a:ea typeface="Amazon Ember" panose="020B0603020204020204" pitchFamily="34" charset="0"/>
                <a:cs typeface="Arial" panose="020B0604020202020204" pitchFamily="34" charset="0"/>
              </a:rPr>
              <a:t>Access the Application Load Balancer domain (HTTPS)</a:t>
            </a:r>
            <a:endParaRPr lang="en-US" altLang="en-US" sz="1200" dirty="0">
              <a:latin typeface="Arial" panose="020B0604020202020204" pitchFamily="34" charset="0"/>
              <a:ea typeface="Amazon Ember" panose="020B0603020204020204" pitchFamily="34" charset="0"/>
              <a:cs typeface="Arial" panose="020B0604020202020204" pitchFamily="34" charset="0"/>
            </a:endParaRPr>
          </a:p>
        </p:txBody>
      </p:sp>
      <p:sp>
        <p:nvSpPr>
          <p:cNvPr id="72" name="TextBox 20">
            <a:extLst>
              <a:ext uri="{FF2B5EF4-FFF2-40B4-BE49-F238E27FC236}">
                <a16:creationId xmlns:a16="http://schemas.microsoft.com/office/drawing/2014/main" id="{CD516309-C234-4924-A49E-2C2C457AEC5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65202" y="6932986"/>
            <a:ext cx="1542184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1200">
                <a:latin typeface="Arial" panose="020B0604020202020204" pitchFamily="34" charset="0"/>
                <a:ea typeface="Amazon Ember" panose="020B0603020204020204" pitchFamily="34" charset="0"/>
                <a:cs typeface="Arial" panose="020B0604020202020204" pitchFamily="34" charset="0"/>
              </a:rPr>
              <a:t>Path=</a:t>
            </a:r>
            <a:r>
              <a:rPr lang="en-US" altLang="en-US" sz="1200">
                <a:latin typeface="Consolas" panose="020B0609020204030204" pitchFamily="49" charset="0"/>
                <a:ea typeface="Amazon Ember" panose="020B0603020204020204" pitchFamily="34" charset="0"/>
                <a:cs typeface="Arial" panose="020B0604020202020204" pitchFamily="34" charset="0"/>
              </a:rPr>
              <a:t>/logout</a:t>
            </a:r>
            <a:endParaRPr lang="en-US" altLang="en-US" sz="1200" dirty="0">
              <a:latin typeface="Consolas" panose="020B0609020204030204" pitchFamily="49" charset="0"/>
              <a:ea typeface="Amazon Ember" panose="020B0603020204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795164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TextBox 152">
            <a:extLst>
              <a:ext uri="{FF2B5EF4-FFF2-40B4-BE49-F238E27FC236}">
                <a16:creationId xmlns:a16="http://schemas.microsoft.com/office/drawing/2014/main" id="{69E21DD6-3B04-4D80-9550-1C063AE0E58D}"/>
              </a:ext>
            </a:extLst>
          </p:cNvPr>
          <p:cNvSpPr txBox="1"/>
          <p:nvPr/>
        </p:nvSpPr>
        <p:spPr>
          <a:xfrm>
            <a:off x="10899254" y="404647"/>
            <a:ext cx="451598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AWS Security Reference Architecture</a:t>
            </a:r>
          </a:p>
          <a:p>
            <a:r>
              <a:rPr lang="en-US" sz="160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Deep dive: customer identity management, </a:t>
            </a:r>
          </a:p>
          <a:p>
            <a:r>
              <a:rPr lang="en-US" sz="160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Amazon Cognito with an Amazon API Gateway</a:t>
            </a:r>
            <a:endParaRPr lang="en-US" sz="1600" dirty="0">
              <a:latin typeface="Amazon Ember" panose="020B0603020204020204" pitchFamily="34" charset="0"/>
              <a:ea typeface="Amazon Ember" panose="020B0603020204020204" pitchFamily="34" charset="0"/>
              <a:cs typeface="Amazon Ember" panose="020B0603020204020204" pitchFamily="34" charset="0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DE2AFEC9-1BCB-4470-9652-86136258072A}"/>
              </a:ext>
            </a:extLst>
          </p:cNvPr>
          <p:cNvSpPr/>
          <p:nvPr/>
        </p:nvSpPr>
        <p:spPr>
          <a:xfrm>
            <a:off x="2950223" y="3817947"/>
            <a:ext cx="4839459" cy="4497378"/>
          </a:xfrm>
          <a:prstGeom prst="rect">
            <a:avLst/>
          </a:prstGeom>
          <a:noFill/>
          <a:ln w="15875">
            <a:solidFill>
              <a:srgbClr val="8C4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2920" tIns="91440"/>
          <a:lstStyle/>
          <a:p>
            <a:pPr>
              <a:defRPr/>
            </a:pPr>
            <a:r>
              <a:rPr lang="en-US" sz="1200">
                <a:ln w="0"/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VPC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13823237-FBE4-4E13-B182-828DAA5A38E8}"/>
              </a:ext>
            </a:extLst>
          </p:cNvPr>
          <p:cNvSpPr/>
          <p:nvPr/>
        </p:nvSpPr>
        <p:spPr>
          <a:xfrm>
            <a:off x="2688753" y="2327384"/>
            <a:ext cx="8131647" cy="6349883"/>
          </a:xfrm>
          <a:prstGeom prst="rect">
            <a:avLst/>
          </a:prstGeom>
          <a:noFill/>
          <a:ln w="34925" cmpd="dbl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0" name="Group 39">
            <a:extLst>
              <a:ext uri="{FF2B5EF4-FFF2-40B4-BE49-F238E27FC236}">
                <a16:creationId xmlns:a16="http://schemas.microsoft.com/office/drawing/2014/main" id="{96E193CC-C3F4-4297-9765-591CE8C0C0C1}"/>
              </a:ext>
            </a:extLst>
          </p:cNvPr>
          <p:cNvGrpSpPr/>
          <p:nvPr/>
        </p:nvGrpSpPr>
        <p:grpSpPr>
          <a:xfrm>
            <a:off x="3870529" y="2446122"/>
            <a:ext cx="1134104" cy="616063"/>
            <a:chOff x="2248016" y="1915634"/>
            <a:chExt cx="1134104" cy="616063"/>
          </a:xfrm>
        </p:grpSpPr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1293E036-E6EF-4E26-A05F-9F1D7420D09C}"/>
                </a:ext>
              </a:extLst>
            </p:cNvPr>
            <p:cNvSpPr txBox="1"/>
            <p:nvPr/>
          </p:nvSpPr>
          <p:spPr>
            <a:xfrm>
              <a:off x="2248016" y="2270087"/>
              <a:ext cx="113410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dirty="0"/>
                <a:t>Permissions</a:t>
              </a:r>
            </a:p>
          </p:txBody>
        </p:sp>
        <p:pic>
          <p:nvPicPr>
            <p:cNvPr id="42" name="Graphic 41">
              <a:extLst>
                <a:ext uri="{FF2B5EF4-FFF2-40B4-BE49-F238E27FC236}">
                  <a16:creationId xmlns:a16="http://schemas.microsoft.com/office/drawing/2014/main" id="{898F4DE1-462B-4FBE-AE93-1240DF62047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2615053" y="1915634"/>
              <a:ext cx="400030" cy="400030"/>
            </a:xfrm>
            <a:prstGeom prst="rect">
              <a:avLst/>
            </a:prstGeom>
          </p:spPr>
        </p:pic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D73951DC-DCA6-4026-95E6-709784F86126}"/>
              </a:ext>
            </a:extLst>
          </p:cNvPr>
          <p:cNvGrpSpPr/>
          <p:nvPr/>
        </p:nvGrpSpPr>
        <p:grpSpPr>
          <a:xfrm>
            <a:off x="4704287" y="2356829"/>
            <a:ext cx="644414" cy="569276"/>
            <a:chOff x="10297579" y="5276566"/>
            <a:chExt cx="644414" cy="569276"/>
          </a:xfrm>
        </p:grpSpPr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A3EC2450-BCDA-4652-BEB8-419CBEA91E02}"/>
                </a:ext>
              </a:extLst>
            </p:cNvPr>
            <p:cNvSpPr txBox="1"/>
            <p:nvPr/>
          </p:nvSpPr>
          <p:spPr>
            <a:xfrm>
              <a:off x="10297579" y="5584232"/>
              <a:ext cx="64441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dirty="0"/>
                <a:t>Roles</a:t>
              </a:r>
            </a:p>
          </p:txBody>
        </p:sp>
        <p:pic>
          <p:nvPicPr>
            <p:cNvPr id="45" name="Graphic 44">
              <a:extLst>
                <a:ext uri="{FF2B5EF4-FFF2-40B4-BE49-F238E27FC236}">
                  <a16:creationId xmlns:a16="http://schemas.microsoft.com/office/drawing/2014/main" id="{1FD891F8-7C6B-4522-A121-5195B7CBCFA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0384836" y="5276566"/>
              <a:ext cx="469900" cy="469900"/>
            </a:xfrm>
            <a:prstGeom prst="rect">
              <a:avLst/>
            </a:prstGeom>
          </p:spPr>
        </p:pic>
      </p:grp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113B9941-F428-4AC4-8EAD-DFE7F5D26BB4}"/>
              </a:ext>
            </a:extLst>
          </p:cNvPr>
          <p:cNvCxnSpPr/>
          <p:nvPr/>
        </p:nvCxnSpPr>
        <p:spPr>
          <a:xfrm>
            <a:off x="5314922" y="2359253"/>
            <a:ext cx="0" cy="854154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22B99719-FF90-4FB8-9F2C-7FCA1620171D}"/>
              </a:ext>
            </a:extLst>
          </p:cNvPr>
          <p:cNvCxnSpPr/>
          <p:nvPr/>
        </p:nvCxnSpPr>
        <p:spPr>
          <a:xfrm>
            <a:off x="4056129" y="2359253"/>
            <a:ext cx="0" cy="854154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TextBox 50">
            <a:extLst>
              <a:ext uri="{FF2B5EF4-FFF2-40B4-BE49-F238E27FC236}">
                <a16:creationId xmlns:a16="http://schemas.microsoft.com/office/drawing/2014/main" id="{8F5D9CA1-ED0C-4768-A8B9-1C3A4F5402EC}"/>
              </a:ext>
            </a:extLst>
          </p:cNvPr>
          <p:cNvSpPr txBox="1"/>
          <p:nvPr/>
        </p:nvSpPr>
        <p:spPr>
          <a:xfrm>
            <a:off x="3293373" y="1670282"/>
            <a:ext cx="23629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OU – Workloads</a:t>
            </a:r>
          </a:p>
        </p:txBody>
      </p:sp>
      <p:pic>
        <p:nvPicPr>
          <p:cNvPr id="52" name="Graphic 51">
            <a:extLst>
              <a:ext uri="{FF2B5EF4-FFF2-40B4-BE49-F238E27FC236}">
                <a16:creationId xmlns:a16="http://schemas.microsoft.com/office/drawing/2014/main" id="{2A75288E-DFFA-49F7-9CD2-6AA01E74C0F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2950220" y="3817949"/>
            <a:ext cx="381000" cy="381000"/>
          </a:xfrm>
          <a:prstGeom prst="rect">
            <a:avLst/>
          </a:prstGeom>
        </p:spPr>
      </p:pic>
      <p:grpSp>
        <p:nvGrpSpPr>
          <p:cNvPr id="53" name="Group 52">
            <a:extLst>
              <a:ext uri="{FF2B5EF4-FFF2-40B4-BE49-F238E27FC236}">
                <a16:creationId xmlns:a16="http://schemas.microsoft.com/office/drawing/2014/main" id="{2649BB75-90DE-41EA-8549-BB53A08A6233}"/>
              </a:ext>
            </a:extLst>
          </p:cNvPr>
          <p:cNvGrpSpPr/>
          <p:nvPr/>
        </p:nvGrpSpPr>
        <p:grpSpPr>
          <a:xfrm>
            <a:off x="2755558" y="2429397"/>
            <a:ext cx="1364961" cy="965410"/>
            <a:chOff x="1523478" y="1290107"/>
            <a:chExt cx="1364961" cy="965410"/>
          </a:xfrm>
        </p:grpSpPr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155BBB87-C446-4229-94B8-F72FF1C16265}"/>
                </a:ext>
              </a:extLst>
            </p:cNvPr>
            <p:cNvSpPr txBox="1"/>
            <p:nvPr/>
          </p:nvSpPr>
          <p:spPr>
            <a:xfrm>
              <a:off x="1523478" y="1732297"/>
              <a:ext cx="136496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/>
                <a:t>Application</a:t>
              </a:r>
            </a:p>
            <a:p>
              <a:pPr algn="ctr"/>
              <a:r>
                <a:rPr lang="en-US" sz="1400"/>
                <a:t>account</a:t>
              </a:r>
              <a:endParaRPr lang="en-US" sz="1400" dirty="0"/>
            </a:p>
          </p:txBody>
        </p:sp>
        <p:pic>
          <p:nvPicPr>
            <p:cNvPr id="57" name="Graphic 7">
              <a:extLst>
                <a:ext uri="{FF2B5EF4-FFF2-40B4-BE49-F238E27FC236}">
                  <a16:creationId xmlns:a16="http://schemas.microsoft.com/office/drawing/2014/main" id="{CD0D6CDA-8EA4-4168-8580-1C32582A8BA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rcRect/>
            <a:stretch/>
          </p:blipFill>
          <p:spPr bwMode="auto">
            <a:xfrm>
              <a:off x="1984159" y="1290107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78" name="Group 77">
            <a:extLst>
              <a:ext uri="{FF2B5EF4-FFF2-40B4-BE49-F238E27FC236}">
                <a16:creationId xmlns:a16="http://schemas.microsoft.com/office/drawing/2014/main" id="{C18E68A5-A334-40E2-A680-72EEADDC02BF}"/>
              </a:ext>
            </a:extLst>
          </p:cNvPr>
          <p:cNvGrpSpPr/>
          <p:nvPr/>
        </p:nvGrpSpPr>
        <p:grpSpPr>
          <a:xfrm>
            <a:off x="3481512" y="4444065"/>
            <a:ext cx="1765300" cy="3604560"/>
            <a:chOff x="1423757" y="4362479"/>
            <a:chExt cx="1765300" cy="3604560"/>
          </a:xfrm>
        </p:grpSpPr>
        <p:sp>
          <p:nvSpPr>
            <p:cNvPr id="80" name="Rectangle 79">
              <a:extLst>
                <a:ext uri="{FF2B5EF4-FFF2-40B4-BE49-F238E27FC236}">
                  <a16:creationId xmlns:a16="http://schemas.microsoft.com/office/drawing/2014/main" id="{7E777ADF-D265-443E-8918-90A93FC4989B}"/>
                </a:ext>
              </a:extLst>
            </p:cNvPr>
            <p:cNvSpPr/>
            <p:nvPr/>
          </p:nvSpPr>
          <p:spPr>
            <a:xfrm>
              <a:off x="1423757" y="4362479"/>
              <a:ext cx="1765300" cy="3604560"/>
            </a:xfrm>
            <a:prstGeom prst="rect">
              <a:avLst/>
            </a:prstGeom>
            <a:noFill/>
            <a:ln w="15875">
              <a:solidFill>
                <a:srgbClr val="00A4A6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502920" tIns="91440" bIns="45720"/>
            <a:lstStyle/>
            <a:p>
              <a:pPr>
                <a:defRPr/>
              </a:pPr>
              <a:r>
                <a:rPr lang="en-US" sz="120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Private subnet</a:t>
              </a:r>
            </a:p>
          </p:txBody>
        </p:sp>
        <p:pic>
          <p:nvPicPr>
            <p:cNvPr id="81" name="Graphic 80">
              <a:extLst>
                <a:ext uri="{FF2B5EF4-FFF2-40B4-BE49-F238E27FC236}">
                  <a16:creationId xmlns:a16="http://schemas.microsoft.com/office/drawing/2014/main" id="{F49D2FB9-BDAC-47C0-9833-BC1B5E62D00B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rcRect/>
            <a:stretch/>
          </p:blipFill>
          <p:spPr>
            <a:xfrm>
              <a:off x="1423757" y="4362481"/>
              <a:ext cx="381000" cy="381000"/>
            </a:xfrm>
            <a:prstGeom prst="rect">
              <a:avLst/>
            </a:prstGeom>
          </p:spPr>
        </p:pic>
        <p:sp>
          <p:nvSpPr>
            <p:cNvPr id="79" name="TextBox 78">
              <a:extLst>
                <a:ext uri="{FF2B5EF4-FFF2-40B4-BE49-F238E27FC236}">
                  <a16:creationId xmlns:a16="http://schemas.microsoft.com/office/drawing/2014/main" id="{743D1617-E8A1-4780-8213-2099092735A1}"/>
                </a:ext>
              </a:extLst>
            </p:cNvPr>
            <p:cNvSpPr txBox="1"/>
            <p:nvPr/>
          </p:nvSpPr>
          <p:spPr>
            <a:xfrm>
              <a:off x="1588357" y="5820556"/>
              <a:ext cx="151330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/>
                <a:t>Secure backend</a:t>
              </a:r>
              <a:endParaRPr lang="en-US" sz="1200" dirty="0"/>
            </a:p>
          </p:txBody>
        </p:sp>
      </p:grpSp>
      <p:pic>
        <p:nvPicPr>
          <p:cNvPr id="84" name="Graphic 17">
            <a:extLst>
              <a:ext uri="{FF2B5EF4-FFF2-40B4-BE49-F238E27FC236}">
                <a16:creationId xmlns:a16="http://schemas.microsoft.com/office/drawing/2014/main" id="{B94ED32C-C4B4-4A1F-8527-00D8107399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/>
          <a:stretch/>
        </p:blipFill>
        <p:spPr bwMode="auto">
          <a:xfrm>
            <a:off x="2751742" y="1596017"/>
            <a:ext cx="548640" cy="548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34" name="Straight Arrow Connector 133" descr="Right pointing horizontal arrow.">
            <a:extLst>
              <a:ext uri="{FF2B5EF4-FFF2-40B4-BE49-F238E27FC236}">
                <a16:creationId xmlns:a16="http://schemas.microsoft.com/office/drawing/2014/main" id="{50C431F2-C535-44C5-98A2-778A5EBF9D24}"/>
              </a:ext>
            </a:extLst>
          </p:cNvPr>
          <p:cNvCxnSpPr>
            <a:cxnSpLocks/>
            <a:endCxn id="88" idx="2"/>
          </p:cNvCxnSpPr>
          <p:nvPr/>
        </p:nvCxnSpPr>
        <p:spPr>
          <a:xfrm flipV="1">
            <a:off x="9482310" y="5304547"/>
            <a:ext cx="633240" cy="958"/>
          </a:xfrm>
          <a:prstGeom prst="straightConnector1">
            <a:avLst/>
          </a:prstGeom>
          <a:ln w="15875">
            <a:solidFill>
              <a:schemeClr val="tx1"/>
            </a:solidFill>
            <a:headEnd type="arrow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0" name="Graphic 17" descr="Amazon Cognito service icon.">
            <a:extLst>
              <a:ext uri="{FF2B5EF4-FFF2-40B4-BE49-F238E27FC236}">
                <a16:creationId xmlns:a16="http://schemas.microsoft.com/office/drawing/2014/main" id="{613A2228-CD68-4FC4-81AD-B15E0304B8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rcRect/>
          <a:stretch/>
        </p:blipFill>
        <p:spPr bwMode="auto">
          <a:xfrm>
            <a:off x="8720310" y="3175792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4" name="TextBox 11">
            <a:extLst>
              <a:ext uri="{FF2B5EF4-FFF2-40B4-BE49-F238E27FC236}">
                <a16:creationId xmlns:a16="http://schemas.microsoft.com/office/drawing/2014/main" id="{DAEAF7D1-EF29-4303-AC85-A7203D926D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55135" y="3937792"/>
            <a:ext cx="229235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1200" dirty="0">
                <a:latin typeface="Arial" panose="020B0604020202020204" pitchFamily="34" charset="0"/>
                <a:ea typeface="Amazon Ember" panose="020B0603020204020204" pitchFamily="34" charset="0"/>
                <a:cs typeface="Arial" panose="020B0604020202020204" pitchFamily="34" charset="0"/>
              </a:rPr>
              <a:t>Amazon Cognito</a:t>
            </a:r>
          </a:p>
        </p:txBody>
      </p:sp>
      <p:pic>
        <p:nvPicPr>
          <p:cNvPr id="61" name="Graphic 22" descr="User resource icon for the General Icons category.">
            <a:extLst>
              <a:ext uri="{FF2B5EF4-FFF2-40B4-BE49-F238E27FC236}">
                <a16:creationId xmlns:a16="http://schemas.microsoft.com/office/drawing/2014/main" id="{7EDFFE45-EF2D-4E69-96B3-5423F7611C3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rcRect/>
          <a:stretch/>
        </p:blipFill>
        <p:spPr bwMode="auto">
          <a:xfrm>
            <a:off x="12302440" y="5188907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2" name="TextBox 39">
            <a:extLst>
              <a:ext uri="{FF2B5EF4-FFF2-40B4-BE49-F238E27FC236}">
                <a16:creationId xmlns:a16="http://schemas.microsoft.com/office/drawing/2014/main" id="{F42F59E6-ACD2-4004-BF2B-0F7515BEAB8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996356" y="5724682"/>
            <a:ext cx="107315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1200" dirty="0">
                <a:latin typeface="Arial" panose="020B0604020202020204" pitchFamily="34" charset="0"/>
                <a:cs typeface="Arial" panose="020B0604020202020204" pitchFamily="34" charset="0"/>
              </a:rPr>
              <a:t>User</a:t>
            </a:r>
          </a:p>
        </p:txBody>
      </p:sp>
      <p:cxnSp>
        <p:nvCxnSpPr>
          <p:cNvPr id="67" name="Straight Arrow Connector 66" descr="Right pointing horizontal arrow.">
            <a:extLst>
              <a:ext uri="{FF2B5EF4-FFF2-40B4-BE49-F238E27FC236}">
                <a16:creationId xmlns:a16="http://schemas.microsoft.com/office/drawing/2014/main" id="{5FA01D21-9CA6-465A-9497-D8DB4E0ECBD8}"/>
              </a:ext>
            </a:extLst>
          </p:cNvPr>
          <p:cNvCxnSpPr>
            <a:cxnSpLocks/>
          </p:cNvCxnSpPr>
          <p:nvPr/>
        </p:nvCxnSpPr>
        <p:spPr>
          <a:xfrm>
            <a:off x="9086846" y="6209918"/>
            <a:ext cx="0" cy="914400"/>
          </a:xfrm>
          <a:prstGeom prst="straightConnector1">
            <a:avLst/>
          </a:prstGeom>
          <a:ln w="15875">
            <a:solidFill>
              <a:schemeClr val="tx1"/>
            </a:solidFill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TextBox 20">
            <a:extLst>
              <a:ext uri="{FF2B5EF4-FFF2-40B4-BE49-F238E27FC236}">
                <a16:creationId xmlns:a16="http://schemas.microsoft.com/office/drawing/2014/main" id="{4A8AB14A-8296-43EC-8FEB-93AF58F7538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529167" y="2549049"/>
            <a:ext cx="2471796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1200">
                <a:latin typeface="Arial" panose="020B0604020202020204" pitchFamily="34" charset="0"/>
                <a:ea typeface="Amazon Ember" panose="020B0603020204020204" pitchFamily="34" charset="0"/>
                <a:cs typeface="Arial" panose="020B0604020202020204" pitchFamily="34" charset="0"/>
              </a:rPr>
              <a:t>Access protected resources</a:t>
            </a:r>
            <a:endParaRPr lang="en-US" altLang="en-US" sz="1200" dirty="0">
              <a:latin typeface="Arial" panose="020B0604020202020204" pitchFamily="34" charset="0"/>
              <a:ea typeface="Amazon Ember" panose="020B0603020204020204" pitchFamily="34" charset="0"/>
              <a:cs typeface="Arial" panose="020B0604020202020204" pitchFamily="34" charset="0"/>
            </a:endParaRPr>
          </a:p>
        </p:txBody>
      </p:sp>
      <p:cxnSp>
        <p:nvCxnSpPr>
          <p:cNvPr id="70" name="Straight Arrow Connector 69" descr="Right pointing horizontal arrow.">
            <a:extLst>
              <a:ext uri="{FF2B5EF4-FFF2-40B4-BE49-F238E27FC236}">
                <a16:creationId xmlns:a16="http://schemas.microsoft.com/office/drawing/2014/main" id="{B8033A03-8C0C-49C7-8291-7B6A8F13A9FE}"/>
              </a:ext>
            </a:extLst>
          </p:cNvPr>
          <p:cNvCxnSpPr>
            <a:cxnSpLocks/>
            <a:stCxn id="75" idx="3"/>
          </p:cNvCxnSpPr>
          <p:nvPr/>
        </p:nvCxnSpPr>
        <p:spPr>
          <a:xfrm>
            <a:off x="9482310" y="5529232"/>
            <a:ext cx="2757315" cy="0"/>
          </a:xfrm>
          <a:prstGeom prst="straightConnector1">
            <a:avLst/>
          </a:prstGeom>
          <a:ln w="15875">
            <a:solidFill>
              <a:schemeClr val="tx1"/>
            </a:solidFill>
            <a:headEnd type="arrow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TextBox 20">
            <a:extLst>
              <a:ext uri="{FF2B5EF4-FFF2-40B4-BE49-F238E27FC236}">
                <a16:creationId xmlns:a16="http://schemas.microsoft.com/office/drawing/2014/main" id="{4EAF8B0E-49DC-42A3-9C3F-02BE52BA37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280430" y="5247396"/>
            <a:ext cx="2471796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1200">
                <a:latin typeface="Arial" panose="020B0604020202020204" pitchFamily="34" charset="0"/>
                <a:ea typeface="Amazon Ember" panose="020B0603020204020204" pitchFamily="34" charset="0"/>
                <a:cs typeface="Arial" panose="020B0604020202020204" pitchFamily="34" charset="0"/>
              </a:rPr>
              <a:t>Access the API</a:t>
            </a:r>
            <a:endParaRPr lang="en-US" altLang="en-US" sz="1200" dirty="0">
              <a:latin typeface="Arial" panose="020B0604020202020204" pitchFamily="34" charset="0"/>
              <a:ea typeface="Amazon Ember" panose="020B0603020204020204" pitchFamily="34" charset="0"/>
              <a:cs typeface="Arial" panose="020B0604020202020204" pitchFamily="34" charset="0"/>
            </a:endParaRPr>
          </a:p>
        </p:txBody>
      </p:sp>
      <p:sp>
        <p:nvSpPr>
          <p:cNvPr id="72" name="TextBox 20">
            <a:extLst>
              <a:ext uri="{FF2B5EF4-FFF2-40B4-BE49-F238E27FC236}">
                <a16:creationId xmlns:a16="http://schemas.microsoft.com/office/drawing/2014/main" id="{CD516309-C234-4924-A49E-2C2C457AEC5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22714" y="5247397"/>
            <a:ext cx="1542184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1200">
                <a:latin typeface="Arial" panose="020B0604020202020204" pitchFamily="34" charset="0"/>
                <a:ea typeface="Amazon Ember" panose="020B0603020204020204" pitchFamily="34" charset="0"/>
                <a:cs typeface="Arial" panose="020B0604020202020204" pitchFamily="34" charset="0"/>
              </a:rPr>
              <a:t>Path=</a:t>
            </a:r>
            <a:r>
              <a:rPr lang="en-US" altLang="en-US" sz="1200">
                <a:latin typeface="Consolas" panose="020B0609020204030204" pitchFamily="49" charset="0"/>
                <a:ea typeface="Amazon Ember" panose="020B0603020204020204" pitchFamily="34" charset="0"/>
                <a:cs typeface="Arial" panose="020B0604020202020204" pitchFamily="34" charset="0"/>
              </a:rPr>
              <a:t>/access</a:t>
            </a:r>
            <a:endParaRPr lang="en-US" altLang="en-US" sz="1200" dirty="0">
              <a:latin typeface="Consolas" panose="020B0609020204030204" pitchFamily="49" charset="0"/>
              <a:ea typeface="Amazon Ember" panose="020B0603020204020204" pitchFamily="34" charset="0"/>
              <a:cs typeface="Arial" panose="020B0604020202020204" pitchFamily="34" charset="0"/>
            </a:endParaRPr>
          </a:p>
        </p:txBody>
      </p:sp>
      <p:pic>
        <p:nvPicPr>
          <p:cNvPr id="68" name="Graphic 67" descr="Instances instance icon for the Amazon EC2 service.">
            <a:extLst>
              <a:ext uri="{FF2B5EF4-FFF2-40B4-BE49-F238E27FC236}">
                <a16:creationId xmlns:a16="http://schemas.microsoft.com/office/drawing/2014/main" id="{96A1C823-8244-4861-A31F-BCAF54E8FF5B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4021262" y="5170501"/>
            <a:ext cx="685800" cy="685800"/>
          </a:xfrm>
          <a:prstGeom prst="rect">
            <a:avLst/>
          </a:prstGeom>
        </p:spPr>
      </p:pic>
      <p:pic>
        <p:nvPicPr>
          <p:cNvPr id="73" name="Graphic 72" descr="Instances instance icon for the Amazon EC2 service.">
            <a:extLst>
              <a:ext uri="{FF2B5EF4-FFF2-40B4-BE49-F238E27FC236}">
                <a16:creationId xmlns:a16="http://schemas.microsoft.com/office/drawing/2014/main" id="{F1E22FE2-2832-4057-BF24-309071ECE118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4021262" y="6688889"/>
            <a:ext cx="685800" cy="685800"/>
          </a:xfrm>
          <a:prstGeom prst="rect">
            <a:avLst/>
          </a:prstGeom>
        </p:spPr>
      </p:pic>
      <p:sp>
        <p:nvSpPr>
          <p:cNvPr id="74" name="TextBox 73">
            <a:extLst>
              <a:ext uri="{FF2B5EF4-FFF2-40B4-BE49-F238E27FC236}">
                <a16:creationId xmlns:a16="http://schemas.microsoft.com/office/drawing/2014/main" id="{0E8B0137-44AF-4699-A0E2-D56ECE1AAB2C}"/>
              </a:ext>
            </a:extLst>
          </p:cNvPr>
          <p:cNvSpPr txBox="1"/>
          <p:nvPr/>
        </p:nvSpPr>
        <p:spPr>
          <a:xfrm>
            <a:off x="3579842" y="7435666"/>
            <a:ext cx="151330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/>
              <a:t>Secure backend</a:t>
            </a:r>
            <a:endParaRPr lang="en-US" sz="1200" dirty="0"/>
          </a:p>
        </p:txBody>
      </p:sp>
      <p:pic>
        <p:nvPicPr>
          <p:cNvPr id="75" name="Graphic 17" descr="Amazon API Gateway service icon.">
            <a:extLst>
              <a:ext uri="{FF2B5EF4-FFF2-40B4-BE49-F238E27FC236}">
                <a16:creationId xmlns:a16="http://schemas.microsoft.com/office/drawing/2014/main" id="{EF2D2B8D-5FE9-456A-9084-489C67304A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rcRect/>
          <a:stretch/>
        </p:blipFill>
        <p:spPr bwMode="auto">
          <a:xfrm>
            <a:off x="8720310" y="5148232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6" name="TextBox 9">
            <a:extLst>
              <a:ext uri="{FF2B5EF4-FFF2-40B4-BE49-F238E27FC236}">
                <a16:creationId xmlns:a16="http://schemas.microsoft.com/office/drawing/2014/main" id="{88B90B1D-07D5-4FCB-BA63-CB3ED584BA2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79742" y="5910232"/>
            <a:ext cx="224313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1200" dirty="0">
                <a:latin typeface="Arial" panose="020B0604020202020204" pitchFamily="34" charset="0"/>
                <a:ea typeface="Amazon Ember" panose="020B0603020204020204" pitchFamily="34" charset="0"/>
                <a:cs typeface="Arial" panose="020B0604020202020204" pitchFamily="34" charset="0"/>
              </a:rPr>
              <a:t>Amazon API Gateway</a:t>
            </a:r>
          </a:p>
        </p:txBody>
      </p:sp>
      <p:cxnSp>
        <p:nvCxnSpPr>
          <p:cNvPr id="77" name="Straight Arrow Connector 76" descr="Right pointing horizontal arrow.">
            <a:extLst>
              <a:ext uri="{FF2B5EF4-FFF2-40B4-BE49-F238E27FC236}">
                <a16:creationId xmlns:a16="http://schemas.microsoft.com/office/drawing/2014/main" id="{266EEB79-6595-4B33-8282-177F1F70093B}"/>
              </a:ext>
            </a:extLst>
          </p:cNvPr>
          <p:cNvCxnSpPr>
            <a:cxnSpLocks/>
            <a:endCxn id="75" idx="1"/>
          </p:cNvCxnSpPr>
          <p:nvPr/>
        </p:nvCxnSpPr>
        <p:spPr>
          <a:xfrm flipV="1">
            <a:off x="4875922" y="5529232"/>
            <a:ext cx="3844388" cy="0"/>
          </a:xfrm>
          <a:prstGeom prst="straightConnector1">
            <a:avLst/>
          </a:prstGeom>
          <a:ln w="15875">
            <a:solidFill>
              <a:schemeClr val="tx1"/>
            </a:solidFill>
            <a:headEnd type="arrow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TextBox 20">
            <a:extLst>
              <a:ext uri="{FF2B5EF4-FFF2-40B4-BE49-F238E27FC236}">
                <a16:creationId xmlns:a16="http://schemas.microsoft.com/office/drawing/2014/main" id="{CFE2E566-C910-4C08-A31C-BBD4FB9A011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57908" y="5529489"/>
            <a:ext cx="247179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1200">
                <a:latin typeface="Arial" panose="020B0604020202020204" pitchFamily="34" charset="0"/>
                <a:ea typeface="Amazon Ember" panose="020B0603020204020204" pitchFamily="34" charset="0"/>
                <a:cs typeface="Arial" panose="020B0604020202020204" pitchFamily="34" charset="0"/>
              </a:rPr>
              <a:t>(require access token with</a:t>
            </a:r>
          </a:p>
          <a:p>
            <a:pPr algn="ctr" eaLnBrk="1" hangingPunct="1"/>
            <a:r>
              <a:rPr lang="en-US" altLang="en-US" sz="1200">
                <a:latin typeface="Arial" panose="020B0604020202020204" pitchFamily="34" charset="0"/>
                <a:ea typeface="Amazon Ember" panose="020B0603020204020204" pitchFamily="34" charset="0"/>
                <a:cs typeface="Arial" panose="020B0604020202020204" pitchFamily="34" charset="0"/>
              </a:rPr>
              <a:t>correct scope)</a:t>
            </a:r>
            <a:endParaRPr lang="en-US" altLang="en-US" sz="1200" dirty="0">
              <a:latin typeface="Arial" panose="020B0604020202020204" pitchFamily="34" charset="0"/>
              <a:ea typeface="Amazon Ember" panose="020B0603020204020204" pitchFamily="34" charset="0"/>
              <a:cs typeface="Arial" panose="020B0604020202020204" pitchFamily="34" charset="0"/>
            </a:endParaRPr>
          </a:p>
        </p:txBody>
      </p:sp>
      <p:cxnSp>
        <p:nvCxnSpPr>
          <p:cNvPr id="83" name="Straight Arrow Connector 82" descr="Right pointing horizontal arrow.">
            <a:extLst>
              <a:ext uri="{FF2B5EF4-FFF2-40B4-BE49-F238E27FC236}">
                <a16:creationId xmlns:a16="http://schemas.microsoft.com/office/drawing/2014/main" id="{C40A86CB-0B2E-445D-B0E1-F2671BF2C855}"/>
              </a:ext>
            </a:extLst>
          </p:cNvPr>
          <p:cNvCxnSpPr>
            <a:cxnSpLocks/>
          </p:cNvCxnSpPr>
          <p:nvPr/>
        </p:nvCxnSpPr>
        <p:spPr>
          <a:xfrm>
            <a:off x="4877432" y="7112774"/>
            <a:ext cx="4209414" cy="0"/>
          </a:xfrm>
          <a:prstGeom prst="straightConnector1">
            <a:avLst/>
          </a:prstGeom>
          <a:ln w="15875">
            <a:solidFill>
              <a:schemeClr val="tx1"/>
            </a:solidFill>
            <a:headEnd type="arrow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5" name="TextBox 20">
            <a:extLst>
              <a:ext uri="{FF2B5EF4-FFF2-40B4-BE49-F238E27FC236}">
                <a16:creationId xmlns:a16="http://schemas.microsoft.com/office/drawing/2014/main" id="{B4EC11C6-DD49-4F8F-A347-EB5428D67EC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57908" y="7122959"/>
            <a:ext cx="2471796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1200">
                <a:latin typeface="Arial" panose="020B0604020202020204" pitchFamily="34" charset="0"/>
                <a:ea typeface="Amazon Ember" panose="020B0603020204020204" pitchFamily="34" charset="0"/>
                <a:cs typeface="Arial" panose="020B0604020202020204" pitchFamily="34" charset="0"/>
              </a:rPr>
              <a:t>(require ID token)</a:t>
            </a:r>
            <a:endParaRPr lang="en-US" altLang="en-US" sz="1200" dirty="0">
              <a:latin typeface="Arial" panose="020B0604020202020204" pitchFamily="34" charset="0"/>
              <a:ea typeface="Amazon Ember" panose="020B0603020204020204" pitchFamily="34" charset="0"/>
              <a:cs typeface="Arial" panose="020B0604020202020204" pitchFamily="34" charset="0"/>
            </a:endParaRPr>
          </a:p>
        </p:txBody>
      </p:sp>
      <p:sp>
        <p:nvSpPr>
          <p:cNvPr id="86" name="TextBox 20">
            <a:extLst>
              <a:ext uri="{FF2B5EF4-FFF2-40B4-BE49-F238E27FC236}">
                <a16:creationId xmlns:a16="http://schemas.microsoft.com/office/drawing/2014/main" id="{9B2AD620-5DA6-403C-9BD2-3445430A3AD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22714" y="6838742"/>
            <a:ext cx="1542184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1200">
                <a:latin typeface="Arial" panose="020B0604020202020204" pitchFamily="34" charset="0"/>
                <a:ea typeface="Amazon Ember" panose="020B0603020204020204" pitchFamily="34" charset="0"/>
                <a:cs typeface="Arial" panose="020B0604020202020204" pitchFamily="34" charset="0"/>
              </a:rPr>
              <a:t>Path=</a:t>
            </a:r>
            <a:r>
              <a:rPr lang="en-US" altLang="en-US" sz="1200">
                <a:latin typeface="Consolas" panose="020B0609020204030204" pitchFamily="49" charset="0"/>
                <a:ea typeface="Amazon Ember" panose="020B0603020204020204" pitchFamily="34" charset="0"/>
                <a:cs typeface="Arial" panose="020B0604020202020204" pitchFamily="34" charset="0"/>
              </a:rPr>
              <a:t>/id</a:t>
            </a:r>
            <a:endParaRPr lang="en-US" altLang="en-US" sz="1200" dirty="0">
              <a:latin typeface="Consolas" panose="020B0609020204030204" pitchFamily="49" charset="0"/>
              <a:ea typeface="Amazon Ember" panose="020B0603020204020204" pitchFamily="34" charset="0"/>
              <a:cs typeface="Arial" panose="020B0604020202020204" pitchFamily="34" charset="0"/>
            </a:endParaRPr>
          </a:p>
        </p:txBody>
      </p:sp>
      <p:sp>
        <p:nvSpPr>
          <p:cNvPr id="88" name="Freeform 62" descr="Ninety degree arrow pointing down to the left.">
            <a:extLst>
              <a:ext uri="{FF2B5EF4-FFF2-40B4-BE49-F238E27FC236}">
                <a16:creationId xmlns:a16="http://schemas.microsoft.com/office/drawing/2014/main" id="{573FF118-7132-4888-AE59-2E1D449471DA}"/>
              </a:ext>
            </a:extLst>
          </p:cNvPr>
          <p:cNvSpPr/>
          <p:nvPr/>
        </p:nvSpPr>
        <p:spPr>
          <a:xfrm rot="5400000" flipH="1">
            <a:off x="8931443" y="4120440"/>
            <a:ext cx="1734974" cy="633240"/>
          </a:xfrm>
          <a:custGeom>
            <a:avLst/>
            <a:gdLst>
              <a:gd name="connsiteX0" fmla="*/ 1371600 w 1371600"/>
              <a:gd name="connsiteY0" fmla="*/ 711200 h 711200"/>
              <a:gd name="connsiteX1" fmla="*/ 1371600 w 1371600"/>
              <a:gd name="connsiteY1" fmla="*/ 0 h 711200"/>
              <a:gd name="connsiteX2" fmla="*/ 0 w 1371600"/>
              <a:gd name="connsiteY2" fmla="*/ 0 h 711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71600" h="711200">
                <a:moveTo>
                  <a:pt x="1371600" y="711200"/>
                </a:moveTo>
                <a:lnTo>
                  <a:pt x="1371600" y="0"/>
                </a:lnTo>
                <a:lnTo>
                  <a:pt x="0" y="0"/>
                </a:lnTo>
              </a:path>
            </a:pathLst>
          </a:custGeom>
          <a:noFill/>
          <a:ln w="15875">
            <a:solidFill>
              <a:schemeClr val="tx1"/>
            </a:solidFill>
            <a:headEnd type="arrow" w="med" len="sm"/>
            <a:tailEnd type="none" w="med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3" name="TextBox 20">
            <a:extLst>
              <a:ext uri="{FF2B5EF4-FFF2-40B4-BE49-F238E27FC236}">
                <a16:creationId xmlns:a16="http://schemas.microsoft.com/office/drawing/2014/main" id="{DED6A9F2-F03C-4C84-A046-BD34012AB6E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482911" y="4357568"/>
            <a:ext cx="1264700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1200">
                <a:latin typeface="Arial" panose="020B0604020202020204" pitchFamily="34" charset="0"/>
                <a:ea typeface="Amazon Ember" panose="020B0603020204020204" pitchFamily="34" charset="0"/>
                <a:cs typeface="Arial" panose="020B0604020202020204" pitchFamily="34" charset="0"/>
              </a:rPr>
              <a:t>Authorizer</a:t>
            </a:r>
            <a:endParaRPr lang="en-US" altLang="en-US" sz="1200" dirty="0">
              <a:latin typeface="Arial" panose="020B0604020202020204" pitchFamily="34" charset="0"/>
              <a:ea typeface="Amazon Ember" panose="020B0603020204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05075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49445A-A96D-4009-9856-B89B9A73D4CC}"/>
              </a:ext>
            </a:extLst>
          </p:cNvPr>
          <p:cNvSpPr txBox="1">
            <a:spLocks/>
          </p:cNvSpPr>
          <p:nvPr/>
        </p:nvSpPr>
        <p:spPr>
          <a:xfrm>
            <a:off x="3252486" y="5763786"/>
            <a:ext cx="9954228" cy="3034032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164592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792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4400">
                <a:solidFill>
                  <a:srgbClr val="7030A0"/>
                </a:solidFill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AWS Security Reference Architecture</a:t>
            </a:r>
            <a:br>
              <a:rPr lang="en-US" sz="4800">
                <a:solidFill>
                  <a:srgbClr val="7030A0"/>
                </a:solidFill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</a:br>
            <a:br>
              <a:rPr lang="en-US" sz="6000">
                <a:solidFill>
                  <a:srgbClr val="7030A0"/>
                </a:solidFill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</a:br>
            <a:r>
              <a:rPr lang="en-US" sz="440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Deep dives</a:t>
            </a:r>
            <a:endParaRPr lang="en-US" sz="6000" dirty="0">
              <a:latin typeface="Amazon Ember" panose="020B0603020204020204" pitchFamily="34" charset="0"/>
              <a:ea typeface="Amazon Ember" panose="020B0603020204020204" pitchFamily="34" charset="0"/>
              <a:cs typeface="Amazon Ember" panose="020B06030202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2434009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TextBox 152">
            <a:extLst>
              <a:ext uri="{FF2B5EF4-FFF2-40B4-BE49-F238E27FC236}">
                <a16:creationId xmlns:a16="http://schemas.microsoft.com/office/drawing/2014/main" id="{69E21DD6-3B04-4D80-9550-1C063AE0E58D}"/>
              </a:ext>
            </a:extLst>
          </p:cNvPr>
          <p:cNvSpPr txBox="1"/>
          <p:nvPr/>
        </p:nvSpPr>
        <p:spPr>
          <a:xfrm>
            <a:off x="10899254" y="404647"/>
            <a:ext cx="491352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AWS Security Reference Architecture</a:t>
            </a:r>
          </a:p>
          <a:p>
            <a:r>
              <a:rPr lang="en-US" sz="160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Deep dive: customer identity management, </a:t>
            </a:r>
          </a:p>
          <a:p>
            <a:r>
              <a:rPr lang="en-US" sz="160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Amazon Cognito with Amazon OpenSearch Service</a:t>
            </a:r>
            <a:endParaRPr lang="en-US" sz="1600" dirty="0">
              <a:latin typeface="Amazon Ember" panose="020B0603020204020204" pitchFamily="34" charset="0"/>
              <a:ea typeface="Amazon Ember" panose="020B0603020204020204" pitchFamily="34" charset="0"/>
              <a:cs typeface="Amazon Ember" panose="020B0603020204020204" pitchFamily="34" charset="0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DE2AFEC9-1BCB-4470-9652-86136258072A}"/>
              </a:ext>
            </a:extLst>
          </p:cNvPr>
          <p:cNvSpPr/>
          <p:nvPr/>
        </p:nvSpPr>
        <p:spPr>
          <a:xfrm>
            <a:off x="2950224" y="3817947"/>
            <a:ext cx="4249756" cy="2512346"/>
          </a:xfrm>
          <a:prstGeom prst="rect">
            <a:avLst/>
          </a:prstGeom>
          <a:noFill/>
          <a:ln w="15875">
            <a:solidFill>
              <a:srgbClr val="8C4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2920" tIns="91440"/>
          <a:lstStyle/>
          <a:p>
            <a:pPr>
              <a:defRPr/>
            </a:pPr>
            <a:r>
              <a:rPr lang="en-US" sz="1200">
                <a:ln w="0"/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VPC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13823237-FBE4-4E13-B182-828DAA5A38E8}"/>
              </a:ext>
            </a:extLst>
          </p:cNvPr>
          <p:cNvSpPr/>
          <p:nvPr/>
        </p:nvSpPr>
        <p:spPr>
          <a:xfrm>
            <a:off x="2688753" y="2327385"/>
            <a:ext cx="7102947" cy="4606816"/>
          </a:xfrm>
          <a:prstGeom prst="rect">
            <a:avLst/>
          </a:prstGeom>
          <a:noFill/>
          <a:ln w="34925" cmpd="dbl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0" name="Group 39">
            <a:extLst>
              <a:ext uri="{FF2B5EF4-FFF2-40B4-BE49-F238E27FC236}">
                <a16:creationId xmlns:a16="http://schemas.microsoft.com/office/drawing/2014/main" id="{96E193CC-C3F4-4297-9765-591CE8C0C0C1}"/>
              </a:ext>
            </a:extLst>
          </p:cNvPr>
          <p:cNvGrpSpPr/>
          <p:nvPr/>
        </p:nvGrpSpPr>
        <p:grpSpPr>
          <a:xfrm>
            <a:off x="3870529" y="2446122"/>
            <a:ext cx="1134104" cy="616063"/>
            <a:chOff x="2248016" y="1915634"/>
            <a:chExt cx="1134104" cy="616063"/>
          </a:xfrm>
        </p:grpSpPr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1293E036-E6EF-4E26-A05F-9F1D7420D09C}"/>
                </a:ext>
              </a:extLst>
            </p:cNvPr>
            <p:cNvSpPr txBox="1"/>
            <p:nvPr/>
          </p:nvSpPr>
          <p:spPr>
            <a:xfrm>
              <a:off x="2248016" y="2270087"/>
              <a:ext cx="113410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dirty="0"/>
                <a:t>Permissions</a:t>
              </a:r>
            </a:p>
          </p:txBody>
        </p:sp>
        <p:pic>
          <p:nvPicPr>
            <p:cNvPr id="42" name="Graphic 41">
              <a:extLst>
                <a:ext uri="{FF2B5EF4-FFF2-40B4-BE49-F238E27FC236}">
                  <a16:creationId xmlns:a16="http://schemas.microsoft.com/office/drawing/2014/main" id="{898F4DE1-462B-4FBE-AE93-1240DF62047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2615053" y="1915634"/>
              <a:ext cx="400030" cy="400030"/>
            </a:xfrm>
            <a:prstGeom prst="rect">
              <a:avLst/>
            </a:prstGeom>
          </p:spPr>
        </p:pic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D73951DC-DCA6-4026-95E6-709784F86126}"/>
              </a:ext>
            </a:extLst>
          </p:cNvPr>
          <p:cNvGrpSpPr/>
          <p:nvPr/>
        </p:nvGrpSpPr>
        <p:grpSpPr>
          <a:xfrm>
            <a:off x="4704287" y="2356829"/>
            <a:ext cx="644414" cy="569276"/>
            <a:chOff x="10297579" y="5276566"/>
            <a:chExt cx="644414" cy="569276"/>
          </a:xfrm>
        </p:grpSpPr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A3EC2450-BCDA-4652-BEB8-419CBEA91E02}"/>
                </a:ext>
              </a:extLst>
            </p:cNvPr>
            <p:cNvSpPr txBox="1"/>
            <p:nvPr/>
          </p:nvSpPr>
          <p:spPr>
            <a:xfrm>
              <a:off x="10297579" y="5584232"/>
              <a:ext cx="64441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dirty="0"/>
                <a:t>Roles</a:t>
              </a:r>
            </a:p>
          </p:txBody>
        </p:sp>
        <p:pic>
          <p:nvPicPr>
            <p:cNvPr id="45" name="Graphic 44">
              <a:extLst>
                <a:ext uri="{FF2B5EF4-FFF2-40B4-BE49-F238E27FC236}">
                  <a16:creationId xmlns:a16="http://schemas.microsoft.com/office/drawing/2014/main" id="{1FD891F8-7C6B-4522-A121-5195B7CBCFA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0384836" y="5276566"/>
              <a:ext cx="469900" cy="469900"/>
            </a:xfrm>
            <a:prstGeom prst="rect">
              <a:avLst/>
            </a:prstGeom>
          </p:spPr>
        </p:pic>
      </p:grp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113B9941-F428-4AC4-8EAD-DFE7F5D26BB4}"/>
              </a:ext>
            </a:extLst>
          </p:cNvPr>
          <p:cNvCxnSpPr/>
          <p:nvPr/>
        </p:nvCxnSpPr>
        <p:spPr>
          <a:xfrm>
            <a:off x="5314922" y="2359253"/>
            <a:ext cx="0" cy="854154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22B99719-FF90-4FB8-9F2C-7FCA1620171D}"/>
              </a:ext>
            </a:extLst>
          </p:cNvPr>
          <p:cNvCxnSpPr/>
          <p:nvPr/>
        </p:nvCxnSpPr>
        <p:spPr>
          <a:xfrm>
            <a:off x="4056129" y="2359253"/>
            <a:ext cx="0" cy="854154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TextBox 50">
            <a:extLst>
              <a:ext uri="{FF2B5EF4-FFF2-40B4-BE49-F238E27FC236}">
                <a16:creationId xmlns:a16="http://schemas.microsoft.com/office/drawing/2014/main" id="{8F5D9CA1-ED0C-4768-A8B9-1C3A4F5402EC}"/>
              </a:ext>
            </a:extLst>
          </p:cNvPr>
          <p:cNvSpPr txBox="1"/>
          <p:nvPr/>
        </p:nvSpPr>
        <p:spPr>
          <a:xfrm>
            <a:off x="3293373" y="1670282"/>
            <a:ext cx="23629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OU – Workloads</a:t>
            </a:r>
          </a:p>
        </p:txBody>
      </p:sp>
      <p:pic>
        <p:nvPicPr>
          <p:cNvPr id="52" name="Graphic 51">
            <a:extLst>
              <a:ext uri="{FF2B5EF4-FFF2-40B4-BE49-F238E27FC236}">
                <a16:creationId xmlns:a16="http://schemas.microsoft.com/office/drawing/2014/main" id="{2A75288E-DFFA-49F7-9CD2-6AA01E74C0F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2950220" y="3817949"/>
            <a:ext cx="381000" cy="381000"/>
          </a:xfrm>
          <a:prstGeom prst="rect">
            <a:avLst/>
          </a:prstGeom>
        </p:spPr>
      </p:pic>
      <p:grpSp>
        <p:nvGrpSpPr>
          <p:cNvPr id="53" name="Group 52">
            <a:extLst>
              <a:ext uri="{FF2B5EF4-FFF2-40B4-BE49-F238E27FC236}">
                <a16:creationId xmlns:a16="http://schemas.microsoft.com/office/drawing/2014/main" id="{2649BB75-90DE-41EA-8549-BB53A08A6233}"/>
              </a:ext>
            </a:extLst>
          </p:cNvPr>
          <p:cNvGrpSpPr/>
          <p:nvPr/>
        </p:nvGrpSpPr>
        <p:grpSpPr>
          <a:xfrm>
            <a:off x="2755558" y="2429397"/>
            <a:ext cx="1364961" cy="965410"/>
            <a:chOff x="1523478" y="1290107"/>
            <a:chExt cx="1364961" cy="965410"/>
          </a:xfrm>
        </p:grpSpPr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155BBB87-C446-4229-94B8-F72FF1C16265}"/>
                </a:ext>
              </a:extLst>
            </p:cNvPr>
            <p:cNvSpPr txBox="1"/>
            <p:nvPr/>
          </p:nvSpPr>
          <p:spPr>
            <a:xfrm>
              <a:off x="1523478" y="1732297"/>
              <a:ext cx="136496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/>
                <a:t>Application</a:t>
              </a:r>
            </a:p>
            <a:p>
              <a:pPr algn="ctr"/>
              <a:r>
                <a:rPr lang="en-US" sz="1400"/>
                <a:t>account</a:t>
              </a:r>
              <a:endParaRPr lang="en-US" sz="1400" dirty="0"/>
            </a:p>
          </p:txBody>
        </p:sp>
        <p:pic>
          <p:nvPicPr>
            <p:cNvPr id="57" name="Graphic 7">
              <a:extLst>
                <a:ext uri="{FF2B5EF4-FFF2-40B4-BE49-F238E27FC236}">
                  <a16:creationId xmlns:a16="http://schemas.microsoft.com/office/drawing/2014/main" id="{CD0D6CDA-8EA4-4168-8580-1C32582A8BA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rcRect/>
            <a:stretch/>
          </p:blipFill>
          <p:spPr bwMode="auto">
            <a:xfrm>
              <a:off x="1984159" y="1290107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84" name="Graphic 17">
            <a:extLst>
              <a:ext uri="{FF2B5EF4-FFF2-40B4-BE49-F238E27FC236}">
                <a16:creationId xmlns:a16="http://schemas.microsoft.com/office/drawing/2014/main" id="{B94ED32C-C4B4-4A1F-8527-00D8107399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/>
        </p:blipFill>
        <p:spPr bwMode="auto">
          <a:xfrm>
            <a:off x="2751742" y="1596017"/>
            <a:ext cx="548640" cy="548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" name="Graphic 17" descr="Amazon Cognito service icon.">
            <a:extLst>
              <a:ext uri="{FF2B5EF4-FFF2-40B4-BE49-F238E27FC236}">
                <a16:creationId xmlns:a16="http://schemas.microsoft.com/office/drawing/2014/main" id="{613A2228-CD68-4FC4-81AD-B15E0304B8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/>
          <a:stretch/>
        </p:blipFill>
        <p:spPr bwMode="auto">
          <a:xfrm>
            <a:off x="7848779" y="2795863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4" name="TextBox 11">
            <a:extLst>
              <a:ext uri="{FF2B5EF4-FFF2-40B4-BE49-F238E27FC236}">
                <a16:creationId xmlns:a16="http://schemas.microsoft.com/office/drawing/2014/main" id="{DAEAF7D1-EF29-4303-AC85-A7203D926D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83604" y="3557863"/>
            <a:ext cx="229235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1200" dirty="0">
                <a:latin typeface="Arial" panose="020B0604020202020204" pitchFamily="34" charset="0"/>
                <a:ea typeface="Amazon Ember" panose="020B0603020204020204" pitchFamily="34" charset="0"/>
                <a:cs typeface="Arial" panose="020B0604020202020204" pitchFamily="34" charset="0"/>
              </a:rPr>
              <a:t>Amazon Cognito</a:t>
            </a:r>
          </a:p>
        </p:txBody>
      </p:sp>
      <p:pic>
        <p:nvPicPr>
          <p:cNvPr id="61" name="Graphic 22" descr="User resource icon for the General Icons category.">
            <a:extLst>
              <a:ext uri="{FF2B5EF4-FFF2-40B4-BE49-F238E27FC236}">
                <a16:creationId xmlns:a16="http://schemas.microsoft.com/office/drawing/2014/main" id="{7EDFFE45-EF2D-4E69-96B3-5423F7611C3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rcRect/>
          <a:stretch/>
        </p:blipFill>
        <p:spPr bwMode="auto">
          <a:xfrm>
            <a:off x="10102336" y="4707152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2" name="TextBox 39">
            <a:extLst>
              <a:ext uri="{FF2B5EF4-FFF2-40B4-BE49-F238E27FC236}">
                <a16:creationId xmlns:a16="http://schemas.microsoft.com/office/drawing/2014/main" id="{F42F59E6-ACD2-4004-BF2B-0F7515BEAB8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796252" y="5242927"/>
            <a:ext cx="107315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1200" dirty="0">
                <a:latin typeface="Arial" panose="020B0604020202020204" pitchFamily="34" charset="0"/>
                <a:cs typeface="Arial" panose="020B0604020202020204" pitchFamily="34" charset="0"/>
              </a:rPr>
              <a:t>User</a:t>
            </a:r>
          </a:p>
        </p:txBody>
      </p:sp>
      <p:cxnSp>
        <p:nvCxnSpPr>
          <p:cNvPr id="70" name="Straight Arrow Connector 69" descr="Right pointing horizontal arrow.">
            <a:extLst>
              <a:ext uri="{FF2B5EF4-FFF2-40B4-BE49-F238E27FC236}">
                <a16:creationId xmlns:a16="http://schemas.microsoft.com/office/drawing/2014/main" id="{B8033A03-8C0C-49C7-8291-7B6A8F13A9FE}"/>
              </a:ext>
            </a:extLst>
          </p:cNvPr>
          <p:cNvCxnSpPr>
            <a:cxnSpLocks/>
          </p:cNvCxnSpPr>
          <p:nvPr/>
        </p:nvCxnSpPr>
        <p:spPr>
          <a:xfrm>
            <a:off x="6424955" y="5047477"/>
            <a:ext cx="3657600" cy="0"/>
          </a:xfrm>
          <a:prstGeom prst="straightConnector1">
            <a:avLst/>
          </a:prstGeom>
          <a:ln w="15875">
            <a:solidFill>
              <a:schemeClr val="tx1"/>
            </a:solidFill>
            <a:headEnd type="arrow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TextBox 20">
            <a:extLst>
              <a:ext uri="{FF2B5EF4-FFF2-40B4-BE49-F238E27FC236}">
                <a16:creationId xmlns:a16="http://schemas.microsoft.com/office/drawing/2014/main" id="{4EAF8B0E-49DC-42A3-9C3F-02BE52BA37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39685" y="4593637"/>
            <a:ext cx="247179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1200">
                <a:latin typeface="Arial" panose="020B0604020202020204" pitchFamily="34" charset="0"/>
                <a:ea typeface="Amazon Ember" panose="020B0603020204020204" pitchFamily="34" charset="0"/>
                <a:cs typeface="Arial" panose="020B0604020202020204" pitchFamily="34" charset="0"/>
              </a:rPr>
              <a:t>Access the Amazon OpenSearch Dashboards URL</a:t>
            </a:r>
            <a:endParaRPr lang="en-US" altLang="en-US" sz="1200" dirty="0">
              <a:latin typeface="Arial" panose="020B0604020202020204" pitchFamily="34" charset="0"/>
              <a:ea typeface="Amazon Ember" panose="020B0603020204020204" pitchFamily="34" charset="0"/>
              <a:cs typeface="Arial" panose="020B0604020202020204" pitchFamily="34" charset="0"/>
            </a:endParaRPr>
          </a:p>
        </p:txBody>
      </p:sp>
      <p:cxnSp>
        <p:nvCxnSpPr>
          <p:cNvPr id="77" name="Straight Arrow Connector 76" descr="Right pointing horizontal arrow.">
            <a:extLst>
              <a:ext uri="{FF2B5EF4-FFF2-40B4-BE49-F238E27FC236}">
                <a16:creationId xmlns:a16="http://schemas.microsoft.com/office/drawing/2014/main" id="{266EEB79-6595-4B33-8282-177F1F70093B}"/>
              </a:ext>
            </a:extLst>
          </p:cNvPr>
          <p:cNvCxnSpPr>
            <a:cxnSpLocks/>
            <a:endCxn id="48" idx="1"/>
          </p:cNvCxnSpPr>
          <p:nvPr/>
        </p:nvCxnSpPr>
        <p:spPr>
          <a:xfrm>
            <a:off x="4238625" y="5024407"/>
            <a:ext cx="1436515" cy="0"/>
          </a:xfrm>
          <a:prstGeom prst="straightConnector1">
            <a:avLst/>
          </a:prstGeom>
          <a:ln w="15875">
            <a:solidFill>
              <a:schemeClr val="tx1"/>
            </a:solidFill>
            <a:headEnd type="arrow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Freeform 62" descr="Ninety degree arrow pointing down to the left.">
            <a:extLst>
              <a:ext uri="{FF2B5EF4-FFF2-40B4-BE49-F238E27FC236}">
                <a16:creationId xmlns:a16="http://schemas.microsoft.com/office/drawing/2014/main" id="{573FF118-7132-4888-AE59-2E1D449471DA}"/>
              </a:ext>
            </a:extLst>
          </p:cNvPr>
          <p:cNvSpPr/>
          <p:nvPr/>
        </p:nvSpPr>
        <p:spPr>
          <a:xfrm flipH="1">
            <a:off x="6093794" y="3213407"/>
            <a:ext cx="1773856" cy="1414379"/>
          </a:xfrm>
          <a:custGeom>
            <a:avLst/>
            <a:gdLst>
              <a:gd name="connsiteX0" fmla="*/ 1371600 w 1371600"/>
              <a:gd name="connsiteY0" fmla="*/ 711200 h 711200"/>
              <a:gd name="connsiteX1" fmla="*/ 1371600 w 1371600"/>
              <a:gd name="connsiteY1" fmla="*/ 0 h 711200"/>
              <a:gd name="connsiteX2" fmla="*/ 0 w 1371600"/>
              <a:gd name="connsiteY2" fmla="*/ 0 h 711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71600" h="711200">
                <a:moveTo>
                  <a:pt x="1371600" y="711200"/>
                </a:moveTo>
                <a:lnTo>
                  <a:pt x="1371600" y="0"/>
                </a:lnTo>
                <a:lnTo>
                  <a:pt x="0" y="0"/>
                </a:lnTo>
              </a:path>
            </a:pathLst>
          </a:custGeom>
          <a:noFill/>
          <a:ln w="15875">
            <a:solidFill>
              <a:schemeClr val="tx1"/>
            </a:solidFill>
            <a:headEnd type="arrow" w="med" len="sm"/>
            <a:tailEnd type="arrow" w="med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3" name="TextBox 20">
            <a:extLst>
              <a:ext uri="{FF2B5EF4-FFF2-40B4-BE49-F238E27FC236}">
                <a16:creationId xmlns:a16="http://schemas.microsoft.com/office/drawing/2014/main" id="{DED6A9F2-F03C-4C84-A046-BD34012AB6E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37364" y="2899864"/>
            <a:ext cx="1264700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1200">
                <a:latin typeface="Arial" panose="020B0604020202020204" pitchFamily="34" charset="0"/>
                <a:ea typeface="Amazon Ember" panose="020B0603020204020204" pitchFamily="34" charset="0"/>
                <a:cs typeface="Arial" panose="020B0604020202020204" pitchFamily="34" charset="0"/>
              </a:rPr>
              <a:t>Integrated with</a:t>
            </a:r>
            <a:endParaRPr lang="en-US" altLang="en-US" sz="1200" dirty="0">
              <a:latin typeface="Arial" panose="020B0604020202020204" pitchFamily="34" charset="0"/>
              <a:ea typeface="Amazon Ember" panose="020B0603020204020204" pitchFamily="34" charset="0"/>
              <a:cs typeface="Arial" panose="020B0604020202020204" pitchFamily="34" charset="0"/>
            </a:endParaRPr>
          </a:p>
        </p:txBody>
      </p:sp>
      <p:pic>
        <p:nvPicPr>
          <p:cNvPr id="48" name="Graphic 14" descr="Amazon OpenSearch Service service icon.">
            <a:extLst>
              <a:ext uri="{FF2B5EF4-FFF2-40B4-BE49-F238E27FC236}">
                <a16:creationId xmlns:a16="http://schemas.microsoft.com/office/drawing/2014/main" id="{CE52F6DF-8445-4754-8360-611C9130C7C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rcRect/>
          <a:stretch/>
        </p:blipFill>
        <p:spPr bwMode="auto">
          <a:xfrm>
            <a:off x="5675140" y="4643407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9" name="TextBox 17">
            <a:extLst>
              <a:ext uri="{FF2B5EF4-FFF2-40B4-BE49-F238E27FC236}">
                <a16:creationId xmlns:a16="http://schemas.microsoft.com/office/drawing/2014/main" id="{990028F9-DF2A-4DFF-B0D6-CF7171D939A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07634" y="5405407"/>
            <a:ext cx="22923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1200" dirty="0">
                <a:latin typeface="Arial" panose="020B0604020202020204" pitchFamily="34" charset="0"/>
                <a:ea typeface="Amazon Ember" panose="020B0603020204020204" pitchFamily="34" charset="0"/>
                <a:cs typeface="Arial" panose="020B0604020202020204" pitchFamily="34" charset="0"/>
              </a:rPr>
              <a:t>Amazon </a:t>
            </a:r>
            <a:r>
              <a:rPr lang="en-US" altLang="en-US" sz="1200">
                <a:latin typeface="Arial" panose="020B0604020202020204" pitchFamily="34" charset="0"/>
                <a:ea typeface="Amazon Ember" panose="020B0603020204020204" pitchFamily="34" charset="0"/>
                <a:cs typeface="Arial" panose="020B0604020202020204" pitchFamily="34" charset="0"/>
              </a:rPr>
              <a:t>OpenSearch </a:t>
            </a:r>
          </a:p>
          <a:p>
            <a:pPr algn="ctr" eaLnBrk="1" hangingPunct="1"/>
            <a:r>
              <a:rPr lang="en-US" altLang="en-US" sz="1200">
                <a:latin typeface="Arial" panose="020B0604020202020204" pitchFamily="34" charset="0"/>
                <a:ea typeface="Amazon Ember" panose="020B0603020204020204" pitchFamily="34" charset="0"/>
                <a:cs typeface="Arial" panose="020B0604020202020204" pitchFamily="34" charset="0"/>
              </a:rPr>
              <a:t>Service</a:t>
            </a:r>
            <a:endParaRPr lang="en-US" altLang="en-US" sz="1200" dirty="0">
              <a:latin typeface="Arial" panose="020B0604020202020204" pitchFamily="34" charset="0"/>
              <a:ea typeface="Amazon Ember" panose="020B0603020204020204" pitchFamily="34" charset="0"/>
              <a:cs typeface="Arial" panose="020B0604020202020204" pitchFamily="34" charset="0"/>
            </a:endParaRPr>
          </a:p>
        </p:txBody>
      </p:sp>
      <p:pic>
        <p:nvPicPr>
          <p:cNvPr id="55" name="Graphic 54" descr="OpenSearch Dashboards resource icon for the Amazon OpenSearch Service service.">
            <a:extLst>
              <a:ext uri="{FF2B5EF4-FFF2-40B4-BE49-F238E27FC236}">
                <a16:creationId xmlns:a16="http://schemas.microsoft.com/office/drawing/2014/main" id="{E91E8D1A-DB06-452F-958D-814BFEBF291F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rcRect/>
          <a:stretch/>
        </p:blipFill>
        <p:spPr>
          <a:xfrm>
            <a:off x="3703692" y="4795807"/>
            <a:ext cx="457200" cy="457200"/>
          </a:xfrm>
          <a:prstGeom prst="rect">
            <a:avLst/>
          </a:prstGeom>
        </p:spPr>
      </p:pic>
      <p:sp>
        <p:nvSpPr>
          <p:cNvPr id="58" name="TextBox 24">
            <a:extLst>
              <a:ext uri="{FF2B5EF4-FFF2-40B4-BE49-F238E27FC236}">
                <a16:creationId xmlns:a16="http://schemas.microsoft.com/office/drawing/2014/main" id="{9352A5D2-7227-46D4-AF3F-0FE104C9B56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51652" y="5208557"/>
            <a:ext cx="118317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1200" dirty="0">
                <a:latin typeface="Arial" panose="020B0604020202020204" pitchFamily="34" charset="0"/>
                <a:ea typeface="Amazon Ember" panose="020B0603020204020204" pitchFamily="34" charset="0"/>
                <a:cs typeface="Arial" panose="020B0604020202020204" pitchFamily="34" charset="0"/>
              </a:rPr>
              <a:t>OpenSearch Dashboards</a:t>
            </a:r>
          </a:p>
        </p:txBody>
      </p:sp>
    </p:spTree>
    <p:extLst>
      <p:ext uri="{BB962C8B-B14F-4D97-AF65-F5344CB8AC3E}">
        <p14:creationId xmlns:p14="http://schemas.microsoft.com/office/powerpoint/2010/main" val="134826353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3877F8FA-66DB-49F6-A2BE-206424C8C54A}"/>
              </a:ext>
            </a:extLst>
          </p:cNvPr>
          <p:cNvSpPr/>
          <p:nvPr/>
        </p:nvSpPr>
        <p:spPr>
          <a:xfrm>
            <a:off x="639561" y="2231411"/>
            <a:ext cx="5168786" cy="2874139"/>
          </a:xfrm>
          <a:prstGeom prst="rect">
            <a:avLst/>
          </a:prstGeom>
          <a:solidFill>
            <a:schemeClr val="bg2"/>
          </a:solidFill>
          <a:ln w="34925" cmpd="dbl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9BE94D7C-9A40-4FA9-9FDD-8F6DB80696A4}"/>
              </a:ext>
            </a:extLst>
          </p:cNvPr>
          <p:cNvGrpSpPr/>
          <p:nvPr/>
        </p:nvGrpSpPr>
        <p:grpSpPr>
          <a:xfrm>
            <a:off x="1792020" y="2533225"/>
            <a:ext cx="1134104" cy="616063"/>
            <a:chOff x="2248016" y="1915634"/>
            <a:chExt cx="1134104" cy="616063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F16ABC09-FD1A-4B21-869A-05105F5EF1F0}"/>
                </a:ext>
              </a:extLst>
            </p:cNvPr>
            <p:cNvSpPr txBox="1"/>
            <p:nvPr/>
          </p:nvSpPr>
          <p:spPr>
            <a:xfrm>
              <a:off x="2248016" y="2270087"/>
              <a:ext cx="113410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dirty="0"/>
                <a:t>Permissions</a:t>
              </a:r>
            </a:p>
          </p:txBody>
        </p:sp>
        <p:pic>
          <p:nvPicPr>
            <p:cNvPr id="5" name="Graphic 4">
              <a:extLst>
                <a:ext uri="{FF2B5EF4-FFF2-40B4-BE49-F238E27FC236}">
                  <a16:creationId xmlns:a16="http://schemas.microsoft.com/office/drawing/2014/main" id="{6CEC94C4-B745-4FD0-BF52-C9A6D73405A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2615053" y="1915634"/>
              <a:ext cx="400030" cy="400030"/>
            </a:xfrm>
            <a:prstGeom prst="rect">
              <a:avLst/>
            </a:prstGeom>
          </p:spPr>
        </p:pic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2A80737C-BDF4-46FA-B2E2-1E48E9AD5134}"/>
              </a:ext>
            </a:extLst>
          </p:cNvPr>
          <p:cNvGrpSpPr/>
          <p:nvPr/>
        </p:nvGrpSpPr>
        <p:grpSpPr>
          <a:xfrm>
            <a:off x="2625778" y="2443932"/>
            <a:ext cx="644414" cy="569276"/>
            <a:chOff x="10297579" y="5276566"/>
            <a:chExt cx="644414" cy="569276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4AFB5DF2-9213-433F-9563-B5ED9BBF48E4}"/>
                </a:ext>
              </a:extLst>
            </p:cNvPr>
            <p:cNvSpPr txBox="1"/>
            <p:nvPr/>
          </p:nvSpPr>
          <p:spPr>
            <a:xfrm>
              <a:off x="10297579" y="5584232"/>
              <a:ext cx="64441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dirty="0"/>
                <a:t>Roles</a:t>
              </a:r>
            </a:p>
          </p:txBody>
        </p:sp>
        <p:pic>
          <p:nvPicPr>
            <p:cNvPr id="8" name="Graphic 7">
              <a:extLst>
                <a:ext uri="{FF2B5EF4-FFF2-40B4-BE49-F238E27FC236}">
                  <a16:creationId xmlns:a16="http://schemas.microsoft.com/office/drawing/2014/main" id="{D03EE300-F139-4236-AD35-DB058550997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0384836" y="5276566"/>
              <a:ext cx="469900" cy="469900"/>
            </a:xfrm>
            <a:prstGeom prst="rect">
              <a:avLst/>
            </a:prstGeom>
          </p:spPr>
        </p:pic>
      </p:grp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5166DC2D-DB44-422B-9BF4-00609A527295}"/>
              </a:ext>
            </a:extLst>
          </p:cNvPr>
          <p:cNvCxnSpPr>
            <a:cxnSpLocks/>
          </p:cNvCxnSpPr>
          <p:nvPr/>
        </p:nvCxnSpPr>
        <p:spPr>
          <a:xfrm>
            <a:off x="1977620" y="2429608"/>
            <a:ext cx="0" cy="949981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47E8A338-277A-4397-90BF-3BB1FC40C4C4}"/>
              </a:ext>
            </a:extLst>
          </p:cNvPr>
          <p:cNvCxnSpPr>
            <a:cxnSpLocks/>
          </p:cNvCxnSpPr>
          <p:nvPr/>
        </p:nvCxnSpPr>
        <p:spPr>
          <a:xfrm>
            <a:off x="3247697" y="2429608"/>
            <a:ext cx="0" cy="949981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Group 10">
            <a:extLst>
              <a:ext uri="{FF2B5EF4-FFF2-40B4-BE49-F238E27FC236}">
                <a16:creationId xmlns:a16="http://schemas.microsoft.com/office/drawing/2014/main" id="{E61AD25A-46E6-4089-AB40-6087401AC420}"/>
              </a:ext>
            </a:extLst>
          </p:cNvPr>
          <p:cNvGrpSpPr/>
          <p:nvPr/>
        </p:nvGrpSpPr>
        <p:grpSpPr>
          <a:xfrm>
            <a:off x="767105" y="3608569"/>
            <a:ext cx="1740062" cy="970735"/>
            <a:chOff x="1775500" y="5078781"/>
            <a:chExt cx="1740062" cy="970735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0B8BDE51-EFD8-4E8D-8E7B-B15021A1797F}"/>
                </a:ext>
              </a:extLst>
            </p:cNvPr>
            <p:cNvSpPr txBox="1"/>
            <p:nvPr/>
          </p:nvSpPr>
          <p:spPr>
            <a:xfrm>
              <a:off x="1775500" y="5526296"/>
              <a:ext cx="174006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/>
                <a:t>Amazon </a:t>
              </a:r>
            </a:p>
            <a:p>
              <a:pPr algn="ctr"/>
              <a:r>
                <a:rPr lang="en-US" sz="1400" dirty="0"/>
                <a:t>GuardDuty</a:t>
              </a:r>
            </a:p>
          </p:txBody>
        </p:sp>
        <p:pic>
          <p:nvPicPr>
            <p:cNvPr id="13" name="Graphic 19">
              <a:extLst>
                <a:ext uri="{FF2B5EF4-FFF2-40B4-BE49-F238E27FC236}">
                  <a16:creationId xmlns:a16="http://schemas.microsoft.com/office/drawing/2014/main" id="{84C73ACE-C59E-4CAE-902C-A6216A93D65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rcRect/>
            <a:stretch/>
          </p:blipFill>
          <p:spPr bwMode="auto">
            <a:xfrm>
              <a:off x="2435289" y="5078781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A213DE26-098F-43B6-902F-F1E71E360E0D}"/>
              </a:ext>
            </a:extLst>
          </p:cNvPr>
          <p:cNvGrpSpPr/>
          <p:nvPr/>
        </p:nvGrpSpPr>
        <p:grpSpPr>
          <a:xfrm>
            <a:off x="4444188" y="3580039"/>
            <a:ext cx="1364159" cy="1031076"/>
            <a:chOff x="5631354" y="5078781"/>
            <a:chExt cx="1364159" cy="1031076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3C5613DF-7618-438A-B35A-57D39F441B23}"/>
                </a:ext>
              </a:extLst>
            </p:cNvPr>
            <p:cNvSpPr txBox="1"/>
            <p:nvPr/>
          </p:nvSpPr>
          <p:spPr>
            <a:xfrm>
              <a:off x="5631354" y="5586637"/>
              <a:ext cx="136415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/>
                <a:t>AWS Firewall Manager</a:t>
              </a:r>
            </a:p>
          </p:txBody>
        </p:sp>
        <p:pic>
          <p:nvPicPr>
            <p:cNvPr id="16" name="Graphic 17">
              <a:extLst>
                <a:ext uri="{FF2B5EF4-FFF2-40B4-BE49-F238E27FC236}">
                  <a16:creationId xmlns:a16="http://schemas.microsoft.com/office/drawing/2014/main" id="{04DD929E-0149-4E9B-B005-C7B4D2DAE17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rcRect/>
            <a:stretch/>
          </p:blipFill>
          <p:spPr bwMode="auto">
            <a:xfrm>
              <a:off x="6146833" y="5078781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3FD565FF-5C93-4237-8C96-604EB53CAD5C}"/>
              </a:ext>
            </a:extLst>
          </p:cNvPr>
          <p:cNvGrpSpPr/>
          <p:nvPr/>
        </p:nvGrpSpPr>
        <p:grpSpPr>
          <a:xfrm>
            <a:off x="2015121" y="3539952"/>
            <a:ext cx="1605724" cy="952550"/>
            <a:chOff x="3693352" y="5078781"/>
            <a:chExt cx="1605724" cy="952550"/>
          </a:xfrm>
        </p:grpSpPr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0E5274EB-DF0B-44B1-986A-7BC2B3522DEB}"/>
                </a:ext>
              </a:extLst>
            </p:cNvPr>
            <p:cNvSpPr txBox="1"/>
            <p:nvPr/>
          </p:nvSpPr>
          <p:spPr>
            <a:xfrm>
              <a:off x="3693352" y="5508111"/>
              <a:ext cx="160572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/>
                <a:t>AWS </a:t>
              </a:r>
            </a:p>
            <a:p>
              <a:pPr algn="ctr"/>
              <a:r>
                <a:rPr lang="en-US" sz="1400" dirty="0"/>
                <a:t>Security Hub CSPM </a:t>
              </a:r>
            </a:p>
          </p:txBody>
        </p:sp>
        <p:pic>
          <p:nvPicPr>
            <p:cNvPr id="19" name="Graphic 19">
              <a:extLst>
                <a:ext uri="{FF2B5EF4-FFF2-40B4-BE49-F238E27FC236}">
                  <a16:creationId xmlns:a16="http://schemas.microsoft.com/office/drawing/2014/main" id="{1B5042F4-F25A-4AD2-9C8C-4A2A60E781A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rcRect/>
            <a:stretch/>
          </p:blipFill>
          <p:spPr bwMode="auto">
            <a:xfrm>
              <a:off x="4291061" y="5078781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E3CF3339-A3B8-4932-8A3D-9BCDEB1BC292}"/>
              </a:ext>
            </a:extLst>
          </p:cNvPr>
          <p:cNvGrpSpPr/>
          <p:nvPr/>
        </p:nvGrpSpPr>
        <p:grpSpPr>
          <a:xfrm>
            <a:off x="630520" y="2406394"/>
            <a:ext cx="1364961" cy="965410"/>
            <a:chOff x="1523478" y="1290107"/>
            <a:chExt cx="1364961" cy="965410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C56595EB-EAF3-4AB7-9C01-861437C50971}"/>
                </a:ext>
              </a:extLst>
            </p:cNvPr>
            <p:cNvSpPr txBox="1"/>
            <p:nvPr/>
          </p:nvSpPr>
          <p:spPr>
            <a:xfrm>
              <a:off x="1523478" y="1732297"/>
              <a:ext cx="136496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/>
                <a:t>Security Tooling</a:t>
              </a:r>
            </a:p>
            <a:p>
              <a:pPr algn="ctr"/>
              <a:r>
                <a:rPr lang="en-US" sz="1400" dirty="0"/>
                <a:t>account</a:t>
              </a:r>
            </a:p>
          </p:txBody>
        </p:sp>
        <p:pic>
          <p:nvPicPr>
            <p:cNvPr id="22" name="Graphic 7">
              <a:extLst>
                <a:ext uri="{FF2B5EF4-FFF2-40B4-BE49-F238E27FC236}">
                  <a16:creationId xmlns:a16="http://schemas.microsoft.com/office/drawing/2014/main" id="{E125D5F5-E7FB-425C-8929-DB1C1208F93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rcRect/>
            <a:stretch/>
          </p:blipFill>
          <p:spPr bwMode="auto">
            <a:xfrm>
              <a:off x="1984159" y="1290107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3" name="Rectangle 22">
            <a:extLst>
              <a:ext uri="{FF2B5EF4-FFF2-40B4-BE49-F238E27FC236}">
                <a16:creationId xmlns:a16="http://schemas.microsoft.com/office/drawing/2014/main" id="{620F17FC-82CA-4809-AAA2-7669999A5F4A}"/>
              </a:ext>
            </a:extLst>
          </p:cNvPr>
          <p:cNvSpPr/>
          <p:nvPr/>
        </p:nvSpPr>
        <p:spPr>
          <a:xfrm>
            <a:off x="639563" y="5308070"/>
            <a:ext cx="6441843" cy="3924812"/>
          </a:xfrm>
          <a:prstGeom prst="rect">
            <a:avLst/>
          </a:prstGeom>
          <a:solidFill>
            <a:schemeClr val="bg2"/>
          </a:solidFill>
          <a:ln w="34925" cmpd="dbl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E15AF361-6628-49D8-9978-BCAB2C61A1AD}"/>
              </a:ext>
            </a:extLst>
          </p:cNvPr>
          <p:cNvGrpSpPr/>
          <p:nvPr/>
        </p:nvGrpSpPr>
        <p:grpSpPr>
          <a:xfrm>
            <a:off x="3609220" y="5505177"/>
            <a:ext cx="1571237" cy="1021655"/>
            <a:chOff x="5278903" y="2168132"/>
            <a:chExt cx="1187888" cy="759821"/>
          </a:xfrm>
        </p:grpSpPr>
        <p:pic>
          <p:nvPicPr>
            <p:cNvPr id="25" name="Graphic 24">
              <a:extLst>
                <a:ext uri="{FF2B5EF4-FFF2-40B4-BE49-F238E27FC236}">
                  <a16:creationId xmlns:a16="http://schemas.microsoft.com/office/drawing/2014/main" id="{FADA958F-74BB-40F8-950F-21CD3B79C5B4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p:blipFill>
          <p:spPr>
            <a:xfrm>
              <a:off x="5637897" y="2458053"/>
              <a:ext cx="469900" cy="469900"/>
            </a:xfrm>
            <a:prstGeom prst="rect">
              <a:avLst/>
            </a:prstGeom>
          </p:spPr>
        </p:pic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A53C742D-17C0-4A42-82FF-53AA81EC51C1}"/>
                </a:ext>
              </a:extLst>
            </p:cNvPr>
            <p:cNvSpPr txBox="1"/>
            <p:nvPr/>
          </p:nvSpPr>
          <p:spPr>
            <a:xfrm>
              <a:off x="5278903" y="2168132"/>
              <a:ext cx="1187888" cy="2288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/>
                <a:t>Central logs</a:t>
              </a:r>
              <a:endParaRPr lang="en-US" sz="1400" dirty="0"/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0E435ACE-A1D3-4031-9DB6-85D22328FE08}"/>
              </a:ext>
            </a:extLst>
          </p:cNvPr>
          <p:cNvGrpSpPr/>
          <p:nvPr/>
        </p:nvGrpSpPr>
        <p:grpSpPr>
          <a:xfrm>
            <a:off x="1707984" y="5566315"/>
            <a:ext cx="1134104" cy="616063"/>
            <a:chOff x="2248016" y="1915634"/>
            <a:chExt cx="1134104" cy="616063"/>
          </a:xfrm>
        </p:grpSpPr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44F26589-C39F-4D84-A463-9E030405CF3E}"/>
                </a:ext>
              </a:extLst>
            </p:cNvPr>
            <p:cNvSpPr txBox="1"/>
            <p:nvPr/>
          </p:nvSpPr>
          <p:spPr>
            <a:xfrm>
              <a:off x="2248016" y="2270087"/>
              <a:ext cx="113410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dirty="0"/>
                <a:t>Permissions</a:t>
              </a:r>
            </a:p>
          </p:txBody>
        </p:sp>
        <p:pic>
          <p:nvPicPr>
            <p:cNvPr id="29" name="Graphic 28">
              <a:extLst>
                <a:ext uri="{FF2B5EF4-FFF2-40B4-BE49-F238E27FC236}">
                  <a16:creationId xmlns:a16="http://schemas.microsoft.com/office/drawing/2014/main" id="{451974E0-CDFE-46A8-885B-810BC3106C8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2615053" y="1915634"/>
              <a:ext cx="400030" cy="400030"/>
            </a:xfrm>
            <a:prstGeom prst="rect">
              <a:avLst/>
            </a:prstGeom>
          </p:spPr>
        </p:pic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A7E8296B-4931-45F3-8996-F53CD991E7AF}"/>
              </a:ext>
            </a:extLst>
          </p:cNvPr>
          <p:cNvGrpSpPr/>
          <p:nvPr/>
        </p:nvGrpSpPr>
        <p:grpSpPr>
          <a:xfrm>
            <a:off x="2541742" y="5477022"/>
            <a:ext cx="644414" cy="569276"/>
            <a:chOff x="10297579" y="5276566"/>
            <a:chExt cx="644414" cy="569276"/>
          </a:xfrm>
        </p:grpSpPr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7E0139A5-8D32-4AE1-B3C7-907F049116A9}"/>
                </a:ext>
              </a:extLst>
            </p:cNvPr>
            <p:cNvSpPr txBox="1"/>
            <p:nvPr/>
          </p:nvSpPr>
          <p:spPr>
            <a:xfrm>
              <a:off x="10297579" y="5584232"/>
              <a:ext cx="64441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dirty="0"/>
                <a:t>Roles</a:t>
              </a:r>
            </a:p>
          </p:txBody>
        </p:sp>
        <p:pic>
          <p:nvPicPr>
            <p:cNvPr id="32" name="Graphic 31">
              <a:extLst>
                <a:ext uri="{FF2B5EF4-FFF2-40B4-BE49-F238E27FC236}">
                  <a16:creationId xmlns:a16="http://schemas.microsoft.com/office/drawing/2014/main" id="{B5C94169-D987-421F-B376-5D8B7C303E0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0384836" y="5276566"/>
              <a:ext cx="469900" cy="469900"/>
            </a:xfrm>
            <a:prstGeom prst="rect">
              <a:avLst/>
            </a:prstGeom>
          </p:spPr>
        </p:pic>
      </p:grp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14336FCB-FC48-48E9-91CB-BB9AF67D4244}"/>
              </a:ext>
            </a:extLst>
          </p:cNvPr>
          <p:cNvCxnSpPr>
            <a:cxnSpLocks/>
          </p:cNvCxnSpPr>
          <p:nvPr/>
        </p:nvCxnSpPr>
        <p:spPr>
          <a:xfrm>
            <a:off x="1893584" y="5462698"/>
            <a:ext cx="0" cy="949981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A4295410-E260-400A-8D2B-5CC42A979290}"/>
              </a:ext>
            </a:extLst>
          </p:cNvPr>
          <p:cNvCxnSpPr>
            <a:cxnSpLocks/>
          </p:cNvCxnSpPr>
          <p:nvPr/>
        </p:nvCxnSpPr>
        <p:spPr>
          <a:xfrm>
            <a:off x="3163661" y="5462698"/>
            <a:ext cx="0" cy="949981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>
            <a:extLst>
              <a:ext uri="{FF2B5EF4-FFF2-40B4-BE49-F238E27FC236}">
                <a16:creationId xmlns:a16="http://schemas.microsoft.com/office/drawing/2014/main" id="{DB54AECC-3490-412C-859B-734919A7CE5A}"/>
              </a:ext>
            </a:extLst>
          </p:cNvPr>
          <p:cNvSpPr txBox="1"/>
          <p:nvPr/>
        </p:nvSpPr>
        <p:spPr>
          <a:xfrm>
            <a:off x="2650360" y="6989758"/>
            <a:ext cx="1134101" cy="633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380"/>
              </a:lnSpc>
            </a:pPr>
            <a:r>
              <a:rPr lang="en-US" sz="1400"/>
              <a:t>CloudFront access</a:t>
            </a:r>
            <a:endParaRPr lang="en-US" sz="1400" dirty="0"/>
          </a:p>
          <a:p>
            <a:pPr algn="ctr">
              <a:lnSpc>
                <a:spcPts val="1380"/>
              </a:lnSpc>
            </a:pPr>
            <a:r>
              <a:rPr lang="en-US" sz="1400"/>
              <a:t>logs</a:t>
            </a:r>
            <a:endParaRPr lang="en-US" sz="1400" dirty="0"/>
          </a:p>
        </p:txBody>
      </p: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29C383E6-5EA5-4CED-B48F-93A75DFDBD96}"/>
              </a:ext>
            </a:extLst>
          </p:cNvPr>
          <p:cNvCxnSpPr>
            <a:cxnSpLocks/>
          </p:cNvCxnSpPr>
          <p:nvPr/>
        </p:nvCxnSpPr>
        <p:spPr>
          <a:xfrm flipV="1">
            <a:off x="3373772" y="6423102"/>
            <a:ext cx="685632" cy="500241"/>
          </a:xfrm>
          <a:prstGeom prst="straightConnector1">
            <a:avLst/>
          </a:prstGeom>
          <a:ln w="22225">
            <a:solidFill>
              <a:schemeClr val="tx1"/>
            </a:solidFill>
            <a:prstDash val="soli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" name="Group 36">
            <a:extLst>
              <a:ext uri="{FF2B5EF4-FFF2-40B4-BE49-F238E27FC236}">
                <a16:creationId xmlns:a16="http://schemas.microsoft.com/office/drawing/2014/main" id="{66547ECF-C53C-455B-954F-9A83D4BDF2B5}"/>
              </a:ext>
            </a:extLst>
          </p:cNvPr>
          <p:cNvGrpSpPr/>
          <p:nvPr/>
        </p:nvGrpSpPr>
        <p:grpSpPr>
          <a:xfrm>
            <a:off x="3794813" y="6588932"/>
            <a:ext cx="1195009" cy="1203445"/>
            <a:chOff x="5761661" y="3654810"/>
            <a:chExt cx="1195009" cy="1203445"/>
          </a:xfrm>
        </p:grpSpPr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EB85EA97-67D5-46C4-8E38-5BE726E055C4}"/>
                </a:ext>
              </a:extLst>
            </p:cNvPr>
            <p:cNvSpPr txBox="1"/>
            <p:nvPr/>
          </p:nvSpPr>
          <p:spPr>
            <a:xfrm>
              <a:off x="5761661" y="4224812"/>
              <a:ext cx="1195009" cy="633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380"/>
                </a:lnSpc>
              </a:pPr>
              <a:r>
                <a:rPr lang="en-US" sz="1400"/>
                <a:t>Global Accelerator flow logs</a:t>
              </a:r>
              <a:endParaRPr lang="en-US" sz="1400" dirty="0"/>
            </a:p>
          </p:txBody>
        </p:sp>
        <p:cxnSp>
          <p:nvCxnSpPr>
            <p:cNvPr id="39" name="Straight Arrow Connector 38">
              <a:extLst>
                <a:ext uri="{FF2B5EF4-FFF2-40B4-BE49-F238E27FC236}">
                  <a16:creationId xmlns:a16="http://schemas.microsoft.com/office/drawing/2014/main" id="{8BD39170-E682-46B8-9FBD-2936FCFFF696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6355504" y="3654810"/>
              <a:ext cx="1" cy="523220"/>
            </a:xfrm>
            <a:prstGeom prst="straightConnector1">
              <a:avLst/>
            </a:prstGeom>
            <a:ln w="22225">
              <a:solidFill>
                <a:schemeClr val="tx1"/>
              </a:solidFill>
              <a:prstDash val="solid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71AE34A1-1921-48E8-AC50-A55E78EBF930}"/>
              </a:ext>
            </a:extLst>
          </p:cNvPr>
          <p:cNvGrpSpPr/>
          <p:nvPr/>
        </p:nvGrpSpPr>
        <p:grpSpPr>
          <a:xfrm>
            <a:off x="5033244" y="8160717"/>
            <a:ext cx="1195014" cy="931090"/>
            <a:chOff x="6631266" y="5206711"/>
            <a:chExt cx="1195014" cy="931090"/>
          </a:xfrm>
        </p:grpSpPr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F328B117-A970-46EF-9220-6F371A8CBFA6}"/>
                </a:ext>
              </a:extLst>
            </p:cNvPr>
            <p:cNvSpPr txBox="1"/>
            <p:nvPr/>
          </p:nvSpPr>
          <p:spPr>
            <a:xfrm>
              <a:off x="6631266" y="5676136"/>
              <a:ext cx="119501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/>
                <a:t>AWS IAM</a:t>
              </a:r>
            </a:p>
            <a:p>
              <a:pPr algn="ctr"/>
              <a:r>
                <a:rPr lang="en-US" sz="1200" dirty="0"/>
                <a:t>Access Analyzer</a:t>
              </a:r>
            </a:p>
          </p:txBody>
        </p:sp>
        <p:pic>
          <p:nvPicPr>
            <p:cNvPr id="42" name="Graphic 41">
              <a:extLst>
                <a:ext uri="{FF2B5EF4-FFF2-40B4-BE49-F238E27FC236}">
                  <a16:creationId xmlns:a16="http://schemas.microsoft.com/office/drawing/2014/main" id="{78211797-8859-4A59-BF99-F4E29985B1A7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p:blipFill>
          <p:spPr>
            <a:xfrm>
              <a:off x="6997149" y="5206711"/>
              <a:ext cx="407987" cy="457200"/>
            </a:xfrm>
            <a:prstGeom prst="rect">
              <a:avLst/>
            </a:prstGeom>
          </p:spPr>
        </p:pic>
      </p:grp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ED94B01B-2FB3-4B86-8CCB-C00B338AA4BB}"/>
              </a:ext>
            </a:extLst>
          </p:cNvPr>
          <p:cNvCxnSpPr>
            <a:cxnSpLocks/>
          </p:cNvCxnSpPr>
          <p:nvPr/>
        </p:nvCxnSpPr>
        <p:spPr>
          <a:xfrm>
            <a:off x="924593" y="7947977"/>
            <a:ext cx="594360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4" name="Group 43">
            <a:extLst>
              <a:ext uri="{FF2B5EF4-FFF2-40B4-BE49-F238E27FC236}">
                <a16:creationId xmlns:a16="http://schemas.microsoft.com/office/drawing/2014/main" id="{CA34E0F3-674E-430D-89AB-FDD713042C81}"/>
              </a:ext>
            </a:extLst>
          </p:cNvPr>
          <p:cNvGrpSpPr/>
          <p:nvPr/>
        </p:nvGrpSpPr>
        <p:grpSpPr>
          <a:xfrm>
            <a:off x="6105890" y="8160719"/>
            <a:ext cx="1147961" cy="920831"/>
            <a:chOff x="7712648" y="5206711"/>
            <a:chExt cx="1147961" cy="920831"/>
          </a:xfrm>
        </p:grpSpPr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54A602E7-56A1-4E2F-9579-2F4664BA1578}"/>
                </a:ext>
              </a:extLst>
            </p:cNvPr>
            <p:cNvSpPr txBox="1"/>
            <p:nvPr/>
          </p:nvSpPr>
          <p:spPr>
            <a:xfrm>
              <a:off x="7712648" y="5676136"/>
              <a:ext cx="1147961" cy="4514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380"/>
                </a:lnSpc>
              </a:pPr>
              <a:r>
                <a:rPr lang="en-US" sz="1200" dirty="0"/>
                <a:t>Organization trail</a:t>
              </a:r>
            </a:p>
          </p:txBody>
        </p:sp>
        <p:pic>
          <p:nvPicPr>
            <p:cNvPr id="46" name="Graphic 23">
              <a:extLst>
                <a:ext uri="{FF2B5EF4-FFF2-40B4-BE49-F238E27FC236}">
                  <a16:creationId xmlns:a16="http://schemas.microsoft.com/office/drawing/2014/main" id="{DC6366A7-93F1-41DE-A60D-DBC4E63D56F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8">
              <a:extLs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rcRect/>
            <a:stretch/>
          </p:blipFill>
          <p:spPr bwMode="auto">
            <a:xfrm>
              <a:off x="8028659" y="5206711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47" name="Group 46">
            <a:extLst>
              <a:ext uri="{FF2B5EF4-FFF2-40B4-BE49-F238E27FC236}">
                <a16:creationId xmlns:a16="http://schemas.microsoft.com/office/drawing/2014/main" id="{E080E6E0-0943-41E8-B2A5-4B9BB68B6D38}"/>
              </a:ext>
            </a:extLst>
          </p:cNvPr>
          <p:cNvGrpSpPr/>
          <p:nvPr/>
        </p:nvGrpSpPr>
        <p:grpSpPr>
          <a:xfrm>
            <a:off x="2339810" y="8160717"/>
            <a:ext cx="932222" cy="931090"/>
            <a:chOff x="3519407" y="5206711"/>
            <a:chExt cx="932222" cy="931090"/>
          </a:xfrm>
        </p:grpSpPr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231FE2E7-E414-4480-8879-23BEE6F854E8}"/>
                </a:ext>
              </a:extLst>
            </p:cNvPr>
            <p:cNvSpPr txBox="1"/>
            <p:nvPr/>
          </p:nvSpPr>
          <p:spPr>
            <a:xfrm>
              <a:off x="3519407" y="5676136"/>
              <a:ext cx="93222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/>
                <a:t>Amazon</a:t>
              </a:r>
            </a:p>
            <a:p>
              <a:pPr algn="ctr"/>
              <a:r>
                <a:rPr lang="en-US" sz="1200"/>
                <a:t>GuardDuty</a:t>
              </a:r>
              <a:endParaRPr lang="en-US" sz="1200" dirty="0"/>
            </a:p>
          </p:txBody>
        </p:sp>
        <p:pic>
          <p:nvPicPr>
            <p:cNvPr id="49" name="Graphic 19">
              <a:extLst>
                <a:ext uri="{FF2B5EF4-FFF2-40B4-BE49-F238E27FC236}">
                  <a16:creationId xmlns:a16="http://schemas.microsoft.com/office/drawing/2014/main" id="{03B61007-F936-4601-A876-8AE71540BCA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rcRect/>
            <a:stretch/>
          </p:blipFill>
          <p:spPr bwMode="auto">
            <a:xfrm>
              <a:off x="3754977" y="5206711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50" name="Group 49">
            <a:extLst>
              <a:ext uri="{FF2B5EF4-FFF2-40B4-BE49-F238E27FC236}">
                <a16:creationId xmlns:a16="http://schemas.microsoft.com/office/drawing/2014/main" id="{CE46AF23-F67A-41B3-9874-0B9367867858}"/>
              </a:ext>
            </a:extLst>
          </p:cNvPr>
          <p:cNvGrpSpPr/>
          <p:nvPr/>
        </p:nvGrpSpPr>
        <p:grpSpPr>
          <a:xfrm>
            <a:off x="3072169" y="8160717"/>
            <a:ext cx="1449440" cy="746424"/>
            <a:chOff x="4341273" y="5206711"/>
            <a:chExt cx="1449440" cy="746424"/>
          </a:xfrm>
        </p:grpSpPr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0ED24F13-B53D-469A-86C6-19B8A917D143}"/>
                </a:ext>
              </a:extLst>
            </p:cNvPr>
            <p:cNvSpPr txBox="1"/>
            <p:nvPr/>
          </p:nvSpPr>
          <p:spPr>
            <a:xfrm>
              <a:off x="4341273" y="5676136"/>
              <a:ext cx="144944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/>
                <a:t>Amazon </a:t>
              </a:r>
              <a:r>
                <a:rPr lang="en-US" sz="1200" dirty="0"/>
                <a:t>Macie</a:t>
              </a:r>
            </a:p>
          </p:txBody>
        </p:sp>
        <p:pic>
          <p:nvPicPr>
            <p:cNvPr id="52" name="Graphic 6">
              <a:extLst>
                <a:ext uri="{FF2B5EF4-FFF2-40B4-BE49-F238E27FC236}">
                  <a16:creationId xmlns:a16="http://schemas.microsoft.com/office/drawing/2014/main" id="{72E7F12F-341C-4417-8EB0-38ABBDB6ECD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0">
              <a:extLst>
                <a:ext uri="{96DAC541-7B7A-43D3-8B79-37D633B846F1}">
                  <asvg:svgBlip xmlns:asvg="http://schemas.microsoft.com/office/drawing/2016/SVG/main" r:embed="rId21"/>
                </a:ext>
              </a:extLst>
            </a:blip>
            <a:srcRect/>
            <a:stretch/>
          </p:blipFill>
          <p:spPr bwMode="auto">
            <a:xfrm>
              <a:off x="4835701" y="5206711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id="{8B1DE58A-4861-4166-9904-DFA34E733605}"/>
              </a:ext>
            </a:extLst>
          </p:cNvPr>
          <p:cNvGrpSpPr/>
          <p:nvPr/>
        </p:nvGrpSpPr>
        <p:grpSpPr>
          <a:xfrm>
            <a:off x="4244255" y="8160717"/>
            <a:ext cx="1081840" cy="746424"/>
            <a:chOff x="5587035" y="5206711"/>
            <a:chExt cx="1081840" cy="746424"/>
          </a:xfrm>
        </p:grpSpPr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C1D290B6-3AA7-4B21-B55F-503512555A17}"/>
                </a:ext>
              </a:extLst>
            </p:cNvPr>
            <p:cNvSpPr txBox="1"/>
            <p:nvPr/>
          </p:nvSpPr>
          <p:spPr>
            <a:xfrm>
              <a:off x="5587035" y="5676136"/>
              <a:ext cx="108184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/>
                <a:t>AWS Config</a:t>
              </a:r>
            </a:p>
          </p:txBody>
        </p:sp>
        <p:pic>
          <p:nvPicPr>
            <p:cNvPr id="55" name="Graphic 8">
              <a:extLst>
                <a:ext uri="{FF2B5EF4-FFF2-40B4-BE49-F238E27FC236}">
                  <a16:creationId xmlns:a16="http://schemas.microsoft.com/office/drawing/2014/main" id="{08532C60-3601-4CC5-99C5-F0254A610A2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2">
              <a:extLst>
                <a:ext uri="{96DAC541-7B7A-43D3-8B79-37D633B846F1}">
                  <asvg:svgBlip xmlns:asvg="http://schemas.microsoft.com/office/drawing/2016/SVG/main" r:embed="rId23"/>
                </a:ext>
              </a:extLst>
            </a:blip>
            <a:srcRect/>
            <a:stretch/>
          </p:blipFill>
          <p:spPr bwMode="auto">
            <a:xfrm>
              <a:off x="5916425" y="5206711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56" name="Group 55">
            <a:extLst>
              <a:ext uri="{FF2B5EF4-FFF2-40B4-BE49-F238E27FC236}">
                <a16:creationId xmlns:a16="http://schemas.microsoft.com/office/drawing/2014/main" id="{33E70884-5347-4A2E-B47C-5D022AF7A44E}"/>
              </a:ext>
            </a:extLst>
          </p:cNvPr>
          <p:cNvGrpSpPr/>
          <p:nvPr/>
        </p:nvGrpSpPr>
        <p:grpSpPr>
          <a:xfrm>
            <a:off x="623026" y="8160717"/>
            <a:ext cx="1033252" cy="931090"/>
            <a:chOff x="2404134" y="5206711"/>
            <a:chExt cx="1033252" cy="931090"/>
          </a:xfrm>
        </p:grpSpPr>
        <p:pic>
          <p:nvPicPr>
            <p:cNvPr id="57" name="Graphic 19">
              <a:extLst>
                <a:ext uri="{FF2B5EF4-FFF2-40B4-BE49-F238E27FC236}">
                  <a16:creationId xmlns:a16="http://schemas.microsoft.com/office/drawing/2014/main" id="{EC8A7709-5C21-4A50-A236-56A8337EBFE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rcRect/>
            <a:stretch/>
          </p:blipFill>
          <p:spPr bwMode="auto">
            <a:xfrm>
              <a:off x="2674253" y="5206711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F5BED660-34A0-4AF9-93AA-DB7853C2A09E}"/>
                </a:ext>
              </a:extLst>
            </p:cNvPr>
            <p:cNvSpPr txBox="1"/>
            <p:nvPr/>
          </p:nvSpPr>
          <p:spPr>
            <a:xfrm>
              <a:off x="2404134" y="5676136"/>
              <a:ext cx="10332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/>
                <a:t>AWS Security Hub CSPM</a:t>
              </a:r>
            </a:p>
          </p:txBody>
        </p:sp>
      </p:grpSp>
      <p:grpSp>
        <p:nvGrpSpPr>
          <p:cNvPr id="59" name="Group 58">
            <a:extLst>
              <a:ext uri="{FF2B5EF4-FFF2-40B4-BE49-F238E27FC236}">
                <a16:creationId xmlns:a16="http://schemas.microsoft.com/office/drawing/2014/main" id="{80D035C7-321A-4D9D-B417-10A64EEB58C0}"/>
              </a:ext>
            </a:extLst>
          </p:cNvPr>
          <p:cNvGrpSpPr/>
          <p:nvPr/>
        </p:nvGrpSpPr>
        <p:grpSpPr>
          <a:xfrm>
            <a:off x="553244" y="5483638"/>
            <a:ext cx="1364961" cy="965410"/>
            <a:chOff x="1523478" y="1290107"/>
            <a:chExt cx="1364961" cy="965410"/>
          </a:xfrm>
        </p:grpSpPr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F972B5AC-4389-43AE-89BC-020192C6DA25}"/>
                </a:ext>
              </a:extLst>
            </p:cNvPr>
            <p:cNvSpPr txBox="1"/>
            <p:nvPr/>
          </p:nvSpPr>
          <p:spPr>
            <a:xfrm>
              <a:off x="1523478" y="1732297"/>
              <a:ext cx="136496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/>
                <a:t>Log Archive</a:t>
              </a:r>
            </a:p>
            <a:p>
              <a:pPr algn="ctr"/>
              <a:r>
                <a:rPr lang="en-US" sz="1400"/>
                <a:t>account</a:t>
              </a:r>
              <a:endParaRPr lang="en-US" sz="1400" dirty="0"/>
            </a:p>
          </p:txBody>
        </p:sp>
        <p:pic>
          <p:nvPicPr>
            <p:cNvPr id="61" name="Graphic 7">
              <a:extLst>
                <a:ext uri="{FF2B5EF4-FFF2-40B4-BE49-F238E27FC236}">
                  <a16:creationId xmlns:a16="http://schemas.microsoft.com/office/drawing/2014/main" id="{6A3071B2-F67E-4FCC-8BDB-0E2AF3E3E7D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rcRect/>
            <a:stretch/>
          </p:blipFill>
          <p:spPr bwMode="auto">
            <a:xfrm>
              <a:off x="1984159" y="1290107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cxnSp>
        <p:nvCxnSpPr>
          <p:cNvPr id="62" name="Straight Arrow Connector 61">
            <a:extLst>
              <a:ext uri="{FF2B5EF4-FFF2-40B4-BE49-F238E27FC236}">
                <a16:creationId xmlns:a16="http://schemas.microsoft.com/office/drawing/2014/main" id="{B0BB38E5-B2DC-43CA-9236-868CA81AAB5F}"/>
              </a:ext>
            </a:extLst>
          </p:cNvPr>
          <p:cNvCxnSpPr>
            <a:cxnSpLocks/>
          </p:cNvCxnSpPr>
          <p:nvPr/>
        </p:nvCxnSpPr>
        <p:spPr>
          <a:xfrm flipH="1" flipV="1">
            <a:off x="4705491" y="6447312"/>
            <a:ext cx="685632" cy="500241"/>
          </a:xfrm>
          <a:prstGeom prst="straightConnector1">
            <a:avLst/>
          </a:prstGeom>
          <a:ln w="22225">
            <a:solidFill>
              <a:schemeClr val="tx1"/>
            </a:solidFill>
            <a:prstDash val="soli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TextBox 62">
            <a:extLst>
              <a:ext uri="{FF2B5EF4-FFF2-40B4-BE49-F238E27FC236}">
                <a16:creationId xmlns:a16="http://schemas.microsoft.com/office/drawing/2014/main" id="{36C5F1C5-5032-4ADE-872B-444A245E0311}"/>
              </a:ext>
            </a:extLst>
          </p:cNvPr>
          <p:cNvSpPr txBox="1"/>
          <p:nvPr/>
        </p:nvSpPr>
        <p:spPr>
          <a:xfrm>
            <a:off x="4939210" y="6989758"/>
            <a:ext cx="1134101" cy="4539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380"/>
              </a:lnSpc>
            </a:pPr>
            <a:r>
              <a:rPr lang="en-US" sz="1400"/>
              <a:t>AWS WAF</a:t>
            </a:r>
            <a:endParaRPr lang="en-US" sz="1400" dirty="0"/>
          </a:p>
          <a:p>
            <a:pPr algn="ctr">
              <a:lnSpc>
                <a:spcPts val="1380"/>
              </a:lnSpc>
            </a:pPr>
            <a:r>
              <a:rPr lang="en-US" sz="1400"/>
              <a:t>logs</a:t>
            </a:r>
            <a:endParaRPr lang="en-US" sz="1400" dirty="0"/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52005840-4A40-42EE-B2A0-49C603039BA3}"/>
              </a:ext>
            </a:extLst>
          </p:cNvPr>
          <p:cNvSpPr txBox="1"/>
          <p:nvPr/>
        </p:nvSpPr>
        <p:spPr>
          <a:xfrm>
            <a:off x="1150248" y="1697653"/>
            <a:ext cx="23629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OU – Security</a:t>
            </a:r>
          </a:p>
        </p:txBody>
      </p:sp>
      <p:pic>
        <p:nvPicPr>
          <p:cNvPr id="65" name="Graphic 17">
            <a:extLst>
              <a:ext uri="{FF2B5EF4-FFF2-40B4-BE49-F238E27FC236}">
                <a16:creationId xmlns:a16="http://schemas.microsoft.com/office/drawing/2014/main" id="{473B69ED-5753-4F85-BC76-43D1180034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rcRect/>
          <a:stretch/>
        </p:blipFill>
        <p:spPr bwMode="auto">
          <a:xfrm>
            <a:off x="608617" y="1623388"/>
            <a:ext cx="548640" cy="548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6" name="TextBox 65">
            <a:extLst>
              <a:ext uri="{FF2B5EF4-FFF2-40B4-BE49-F238E27FC236}">
                <a16:creationId xmlns:a16="http://schemas.microsoft.com/office/drawing/2014/main" id="{62237384-0BF5-4905-8801-B0132003AA87}"/>
              </a:ext>
            </a:extLst>
          </p:cNvPr>
          <p:cNvSpPr txBox="1"/>
          <p:nvPr/>
        </p:nvSpPr>
        <p:spPr>
          <a:xfrm>
            <a:off x="9335233" y="1697653"/>
            <a:ext cx="23629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OU – Infrastructure</a:t>
            </a:r>
          </a:p>
        </p:txBody>
      </p:sp>
      <p:pic>
        <p:nvPicPr>
          <p:cNvPr id="67" name="Graphic 17">
            <a:extLst>
              <a:ext uri="{FF2B5EF4-FFF2-40B4-BE49-F238E27FC236}">
                <a16:creationId xmlns:a16="http://schemas.microsoft.com/office/drawing/2014/main" id="{9C0B3F5E-8659-462B-B27D-3E5AD29C678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rcRect/>
          <a:stretch/>
        </p:blipFill>
        <p:spPr bwMode="auto">
          <a:xfrm>
            <a:off x="8794222" y="1623388"/>
            <a:ext cx="548640" cy="548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8" name="Rectangle 67">
            <a:extLst>
              <a:ext uri="{FF2B5EF4-FFF2-40B4-BE49-F238E27FC236}">
                <a16:creationId xmlns:a16="http://schemas.microsoft.com/office/drawing/2014/main" id="{33951E76-26DA-4529-91C8-2EDC245E26B5}"/>
              </a:ext>
            </a:extLst>
          </p:cNvPr>
          <p:cNvSpPr/>
          <p:nvPr/>
        </p:nvSpPr>
        <p:spPr>
          <a:xfrm>
            <a:off x="8901837" y="2230855"/>
            <a:ext cx="6591349" cy="4187283"/>
          </a:xfrm>
          <a:prstGeom prst="rect">
            <a:avLst/>
          </a:prstGeom>
          <a:solidFill>
            <a:schemeClr val="bg2"/>
          </a:solidFill>
          <a:ln w="34925" cmpd="dbl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34" name="Group 133">
            <a:extLst>
              <a:ext uri="{FF2B5EF4-FFF2-40B4-BE49-F238E27FC236}">
                <a16:creationId xmlns:a16="http://schemas.microsoft.com/office/drawing/2014/main" id="{6AF8A709-4A7A-34A8-3B57-130CCB7E711B}"/>
              </a:ext>
            </a:extLst>
          </p:cNvPr>
          <p:cNvGrpSpPr/>
          <p:nvPr/>
        </p:nvGrpSpPr>
        <p:grpSpPr>
          <a:xfrm>
            <a:off x="10147776" y="4262730"/>
            <a:ext cx="1777293" cy="945296"/>
            <a:chOff x="8660488" y="5369452"/>
            <a:chExt cx="1777293" cy="945296"/>
          </a:xfrm>
        </p:grpSpPr>
        <p:sp>
          <p:nvSpPr>
            <p:cNvPr id="69" name="TextBox 68">
              <a:extLst>
                <a:ext uri="{FF2B5EF4-FFF2-40B4-BE49-F238E27FC236}">
                  <a16:creationId xmlns:a16="http://schemas.microsoft.com/office/drawing/2014/main" id="{782077E3-D651-48DC-BE71-9D50E3143EC2}"/>
                </a:ext>
              </a:extLst>
            </p:cNvPr>
            <p:cNvSpPr txBox="1"/>
            <p:nvPr/>
          </p:nvSpPr>
          <p:spPr>
            <a:xfrm>
              <a:off x="8660488" y="5791528"/>
              <a:ext cx="177729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/>
                <a:t>AWS Shield </a:t>
              </a:r>
            </a:p>
            <a:p>
              <a:pPr algn="ctr"/>
              <a:r>
                <a:rPr lang="en-US" sz="1400" dirty="0"/>
                <a:t>Advanced</a:t>
              </a:r>
            </a:p>
          </p:txBody>
        </p:sp>
        <p:pic>
          <p:nvPicPr>
            <p:cNvPr id="70" name="Graphic 69">
              <a:extLst>
                <a:ext uri="{FF2B5EF4-FFF2-40B4-BE49-F238E27FC236}">
                  <a16:creationId xmlns:a16="http://schemas.microsoft.com/office/drawing/2014/main" id="{016A023E-8E00-45F0-B53E-2B79AF77BAF1}"/>
                </a:ext>
              </a:extLst>
            </p:cNvPr>
            <p:cNvPicPr>
              <a:picLocks noChangeAspect="1"/>
            </p:cNvPicPr>
            <p:nvPr/>
          </p:nvPicPr>
          <p:blipFill>
            <a:blip r:embed="rId26">
              <a:extLst>
                <a:ext uri="{96DAC541-7B7A-43D3-8B79-37D633B846F1}">
                  <asvg:svgBlip xmlns:asvg="http://schemas.microsoft.com/office/drawing/2016/SVG/main" r:embed="rId27"/>
                </a:ext>
              </a:extLst>
            </a:blip>
            <a:stretch>
              <a:fillRect/>
            </a:stretch>
          </p:blipFill>
          <p:spPr>
            <a:xfrm>
              <a:off x="9347745" y="5369452"/>
              <a:ext cx="457200" cy="457200"/>
            </a:xfrm>
            <a:prstGeom prst="rect">
              <a:avLst/>
            </a:prstGeom>
          </p:spPr>
        </p:pic>
      </p:grpSp>
      <p:grpSp>
        <p:nvGrpSpPr>
          <p:cNvPr id="71" name="Group 70">
            <a:extLst>
              <a:ext uri="{FF2B5EF4-FFF2-40B4-BE49-F238E27FC236}">
                <a16:creationId xmlns:a16="http://schemas.microsoft.com/office/drawing/2014/main" id="{AE72B579-0CC5-43C0-8248-5C90E4E7E18A}"/>
              </a:ext>
            </a:extLst>
          </p:cNvPr>
          <p:cNvGrpSpPr/>
          <p:nvPr/>
        </p:nvGrpSpPr>
        <p:grpSpPr>
          <a:xfrm>
            <a:off x="9785930" y="2517382"/>
            <a:ext cx="1134104" cy="616063"/>
            <a:chOff x="2248016" y="1915634"/>
            <a:chExt cx="1134104" cy="616063"/>
          </a:xfrm>
        </p:grpSpPr>
        <p:sp>
          <p:nvSpPr>
            <p:cNvPr id="72" name="TextBox 71">
              <a:extLst>
                <a:ext uri="{FF2B5EF4-FFF2-40B4-BE49-F238E27FC236}">
                  <a16:creationId xmlns:a16="http://schemas.microsoft.com/office/drawing/2014/main" id="{8EF1CFE4-2671-4A58-8926-512AE72651B1}"/>
                </a:ext>
              </a:extLst>
            </p:cNvPr>
            <p:cNvSpPr txBox="1"/>
            <p:nvPr/>
          </p:nvSpPr>
          <p:spPr>
            <a:xfrm>
              <a:off x="2248016" y="2270087"/>
              <a:ext cx="113410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dirty="0"/>
                <a:t>Permissions</a:t>
              </a:r>
            </a:p>
          </p:txBody>
        </p:sp>
        <p:pic>
          <p:nvPicPr>
            <p:cNvPr id="73" name="Graphic 72">
              <a:extLst>
                <a:ext uri="{FF2B5EF4-FFF2-40B4-BE49-F238E27FC236}">
                  <a16:creationId xmlns:a16="http://schemas.microsoft.com/office/drawing/2014/main" id="{1055F6E5-4A19-440D-9897-A54A00B07A9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2615053" y="1915634"/>
              <a:ext cx="400030" cy="400030"/>
            </a:xfrm>
            <a:prstGeom prst="rect">
              <a:avLst/>
            </a:prstGeom>
          </p:spPr>
        </p:pic>
      </p:grpSp>
      <p:grpSp>
        <p:nvGrpSpPr>
          <p:cNvPr id="74" name="Group 73">
            <a:extLst>
              <a:ext uri="{FF2B5EF4-FFF2-40B4-BE49-F238E27FC236}">
                <a16:creationId xmlns:a16="http://schemas.microsoft.com/office/drawing/2014/main" id="{22FA849B-3C9B-45D5-81C8-988076C16703}"/>
              </a:ext>
            </a:extLst>
          </p:cNvPr>
          <p:cNvGrpSpPr/>
          <p:nvPr/>
        </p:nvGrpSpPr>
        <p:grpSpPr>
          <a:xfrm>
            <a:off x="10619688" y="2428089"/>
            <a:ext cx="644414" cy="569276"/>
            <a:chOff x="10297579" y="5276566"/>
            <a:chExt cx="644414" cy="569276"/>
          </a:xfrm>
        </p:grpSpPr>
        <p:sp>
          <p:nvSpPr>
            <p:cNvPr id="75" name="TextBox 74">
              <a:extLst>
                <a:ext uri="{FF2B5EF4-FFF2-40B4-BE49-F238E27FC236}">
                  <a16:creationId xmlns:a16="http://schemas.microsoft.com/office/drawing/2014/main" id="{CF04ACEE-8338-463D-A93A-3F5AA78CDA8A}"/>
                </a:ext>
              </a:extLst>
            </p:cNvPr>
            <p:cNvSpPr txBox="1"/>
            <p:nvPr/>
          </p:nvSpPr>
          <p:spPr>
            <a:xfrm>
              <a:off x="10297579" y="5584232"/>
              <a:ext cx="64441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dirty="0"/>
                <a:t>Roles</a:t>
              </a:r>
            </a:p>
          </p:txBody>
        </p:sp>
        <p:pic>
          <p:nvPicPr>
            <p:cNvPr id="76" name="Graphic 75">
              <a:extLst>
                <a:ext uri="{FF2B5EF4-FFF2-40B4-BE49-F238E27FC236}">
                  <a16:creationId xmlns:a16="http://schemas.microsoft.com/office/drawing/2014/main" id="{650FFB5F-FD35-4A50-8B44-311A1187354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0384836" y="5276566"/>
              <a:ext cx="469900" cy="469900"/>
            </a:xfrm>
            <a:prstGeom prst="rect">
              <a:avLst/>
            </a:prstGeom>
          </p:spPr>
        </p:pic>
      </p:grpSp>
      <p:cxnSp>
        <p:nvCxnSpPr>
          <p:cNvPr id="77" name="Straight Connector 76">
            <a:extLst>
              <a:ext uri="{FF2B5EF4-FFF2-40B4-BE49-F238E27FC236}">
                <a16:creationId xmlns:a16="http://schemas.microsoft.com/office/drawing/2014/main" id="{C5B778BB-B0AF-42B2-8748-74BC6FA0A5AA}"/>
              </a:ext>
            </a:extLst>
          </p:cNvPr>
          <p:cNvCxnSpPr>
            <a:cxnSpLocks/>
          </p:cNvCxnSpPr>
          <p:nvPr/>
        </p:nvCxnSpPr>
        <p:spPr>
          <a:xfrm flipH="1">
            <a:off x="11253098" y="2430516"/>
            <a:ext cx="0" cy="980469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Straight Connector 77">
            <a:extLst>
              <a:ext uri="{FF2B5EF4-FFF2-40B4-BE49-F238E27FC236}">
                <a16:creationId xmlns:a16="http://schemas.microsoft.com/office/drawing/2014/main" id="{CD47C222-4EFA-4E89-9493-CE3DEBEB6235}"/>
              </a:ext>
            </a:extLst>
          </p:cNvPr>
          <p:cNvCxnSpPr>
            <a:cxnSpLocks/>
          </p:cNvCxnSpPr>
          <p:nvPr/>
        </p:nvCxnSpPr>
        <p:spPr>
          <a:xfrm>
            <a:off x="9918153" y="2430516"/>
            <a:ext cx="0" cy="980469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0" name="Group 119">
            <a:extLst>
              <a:ext uri="{FF2B5EF4-FFF2-40B4-BE49-F238E27FC236}">
                <a16:creationId xmlns:a16="http://schemas.microsoft.com/office/drawing/2014/main" id="{CD01CB2F-7DD7-5586-7165-9685E4D7E1C5}"/>
              </a:ext>
            </a:extLst>
          </p:cNvPr>
          <p:cNvGrpSpPr/>
          <p:nvPr/>
        </p:nvGrpSpPr>
        <p:grpSpPr>
          <a:xfrm>
            <a:off x="9219497" y="3606682"/>
            <a:ext cx="1675989" cy="971235"/>
            <a:chOff x="7773427" y="4160867"/>
            <a:chExt cx="1675989" cy="971235"/>
          </a:xfrm>
        </p:grpSpPr>
        <p:cxnSp>
          <p:nvCxnSpPr>
            <p:cNvPr id="79" name="Straight Arrow Connector 78">
              <a:extLst>
                <a:ext uri="{FF2B5EF4-FFF2-40B4-BE49-F238E27FC236}">
                  <a16:creationId xmlns:a16="http://schemas.microsoft.com/office/drawing/2014/main" id="{6D3E1879-249B-4D68-9609-B169025198CD}"/>
                </a:ext>
              </a:extLst>
            </p:cNvPr>
            <p:cNvCxnSpPr>
              <a:cxnSpLocks/>
            </p:cNvCxnSpPr>
            <p:nvPr/>
          </p:nvCxnSpPr>
          <p:spPr>
            <a:xfrm rot="20483727" flipV="1">
              <a:off x="8737386" y="4374965"/>
              <a:ext cx="685800" cy="7230"/>
            </a:xfrm>
            <a:prstGeom prst="straightConnector1">
              <a:avLst/>
            </a:prstGeom>
            <a:ln w="12700">
              <a:solidFill>
                <a:schemeClr val="tx1"/>
              </a:solidFill>
              <a:prstDash val="solid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0" name="TextBox 79">
              <a:extLst>
                <a:ext uri="{FF2B5EF4-FFF2-40B4-BE49-F238E27FC236}">
                  <a16:creationId xmlns:a16="http://schemas.microsoft.com/office/drawing/2014/main" id="{AB502F02-BFE5-4FFF-AA9A-36857512EC1A}"/>
                </a:ext>
              </a:extLst>
            </p:cNvPr>
            <p:cNvSpPr txBox="1"/>
            <p:nvPr/>
          </p:nvSpPr>
          <p:spPr>
            <a:xfrm rot="20483727">
              <a:off x="8704934" y="4160867"/>
              <a:ext cx="744482" cy="4538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380"/>
                </a:lnSpc>
              </a:pPr>
              <a:r>
                <a:rPr lang="en-US" sz="1400" dirty="0"/>
                <a:t>DNS</a:t>
              </a:r>
            </a:p>
            <a:p>
              <a:pPr algn="ctr">
                <a:lnSpc>
                  <a:spcPts val="1380"/>
                </a:lnSpc>
              </a:pPr>
              <a:r>
                <a:rPr lang="en-US" sz="1400" dirty="0"/>
                <a:t>logs</a:t>
              </a:r>
            </a:p>
          </p:txBody>
        </p:sp>
        <p:sp>
          <p:nvSpPr>
            <p:cNvPr id="81" name="TextBox 80">
              <a:extLst>
                <a:ext uri="{FF2B5EF4-FFF2-40B4-BE49-F238E27FC236}">
                  <a16:creationId xmlns:a16="http://schemas.microsoft.com/office/drawing/2014/main" id="{030BB0E3-43A9-47E3-BB05-EB3C67B5BD03}"/>
                </a:ext>
              </a:extLst>
            </p:cNvPr>
            <p:cNvSpPr txBox="1"/>
            <p:nvPr/>
          </p:nvSpPr>
          <p:spPr>
            <a:xfrm>
              <a:off x="7773427" y="4608882"/>
              <a:ext cx="156004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/>
                <a:t>Amazon </a:t>
              </a:r>
            </a:p>
            <a:p>
              <a:pPr algn="ctr"/>
              <a:r>
                <a:rPr lang="en-US" sz="1400" dirty="0"/>
                <a:t>Route 53</a:t>
              </a:r>
            </a:p>
          </p:txBody>
        </p:sp>
        <p:pic>
          <p:nvPicPr>
            <p:cNvPr id="82" name="Graphic 21">
              <a:extLst>
                <a:ext uri="{FF2B5EF4-FFF2-40B4-BE49-F238E27FC236}">
                  <a16:creationId xmlns:a16="http://schemas.microsoft.com/office/drawing/2014/main" id="{F4EC7189-E774-4B0F-841F-74278108334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8">
              <a:extLst>
                <a:ext uri="{96DAC541-7B7A-43D3-8B79-37D633B846F1}">
                  <asvg:svgBlip xmlns:asvg="http://schemas.microsoft.com/office/drawing/2016/SVG/main" r:embed="rId29"/>
                </a:ext>
              </a:extLst>
            </a:blip>
            <a:srcRect/>
            <a:stretch/>
          </p:blipFill>
          <p:spPr bwMode="auto">
            <a:xfrm>
              <a:off x="8325893" y="4169995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33" name="Group 132">
            <a:extLst>
              <a:ext uri="{FF2B5EF4-FFF2-40B4-BE49-F238E27FC236}">
                <a16:creationId xmlns:a16="http://schemas.microsoft.com/office/drawing/2014/main" id="{E65D7659-E5DC-AB6E-B6F0-D095F2C03A62}"/>
              </a:ext>
            </a:extLst>
          </p:cNvPr>
          <p:cNvGrpSpPr/>
          <p:nvPr/>
        </p:nvGrpSpPr>
        <p:grpSpPr>
          <a:xfrm>
            <a:off x="12253474" y="4290265"/>
            <a:ext cx="1462846" cy="955964"/>
            <a:chOff x="10633764" y="5358784"/>
            <a:chExt cx="1462846" cy="955964"/>
          </a:xfrm>
        </p:grpSpPr>
        <p:sp>
          <p:nvSpPr>
            <p:cNvPr id="87" name="TextBox 86">
              <a:extLst>
                <a:ext uri="{FF2B5EF4-FFF2-40B4-BE49-F238E27FC236}">
                  <a16:creationId xmlns:a16="http://schemas.microsoft.com/office/drawing/2014/main" id="{C0405526-78F2-4E02-8869-FA2B35D5AE80}"/>
                </a:ext>
              </a:extLst>
            </p:cNvPr>
            <p:cNvSpPr txBox="1"/>
            <p:nvPr/>
          </p:nvSpPr>
          <p:spPr>
            <a:xfrm>
              <a:off x="10633764" y="5791528"/>
              <a:ext cx="146284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/>
                <a:t>AWS Certificate Manager</a:t>
              </a:r>
            </a:p>
          </p:txBody>
        </p:sp>
        <p:pic>
          <p:nvPicPr>
            <p:cNvPr id="88" name="Graphic 20">
              <a:extLst>
                <a:ext uri="{FF2B5EF4-FFF2-40B4-BE49-F238E27FC236}">
                  <a16:creationId xmlns:a16="http://schemas.microsoft.com/office/drawing/2014/main" id="{D5C2BA2B-229B-4EEA-9082-60C4638417C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0">
              <a:extLst>
                <a:ext uri="{96DAC541-7B7A-43D3-8B79-37D633B846F1}">
                  <asvg:svgBlip xmlns:asvg="http://schemas.microsoft.com/office/drawing/2016/SVG/main" r:embed="rId31"/>
                </a:ext>
              </a:extLst>
            </a:blip>
            <a:srcRect/>
            <a:stretch/>
          </p:blipFill>
          <p:spPr bwMode="auto">
            <a:xfrm>
              <a:off x="11121789" y="5358784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89" name="Group 88">
            <a:extLst>
              <a:ext uri="{FF2B5EF4-FFF2-40B4-BE49-F238E27FC236}">
                <a16:creationId xmlns:a16="http://schemas.microsoft.com/office/drawing/2014/main" id="{E12203F4-492D-4380-9CEB-BC62BA5EDB81}"/>
              </a:ext>
            </a:extLst>
          </p:cNvPr>
          <p:cNvGrpSpPr/>
          <p:nvPr/>
        </p:nvGrpSpPr>
        <p:grpSpPr>
          <a:xfrm>
            <a:off x="8711184" y="2411285"/>
            <a:ext cx="1364961" cy="965410"/>
            <a:chOff x="1523478" y="1290107"/>
            <a:chExt cx="1364961" cy="965410"/>
          </a:xfrm>
        </p:grpSpPr>
        <p:sp>
          <p:nvSpPr>
            <p:cNvPr id="90" name="TextBox 89">
              <a:extLst>
                <a:ext uri="{FF2B5EF4-FFF2-40B4-BE49-F238E27FC236}">
                  <a16:creationId xmlns:a16="http://schemas.microsoft.com/office/drawing/2014/main" id="{505ADB45-BC3E-48AF-ACFF-D0E2FFBF66BF}"/>
                </a:ext>
              </a:extLst>
            </p:cNvPr>
            <p:cNvSpPr txBox="1"/>
            <p:nvPr/>
          </p:nvSpPr>
          <p:spPr>
            <a:xfrm>
              <a:off x="1523478" y="1732297"/>
              <a:ext cx="136496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/>
                <a:t>Network </a:t>
              </a:r>
            </a:p>
            <a:p>
              <a:pPr algn="ctr"/>
              <a:r>
                <a:rPr lang="en-US" sz="1400"/>
                <a:t>account</a:t>
              </a:r>
              <a:endParaRPr lang="en-US" sz="1400" dirty="0"/>
            </a:p>
          </p:txBody>
        </p:sp>
        <p:pic>
          <p:nvPicPr>
            <p:cNvPr id="91" name="Graphic 7">
              <a:extLst>
                <a:ext uri="{FF2B5EF4-FFF2-40B4-BE49-F238E27FC236}">
                  <a16:creationId xmlns:a16="http://schemas.microsoft.com/office/drawing/2014/main" id="{254C0E90-0D69-40AD-957E-71608C3A181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rcRect/>
            <a:stretch/>
          </p:blipFill>
          <p:spPr bwMode="auto">
            <a:xfrm>
              <a:off x="1984159" y="1290107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22" name="Group 121">
            <a:extLst>
              <a:ext uri="{FF2B5EF4-FFF2-40B4-BE49-F238E27FC236}">
                <a16:creationId xmlns:a16="http://schemas.microsoft.com/office/drawing/2014/main" id="{8C340C71-49A6-AEAA-90C8-9591F444624A}"/>
              </a:ext>
            </a:extLst>
          </p:cNvPr>
          <p:cNvGrpSpPr/>
          <p:nvPr/>
        </p:nvGrpSpPr>
        <p:grpSpPr>
          <a:xfrm>
            <a:off x="13092733" y="3548545"/>
            <a:ext cx="1447500" cy="1028523"/>
            <a:chOff x="11646663" y="4140830"/>
            <a:chExt cx="1447500" cy="1028523"/>
          </a:xfrm>
        </p:grpSpPr>
        <p:sp>
          <p:nvSpPr>
            <p:cNvPr id="85" name="TextBox 84">
              <a:extLst>
                <a:ext uri="{FF2B5EF4-FFF2-40B4-BE49-F238E27FC236}">
                  <a16:creationId xmlns:a16="http://schemas.microsoft.com/office/drawing/2014/main" id="{3AEF7690-56B1-4AB6-818C-A3DFB4DFC77C}"/>
                </a:ext>
              </a:extLst>
            </p:cNvPr>
            <p:cNvSpPr txBox="1"/>
            <p:nvPr/>
          </p:nvSpPr>
          <p:spPr>
            <a:xfrm>
              <a:off x="11646663" y="4646133"/>
              <a:ext cx="109714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/>
                <a:t>AWS </a:t>
              </a:r>
            </a:p>
            <a:p>
              <a:pPr algn="ctr"/>
              <a:r>
                <a:rPr lang="en-US" sz="1400" dirty="0"/>
                <a:t>WAF</a:t>
              </a:r>
            </a:p>
          </p:txBody>
        </p:sp>
        <p:pic>
          <p:nvPicPr>
            <p:cNvPr id="86" name="Graphic 8">
              <a:extLst>
                <a:ext uri="{FF2B5EF4-FFF2-40B4-BE49-F238E27FC236}">
                  <a16:creationId xmlns:a16="http://schemas.microsoft.com/office/drawing/2014/main" id="{CEF941F0-802D-4D08-9A5C-EA291E21487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2">
              <a:extLst>
                <a:ext uri="{96DAC541-7B7A-43D3-8B79-37D633B846F1}">
                  <asvg:svgBlip xmlns:asvg="http://schemas.microsoft.com/office/drawing/2016/SVG/main" r:embed="rId33"/>
                </a:ext>
              </a:extLst>
            </a:blip>
            <a:srcRect/>
            <a:stretch/>
          </p:blipFill>
          <p:spPr bwMode="auto">
            <a:xfrm>
              <a:off x="11948378" y="4174728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92" name="Group 91">
              <a:extLst>
                <a:ext uri="{FF2B5EF4-FFF2-40B4-BE49-F238E27FC236}">
                  <a16:creationId xmlns:a16="http://schemas.microsoft.com/office/drawing/2014/main" id="{71F35738-B674-4712-B6F7-ED356DEAC167}"/>
                </a:ext>
              </a:extLst>
            </p:cNvPr>
            <p:cNvGrpSpPr/>
            <p:nvPr/>
          </p:nvGrpSpPr>
          <p:grpSpPr>
            <a:xfrm>
              <a:off x="12349681" y="4140830"/>
              <a:ext cx="744482" cy="453842"/>
              <a:chOff x="7071080" y="2825461"/>
              <a:chExt cx="744482" cy="453842"/>
            </a:xfrm>
          </p:grpSpPr>
          <p:cxnSp>
            <p:nvCxnSpPr>
              <p:cNvPr id="93" name="Straight Arrow Connector 92">
                <a:extLst>
                  <a:ext uri="{FF2B5EF4-FFF2-40B4-BE49-F238E27FC236}">
                    <a16:creationId xmlns:a16="http://schemas.microsoft.com/office/drawing/2014/main" id="{D22C9851-F96F-4F90-A88B-26B3AE3A4FF2}"/>
                  </a:ext>
                </a:extLst>
              </p:cNvPr>
              <p:cNvCxnSpPr>
                <a:cxnSpLocks/>
              </p:cNvCxnSpPr>
              <p:nvPr/>
            </p:nvCxnSpPr>
            <p:spPr>
              <a:xfrm rot="20483727" flipV="1">
                <a:off x="7114655" y="3028530"/>
                <a:ext cx="685800" cy="7230"/>
              </a:xfrm>
              <a:prstGeom prst="straightConnector1">
                <a:avLst/>
              </a:prstGeom>
              <a:ln w="12700">
                <a:solidFill>
                  <a:schemeClr val="tx1"/>
                </a:solidFill>
                <a:prstDash val="solid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4" name="TextBox 93">
                <a:extLst>
                  <a:ext uri="{FF2B5EF4-FFF2-40B4-BE49-F238E27FC236}">
                    <a16:creationId xmlns:a16="http://schemas.microsoft.com/office/drawing/2014/main" id="{589FFE47-57F4-4D5B-BABC-74FE13FE3501}"/>
                  </a:ext>
                </a:extLst>
              </p:cNvPr>
              <p:cNvSpPr txBox="1"/>
              <p:nvPr/>
            </p:nvSpPr>
            <p:spPr>
              <a:xfrm rot="20483727">
                <a:off x="7071080" y="2825461"/>
                <a:ext cx="744482" cy="4538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ts val="1380"/>
                  </a:lnSpc>
                </a:pPr>
                <a:r>
                  <a:rPr lang="en-US" sz="1400" dirty="0"/>
                  <a:t>Access</a:t>
                </a:r>
              </a:p>
              <a:p>
                <a:pPr algn="ctr">
                  <a:lnSpc>
                    <a:spcPts val="1380"/>
                  </a:lnSpc>
                </a:pPr>
                <a:r>
                  <a:rPr lang="en-US" sz="1400" dirty="0"/>
                  <a:t>l</a:t>
                </a:r>
                <a:r>
                  <a:rPr lang="en-US" sz="1400"/>
                  <a:t>ogs</a:t>
                </a:r>
                <a:endParaRPr lang="en-US" sz="1400" dirty="0"/>
              </a:p>
            </p:txBody>
          </p:sp>
        </p:grpSp>
      </p:grpSp>
      <p:grpSp>
        <p:nvGrpSpPr>
          <p:cNvPr id="121" name="Group 120">
            <a:extLst>
              <a:ext uri="{FF2B5EF4-FFF2-40B4-BE49-F238E27FC236}">
                <a16:creationId xmlns:a16="http://schemas.microsoft.com/office/drawing/2014/main" id="{80DBB1C9-0C62-2392-FE6B-43B58A44C7A8}"/>
              </a:ext>
            </a:extLst>
          </p:cNvPr>
          <p:cNvGrpSpPr/>
          <p:nvPr/>
        </p:nvGrpSpPr>
        <p:grpSpPr>
          <a:xfrm>
            <a:off x="11063184" y="3561363"/>
            <a:ext cx="1780073" cy="995846"/>
            <a:chOff x="9655214" y="4115548"/>
            <a:chExt cx="1780073" cy="995846"/>
          </a:xfrm>
        </p:grpSpPr>
        <p:sp>
          <p:nvSpPr>
            <p:cNvPr id="83" name="TextBox 82">
              <a:extLst>
                <a:ext uri="{FF2B5EF4-FFF2-40B4-BE49-F238E27FC236}">
                  <a16:creationId xmlns:a16="http://schemas.microsoft.com/office/drawing/2014/main" id="{7A1792B5-D8CE-43C2-A817-D94CF4466A1A}"/>
                </a:ext>
              </a:extLst>
            </p:cNvPr>
            <p:cNvSpPr txBox="1"/>
            <p:nvPr/>
          </p:nvSpPr>
          <p:spPr>
            <a:xfrm>
              <a:off x="9655214" y="4588174"/>
              <a:ext cx="172857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/>
                <a:t>Amazon </a:t>
              </a:r>
            </a:p>
            <a:p>
              <a:pPr algn="ctr"/>
              <a:r>
                <a:rPr lang="en-US" sz="1400" dirty="0"/>
                <a:t>CloudFront</a:t>
              </a:r>
            </a:p>
          </p:txBody>
        </p:sp>
        <p:pic>
          <p:nvPicPr>
            <p:cNvPr id="84" name="Graphic 19">
              <a:extLst>
                <a:ext uri="{FF2B5EF4-FFF2-40B4-BE49-F238E27FC236}">
                  <a16:creationId xmlns:a16="http://schemas.microsoft.com/office/drawing/2014/main" id="{36AEABBA-7D88-4061-9895-56D33072DA1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4">
              <a:extLst>
                <a:ext uri="{96DAC541-7B7A-43D3-8B79-37D633B846F1}">
                  <asvg:svgBlip xmlns:asvg="http://schemas.microsoft.com/office/drawing/2016/SVG/main" r:embed="rId35"/>
                </a:ext>
              </a:extLst>
            </a:blip>
            <a:srcRect/>
            <a:stretch/>
          </p:blipFill>
          <p:spPr bwMode="auto">
            <a:xfrm>
              <a:off x="10290902" y="4169995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5" name="TextBox 94">
              <a:extLst>
                <a:ext uri="{FF2B5EF4-FFF2-40B4-BE49-F238E27FC236}">
                  <a16:creationId xmlns:a16="http://schemas.microsoft.com/office/drawing/2014/main" id="{34B58C8C-FA69-43A8-B3CE-B8415DC4287B}"/>
                </a:ext>
              </a:extLst>
            </p:cNvPr>
            <p:cNvSpPr txBox="1"/>
            <p:nvPr/>
          </p:nvSpPr>
          <p:spPr>
            <a:xfrm rot="20483727">
              <a:off x="10690805" y="4115548"/>
              <a:ext cx="744482" cy="4538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380"/>
                </a:lnSpc>
              </a:pPr>
              <a:r>
                <a:rPr lang="en-US" sz="1400" dirty="0"/>
                <a:t>Access</a:t>
              </a:r>
            </a:p>
            <a:p>
              <a:pPr algn="ctr">
                <a:lnSpc>
                  <a:spcPts val="1380"/>
                </a:lnSpc>
              </a:pPr>
              <a:r>
                <a:rPr lang="en-US" sz="1400" dirty="0"/>
                <a:t>logs</a:t>
              </a:r>
            </a:p>
          </p:txBody>
        </p:sp>
        <p:cxnSp>
          <p:nvCxnSpPr>
            <p:cNvPr id="96" name="Straight Arrow Connector 95">
              <a:extLst>
                <a:ext uri="{FF2B5EF4-FFF2-40B4-BE49-F238E27FC236}">
                  <a16:creationId xmlns:a16="http://schemas.microsoft.com/office/drawing/2014/main" id="{7469E7A4-DEF2-490B-98D1-DE59D780B7DC}"/>
                </a:ext>
              </a:extLst>
            </p:cNvPr>
            <p:cNvCxnSpPr>
              <a:cxnSpLocks/>
            </p:cNvCxnSpPr>
            <p:nvPr/>
          </p:nvCxnSpPr>
          <p:spPr>
            <a:xfrm rot="20483727" flipV="1">
              <a:off x="10722378" y="4334655"/>
              <a:ext cx="685800" cy="7230"/>
            </a:xfrm>
            <a:prstGeom prst="straightConnector1">
              <a:avLst/>
            </a:prstGeom>
            <a:ln w="12700">
              <a:solidFill>
                <a:schemeClr val="tx1"/>
              </a:solidFill>
              <a:prstDash val="solid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7" name="Group 96">
            <a:extLst>
              <a:ext uri="{FF2B5EF4-FFF2-40B4-BE49-F238E27FC236}">
                <a16:creationId xmlns:a16="http://schemas.microsoft.com/office/drawing/2014/main" id="{4A37A6B2-8C99-498A-905C-6D73BA78AC50}"/>
              </a:ext>
            </a:extLst>
          </p:cNvPr>
          <p:cNvGrpSpPr/>
          <p:nvPr/>
        </p:nvGrpSpPr>
        <p:grpSpPr>
          <a:xfrm>
            <a:off x="13231316" y="5438620"/>
            <a:ext cx="1195014" cy="931090"/>
            <a:chOff x="6631266" y="5206711"/>
            <a:chExt cx="1195014" cy="931090"/>
          </a:xfrm>
        </p:grpSpPr>
        <p:sp>
          <p:nvSpPr>
            <p:cNvPr id="98" name="TextBox 97">
              <a:extLst>
                <a:ext uri="{FF2B5EF4-FFF2-40B4-BE49-F238E27FC236}">
                  <a16:creationId xmlns:a16="http://schemas.microsoft.com/office/drawing/2014/main" id="{83EEC14F-7280-40C2-9A1F-03404603708B}"/>
                </a:ext>
              </a:extLst>
            </p:cNvPr>
            <p:cNvSpPr txBox="1"/>
            <p:nvPr/>
          </p:nvSpPr>
          <p:spPr>
            <a:xfrm>
              <a:off x="6631266" y="5676136"/>
              <a:ext cx="119501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/>
                <a:t>AWS IAM</a:t>
              </a:r>
            </a:p>
            <a:p>
              <a:pPr algn="ctr"/>
              <a:r>
                <a:rPr lang="en-US" sz="1200" dirty="0"/>
                <a:t>Access Analyzer</a:t>
              </a:r>
            </a:p>
          </p:txBody>
        </p:sp>
        <p:pic>
          <p:nvPicPr>
            <p:cNvPr id="99" name="Graphic 98">
              <a:extLst>
                <a:ext uri="{FF2B5EF4-FFF2-40B4-BE49-F238E27FC236}">
                  <a16:creationId xmlns:a16="http://schemas.microsoft.com/office/drawing/2014/main" id="{0616BC1D-67B4-4A7C-BBB2-B0FE4D60128C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p:blipFill>
          <p:spPr>
            <a:xfrm>
              <a:off x="6997149" y="5206711"/>
              <a:ext cx="407987" cy="457200"/>
            </a:xfrm>
            <a:prstGeom prst="rect">
              <a:avLst/>
            </a:prstGeom>
          </p:spPr>
        </p:pic>
      </p:grpSp>
      <p:cxnSp>
        <p:nvCxnSpPr>
          <p:cNvPr id="100" name="Straight Connector 99">
            <a:extLst>
              <a:ext uri="{FF2B5EF4-FFF2-40B4-BE49-F238E27FC236}">
                <a16:creationId xmlns:a16="http://schemas.microsoft.com/office/drawing/2014/main" id="{D44CC0BD-3B7F-4770-8728-26C652D6037E}"/>
              </a:ext>
            </a:extLst>
          </p:cNvPr>
          <p:cNvCxnSpPr>
            <a:cxnSpLocks/>
          </p:cNvCxnSpPr>
          <p:nvPr/>
        </p:nvCxnSpPr>
        <p:spPr>
          <a:xfrm>
            <a:off x="9036984" y="5378487"/>
            <a:ext cx="630936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1" name="Group 100">
            <a:extLst>
              <a:ext uri="{FF2B5EF4-FFF2-40B4-BE49-F238E27FC236}">
                <a16:creationId xmlns:a16="http://schemas.microsoft.com/office/drawing/2014/main" id="{0454F539-9913-48B1-91BB-AED6FB0E85F8}"/>
              </a:ext>
            </a:extLst>
          </p:cNvPr>
          <p:cNvGrpSpPr/>
          <p:nvPr/>
        </p:nvGrpSpPr>
        <p:grpSpPr>
          <a:xfrm>
            <a:off x="14349682" y="5438622"/>
            <a:ext cx="1147961" cy="920831"/>
            <a:chOff x="7712648" y="5206711"/>
            <a:chExt cx="1147961" cy="920831"/>
          </a:xfrm>
        </p:grpSpPr>
        <p:sp>
          <p:nvSpPr>
            <p:cNvPr id="102" name="TextBox 101">
              <a:extLst>
                <a:ext uri="{FF2B5EF4-FFF2-40B4-BE49-F238E27FC236}">
                  <a16:creationId xmlns:a16="http://schemas.microsoft.com/office/drawing/2014/main" id="{C1AFEEFB-17C0-4F35-93AD-E41F4272C616}"/>
                </a:ext>
              </a:extLst>
            </p:cNvPr>
            <p:cNvSpPr txBox="1"/>
            <p:nvPr/>
          </p:nvSpPr>
          <p:spPr>
            <a:xfrm>
              <a:off x="7712648" y="5676136"/>
              <a:ext cx="1147961" cy="4514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380"/>
                </a:lnSpc>
              </a:pPr>
              <a:r>
                <a:rPr lang="en-US" sz="1200" dirty="0"/>
                <a:t>Organization trail</a:t>
              </a:r>
            </a:p>
          </p:txBody>
        </p:sp>
        <p:pic>
          <p:nvPicPr>
            <p:cNvPr id="103" name="Graphic 23">
              <a:extLst>
                <a:ext uri="{FF2B5EF4-FFF2-40B4-BE49-F238E27FC236}">
                  <a16:creationId xmlns:a16="http://schemas.microsoft.com/office/drawing/2014/main" id="{32124B0D-55FF-4E53-821F-9F38711FC54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8">
              <a:extLs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rcRect/>
            <a:stretch/>
          </p:blipFill>
          <p:spPr bwMode="auto">
            <a:xfrm>
              <a:off x="8028659" y="5206711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04" name="Group 103">
            <a:extLst>
              <a:ext uri="{FF2B5EF4-FFF2-40B4-BE49-F238E27FC236}">
                <a16:creationId xmlns:a16="http://schemas.microsoft.com/office/drawing/2014/main" id="{AA13FFEB-8E3B-4859-80EF-4CFC83AAFFCD}"/>
              </a:ext>
            </a:extLst>
          </p:cNvPr>
          <p:cNvGrpSpPr/>
          <p:nvPr/>
        </p:nvGrpSpPr>
        <p:grpSpPr>
          <a:xfrm>
            <a:off x="10602200" y="5438620"/>
            <a:ext cx="932222" cy="931090"/>
            <a:chOff x="3519407" y="5206711"/>
            <a:chExt cx="932222" cy="931090"/>
          </a:xfrm>
        </p:grpSpPr>
        <p:sp>
          <p:nvSpPr>
            <p:cNvPr id="105" name="TextBox 104">
              <a:extLst>
                <a:ext uri="{FF2B5EF4-FFF2-40B4-BE49-F238E27FC236}">
                  <a16:creationId xmlns:a16="http://schemas.microsoft.com/office/drawing/2014/main" id="{84BE04BE-FBDB-45AA-852A-862CCA19B287}"/>
                </a:ext>
              </a:extLst>
            </p:cNvPr>
            <p:cNvSpPr txBox="1"/>
            <p:nvPr/>
          </p:nvSpPr>
          <p:spPr>
            <a:xfrm>
              <a:off x="3519407" y="5676136"/>
              <a:ext cx="93222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/>
                <a:t>Amazon</a:t>
              </a:r>
            </a:p>
            <a:p>
              <a:pPr algn="ctr"/>
              <a:r>
                <a:rPr lang="en-US" sz="1200"/>
                <a:t>GuardDuty</a:t>
              </a:r>
              <a:endParaRPr lang="en-US" sz="1200" dirty="0"/>
            </a:p>
          </p:txBody>
        </p:sp>
        <p:pic>
          <p:nvPicPr>
            <p:cNvPr id="106" name="Graphic 19">
              <a:extLst>
                <a:ext uri="{FF2B5EF4-FFF2-40B4-BE49-F238E27FC236}">
                  <a16:creationId xmlns:a16="http://schemas.microsoft.com/office/drawing/2014/main" id="{6DF57C00-74DB-41AF-88ED-B0629B84158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rcRect/>
            <a:stretch/>
          </p:blipFill>
          <p:spPr bwMode="auto">
            <a:xfrm>
              <a:off x="3754977" y="5206711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07" name="Group 106">
            <a:extLst>
              <a:ext uri="{FF2B5EF4-FFF2-40B4-BE49-F238E27FC236}">
                <a16:creationId xmlns:a16="http://schemas.microsoft.com/office/drawing/2014/main" id="{82643A28-B341-4254-A0A6-F05221F7CE73}"/>
              </a:ext>
            </a:extLst>
          </p:cNvPr>
          <p:cNvGrpSpPr/>
          <p:nvPr/>
        </p:nvGrpSpPr>
        <p:grpSpPr>
          <a:xfrm>
            <a:off x="12334613" y="5438620"/>
            <a:ext cx="1081840" cy="746424"/>
            <a:chOff x="5587035" y="5206711"/>
            <a:chExt cx="1081840" cy="746424"/>
          </a:xfrm>
        </p:grpSpPr>
        <p:sp>
          <p:nvSpPr>
            <p:cNvPr id="108" name="TextBox 107">
              <a:extLst>
                <a:ext uri="{FF2B5EF4-FFF2-40B4-BE49-F238E27FC236}">
                  <a16:creationId xmlns:a16="http://schemas.microsoft.com/office/drawing/2014/main" id="{7E34EB18-2ED6-4DE8-92EA-0F6A1DD9A243}"/>
                </a:ext>
              </a:extLst>
            </p:cNvPr>
            <p:cNvSpPr txBox="1"/>
            <p:nvPr/>
          </p:nvSpPr>
          <p:spPr>
            <a:xfrm>
              <a:off x="5587035" y="5676136"/>
              <a:ext cx="108184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/>
                <a:t>AWS Config</a:t>
              </a:r>
            </a:p>
          </p:txBody>
        </p:sp>
        <p:pic>
          <p:nvPicPr>
            <p:cNvPr id="109" name="Graphic 8">
              <a:extLst>
                <a:ext uri="{FF2B5EF4-FFF2-40B4-BE49-F238E27FC236}">
                  <a16:creationId xmlns:a16="http://schemas.microsoft.com/office/drawing/2014/main" id="{244E78E3-CEB5-49A2-97B3-3FFBC9A923E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2">
              <a:extLst>
                <a:ext uri="{96DAC541-7B7A-43D3-8B79-37D633B846F1}">
                  <asvg:svgBlip xmlns:asvg="http://schemas.microsoft.com/office/drawing/2016/SVG/main" r:embed="rId23"/>
                </a:ext>
              </a:extLst>
            </a:blip>
            <a:srcRect/>
            <a:stretch/>
          </p:blipFill>
          <p:spPr bwMode="auto">
            <a:xfrm>
              <a:off x="5916425" y="5206711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10" name="Group 109">
            <a:extLst>
              <a:ext uri="{FF2B5EF4-FFF2-40B4-BE49-F238E27FC236}">
                <a16:creationId xmlns:a16="http://schemas.microsoft.com/office/drawing/2014/main" id="{A9AB2222-DBA6-438B-BB9D-53958ADB8709}"/>
              </a:ext>
            </a:extLst>
          </p:cNvPr>
          <p:cNvGrpSpPr/>
          <p:nvPr/>
        </p:nvGrpSpPr>
        <p:grpSpPr>
          <a:xfrm>
            <a:off x="9041166" y="5438620"/>
            <a:ext cx="1033252" cy="931090"/>
            <a:chOff x="2404134" y="5206711"/>
            <a:chExt cx="1033252" cy="931090"/>
          </a:xfrm>
        </p:grpSpPr>
        <p:pic>
          <p:nvPicPr>
            <p:cNvPr id="111" name="Graphic 19">
              <a:extLst>
                <a:ext uri="{FF2B5EF4-FFF2-40B4-BE49-F238E27FC236}">
                  <a16:creationId xmlns:a16="http://schemas.microsoft.com/office/drawing/2014/main" id="{F8F6B1F7-948C-45D8-83E8-71EAC1F5DF5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rcRect/>
            <a:stretch/>
          </p:blipFill>
          <p:spPr bwMode="auto">
            <a:xfrm>
              <a:off x="2674253" y="5206711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2" name="TextBox 111">
              <a:extLst>
                <a:ext uri="{FF2B5EF4-FFF2-40B4-BE49-F238E27FC236}">
                  <a16:creationId xmlns:a16="http://schemas.microsoft.com/office/drawing/2014/main" id="{A107E4FB-F0C8-4E5B-A8C1-E0AE7F394AFB}"/>
                </a:ext>
              </a:extLst>
            </p:cNvPr>
            <p:cNvSpPr txBox="1"/>
            <p:nvPr/>
          </p:nvSpPr>
          <p:spPr>
            <a:xfrm>
              <a:off x="2404134" y="5676136"/>
              <a:ext cx="10332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/>
                <a:t>AWS Security Hub CSPM</a:t>
              </a:r>
            </a:p>
          </p:txBody>
        </p:sp>
      </p:grpSp>
      <p:sp>
        <p:nvSpPr>
          <p:cNvPr id="116" name="Rectangle 115">
            <a:extLst>
              <a:ext uri="{FF2B5EF4-FFF2-40B4-BE49-F238E27FC236}">
                <a16:creationId xmlns:a16="http://schemas.microsoft.com/office/drawing/2014/main" id="{8CF9AA28-8A9E-4648-8E36-E5C110369BFE}"/>
              </a:ext>
            </a:extLst>
          </p:cNvPr>
          <p:cNvSpPr/>
          <p:nvPr/>
        </p:nvSpPr>
        <p:spPr>
          <a:xfrm>
            <a:off x="9286141" y="3485347"/>
            <a:ext cx="5762182" cy="1767874"/>
          </a:xfrm>
          <a:prstGeom prst="rect">
            <a:avLst/>
          </a:prstGeom>
          <a:noFill/>
          <a:ln w="15875">
            <a:solidFill>
              <a:srgbClr val="7D8998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/>
          <a:lstStyle/>
          <a:p>
            <a:pPr algn="ctr">
              <a:defRPr/>
            </a:pPr>
            <a:endParaRPr lang="en-US" sz="120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1" name="TextBox 130">
            <a:extLst>
              <a:ext uri="{FF2B5EF4-FFF2-40B4-BE49-F238E27FC236}">
                <a16:creationId xmlns:a16="http://schemas.microsoft.com/office/drawing/2014/main" id="{46845964-8152-4FD6-BD09-5E49574F3F0C}"/>
              </a:ext>
            </a:extLst>
          </p:cNvPr>
          <p:cNvSpPr txBox="1"/>
          <p:nvPr/>
        </p:nvSpPr>
        <p:spPr>
          <a:xfrm>
            <a:off x="1150248" y="9584688"/>
            <a:ext cx="23629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OU </a:t>
            </a:r>
            <a:r>
              <a:rPr lang="en-US" sz="2000"/>
              <a:t>– Generative AI</a:t>
            </a:r>
            <a:endParaRPr lang="en-US" sz="2000" dirty="0"/>
          </a:p>
        </p:txBody>
      </p:sp>
      <p:pic>
        <p:nvPicPr>
          <p:cNvPr id="160" name="Graphic 17">
            <a:extLst>
              <a:ext uri="{FF2B5EF4-FFF2-40B4-BE49-F238E27FC236}">
                <a16:creationId xmlns:a16="http://schemas.microsoft.com/office/drawing/2014/main" id="{715F890C-734B-452F-BA1B-06ACDA3C22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rcRect/>
          <a:stretch/>
        </p:blipFill>
        <p:spPr bwMode="auto">
          <a:xfrm>
            <a:off x="608617" y="9510423"/>
            <a:ext cx="548640" cy="548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61" name="Group 160">
            <a:extLst>
              <a:ext uri="{FF2B5EF4-FFF2-40B4-BE49-F238E27FC236}">
                <a16:creationId xmlns:a16="http://schemas.microsoft.com/office/drawing/2014/main" id="{982CE137-37AC-49A6-94D7-698EB2ED5DCF}"/>
              </a:ext>
            </a:extLst>
          </p:cNvPr>
          <p:cNvGrpSpPr/>
          <p:nvPr/>
        </p:nvGrpSpPr>
        <p:grpSpPr>
          <a:xfrm>
            <a:off x="11209792" y="5438620"/>
            <a:ext cx="1449440" cy="931504"/>
            <a:chOff x="9196162" y="5940645"/>
            <a:chExt cx="1449440" cy="931504"/>
          </a:xfrm>
        </p:grpSpPr>
        <p:sp>
          <p:nvSpPr>
            <p:cNvPr id="162" name="TextBox 161">
              <a:extLst>
                <a:ext uri="{FF2B5EF4-FFF2-40B4-BE49-F238E27FC236}">
                  <a16:creationId xmlns:a16="http://schemas.microsoft.com/office/drawing/2014/main" id="{6B3EEB15-2C3A-48EF-ADD5-7C9E5F46AE2B}"/>
                </a:ext>
              </a:extLst>
            </p:cNvPr>
            <p:cNvSpPr txBox="1"/>
            <p:nvPr/>
          </p:nvSpPr>
          <p:spPr>
            <a:xfrm>
              <a:off x="9196162" y="6410484"/>
              <a:ext cx="144944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/>
                <a:t>Amazon </a:t>
              </a:r>
            </a:p>
            <a:p>
              <a:pPr algn="ctr"/>
              <a:r>
                <a:rPr lang="en-US" sz="1200"/>
                <a:t>EventBridge</a:t>
              </a:r>
              <a:endParaRPr lang="en-US" sz="1200" dirty="0"/>
            </a:p>
          </p:txBody>
        </p:sp>
        <p:pic>
          <p:nvPicPr>
            <p:cNvPr id="163" name="Graphic 19">
              <a:extLst>
                <a:ext uri="{FF2B5EF4-FFF2-40B4-BE49-F238E27FC236}">
                  <a16:creationId xmlns:a16="http://schemas.microsoft.com/office/drawing/2014/main" id="{9099AF21-B4F7-48C4-AC0A-FEECA88EC0B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6">
              <a:extLst>
                <a:ext uri="{96DAC541-7B7A-43D3-8B79-37D633B846F1}">
                  <asvg:svgBlip xmlns:asvg="http://schemas.microsoft.com/office/drawing/2016/SVG/main" r:embed="rId37"/>
                </a:ext>
              </a:extLst>
            </a:blip>
            <a:srcRect/>
            <a:stretch/>
          </p:blipFill>
          <p:spPr bwMode="auto">
            <a:xfrm>
              <a:off x="9701636" y="5940645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65" name="Rectangle 164">
            <a:extLst>
              <a:ext uri="{FF2B5EF4-FFF2-40B4-BE49-F238E27FC236}">
                <a16:creationId xmlns:a16="http://schemas.microsoft.com/office/drawing/2014/main" id="{617C93D4-2359-42FE-9153-E1F0BA5F5199}"/>
              </a:ext>
            </a:extLst>
          </p:cNvPr>
          <p:cNvSpPr/>
          <p:nvPr/>
        </p:nvSpPr>
        <p:spPr>
          <a:xfrm>
            <a:off x="387929" y="1518732"/>
            <a:ext cx="15835744" cy="14148023"/>
          </a:xfrm>
          <a:prstGeom prst="rect">
            <a:avLst/>
          </a:prstGeom>
          <a:noFill/>
          <a:ln w="571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6" name="TextBox 165">
            <a:extLst>
              <a:ext uri="{FF2B5EF4-FFF2-40B4-BE49-F238E27FC236}">
                <a16:creationId xmlns:a16="http://schemas.microsoft.com/office/drawing/2014/main" id="{5C2FAC7F-A1FF-46C0-B414-FAE423A11C83}"/>
              </a:ext>
            </a:extLst>
          </p:cNvPr>
          <p:cNvSpPr txBox="1"/>
          <p:nvPr/>
        </p:nvSpPr>
        <p:spPr>
          <a:xfrm>
            <a:off x="11372931" y="451905"/>
            <a:ext cx="490885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AWS Security Reference Architecture</a:t>
            </a:r>
          </a:p>
          <a:p>
            <a:r>
              <a:rPr lang="en-US" sz="16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Deep dive</a:t>
            </a:r>
            <a:r>
              <a:rPr lang="en-US" sz="160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: generative AI, organization architecture</a:t>
            </a:r>
            <a:endParaRPr lang="en-US" sz="1600" dirty="0">
              <a:latin typeface="Amazon Ember" panose="020B0603020204020204" pitchFamily="34" charset="0"/>
              <a:ea typeface="Amazon Ember" panose="020B0603020204020204" pitchFamily="34" charset="0"/>
              <a:cs typeface="Amazon Ember" panose="020B0603020204020204" pitchFamily="34" charset="0"/>
            </a:endParaRPr>
          </a:p>
        </p:txBody>
      </p:sp>
      <p:grpSp>
        <p:nvGrpSpPr>
          <p:cNvPr id="167" name="Group 166">
            <a:extLst>
              <a:ext uri="{FF2B5EF4-FFF2-40B4-BE49-F238E27FC236}">
                <a16:creationId xmlns:a16="http://schemas.microsoft.com/office/drawing/2014/main" id="{1D165F3A-A7D6-4E4B-8AFA-1216AB936CFF}"/>
              </a:ext>
            </a:extLst>
          </p:cNvPr>
          <p:cNvGrpSpPr/>
          <p:nvPr/>
        </p:nvGrpSpPr>
        <p:grpSpPr>
          <a:xfrm>
            <a:off x="553244" y="598475"/>
            <a:ext cx="2662767" cy="762000"/>
            <a:chOff x="553242" y="376803"/>
            <a:chExt cx="2662767" cy="762000"/>
          </a:xfrm>
        </p:grpSpPr>
        <p:pic>
          <p:nvPicPr>
            <p:cNvPr id="168" name="Graphic 6">
              <a:extLst>
                <a:ext uri="{FF2B5EF4-FFF2-40B4-BE49-F238E27FC236}">
                  <a16:creationId xmlns:a16="http://schemas.microsoft.com/office/drawing/2014/main" id="{D454E87F-FCA1-4AFD-86B1-E86D136C8A8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8">
              <a:extLst>
                <a:ext uri="{96DAC541-7B7A-43D3-8B79-37D633B846F1}">
                  <asvg:svgBlip xmlns:asvg="http://schemas.microsoft.com/office/drawing/2016/SVG/main" r:embed="rId39"/>
                </a:ext>
              </a:extLst>
            </a:blip>
            <a:srcRect/>
            <a:stretch/>
          </p:blipFill>
          <p:spPr bwMode="auto">
            <a:xfrm>
              <a:off x="553242" y="376803"/>
              <a:ext cx="762000" cy="762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9" name="TextBox 9">
              <a:extLst>
                <a:ext uri="{FF2B5EF4-FFF2-40B4-BE49-F238E27FC236}">
                  <a16:creationId xmlns:a16="http://schemas.microsoft.com/office/drawing/2014/main" id="{C59B7E76-97D1-4DDF-AC8C-0CAA7415AB4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72872" y="570128"/>
              <a:ext cx="2243137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lang="en-US" altLang="en-US" sz="2000">
                  <a:latin typeface="+mn-lt"/>
                  <a:ea typeface="Amazon Ember" panose="020B0603020204020204" pitchFamily="34" charset="0"/>
                  <a:cs typeface="Arial" panose="020B0604020202020204" pitchFamily="34" charset="0"/>
                </a:rPr>
                <a:t>Organization</a:t>
              </a:r>
            </a:p>
          </p:txBody>
        </p:sp>
      </p:grpSp>
      <p:sp>
        <p:nvSpPr>
          <p:cNvPr id="135" name="Rectangle 134">
            <a:extLst>
              <a:ext uri="{FF2B5EF4-FFF2-40B4-BE49-F238E27FC236}">
                <a16:creationId xmlns:a16="http://schemas.microsoft.com/office/drawing/2014/main" id="{5D276DC0-6742-84E0-2516-6AF9264E29BE}"/>
              </a:ext>
            </a:extLst>
          </p:cNvPr>
          <p:cNvSpPr/>
          <p:nvPr/>
        </p:nvSpPr>
        <p:spPr>
          <a:xfrm>
            <a:off x="8936038" y="6568073"/>
            <a:ext cx="6562033" cy="3340301"/>
          </a:xfrm>
          <a:prstGeom prst="rect">
            <a:avLst/>
          </a:prstGeom>
          <a:solidFill>
            <a:schemeClr val="bg2"/>
          </a:solidFill>
          <a:ln w="34925" cmpd="dbl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9" name="Group 138">
            <a:extLst>
              <a:ext uri="{FF2B5EF4-FFF2-40B4-BE49-F238E27FC236}">
                <a16:creationId xmlns:a16="http://schemas.microsoft.com/office/drawing/2014/main" id="{5DCACAFC-CF23-0648-CBCA-70E87CA74648}"/>
              </a:ext>
            </a:extLst>
          </p:cNvPr>
          <p:cNvGrpSpPr/>
          <p:nvPr/>
        </p:nvGrpSpPr>
        <p:grpSpPr>
          <a:xfrm>
            <a:off x="10127262" y="6795395"/>
            <a:ext cx="1134104" cy="616063"/>
            <a:chOff x="2248016" y="1915634"/>
            <a:chExt cx="1134104" cy="616063"/>
          </a:xfrm>
        </p:grpSpPr>
        <p:sp>
          <p:nvSpPr>
            <p:cNvPr id="140" name="TextBox 139">
              <a:extLst>
                <a:ext uri="{FF2B5EF4-FFF2-40B4-BE49-F238E27FC236}">
                  <a16:creationId xmlns:a16="http://schemas.microsoft.com/office/drawing/2014/main" id="{F1453E0D-1735-C3CC-74A2-C208B61BD506}"/>
                </a:ext>
              </a:extLst>
            </p:cNvPr>
            <p:cNvSpPr txBox="1"/>
            <p:nvPr/>
          </p:nvSpPr>
          <p:spPr>
            <a:xfrm>
              <a:off x="2248016" y="2270087"/>
              <a:ext cx="113410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dirty="0"/>
                <a:t>Permissions</a:t>
              </a:r>
            </a:p>
          </p:txBody>
        </p:sp>
        <p:pic>
          <p:nvPicPr>
            <p:cNvPr id="141" name="Graphic 140">
              <a:extLst>
                <a:ext uri="{FF2B5EF4-FFF2-40B4-BE49-F238E27FC236}">
                  <a16:creationId xmlns:a16="http://schemas.microsoft.com/office/drawing/2014/main" id="{D521ADD1-1586-177C-7A63-660EB4CA91B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2615053" y="1915634"/>
              <a:ext cx="400030" cy="400030"/>
            </a:xfrm>
            <a:prstGeom prst="rect">
              <a:avLst/>
            </a:prstGeom>
          </p:spPr>
        </p:pic>
      </p:grpSp>
      <p:grpSp>
        <p:nvGrpSpPr>
          <p:cNvPr id="142" name="Group 141">
            <a:extLst>
              <a:ext uri="{FF2B5EF4-FFF2-40B4-BE49-F238E27FC236}">
                <a16:creationId xmlns:a16="http://schemas.microsoft.com/office/drawing/2014/main" id="{2606AD7F-C6D2-86B0-567A-63CD67C29749}"/>
              </a:ext>
            </a:extLst>
          </p:cNvPr>
          <p:cNvGrpSpPr/>
          <p:nvPr/>
        </p:nvGrpSpPr>
        <p:grpSpPr>
          <a:xfrm>
            <a:off x="10961020" y="6706104"/>
            <a:ext cx="644414" cy="569276"/>
            <a:chOff x="10297579" y="5276566"/>
            <a:chExt cx="644414" cy="569276"/>
          </a:xfrm>
        </p:grpSpPr>
        <p:sp>
          <p:nvSpPr>
            <p:cNvPr id="143" name="TextBox 142">
              <a:extLst>
                <a:ext uri="{FF2B5EF4-FFF2-40B4-BE49-F238E27FC236}">
                  <a16:creationId xmlns:a16="http://schemas.microsoft.com/office/drawing/2014/main" id="{86EDFBEB-078E-3B8C-10AB-E6C2432A63C7}"/>
                </a:ext>
              </a:extLst>
            </p:cNvPr>
            <p:cNvSpPr txBox="1"/>
            <p:nvPr/>
          </p:nvSpPr>
          <p:spPr>
            <a:xfrm>
              <a:off x="10297579" y="5584232"/>
              <a:ext cx="64441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dirty="0"/>
                <a:t>Roles</a:t>
              </a:r>
            </a:p>
          </p:txBody>
        </p:sp>
        <p:pic>
          <p:nvPicPr>
            <p:cNvPr id="144" name="Graphic 143">
              <a:extLst>
                <a:ext uri="{FF2B5EF4-FFF2-40B4-BE49-F238E27FC236}">
                  <a16:creationId xmlns:a16="http://schemas.microsoft.com/office/drawing/2014/main" id="{6325975F-9F7F-79F8-787E-370FC2224CA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0384836" y="5276566"/>
              <a:ext cx="469900" cy="469900"/>
            </a:xfrm>
            <a:prstGeom prst="rect">
              <a:avLst/>
            </a:prstGeom>
          </p:spPr>
        </p:pic>
      </p:grpSp>
      <p:cxnSp>
        <p:nvCxnSpPr>
          <p:cNvPr id="145" name="Straight Connector 144">
            <a:extLst>
              <a:ext uri="{FF2B5EF4-FFF2-40B4-BE49-F238E27FC236}">
                <a16:creationId xmlns:a16="http://schemas.microsoft.com/office/drawing/2014/main" id="{3B04208F-7D20-EC35-0F2A-5847D65E9605}"/>
              </a:ext>
            </a:extLst>
          </p:cNvPr>
          <p:cNvCxnSpPr>
            <a:cxnSpLocks/>
          </p:cNvCxnSpPr>
          <p:nvPr/>
        </p:nvCxnSpPr>
        <p:spPr>
          <a:xfrm>
            <a:off x="10312862" y="6691778"/>
            <a:ext cx="0" cy="949981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6" name="Straight Connector 145">
            <a:extLst>
              <a:ext uri="{FF2B5EF4-FFF2-40B4-BE49-F238E27FC236}">
                <a16:creationId xmlns:a16="http://schemas.microsoft.com/office/drawing/2014/main" id="{62AD544D-850B-DFA6-C564-FE0E9B751412}"/>
              </a:ext>
            </a:extLst>
          </p:cNvPr>
          <p:cNvCxnSpPr>
            <a:cxnSpLocks/>
          </p:cNvCxnSpPr>
          <p:nvPr/>
        </p:nvCxnSpPr>
        <p:spPr>
          <a:xfrm>
            <a:off x="11582939" y="6691778"/>
            <a:ext cx="0" cy="949981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7" name="Straight Connector 146">
            <a:extLst>
              <a:ext uri="{FF2B5EF4-FFF2-40B4-BE49-F238E27FC236}">
                <a16:creationId xmlns:a16="http://schemas.microsoft.com/office/drawing/2014/main" id="{66654545-7A74-3A09-BF3B-D11C3EBC5A27}"/>
              </a:ext>
            </a:extLst>
          </p:cNvPr>
          <p:cNvCxnSpPr>
            <a:cxnSpLocks/>
          </p:cNvCxnSpPr>
          <p:nvPr/>
        </p:nvCxnSpPr>
        <p:spPr>
          <a:xfrm>
            <a:off x="9786063" y="8668108"/>
            <a:ext cx="4913764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9" name="Group 148">
            <a:extLst>
              <a:ext uri="{FF2B5EF4-FFF2-40B4-BE49-F238E27FC236}">
                <a16:creationId xmlns:a16="http://schemas.microsoft.com/office/drawing/2014/main" id="{4D4AE276-FDCF-EEE2-4A2F-AB252C0D9C1F}"/>
              </a:ext>
            </a:extLst>
          </p:cNvPr>
          <p:cNvGrpSpPr/>
          <p:nvPr/>
        </p:nvGrpSpPr>
        <p:grpSpPr>
          <a:xfrm>
            <a:off x="8936417" y="6714650"/>
            <a:ext cx="1364961" cy="965410"/>
            <a:chOff x="1523478" y="1290107"/>
            <a:chExt cx="1364961" cy="965410"/>
          </a:xfrm>
        </p:grpSpPr>
        <p:sp>
          <p:nvSpPr>
            <p:cNvPr id="150" name="TextBox 149">
              <a:extLst>
                <a:ext uri="{FF2B5EF4-FFF2-40B4-BE49-F238E27FC236}">
                  <a16:creationId xmlns:a16="http://schemas.microsoft.com/office/drawing/2014/main" id="{1C5C0F61-DA40-5B19-4B80-C32B411FE3F0}"/>
                </a:ext>
              </a:extLst>
            </p:cNvPr>
            <p:cNvSpPr txBox="1"/>
            <p:nvPr/>
          </p:nvSpPr>
          <p:spPr>
            <a:xfrm>
              <a:off x="1523478" y="1732297"/>
              <a:ext cx="136496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/>
                <a:t>Shared Services </a:t>
              </a:r>
            </a:p>
            <a:p>
              <a:pPr algn="ctr"/>
              <a:r>
                <a:rPr lang="en-US" sz="1400"/>
                <a:t>account</a:t>
              </a:r>
              <a:endParaRPr lang="en-US" sz="1400" dirty="0"/>
            </a:p>
          </p:txBody>
        </p:sp>
        <p:pic>
          <p:nvPicPr>
            <p:cNvPr id="151" name="Graphic 7">
              <a:extLst>
                <a:ext uri="{FF2B5EF4-FFF2-40B4-BE49-F238E27FC236}">
                  <a16:creationId xmlns:a16="http://schemas.microsoft.com/office/drawing/2014/main" id="{46E6610A-E4A7-6714-AE7E-286B7FA9913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rcRect/>
            <a:stretch/>
          </p:blipFill>
          <p:spPr bwMode="auto">
            <a:xfrm>
              <a:off x="1984159" y="1290107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28" name="Group 227">
            <a:extLst>
              <a:ext uri="{FF2B5EF4-FFF2-40B4-BE49-F238E27FC236}">
                <a16:creationId xmlns:a16="http://schemas.microsoft.com/office/drawing/2014/main" id="{B7157458-8AFA-2C0E-0D47-2D85503CBB28}"/>
              </a:ext>
            </a:extLst>
          </p:cNvPr>
          <p:cNvGrpSpPr/>
          <p:nvPr/>
        </p:nvGrpSpPr>
        <p:grpSpPr>
          <a:xfrm>
            <a:off x="9870015" y="7698620"/>
            <a:ext cx="1431687" cy="978445"/>
            <a:chOff x="7542917" y="8502745"/>
            <a:chExt cx="1431687" cy="978445"/>
          </a:xfrm>
        </p:grpSpPr>
        <p:sp>
          <p:nvSpPr>
            <p:cNvPr id="137" name="TextBox 136">
              <a:extLst>
                <a:ext uri="{FF2B5EF4-FFF2-40B4-BE49-F238E27FC236}">
                  <a16:creationId xmlns:a16="http://schemas.microsoft.com/office/drawing/2014/main" id="{9524A069-A157-B7B9-6F0B-D60AE9026202}"/>
                </a:ext>
              </a:extLst>
            </p:cNvPr>
            <p:cNvSpPr txBox="1"/>
            <p:nvPr/>
          </p:nvSpPr>
          <p:spPr>
            <a:xfrm>
              <a:off x="7542917" y="8957970"/>
              <a:ext cx="143168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/>
                <a:t>AWS Systems </a:t>
              </a:r>
            </a:p>
            <a:p>
              <a:pPr algn="ctr"/>
              <a:r>
                <a:rPr lang="en-US" sz="1400" dirty="0"/>
                <a:t>Manager</a:t>
              </a:r>
            </a:p>
          </p:txBody>
        </p:sp>
        <p:pic>
          <p:nvPicPr>
            <p:cNvPr id="152" name="Graphic 15">
              <a:extLst>
                <a:ext uri="{FF2B5EF4-FFF2-40B4-BE49-F238E27FC236}">
                  <a16:creationId xmlns:a16="http://schemas.microsoft.com/office/drawing/2014/main" id="{D80B2D34-C443-9757-4925-5F814F4CCAF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0">
              <a:extLst>
                <a:ext uri="{96DAC541-7B7A-43D3-8B79-37D633B846F1}">
                  <asvg:svgBlip xmlns:asvg="http://schemas.microsoft.com/office/drawing/2016/SVG/main" r:embed="rId41"/>
                </a:ext>
              </a:extLst>
            </a:blip>
            <a:srcRect/>
            <a:stretch/>
          </p:blipFill>
          <p:spPr bwMode="auto">
            <a:xfrm>
              <a:off x="8106786" y="8502745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29" name="Group 228">
            <a:extLst>
              <a:ext uri="{FF2B5EF4-FFF2-40B4-BE49-F238E27FC236}">
                <a16:creationId xmlns:a16="http://schemas.microsoft.com/office/drawing/2014/main" id="{9391C272-C961-1AC2-A196-A5E7D00E89D6}"/>
              </a:ext>
            </a:extLst>
          </p:cNvPr>
          <p:cNvGrpSpPr/>
          <p:nvPr/>
        </p:nvGrpSpPr>
        <p:grpSpPr>
          <a:xfrm>
            <a:off x="10967512" y="7701436"/>
            <a:ext cx="2301904" cy="959926"/>
            <a:chOff x="9160111" y="8502745"/>
            <a:chExt cx="2301904" cy="959926"/>
          </a:xfrm>
        </p:grpSpPr>
        <p:sp>
          <p:nvSpPr>
            <p:cNvPr id="136" name="TextBox 135">
              <a:extLst>
                <a:ext uri="{FF2B5EF4-FFF2-40B4-BE49-F238E27FC236}">
                  <a16:creationId xmlns:a16="http://schemas.microsoft.com/office/drawing/2014/main" id="{CB528414-3B9E-91CC-3206-7473F72683FE}"/>
                </a:ext>
              </a:extLst>
            </p:cNvPr>
            <p:cNvSpPr txBox="1"/>
            <p:nvPr/>
          </p:nvSpPr>
          <p:spPr>
            <a:xfrm>
              <a:off x="9160111" y="8939451"/>
              <a:ext cx="230190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/>
                <a:t>AWS Directory </a:t>
              </a:r>
            </a:p>
            <a:p>
              <a:pPr algn="ctr"/>
              <a:r>
                <a:rPr lang="en-US" sz="1400" dirty="0"/>
                <a:t>Service</a:t>
              </a:r>
            </a:p>
          </p:txBody>
        </p:sp>
        <p:pic>
          <p:nvPicPr>
            <p:cNvPr id="153" name="Graphic 7">
              <a:extLst>
                <a:ext uri="{FF2B5EF4-FFF2-40B4-BE49-F238E27FC236}">
                  <a16:creationId xmlns:a16="http://schemas.microsoft.com/office/drawing/2014/main" id="{21B48B93-E1CE-F312-E062-489877AAFDF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2">
              <a:extLst>
                <a:ext uri="{96DAC541-7B7A-43D3-8B79-37D633B846F1}">
                  <asvg:svgBlip xmlns:asvg="http://schemas.microsoft.com/office/drawing/2016/SVG/main" r:embed="rId43"/>
                </a:ext>
              </a:extLst>
            </a:blip>
            <a:srcRect/>
            <a:stretch/>
          </p:blipFill>
          <p:spPr bwMode="auto">
            <a:xfrm>
              <a:off x="10113442" y="8502745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31" name="Group 230">
            <a:extLst>
              <a:ext uri="{FF2B5EF4-FFF2-40B4-BE49-F238E27FC236}">
                <a16:creationId xmlns:a16="http://schemas.microsoft.com/office/drawing/2014/main" id="{3CD1CD1A-B56D-EF7B-5549-BE1888952A57}"/>
              </a:ext>
            </a:extLst>
          </p:cNvPr>
          <p:cNvGrpSpPr/>
          <p:nvPr/>
        </p:nvGrpSpPr>
        <p:grpSpPr>
          <a:xfrm>
            <a:off x="12088487" y="6689275"/>
            <a:ext cx="2301904" cy="955047"/>
            <a:chOff x="10642417" y="7376810"/>
            <a:chExt cx="2301904" cy="955047"/>
          </a:xfrm>
        </p:grpSpPr>
        <p:sp>
          <p:nvSpPr>
            <p:cNvPr id="148" name="TextBox 147">
              <a:extLst>
                <a:ext uri="{FF2B5EF4-FFF2-40B4-BE49-F238E27FC236}">
                  <a16:creationId xmlns:a16="http://schemas.microsoft.com/office/drawing/2014/main" id="{0CEB055A-B14B-221F-E503-2FE37A67ACAA}"/>
                </a:ext>
              </a:extLst>
            </p:cNvPr>
            <p:cNvSpPr txBox="1"/>
            <p:nvPr/>
          </p:nvSpPr>
          <p:spPr>
            <a:xfrm>
              <a:off x="10642417" y="7808637"/>
              <a:ext cx="230190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/>
                <a:t>AWS IAM Identity Center (delegated)</a:t>
              </a:r>
            </a:p>
          </p:txBody>
        </p:sp>
        <p:pic>
          <p:nvPicPr>
            <p:cNvPr id="154" name="Graphic 19">
              <a:extLst>
                <a:ext uri="{FF2B5EF4-FFF2-40B4-BE49-F238E27FC236}">
                  <a16:creationId xmlns:a16="http://schemas.microsoft.com/office/drawing/2014/main" id="{D95C6CE9-9D20-AD91-58E4-9C422F16195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4">
              <a:extLst>
                <a:ext uri="{96DAC541-7B7A-43D3-8B79-37D633B846F1}">
                  <asvg:svgBlip xmlns:asvg="http://schemas.microsoft.com/office/drawing/2016/SVG/main" r:embed="rId45"/>
                </a:ext>
              </a:extLst>
            </a:blip>
            <a:srcRect/>
            <a:stretch/>
          </p:blipFill>
          <p:spPr bwMode="auto">
            <a:xfrm>
              <a:off x="11545601" y="7376810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30" name="Group 229">
            <a:extLst>
              <a:ext uri="{FF2B5EF4-FFF2-40B4-BE49-F238E27FC236}">
                <a16:creationId xmlns:a16="http://schemas.microsoft.com/office/drawing/2014/main" id="{F7D3F2CA-A909-4605-7F24-34AD90535451}"/>
              </a:ext>
            </a:extLst>
          </p:cNvPr>
          <p:cNvGrpSpPr/>
          <p:nvPr/>
        </p:nvGrpSpPr>
        <p:grpSpPr>
          <a:xfrm>
            <a:off x="12600646" y="7697708"/>
            <a:ext cx="2502004" cy="868706"/>
            <a:chOff x="11154576" y="8766243"/>
            <a:chExt cx="2502004" cy="868706"/>
          </a:xfrm>
        </p:grpSpPr>
        <p:sp>
          <p:nvSpPr>
            <p:cNvPr id="138" name="TextBox 137">
              <a:extLst>
                <a:ext uri="{FF2B5EF4-FFF2-40B4-BE49-F238E27FC236}">
                  <a16:creationId xmlns:a16="http://schemas.microsoft.com/office/drawing/2014/main" id="{846895E6-C832-F070-86FA-667C2F827EC5}"/>
                </a:ext>
              </a:extLst>
            </p:cNvPr>
            <p:cNvSpPr txBox="1"/>
            <p:nvPr/>
          </p:nvSpPr>
          <p:spPr>
            <a:xfrm>
              <a:off x="11154576" y="9111729"/>
              <a:ext cx="250200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/>
                <a:t>AWS Managed</a:t>
              </a:r>
            </a:p>
            <a:p>
              <a:pPr algn="ctr"/>
              <a:r>
                <a:rPr lang="en-US" sz="1400" dirty="0"/>
                <a:t>Microsoft AD</a:t>
              </a:r>
            </a:p>
          </p:txBody>
        </p:sp>
        <p:pic>
          <p:nvPicPr>
            <p:cNvPr id="155" name="Graphic 154">
              <a:extLst>
                <a:ext uri="{FF2B5EF4-FFF2-40B4-BE49-F238E27FC236}">
                  <a16:creationId xmlns:a16="http://schemas.microsoft.com/office/drawing/2014/main" id="{3570B875-40F4-8BC4-3A2B-638A1D5036FC}"/>
                </a:ext>
              </a:extLst>
            </p:cNvPr>
            <p:cNvPicPr>
              <a:picLocks noChangeAspect="1"/>
            </p:cNvPicPr>
            <p:nvPr/>
          </p:nvPicPr>
          <p:blipFill>
            <a:blip r:embed="rId46">
              <a:extLst>
                <a:ext uri="{96DAC541-7B7A-43D3-8B79-37D633B846F1}">
                  <asvg:svgBlip xmlns:asvg="http://schemas.microsoft.com/office/drawing/2016/SVG/main" r:embed="rId47"/>
                </a:ext>
              </a:extLst>
            </a:blip>
            <a:stretch>
              <a:fillRect/>
            </a:stretch>
          </p:blipFill>
          <p:spPr>
            <a:xfrm>
              <a:off x="12215348" y="8766243"/>
              <a:ext cx="457200" cy="457200"/>
            </a:xfrm>
            <a:prstGeom prst="rect">
              <a:avLst/>
            </a:prstGeom>
          </p:spPr>
        </p:pic>
      </p:grpSp>
      <p:grpSp>
        <p:nvGrpSpPr>
          <p:cNvPr id="156" name="Group 155">
            <a:extLst>
              <a:ext uri="{FF2B5EF4-FFF2-40B4-BE49-F238E27FC236}">
                <a16:creationId xmlns:a16="http://schemas.microsoft.com/office/drawing/2014/main" id="{50DD8A0E-39EB-D136-240B-DEAA865A7E58}"/>
              </a:ext>
            </a:extLst>
          </p:cNvPr>
          <p:cNvGrpSpPr/>
          <p:nvPr/>
        </p:nvGrpSpPr>
        <p:grpSpPr>
          <a:xfrm>
            <a:off x="13057422" y="8959345"/>
            <a:ext cx="1195014" cy="931090"/>
            <a:chOff x="6631266" y="5206711"/>
            <a:chExt cx="1195014" cy="931090"/>
          </a:xfrm>
        </p:grpSpPr>
        <p:sp>
          <p:nvSpPr>
            <p:cNvPr id="157" name="TextBox 156">
              <a:extLst>
                <a:ext uri="{FF2B5EF4-FFF2-40B4-BE49-F238E27FC236}">
                  <a16:creationId xmlns:a16="http://schemas.microsoft.com/office/drawing/2014/main" id="{0FAD2CED-6896-B6EB-3B8A-0F5BE61987FC}"/>
                </a:ext>
              </a:extLst>
            </p:cNvPr>
            <p:cNvSpPr txBox="1"/>
            <p:nvPr/>
          </p:nvSpPr>
          <p:spPr>
            <a:xfrm>
              <a:off x="6631266" y="5676136"/>
              <a:ext cx="119501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/>
                <a:t>AWS IAM</a:t>
              </a:r>
            </a:p>
            <a:p>
              <a:pPr algn="ctr"/>
              <a:r>
                <a:rPr lang="en-US" sz="1200" dirty="0"/>
                <a:t>Access Analyzer</a:t>
              </a:r>
            </a:p>
          </p:txBody>
        </p:sp>
        <p:pic>
          <p:nvPicPr>
            <p:cNvPr id="158" name="Graphic 157">
              <a:extLst>
                <a:ext uri="{FF2B5EF4-FFF2-40B4-BE49-F238E27FC236}">
                  <a16:creationId xmlns:a16="http://schemas.microsoft.com/office/drawing/2014/main" id="{4F7F2127-7678-8051-94F7-384D987C8C36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p:blipFill>
          <p:spPr>
            <a:xfrm>
              <a:off x="6997149" y="5206711"/>
              <a:ext cx="407987" cy="457200"/>
            </a:xfrm>
            <a:prstGeom prst="rect">
              <a:avLst/>
            </a:prstGeom>
          </p:spPr>
        </p:pic>
      </p:grpSp>
      <p:grpSp>
        <p:nvGrpSpPr>
          <p:cNvPr id="159" name="Group 158">
            <a:extLst>
              <a:ext uri="{FF2B5EF4-FFF2-40B4-BE49-F238E27FC236}">
                <a16:creationId xmlns:a16="http://schemas.microsoft.com/office/drawing/2014/main" id="{98E7C239-60FB-7746-7A53-A2DFC7010A31}"/>
              </a:ext>
            </a:extLst>
          </p:cNvPr>
          <p:cNvGrpSpPr/>
          <p:nvPr/>
        </p:nvGrpSpPr>
        <p:grpSpPr>
          <a:xfrm>
            <a:off x="14285657" y="8959345"/>
            <a:ext cx="1147961" cy="920831"/>
            <a:chOff x="7712648" y="5206711"/>
            <a:chExt cx="1147961" cy="920831"/>
          </a:xfrm>
        </p:grpSpPr>
        <p:sp>
          <p:nvSpPr>
            <p:cNvPr id="164" name="TextBox 163">
              <a:extLst>
                <a:ext uri="{FF2B5EF4-FFF2-40B4-BE49-F238E27FC236}">
                  <a16:creationId xmlns:a16="http://schemas.microsoft.com/office/drawing/2014/main" id="{54186EED-68B0-2AAA-9A14-3B1FCA3ED0BE}"/>
                </a:ext>
              </a:extLst>
            </p:cNvPr>
            <p:cNvSpPr txBox="1"/>
            <p:nvPr/>
          </p:nvSpPr>
          <p:spPr>
            <a:xfrm>
              <a:off x="7712648" y="5676136"/>
              <a:ext cx="1147961" cy="4514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380"/>
                </a:lnSpc>
              </a:pPr>
              <a:r>
                <a:rPr lang="en-US" sz="1200"/>
                <a:t>Organization trail</a:t>
              </a:r>
              <a:endParaRPr lang="en-US" sz="1200" dirty="0"/>
            </a:p>
          </p:txBody>
        </p:sp>
        <p:pic>
          <p:nvPicPr>
            <p:cNvPr id="186" name="Graphic 23">
              <a:extLst>
                <a:ext uri="{FF2B5EF4-FFF2-40B4-BE49-F238E27FC236}">
                  <a16:creationId xmlns:a16="http://schemas.microsoft.com/office/drawing/2014/main" id="{5E1F09ED-67E0-99D2-A82E-219332D2DB4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8">
              <a:extLs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rcRect/>
            <a:stretch/>
          </p:blipFill>
          <p:spPr bwMode="auto">
            <a:xfrm>
              <a:off x="8028659" y="5206711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16" name="Group 215">
            <a:extLst>
              <a:ext uri="{FF2B5EF4-FFF2-40B4-BE49-F238E27FC236}">
                <a16:creationId xmlns:a16="http://schemas.microsoft.com/office/drawing/2014/main" id="{E668D689-2579-4513-58CA-066115B40188}"/>
              </a:ext>
            </a:extLst>
          </p:cNvPr>
          <p:cNvGrpSpPr/>
          <p:nvPr/>
        </p:nvGrpSpPr>
        <p:grpSpPr>
          <a:xfrm>
            <a:off x="10438039" y="8959345"/>
            <a:ext cx="932222" cy="931090"/>
            <a:chOff x="3519407" y="5206711"/>
            <a:chExt cx="932222" cy="931090"/>
          </a:xfrm>
        </p:grpSpPr>
        <p:sp>
          <p:nvSpPr>
            <p:cNvPr id="217" name="TextBox 216">
              <a:extLst>
                <a:ext uri="{FF2B5EF4-FFF2-40B4-BE49-F238E27FC236}">
                  <a16:creationId xmlns:a16="http://schemas.microsoft.com/office/drawing/2014/main" id="{23861ECD-D9D1-F31B-0F52-4E3F52B34192}"/>
                </a:ext>
              </a:extLst>
            </p:cNvPr>
            <p:cNvSpPr txBox="1"/>
            <p:nvPr/>
          </p:nvSpPr>
          <p:spPr>
            <a:xfrm>
              <a:off x="3519407" y="5676136"/>
              <a:ext cx="93222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/>
                <a:t>Amazon</a:t>
              </a:r>
            </a:p>
            <a:p>
              <a:pPr algn="ctr"/>
              <a:r>
                <a:rPr lang="en-US" sz="1200"/>
                <a:t>GuardDuty</a:t>
              </a:r>
              <a:endParaRPr lang="en-US" sz="1200" dirty="0"/>
            </a:p>
          </p:txBody>
        </p:sp>
        <p:pic>
          <p:nvPicPr>
            <p:cNvPr id="218" name="Graphic 19">
              <a:extLst>
                <a:ext uri="{FF2B5EF4-FFF2-40B4-BE49-F238E27FC236}">
                  <a16:creationId xmlns:a16="http://schemas.microsoft.com/office/drawing/2014/main" id="{3EDC1DAF-0DEA-34D4-45E7-FB7B43F08C4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rcRect/>
            <a:stretch/>
          </p:blipFill>
          <p:spPr bwMode="auto">
            <a:xfrm>
              <a:off x="3754977" y="5206711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19" name="Group 218">
            <a:extLst>
              <a:ext uri="{FF2B5EF4-FFF2-40B4-BE49-F238E27FC236}">
                <a16:creationId xmlns:a16="http://schemas.microsoft.com/office/drawing/2014/main" id="{5B29A35D-C6B4-C02B-097E-AD0E98FBF1D2}"/>
              </a:ext>
            </a:extLst>
          </p:cNvPr>
          <p:cNvGrpSpPr/>
          <p:nvPr/>
        </p:nvGrpSpPr>
        <p:grpSpPr>
          <a:xfrm>
            <a:off x="11100476" y="8959345"/>
            <a:ext cx="1449440" cy="746424"/>
            <a:chOff x="4341273" y="5206711"/>
            <a:chExt cx="1449440" cy="746424"/>
          </a:xfrm>
        </p:grpSpPr>
        <p:sp>
          <p:nvSpPr>
            <p:cNvPr id="220" name="TextBox 219">
              <a:extLst>
                <a:ext uri="{FF2B5EF4-FFF2-40B4-BE49-F238E27FC236}">
                  <a16:creationId xmlns:a16="http://schemas.microsoft.com/office/drawing/2014/main" id="{30B4F0BF-BC4F-7FC5-D82A-883F677D5059}"/>
                </a:ext>
              </a:extLst>
            </p:cNvPr>
            <p:cNvSpPr txBox="1"/>
            <p:nvPr/>
          </p:nvSpPr>
          <p:spPr>
            <a:xfrm>
              <a:off x="4341273" y="5676136"/>
              <a:ext cx="144944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/>
                <a:t>Amazon </a:t>
              </a:r>
              <a:r>
                <a:rPr lang="en-US" sz="1200" dirty="0"/>
                <a:t>Macie</a:t>
              </a:r>
            </a:p>
          </p:txBody>
        </p:sp>
        <p:pic>
          <p:nvPicPr>
            <p:cNvPr id="221" name="Graphic 6">
              <a:extLst>
                <a:ext uri="{FF2B5EF4-FFF2-40B4-BE49-F238E27FC236}">
                  <a16:creationId xmlns:a16="http://schemas.microsoft.com/office/drawing/2014/main" id="{B84109AD-0B17-F0BF-0C3B-0F9A87ACCFC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0">
              <a:extLst>
                <a:ext uri="{96DAC541-7B7A-43D3-8B79-37D633B846F1}">
                  <asvg:svgBlip xmlns:asvg="http://schemas.microsoft.com/office/drawing/2016/SVG/main" r:embed="rId21"/>
                </a:ext>
              </a:extLst>
            </a:blip>
            <a:srcRect/>
            <a:stretch/>
          </p:blipFill>
          <p:spPr bwMode="auto">
            <a:xfrm>
              <a:off x="4835701" y="5206711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22" name="Group 221">
            <a:extLst>
              <a:ext uri="{FF2B5EF4-FFF2-40B4-BE49-F238E27FC236}">
                <a16:creationId xmlns:a16="http://schemas.microsoft.com/office/drawing/2014/main" id="{EC2F4EC5-81E2-1F9F-3210-A5572EC4231D}"/>
              </a:ext>
            </a:extLst>
          </p:cNvPr>
          <p:cNvGrpSpPr/>
          <p:nvPr/>
        </p:nvGrpSpPr>
        <p:grpSpPr>
          <a:xfrm>
            <a:off x="12214949" y="8959345"/>
            <a:ext cx="1081840" cy="746424"/>
            <a:chOff x="5587035" y="5206711"/>
            <a:chExt cx="1081840" cy="746424"/>
          </a:xfrm>
        </p:grpSpPr>
        <p:sp>
          <p:nvSpPr>
            <p:cNvPr id="223" name="TextBox 222">
              <a:extLst>
                <a:ext uri="{FF2B5EF4-FFF2-40B4-BE49-F238E27FC236}">
                  <a16:creationId xmlns:a16="http://schemas.microsoft.com/office/drawing/2014/main" id="{1A7C37A5-1F58-0B9E-C5CE-5BACBE7F6776}"/>
                </a:ext>
              </a:extLst>
            </p:cNvPr>
            <p:cNvSpPr txBox="1"/>
            <p:nvPr/>
          </p:nvSpPr>
          <p:spPr>
            <a:xfrm>
              <a:off x="5587035" y="5676136"/>
              <a:ext cx="108184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/>
                <a:t>AWS Config</a:t>
              </a:r>
            </a:p>
          </p:txBody>
        </p:sp>
        <p:pic>
          <p:nvPicPr>
            <p:cNvPr id="224" name="Graphic 8">
              <a:extLst>
                <a:ext uri="{FF2B5EF4-FFF2-40B4-BE49-F238E27FC236}">
                  <a16:creationId xmlns:a16="http://schemas.microsoft.com/office/drawing/2014/main" id="{B9E3969A-B622-86E3-49D9-B962FD5C045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2">
              <a:extLst>
                <a:ext uri="{96DAC541-7B7A-43D3-8B79-37D633B846F1}">
                  <asvg:svgBlip xmlns:asvg="http://schemas.microsoft.com/office/drawing/2016/SVG/main" r:embed="rId23"/>
                </a:ext>
              </a:extLst>
            </a:blip>
            <a:srcRect/>
            <a:stretch/>
          </p:blipFill>
          <p:spPr bwMode="auto">
            <a:xfrm>
              <a:off x="5916425" y="5206711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25" name="Group 224">
            <a:extLst>
              <a:ext uri="{FF2B5EF4-FFF2-40B4-BE49-F238E27FC236}">
                <a16:creationId xmlns:a16="http://schemas.microsoft.com/office/drawing/2014/main" id="{81DD51C9-BFF9-9F9B-4108-8FE7B378A3E8}"/>
              </a:ext>
            </a:extLst>
          </p:cNvPr>
          <p:cNvGrpSpPr/>
          <p:nvPr/>
        </p:nvGrpSpPr>
        <p:grpSpPr>
          <a:xfrm>
            <a:off x="8876773" y="8959345"/>
            <a:ext cx="1033252" cy="931090"/>
            <a:chOff x="2404134" y="5206711"/>
            <a:chExt cx="1033252" cy="931090"/>
          </a:xfrm>
        </p:grpSpPr>
        <p:pic>
          <p:nvPicPr>
            <p:cNvPr id="226" name="Graphic 19">
              <a:extLst>
                <a:ext uri="{FF2B5EF4-FFF2-40B4-BE49-F238E27FC236}">
                  <a16:creationId xmlns:a16="http://schemas.microsoft.com/office/drawing/2014/main" id="{7CD8D5BC-B29D-DE97-0E07-BAB767F7E0D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rcRect/>
            <a:stretch/>
          </p:blipFill>
          <p:spPr bwMode="auto">
            <a:xfrm>
              <a:off x="2674253" y="5206711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27" name="TextBox 226">
              <a:extLst>
                <a:ext uri="{FF2B5EF4-FFF2-40B4-BE49-F238E27FC236}">
                  <a16:creationId xmlns:a16="http://schemas.microsoft.com/office/drawing/2014/main" id="{0FB4E5A7-9C12-8985-8F12-147CB290E5A9}"/>
                </a:ext>
              </a:extLst>
            </p:cNvPr>
            <p:cNvSpPr txBox="1"/>
            <p:nvPr/>
          </p:nvSpPr>
          <p:spPr>
            <a:xfrm>
              <a:off x="2404134" y="5676136"/>
              <a:ext cx="10332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/>
                <a:t>AWS Security Hub CSPM</a:t>
              </a:r>
            </a:p>
          </p:txBody>
        </p:sp>
      </p:grpSp>
      <p:grpSp>
        <p:nvGrpSpPr>
          <p:cNvPr id="353" name="Group 352">
            <a:extLst>
              <a:ext uri="{FF2B5EF4-FFF2-40B4-BE49-F238E27FC236}">
                <a16:creationId xmlns:a16="http://schemas.microsoft.com/office/drawing/2014/main" id="{9B273EF5-4EA7-BD25-C929-3A7667F37072}"/>
              </a:ext>
            </a:extLst>
          </p:cNvPr>
          <p:cNvGrpSpPr/>
          <p:nvPr/>
        </p:nvGrpSpPr>
        <p:grpSpPr>
          <a:xfrm>
            <a:off x="3746361" y="15112697"/>
            <a:ext cx="1835462" cy="517401"/>
            <a:chOff x="3282874" y="15625331"/>
            <a:chExt cx="1835462" cy="517401"/>
          </a:xfrm>
        </p:grpSpPr>
        <p:sp>
          <p:nvSpPr>
            <p:cNvPr id="348" name="Rectangle 347">
              <a:extLst>
                <a:ext uri="{FF2B5EF4-FFF2-40B4-BE49-F238E27FC236}">
                  <a16:creationId xmlns:a16="http://schemas.microsoft.com/office/drawing/2014/main" id="{406F55F9-3F5B-FE56-CBE2-6036BCFA762B}"/>
                </a:ext>
              </a:extLst>
            </p:cNvPr>
            <p:cNvSpPr/>
            <p:nvPr/>
          </p:nvSpPr>
          <p:spPr>
            <a:xfrm>
              <a:off x="3282874" y="15625331"/>
              <a:ext cx="1835462" cy="462589"/>
            </a:xfrm>
            <a:prstGeom prst="rect">
              <a:avLst/>
            </a:prstGeom>
            <a:noFill/>
            <a:ln w="34925" cmpd="dbl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9" name="TextBox 348">
              <a:extLst>
                <a:ext uri="{FF2B5EF4-FFF2-40B4-BE49-F238E27FC236}">
                  <a16:creationId xmlns:a16="http://schemas.microsoft.com/office/drawing/2014/main" id="{0AEC2F68-2A1E-E838-649F-F89523A2C340}"/>
                </a:ext>
              </a:extLst>
            </p:cNvPr>
            <p:cNvSpPr txBox="1"/>
            <p:nvPr/>
          </p:nvSpPr>
          <p:spPr>
            <a:xfrm>
              <a:off x="4248150" y="15773400"/>
              <a:ext cx="1847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en-US" dirty="0"/>
            </a:p>
          </p:txBody>
        </p:sp>
        <p:sp>
          <p:nvSpPr>
            <p:cNvPr id="352" name="TextBox 351">
              <a:extLst>
                <a:ext uri="{FF2B5EF4-FFF2-40B4-BE49-F238E27FC236}">
                  <a16:creationId xmlns:a16="http://schemas.microsoft.com/office/drawing/2014/main" id="{4636BBDA-3E53-919E-74C8-1702042DFE9B}"/>
                </a:ext>
              </a:extLst>
            </p:cNvPr>
            <p:cNvSpPr txBox="1"/>
            <p:nvPr/>
          </p:nvSpPr>
          <p:spPr>
            <a:xfrm>
              <a:off x="3537287" y="15664778"/>
              <a:ext cx="150691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/>
                <a:t>Gen AI </a:t>
              </a:r>
              <a:r>
                <a:rPr lang="en-US" sz="2000" dirty="0"/>
                <a:t>SRA</a:t>
              </a:r>
            </a:p>
          </p:txBody>
        </p:sp>
      </p:grpSp>
      <p:sp>
        <p:nvSpPr>
          <p:cNvPr id="355" name="TextBox 354">
            <a:extLst>
              <a:ext uri="{FF2B5EF4-FFF2-40B4-BE49-F238E27FC236}">
                <a16:creationId xmlns:a16="http://schemas.microsoft.com/office/drawing/2014/main" id="{7442ADEF-E827-3F63-08AB-480C6BC78554}"/>
              </a:ext>
            </a:extLst>
          </p:cNvPr>
          <p:cNvSpPr txBox="1"/>
          <p:nvPr/>
        </p:nvSpPr>
        <p:spPr>
          <a:xfrm>
            <a:off x="544696" y="15053274"/>
            <a:ext cx="12473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Legend:</a:t>
            </a:r>
          </a:p>
        </p:txBody>
      </p:sp>
      <p:pic>
        <p:nvPicPr>
          <p:cNvPr id="117" name="Graphic 116">
            <a:extLst>
              <a:ext uri="{FF2B5EF4-FFF2-40B4-BE49-F238E27FC236}">
                <a16:creationId xmlns:a16="http://schemas.microsoft.com/office/drawing/2014/main" id="{0C79E608-746F-A47D-9311-90708F22375C}"/>
              </a:ext>
            </a:extLst>
          </p:cNvPr>
          <p:cNvPicPr>
            <a:picLocks noChangeAspect="1"/>
          </p:cNvPicPr>
          <p:nvPr/>
        </p:nvPicPr>
        <p:blipFill>
          <a:blip r:embed="rId48">
            <a:extLst>
              <a:ext uri="{96DAC541-7B7A-43D3-8B79-37D633B846F1}">
                <asvg:svgBlip xmlns:asvg="http://schemas.microsoft.com/office/drawing/2016/SVG/main" r:embed="rId49"/>
              </a:ext>
            </a:extLst>
          </a:blip>
          <a:stretch>
            <a:fillRect/>
          </a:stretch>
        </p:blipFill>
        <p:spPr>
          <a:xfrm>
            <a:off x="7923508" y="10390426"/>
            <a:ext cx="7772400" cy="4625583"/>
          </a:xfrm>
          <a:prstGeom prst="rect">
            <a:avLst/>
          </a:prstGeom>
        </p:spPr>
      </p:pic>
      <p:grpSp>
        <p:nvGrpSpPr>
          <p:cNvPr id="118" name="Group 117">
            <a:extLst>
              <a:ext uri="{FF2B5EF4-FFF2-40B4-BE49-F238E27FC236}">
                <a16:creationId xmlns:a16="http://schemas.microsoft.com/office/drawing/2014/main" id="{431EED64-6ED5-B069-5DD8-D029465217F1}"/>
              </a:ext>
            </a:extLst>
          </p:cNvPr>
          <p:cNvGrpSpPr/>
          <p:nvPr/>
        </p:nvGrpSpPr>
        <p:grpSpPr>
          <a:xfrm>
            <a:off x="1005578" y="13036742"/>
            <a:ext cx="1419556" cy="776994"/>
            <a:chOff x="6824643" y="8131453"/>
            <a:chExt cx="1419556" cy="776994"/>
          </a:xfrm>
        </p:grpSpPr>
        <p:pic>
          <p:nvPicPr>
            <p:cNvPr id="119" name="Graphic 118">
              <a:extLst>
                <a:ext uri="{FF2B5EF4-FFF2-40B4-BE49-F238E27FC236}">
                  <a16:creationId xmlns:a16="http://schemas.microsoft.com/office/drawing/2014/main" id="{EE94193D-E71D-0BA9-B623-3D10F1B12D4D}"/>
                </a:ext>
              </a:extLst>
            </p:cNvPr>
            <p:cNvPicPr>
              <a:picLocks noChangeAspect="1"/>
            </p:cNvPicPr>
            <p:nvPr/>
          </p:nvPicPr>
          <p:blipFill>
            <a:blip r:embed="rId50">
              <a:extLst>
                <a:ext uri="{96DAC541-7B7A-43D3-8B79-37D633B846F1}">
                  <asvg:svgBlip xmlns:asvg="http://schemas.microsoft.com/office/drawing/2016/SVG/main" r:embed="rId51"/>
                </a:ext>
              </a:extLst>
            </a:blip>
            <a:stretch>
              <a:fillRect/>
            </a:stretch>
          </p:blipFill>
          <p:spPr>
            <a:xfrm>
              <a:off x="7305821" y="8131453"/>
              <a:ext cx="457200" cy="457200"/>
            </a:xfrm>
            <a:prstGeom prst="rect">
              <a:avLst/>
            </a:prstGeom>
          </p:spPr>
        </p:pic>
        <p:sp>
          <p:nvSpPr>
            <p:cNvPr id="123" name="TextBox 122">
              <a:extLst>
                <a:ext uri="{FF2B5EF4-FFF2-40B4-BE49-F238E27FC236}">
                  <a16:creationId xmlns:a16="http://schemas.microsoft.com/office/drawing/2014/main" id="{9C49E545-1C93-5458-AAA1-EBA6000F35F6}"/>
                </a:ext>
              </a:extLst>
            </p:cNvPr>
            <p:cNvSpPr txBox="1"/>
            <p:nvPr/>
          </p:nvSpPr>
          <p:spPr>
            <a:xfrm>
              <a:off x="6824643" y="8636578"/>
              <a:ext cx="1419556" cy="2718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380"/>
                </a:lnSpc>
              </a:pPr>
              <a:r>
                <a:rPr lang="en-US" sz="1200" dirty="0"/>
                <a:t>Amazon Quick Suite</a:t>
              </a:r>
            </a:p>
          </p:txBody>
        </p:sp>
      </p:grpSp>
      <p:sp>
        <p:nvSpPr>
          <p:cNvPr id="124" name="Rectangle 123">
            <a:extLst>
              <a:ext uri="{FF2B5EF4-FFF2-40B4-BE49-F238E27FC236}">
                <a16:creationId xmlns:a16="http://schemas.microsoft.com/office/drawing/2014/main" id="{DD5E2AC8-FFD3-18EB-ABD9-C945AD94BC5E}"/>
              </a:ext>
            </a:extLst>
          </p:cNvPr>
          <p:cNvSpPr/>
          <p:nvPr/>
        </p:nvSpPr>
        <p:spPr>
          <a:xfrm>
            <a:off x="1005580" y="11438563"/>
            <a:ext cx="2317075" cy="854154"/>
          </a:xfrm>
          <a:prstGeom prst="rect">
            <a:avLst/>
          </a:prstGeom>
          <a:noFill/>
          <a:ln w="15875">
            <a:solidFill>
              <a:srgbClr val="8C4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2920" tIns="91440"/>
          <a:lstStyle/>
          <a:p>
            <a:pPr>
              <a:defRPr/>
            </a:pPr>
            <a:r>
              <a:rPr lang="en-US" sz="1200">
                <a:ln w="0"/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VPC</a:t>
            </a:r>
          </a:p>
        </p:txBody>
      </p:sp>
      <p:sp>
        <p:nvSpPr>
          <p:cNvPr id="125" name="Rectangle 124">
            <a:extLst>
              <a:ext uri="{FF2B5EF4-FFF2-40B4-BE49-F238E27FC236}">
                <a16:creationId xmlns:a16="http://schemas.microsoft.com/office/drawing/2014/main" id="{E991F250-438B-063C-C521-D93B4DA023F9}"/>
              </a:ext>
            </a:extLst>
          </p:cNvPr>
          <p:cNvSpPr/>
          <p:nvPr/>
        </p:nvSpPr>
        <p:spPr>
          <a:xfrm>
            <a:off x="763292" y="10167823"/>
            <a:ext cx="6888373" cy="4613308"/>
          </a:xfrm>
          <a:prstGeom prst="rect">
            <a:avLst/>
          </a:prstGeom>
          <a:noFill/>
          <a:ln w="34925" cmpd="dbl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6" name="Group 125">
            <a:extLst>
              <a:ext uri="{FF2B5EF4-FFF2-40B4-BE49-F238E27FC236}">
                <a16:creationId xmlns:a16="http://schemas.microsoft.com/office/drawing/2014/main" id="{C70F3CAE-C762-89F8-7A64-899DE434B82C}"/>
              </a:ext>
            </a:extLst>
          </p:cNvPr>
          <p:cNvGrpSpPr/>
          <p:nvPr/>
        </p:nvGrpSpPr>
        <p:grpSpPr>
          <a:xfrm>
            <a:off x="1878262" y="10453879"/>
            <a:ext cx="1134104" cy="616063"/>
            <a:chOff x="2248016" y="1915634"/>
            <a:chExt cx="1134104" cy="616063"/>
          </a:xfrm>
        </p:grpSpPr>
        <p:sp>
          <p:nvSpPr>
            <p:cNvPr id="127" name="TextBox 126">
              <a:extLst>
                <a:ext uri="{FF2B5EF4-FFF2-40B4-BE49-F238E27FC236}">
                  <a16:creationId xmlns:a16="http://schemas.microsoft.com/office/drawing/2014/main" id="{421A2EB6-0067-3A9F-B257-B0708AD81C2B}"/>
                </a:ext>
              </a:extLst>
            </p:cNvPr>
            <p:cNvSpPr txBox="1"/>
            <p:nvPr/>
          </p:nvSpPr>
          <p:spPr>
            <a:xfrm>
              <a:off x="2248016" y="2270087"/>
              <a:ext cx="113410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dirty="0"/>
                <a:t>Permissions</a:t>
              </a:r>
            </a:p>
          </p:txBody>
        </p:sp>
        <p:pic>
          <p:nvPicPr>
            <p:cNvPr id="128" name="Graphic 127">
              <a:extLst>
                <a:ext uri="{FF2B5EF4-FFF2-40B4-BE49-F238E27FC236}">
                  <a16:creationId xmlns:a16="http://schemas.microsoft.com/office/drawing/2014/main" id="{7CFCA1D3-A05E-3A4D-5BF1-537CE190D46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2615053" y="1915634"/>
              <a:ext cx="400030" cy="400030"/>
            </a:xfrm>
            <a:prstGeom prst="rect">
              <a:avLst/>
            </a:prstGeom>
          </p:spPr>
        </p:pic>
      </p:grpSp>
      <p:grpSp>
        <p:nvGrpSpPr>
          <p:cNvPr id="129" name="Group 128">
            <a:extLst>
              <a:ext uri="{FF2B5EF4-FFF2-40B4-BE49-F238E27FC236}">
                <a16:creationId xmlns:a16="http://schemas.microsoft.com/office/drawing/2014/main" id="{FDE81B01-43B3-8ACF-5E77-D840CE2C8216}"/>
              </a:ext>
            </a:extLst>
          </p:cNvPr>
          <p:cNvGrpSpPr/>
          <p:nvPr/>
        </p:nvGrpSpPr>
        <p:grpSpPr>
          <a:xfrm>
            <a:off x="2712020" y="10364586"/>
            <a:ext cx="644414" cy="569276"/>
            <a:chOff x="10297579" y="5276566"/>
            <a:chExt cx="644414" cy="569276"/>
          </a:xfrm>
        </p:grpSpPr>
        <p:sp>
          <p:nvSpPr>
            <p:cNvPr id="130" name="TextBox 129">
              <a:extLst>
                <a:ext uri="{FF2B5EF4-FFF2-40B4-BE49-F238E27FC236}">
                  <a16:creationId xmlns:a16="http://schemas.microsoft.com/office/drawing/2014/main" id="{728C62CF-834C-68F9-89CB-32531D73D160}"/>
                </a:ext>
              </a:extLst>
            </p:cNvPr>
            <p:cNvSpPr txBox="1"/>
            <p:nvPr/>
          </p:nvSpPr>
          <p:spPr>
            <a:xfrm>
              <a:off x="10297579" y="5584232"/>
              <a:ext cx="64441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dirty="0"/>
                <a:t>Roles</a:t>
              </a:r>
            </a:p>
          </p:txBody>
        </p:sp>
        <p:pic>
          <p:nvPicPr>
            <p:cNvPr id="132" name="Graphic 131">
              <a:extLst>
                <a:ext uri="{FF2B5EF4-FFF2-40B4-BE49-F238E27FC236}">
                  <a16:creationId xmlns:a16="http://schemas.microsoft.com/office/drawing/2014/main" id="{BD222C32-B046-171A-3862-8072CD6DDB9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0384836" y="5276566"/>
              <a:ext cx="469900" cy="469900"/>
            </a:xfrm>
            <a:prstGeom prst="rect">
              <a:avLst/>
            </a:prstGeom>
          </p:spPr>
        </p:pic>
      </p:grpSp>
      <p:cxnSp>
        <p:nvCxnSpPr>
          <p:cNvPr id="170" name="Straight Connector 169">
            <a:extLst>
              <a:ext uri="{FF2B5EF4-FFF2-40B4-BE49-F238E27FC236}">
                <a16:creationId xmlns:a16="http://schemas.microsoft.com/office/drawing/2014/main" id="{EDAEE45E-E00D-5215-C55C-707569D5568D}"/>
              </a:ext>
            </a:extLst>
          </p:cNvPr>
          <p:cNvCxnSpPr/>
          <p:nvPr/>
        </p:nvCxnSpPr>
        <p:spPr>
          <a:xfrm>
            <a:off x="3322655" y="10367010"/>
            <a:ext cx="0" cy="854154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1" name="Straight Connector 170">
            <a:extLst>
              <a:ext uri="{FF2B5EF4-FFF2-40B4-BE49-F238E27FC236}">
                <a16:creationId xmlns:a16="http://schemas.microsoft.com/office/drawing/2014/main" id="{60229CD2-7A1A-D92A-0D1F-76C17CF7B715}"/>
              </a:ext>
            </a:extLst>
          </p:cNvPr>
          <p:cNvCxnSpPr/>
          <p:nvPr/>
        </p:nvCxnSpPr>
        <p:spPr>
          <a:xfrm>
            <a:off x="2063862" y="10367010"/>
            <a:ext cx="0" cy="854154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2" name="Graphic 171">
            <a:extLst>
              <a:ext uri="{FF2B5EF4-FFF2-40B4-BE49-F238E27FC236}">
                <a16:creationId xmlns:a16="http://schemas.microsoft.com/office/drawing/2014/main" id="{ECEEDE70-E456-15C0-984F-E289344A95FD}"/>
              </a:ext>
            </a:extLst>
          </p:cNvPr>
          <p:cNvPicPr>
            <a:picLocks noChangeAspect="1"/>
          </p:cNvPicPr>
          <p:nvPr/>
        </p:nvPicPr>
        <p:blipFill>
          <a:blip r:embed="rId52">
            <a:extLst>
              <a:ext uri="{96DAC541-7B7A-43D3-8B79-37D633B846F1}">
                <asvg:svgBlip xmlns:asvg="http://schemas.microsoft.com/office/drawing/2016/SVG/main" r:embed="rId53"/>
              </a:ext>
            </a:extLst>
          </a:blip>
          <a:srcRect/>
          <a:stretch/>
        </p:blipFill>
        <p:spPr>
          <a:xfrm>
            <a:off x="1005580" y="11438563"/>
            <a:ext cx="381000" cy="381000"/>
          </a:xfrm>
          <a:prstGeom prst="rect">
            <a:avLst/>
          </a:prstGeom>
        </p:spPr>
      </p:pic>
      <p:grpSp>
        <p:nvGrpSpPr>
          <p:cNvPr id="173" name="Group 172">
            <a:extLst>
              <a:ext uri="{FF2B5EF4-FFF2-40B4-BE49-F238E27FC236}">
                <a16:creationId xmlns:a16="http://schemas.microsoft.com/office/drawing/2014/main" id="{D193F4D2-41ED-963F-AF93-97AF570231AA}"/>
              </a:ext>
            </a:extLst>
          </p:cNvPr>
          <p:cNvGrpSpPr/>
          <p:nvPr/>
        </p:nvGrpSpPr>
        <p:grpSpPr>
          <a:xfrm>
            <a:off x="763291" y="10437154"/>
            <a:ext cx="1364961" cy="965410"/>
            <a:chOff x="1523478" y="1290107"/>
            <a:chExt cx="1364961" cy="965410"/>
          </a:xfrm>
        </p:grpSpPr>
        <p:sp>
          <p:nvSpPr>
            <p:cNvPr id="174" name="TextBox 173">
              <a:extLst>
                <a:ext uri="{FF2B5EF4-FFF2-40B4-BE49-F238E27FC236}">
                  <a16:creationId xmlns:a16="http://schemas.microsoft.com/office/drawing/2014/main" id="{90D57FCF-B79C-E97D-F0B3-4AFC12CAB90D}"/>
                </a:ext>
              </a:extLst>
            </p:cNvPr>
            <p:cNvSpPr txBox="1"/>
            <p:nvPr/>
          </p:nvSpPr>
          <p:spPr>
            <a:xfrm>
              <a:off x="1523478" y="1732297"/>
              <a:ext cx="136496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/>
                <a:t>Application</a:t>
              </a:r>
            </a:p>
            <a:p>
              <a:pPr algn="ctr"/>
              <a:r>
                <a:rPr lang="en-US" sz="1400"/>
                <a:t>account</a:t>
              </a:r>
              <a:endParaRPr lang="en-US" sz="1400" dirty="0"/>
            </a:p>
          </p:txBody>
        </p:sp>
        <p:pic>
          <p:nvPicPr>
            <p:cNvPr id="175" name="Graphic 7">
              <a:extLst>
                <a:ext uri="{FF2B5EF4-FFF2-40B4-BE49-F238E27FC236}">
                  <a16:creationId xmlns:a16="http://schemas.microsoft.com/office/drawing/2014/main" id="{A8F5D3EB-5BA1-44F9-A278-44BD77E3582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rcRect/>
            <a:stretch/>
          </p:blipFill>
          <p:spPr bwMode="auto">
            <a:xfrm>
              <a:off x="1984159" y="1290107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76" name="Group 175">
            <a:extLst>
              <a:ext uri="{FF2B5EF4-FFF2-40B4-BE49-F238E27FC236}">
                <a16:creationId xmlns:a16="http://schemas.microsoft.com/office/drawing/2014/main" id="{9851F7C9-A9A3-605F-F934-FBFE4A04C1CA}"/>
              </a:ext>
            </a:extLst>
          </p:cNvPr>
          <p:cNvGrpSpPr/>
          <p:nvPr/>
        </p:nvGrpSpPr>
        <p:grpSpPr>
          <a:xfrm>
            <a:off x="906889" y="12116828"/>
            <a:ext cx="1272803" cy="897372"/>
            <a:chOff x="4909167" y="3010366"/>
            <a:chExt cx="848535" cy="598248"/>
          </a:xfrm>
        </p:grpSpPr>
        <p:sp>
          <p:nvSpPr>
            <p:cNvPr id="177" name="TextBox 176">
              <a:extLst>
                <a:ext uri="{FF2B5EF4-FFF2-40B4-BE49-F238E27FC236}">
                  <a16:creationId xmlns:a16="http://schemas.microsoft.com/office/drawing/2014/main" id="{8D462D1D-706D-8B34-66FE-48D87435656B}"/>
                </a:ext>
              </a:extLst>
            </p:cNvPr>
            <p:cNvSpPr txBox="1"/>
            <p:nvPr/>
          </p:nvSpPr>
          <p:spPr>
            <a:xfrm>
              <a:off x="4909167" y="3300837"/>
              <a:ext cx="848535" cy="307777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>
                  <a:latin typeface="+mj-lt"/>
                </a:rPr>
                <a:t>Amazon Quick Suite endpoint</a:t>
              </a:r>
            </a:p>
          </p:txBody>
        </p:sp>
        <p:pic>
          <p:nvPicPr>
            <p:cNvPr id="178" name="Graphic 29">
              <a:extLst>
                <a:ext uri="{FF2B5EF4-FFF2-40B4-BE49-F238E27FC236}">
                  <a16:creationId xmlns:a16="http://schemas.microsoft.com/office/drawing/2014/main" id="{6C67D6A8-DC5E-5CD5-A77C-C4550097FE4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41070" y="3010366"/>
              <a:ext cx="304800" cy="3048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</p:pic>
      </p:grpSp>
      <p:grpSp>
        <p:nvGrpSpPr>
          <p:cNvPr id="179" name="Group 178">
            <a:extLst>
              <a:ext uri="{FF2B5EF4-FFF2-40B4-BE49-F238E27FC236}">
                <a16:creationId xmlns:a16="http://schemas.microsoft.com/office/drawing/2014/main" id="{BCD32AD9-E8AB-B453-6D74-831978BF2C0D}"/>
              </a:ext>
            </a:extLst>
          </p:cNvPr>
          <p:cNvGrpSpPr/>
          <p:nvPr/>
        </p:nvGrpSpPr>
        <p:grpSpPr>
          <a:xfrm>
            <a:off x="2448325" y="13021402"/>
            <a:ext cx="1419556" cy="1104435"/>
            <a:chOff x="4858595" y="3537213"/>
            <a:chExt cx="1419556" cy="1104435"/>
          </a:xfrm>
        </p:grpSpPr>
        <p:pic>
          <p:nvPicPr>
            <p:cNvPr id="180" name="Graphic 179" descr="Amazon Q service icon.">
              <a:extLst>
                <a:ext uri="{FF2B5EF4-FFF2-40B4-BE49-F238E27FC236}">
                  <a16:creationId xmlns:a16="http://schemas.microsoft.com/office/drawing/2014/main" id="{23FD2115-414F-0FAA-A559-CEFC519EBDFE}"/>
                </a:ext>
              </a:extLst>
            </p:cNvPr>
            <p:cNvPicPr>
              <a:picLocks noChangeAspect="1"/>
            </p:cNvPicPr>
            <p:nvPr/>
          </p:nvPicPr>
          <p:blipFill>
            <a:blip r:embed="rId55">
              <a:extLst>
                <a:ext uri="{96DAC541-7B7A-43D3-8B79-37D633B846F1}">
                  <asvg:svgBlip xmlns:asvg="http://schemas.microsoft.com/office/drawing/2016/SVG/main" r:embed="rId56"/>
                </a:ext>
              </a:extLst>
            </a:blip>
            <a:srcRect/>
            <a:stretch/>
          </p:blipFill>
          <p:spPr>
            <a:xfrm>
              <a:off x="5346518" y="3537213"/>
              <a:ext cx="457200" cy="457200"/>
            </a:xfrm>
            <a:prstGeom prst="rect">
              <a:avLst/>
            </a:prstGeom>
          </p:spPr>
        </p:pic>
        <p:sp>
          <p:nvSpPr>
            <p:cNvPr id="181" name="TextBox 17">
              <a:extLst>
                <a:ext uri="{FF2B5EF4-FFF2-40B4-BE49-F238E27FC236}">
                  <a16:creationId xmlns:a16="http://schemas.microsoft.com/office/drawing/2014/main" id="{D45B6897-4258-8207-1151-7796232B060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858595" y="4041484"/>
              <a:ext cx="1419556" cy="6001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lang="en-US" altLang="en-US" sz="1100" dirty="0">
                  <a:latin typeface="Arial" panose="020B0604020202020204" pitchFamily="34" charset="0"/>
                  <a:ea typeface="Amazon Ember" panose="020B0603020204020204" pitchFamily="34" charset="0"/>
                  <a:cs typeface="Arial" panose="020B0604020202020204" pitchFamily="34" charset="0"/>
                </a:rPr>
                <a:t>Amazon Q Developer</a:t>
              </a:r>
            </a:p>
            <a:p>
              <a:pPr algn="ctr" eaLnBrk="1" hangingPunct="1"/>
              <a:r>
                <a:rPr lang="en-US" altLang="en-US" sz="1100" dirty="0">
                  <a:latin typeface="Arial" panose="020B0604020202020204" pitchFamily="34" charset="0"/>
                  <a:ea typeface="Amazon Ember" panose="020B0603020204020204" pitchFamily="34" charset="0"/>
                  <a:cs typeface="Arial" panose="020B0604020202020204" pitchFamily="34" charset="0"/>
                </a:rPr>
                <a:t>(Console)</a:t>
              </a:r>
              <a:endParaRPr lang="en-US" altLang="en-US" sz="900" dirty="0">
                <a:latin typeface="Arial" panose="020B0604020202020204" pitchFamily="34" charset="0"/>
                <a:ea typeface="Amazon Ember" panose="020B0603020204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82" name="Group 181">
            <a:extLst>
              <a:ext uri="{FF2B5EF4-FFF2-40B4-BE49-F238E27FC236}">
                <a16:creationId xmlns:a16="http://schemas.microsoft.com/office/drawing/2014/main" id="{C00FFA6B-3913-855E-A0A2-C7AC7698FBD0}"/>
              </a:ext>
            </a:extLst>
          </p:cNvPr>
          <p:cNvGrpSpPr/>
          <p:nvPr/>
        </p:nvGrpSpPr>
        <p:grpSpPr>
          <a:xfrm>
            <a:off x="2164117" y="12030054"/>
            <a:ext cx="1594542" cy="897371"/>
            <a:chOff x="4909167" y="3010366"/>
            <a:chExt cx="1063028" cy="598247"/>
          </a:xfrm>
        </p:grpSpPr>
        <p:sp>
          <p:nvSpPr>
            <p:cNvPr id="183" name="TextBox 182">
              <a:extLst>
                <a:ext uri="{FF2B5EF4-FFF2-40B4-BE49-F238E27FC236}">
                  <a16:creationId xmlns:a16="http://schemas.microsoft.com/office/drawing/2014/main" id="{FC3B66B2-5C91-664B-5DBA-91425932AFE6}"/>
                </a:ext>
              </a:extLst>
            </p:cNvPr>
            <p:cNvSpPr txBox="1"/>
            <p:nvPr/>
          </p:nvSpPr>
          <p:spPr>
            <a:xfrm>
              <a:off x="4909167" y="3300837"/>
              <a:ext cx="1063028" cy="307776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>
                  <a:latin typeface="+mj-lt"/>
                </a:rPr>
                <a:t>Amazon Q Developer</a:t>
              </a:r>
            </a:p>
            <a:p>
              <a:pPr algn="ctr"/>
              <a:r>
                <a:rPr lang="en-US" sz="1200" dirty="0">
                  <a:latin typeface="+mj-lt"/>
                </a:rPr>
                <a:t>endpoint</a:t>
              </a:r>
            </a:p>
          </p:txBody>
        </p:sp>
        <p:pic>
          <p:nvPicPr>
            <p:cNvPr id="184" name="Graphic 29">
              <a:extLst>
                <a:ext uri="{FF2B5EF4-FFF2-40B4-BE49-F238E27FC236}">
                  <a16:creationId xmlns:a16="http://schemas.microsoft.com/office/drawing/2014/main" id="{18ED7DEB-9A02-059E-11B3-D84FB52056E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41070" y="3010366"/>
              <a:ext cx="304800" cy="3048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</p:pic>
      </p:grpSp>
      <p:pic>
        <p:nvPicPr>
          <p:cNvPr id="185" name="Graphic 22" descr="Authenticated user resource icon for the General Icons category.">
            <a:extLst>
              <a:ext uri="{FF2B5EF4-FFF2-40B4-BE49-F238E27FC236}">
                <a16:creationId xmlns:a16="http://schemas.microsoft.com/office/drawing/2014/main" id="{1B07D7DC-E7C3-A733-E6FE-E2E321B001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7">
            <a:extLst>
              <a:ext uri="{96DAC541-7B7A-43D3-8B79-37D633B846F1}">
                <asvg:svgBlip xmlns:asvg="http://schemas.microsoft.com/office/drawing/2016/SVG/main" r:embed="rId58"/>
              </a:ext>
            </a:extLst>
          </a:blip>
          <a:srcRect/>
          <a:stretch/>
        </p:blipFill>
        <p:spPr bwMode="auto">
          <a:xfrm>
            <a:off x="2196053" y="13943472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7" name="TextBox 17">
            <a:extLst>
              <a:ext uri="{FF2B5EF4-FFF2-40B4-BE49-F238E27FC236}">
                <a16:creationId xmlns:a16="http://schemas.microsoft.com/office/drawing/2014/main" id="{76F1E327-1AA8-E7C0-E736-0936954759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74133" y="14369430"/>
            <a:ext cx="2184786" cy="569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1100" dirty="0">
                <a:latin typeface="Arial" panose="020B0604020202020204" pitchFamily="34" charset="0"/>
                <a:ea typeface="Amazon Ember" panose="020B0603020204020204" pitchFamily="34" charset="0"/>
                <a:cs typeface="Arial" panose="020B0604020202020204" pitchFamily="34" charset="0"/>
              </a:rPr>
              <a:t>Authenticated User via IAM Identity Center</a:t>
            </a:r>
          </a:p>
          <a:p>
            <a:pPr algn="ctr" eaLnBrk="1" hangingPunct="1"/>
            <a:endParaRPr lang="en-US" altLang="en-US" sz="900" dirty="0">
              <a:latin typeface="Arial" panose="020B0604020202020204" pitchFamily="34" charset="0"/>
              <a:ea typeface="Amazon Ember" panose="020B0603020204020204" pitchFamily="34" charset="0"/>
              <a:cs typeface="Arial" panose="020B0604020202020204" pitchFamily="34" charset="0"/>
            </a:endParaRPr>
          </a:p>
        </p:txBody>
      </p:sp>
      <p:cxnSp>
        <p:nvCxnSpPr>
          <p:cNvPr id="188" name="Straight Arrow Connector 187">
            <a:extLst>
              <a:ext uri="{FF2B5EF4-FFF2-40B4-BE49-F238E27FC236}">
                <a16:creationId xmlns:a16="http://schemas.microsoft.com/office/drawing/2014/main" id="{2426C939-7832-7747-1468-C19F6237D51B}"/>
              </a:ext>
            </a:extLst>
          </p:cNvPr>
          <p:cNvCxnSpPr>
            <a:cxnSpLocks/>
            <a:endCxn id="123" idx="2"/>
          </p:cNvCxnSpPr>
          <p:nvPr/>
        </p:nvCxnSpPr>
        <p:spPr>
          <a:xfrm flipH="1" flipV="1">
            <a:off x="1715356" y="13813736"/>
            <a:ext cx="299765" cy="358336"/>
          </a:xfrm>
          <a:prstGeom prst="straightConnector1">
            <a:avLst/>
          </a:prstGeom>
          <a:ln w="22225">
            <a:solidFill>
              <a:schemeClr val="tx1"/>
            </a:solidFill>
            <a:prstDash val="soli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9" name="Straight Arrow Connector 188">
            <a:extLst>
              <a:ext uri="{FF2B5EF4-FFF2-40B4-BE49-F238E27FC236}">
                <a16:creationId xmlns:a16="http://schemas.microsoft.com/office/drawing/2014/main" id="{DD82DEAD-7EFA-96D8-7306-E24705F47CEE}"/>
              </a:ext>
            </a:extLst>
          </p:cNvPr>
          <p:cNvCxnSpPr>
            <a:cxnSpLocks/>
            <a:endCxn id="181" idx="2"/>
          </p:cNvCxnSpPr>
          <p:nvPr/>
        </p:nvCxnSpPr>
        <p:spPr>
          <a:xfrm flipV="1">
            <a:off x="2877455" y="14125837"/>
            <a:ext cx="280648" cy="291338"/>
          </a:xfrm>
          <a:prstGeom prst="straightConnector1">
            <a:avLst/>
          </a:prstGeom>
          <a:ln w="22225">
            <a:solidFill>
              <a:schemeClr val="tx1"/>
            </a:solidFill>
            <a:prstDash val="soli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0" name="Straight Connector 189">
            <a:extLst>
              <a:ext uri="{FF2B5EF4-FFF2-40B4-BE49-F238E27FC236}">
                <a16:creationId xmlns:a16="http://schemas.microsoft.com/office/drawing/2014/main" id="{F7CC8644-D93F-9354-C281-11CE4070C2B6}"/>
              </a:ext>
            </a:extLst>
          </p:cNvPr>
          <p:cNvCxnSpPr>
            <a:cxnSpLocks/>
          </p:cNvCxnSpPr>
          <p:nvPr/>
        </p:nvCxnSpPr>
        <p:spPr>
          <a:xfrm flipV="1">
            <a:off x="4195182" y="10901870"/>
            <a:ext cx="0" cy="3697533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1" name="Group 190">
            <a:extLst>
              <a:ext uri="{FF2B5EF4-FFF2-40B4-BE49-F238E27FC236}">
                <a16:creationId xmlns:a16="http://schemas.microsoft.com/office/drawing/2014/main" id="{DEC1DEDA-8871-0E85-244B-61E8741D0CE4}"/>
              </a:ext>
            </a:extLst>
          </p:cNvPr>
          <p:cNvGrpSpPr/>
          <p:nvPr/>
        </p:nvGrpSpPr>
        <p:grpSpPr>
          <a:xfrm>
            <a:off x="4387839" y="10659992"/>
            <a:ext cx="1147961" cy="920831"/>
            <a:chOff x="7712648" y="5206711"/>
            <a:chExt cx="1147961" cy="920831"/>
          </a:xfrm>
        </p:grpSpPr>
        <p:sp>
          <p:nvSpPr>
            <p:cNvPr id="192" name="TextBox 191">
              <a:extLst>
                <a:ext uri="{FF2B5EF4-FFF2-40B4-BE49-F238E27FC236}">
                  <a16:creationId xmlns:a16="http://schemas.microsoft.com/office/drawing/2014/main" id="{E531E636-FA27-78BF-8247-F57E331204EA}"/>
                </a:ext>
              </a:extLst>
            </p:cNvPr>
            <p:cNvSpPr txBox="1"/>
            <p:nvPr/>
          </p:nvSpPr>
          <p:spPr>
            <a:xfrm>
              <a:off x="7712648" y="5676136"/>
              <a:ext cx="1147961" cy="4514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380"/>
                </a:lnSpc>
              </a:pPr>
              <a:r>
                <a:rPr lang="en-US" sz="1200" dirty="0">
                  <a:latin typeface="+mj-lt"/>
                </a:rPr>
                <a:t>Organization trail</a:t>
              </a:r>
            </a:p>
          </p:txBody>
        </p:sp>
        <p:pic>
          <p:nvPicPr>
            <p:cNvPr id="193" name="Graphic 23">
              <a:extLst>
                <a:ext uri="{FF2B5EF4-FFF2-40B4-BE49-F238E27FC236}">
                  <a16:creationId xmlns:a16="http://schemas.microsoft.com/office/drawing/2014/main" id="{D9AFFFCF-77DB-028A-6818-4E6E0B71ABD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8">
              <a:extLs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rcRect/>
            <a:stretch/>
          </p:blipFill>
          <p:spPr bwMode="auto">
            <a:xfrm>
              <a:off x="8028659" y="5206711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94" name="Group 193">
            <a:extLst>
              <a:ext uri="{FF2B5EF4-FFF2-40B4-BE49-F238E27FC236}">
                <a16:creationId xmlns:a16="http://schemas.microsoft.com/office/drawing/2014/main" id="{72E2AAE1-4A24-3C7E-209E-4594DE8A8DEC}"/>
              </a:ext>
            </a:extLst>
          </p:cNvPr>
          <p:cNvGrpSpPr/>
          <p:nvPr/>
        </p:nvGrpSpPr>
        <p:grpSpPr>
          <a:xfrm>
            <a:off x="5307434" y="10620056"/>
            <a:ext cx="1178597" cy="748364"/>
            <a:chOff x="6566337" y="2597256"/>
            <a:chExt cx="1178597" cy="748364"/>
          </a:xfrm>
        </p:grpSpPr>
        <p:sp>
          <p:nvSpPr>
            <p:cNvPr id="195" name="TextBox 194">
              <a:extLst>
                <a:ext uri="{FF2B5EF4-FFF2-40B4-BE49-F238E27FC236}">
                  <a16:creationId xmlns:a16="http://schemas.microsoft.com/office/drawing/2014/main" id="{223B6839-44C7-3C34-7865-49D033C8650A}"/>
                </a:ext>
              </a:extLst>
            </p:cNvPr>
            <p:cNvSpPr txBox="1"/>
            <p:nvPr/>
          </p:nvSpPr>
          <p:spPr>
            <a:xfrm>
              <a:off x="6566337" y="3068621"/>
              <a:ext cx="117859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>
                  <a:latin typeface="+mj-lt"/>
                </a:rPr>
                <a:t>AWS KMS</a:t>
              </a:r>
            </a:p>
          </p:txBody>
        </p:sp>
        <p:pic>
          <p:nvPicPr>
            <p:cNvPr id="196" name="Graphic 7">
              <a:extLst>
                <a:ext uri="{FF2B5EF4-FFF2-40B4-BE49-F238E27FC236}">
                  <a16:creationId xmlns:a16="http://schemas.microsoft.com/office/drawing/2014/main" id="{E0BD62B0-B5AC-0960-4904-003AAB8E1DB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9">
              <a:extLst>
                <a:ext uri="{96DAC541-7B7A-43D3-8B79-37D633B846F1}">
                  <asvg:svgBlip xmlns:asvg="http://schemas.microsoft.com/office/drawing/2016/SVG/main" r:embed="rId60"/>
                </a:ext>
              </a:extLst>
            </a:blip>
            <a:srcRect/>
            <a:stretch/>
          </p:blipFill>
          <p:spPr bwMode="auto">
            <a:xfrm>
              <a:off x="6929695" y="2597256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97" name="Group 196">
            <a:extLst>
              <a:ext uri="{FF2B5EF4-FFF2-40B4-BE49-F238E27FC236}">
                <a16:creationId xmlns:a16="http://schemas.microsoft.com/office/drawing/2014/main" id="{D637B876-34F8-5AF6-83A4-947B259DB133}"/>
              </a:ext>
            </a:extLst>
          </p:cNvPr>
          <p:cNvGrpSpPr/>
          <p:nvPr/>
        </p:nvGrpSpPr>
        <p:grpSpPr>
          <a:xfrm>
            <a:off x="6157039" y="10587885"/>
            <a:ext cx="1195014" cy="931090"/>
            <a:chOff x="6631266" y="5206711"/>
            <a:chExt cx="1195014" cy="931090"/>
          </a:xfrm>
        </p:grpSpPr>
        <p:sp>
          <p:nvSpPr>
            <p:cNvPr id="198" name="TextBox 197">
              <a:extLst>
                <a:ext uri="{FF2B5EF4-FFF2-40B4-BE49-F238E27FC236}">
                  <a16:creationId xmlns:a16="http://schemas.microsoft.com/office/drawing/2014/main" id="{ADA3A8E3-DEC5-922F-372A-8FB3EE274728}"/>
                </a:ext>
              </a:extLst>
            </p:cNvPr>
            <p:cNvSpPr txBox="1"/>
            <p:nvPr/>
          </p:nvSpPr>
          <p:spPr>
            <a:xfrm>
              <a:off x="6631266" y="5676136"/>
              <a:ext cx="119501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>
                  <a:latin typeface="+mj-lt"/>
                </a:rPr>
                <a:t>AWS IAM</a:t>
              </a:r>
            </a:p>
            <a:p>
              <a:pPr algn="ctr"/>
              <a:r>
                <a:rPr lang="en-US" sz="1200" dirty="0">
                  <a:latin typeface="+mj-lt"/>
                </a:rPr>
                <a:t>Access Analyzer</a:t>
              </a:r>
            </a:p>
          </p:txBody>
        </p:sp>
        <p:pic>
          <p:nvPicPr>
            <p:cNvPr id="199" name="Graphic 198">
              <a:extLst>
                <a:ext uri="{FF2B5EF4-FFF2-40B4-BE49-F238E27FC236}">
                  <a16:creationId xmlns:a16="http://schemas.microsoft.com/office/drawing/2014/main" id="{F50DFFD2-FCC1-8108-636B-F18AC43EE880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p:blipFill>
          <p:spPr>
            <a:xfrm>
              <a:off x="6997149" y="5206711"/>
              <a:ext cx="407987" cy="457200"/>
            </a:xfrm>
            <a:prstGeom prst="rect">
              <a:avLst/>
            </a:prstGeom>
          </p:spPr>
        </p:pic>
      </p:grpSp>
      <p:grpSp>
        <p:nvGrpSpPr>
          <p:cNvPr id="200" name="Group 199">
            <a:extLst>
              <a:ext uri="{FF2B5EF4-FFF2-40B4-BE49-F238E27FC236}">
                <a16:creationId xmlns:a16="http://schemas.microsoft.com/office/drawing/2014/main" id="{07268729-0F9A-D445-E3F8-5F8F85FDF2C7}"/>
              </a:ext>
            </a:extLst>
          </p:cNvPr>
          <p:cNvGrpSpPr/>
          <p:nvPr/>
        </p:nvGrpSpPr>
        <p:grpSpPr>
          <a:xfrm>
            <a:off x="4240401" y="11720407"/>
            <a:ext cx="1349705" cy="878622"/>
            <a:chOff x="8532014" y="4363147"/>
            <a:chExt cx="1349705" cy="878622"/>
          </a:xfrm>
        </p:grpSpPr>
        <p:pic>
          <p:nvPicPr>
            <p:cNvPr id="201" name="Graphic 21" descr="Amazon Inspector service icon.">
              <a:extLst>
                <a:ext uri="{FF2B5EF4-FFF2-40B4-BE49-F238E27FC236}">
                  <a16:creationId xmlns:a16="http://schemas.microsoft.com/office/drawing/2014/main" id="{B9060827-E7BF-96FD-0302-F94B571291C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1">
              <a:extLst>
                <a:ext uri="{96DAC541-7B7A-43D3-8B79-37D633B846F1}">
                  <asvg:svgBlip xmlns:asvg="http://schemas.microsoft.com/office/drawing/2016/SVG/main" r:embed="rId62"/>
                </a:ext>
              </a:extLst>
            </a:blip>
            <a:srcRect/>
            <a:stretch/>
          </p:blipFill>
          <p:spPr bwMode="auto">
            <a:xfrm>
              <a:off x="8962769" y="4363147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2" name="TextBox 15">
              <a:extLst>
                <a:ext uri="{FF2B5EF4-FFF2-40B4-BE49-F238E27FC236}">
                  <a16:creationId xmlns:a16="http://schemas.microsoft.com/office/drawing/2014/main" id="{579043D8-5F4A-C6A6-7076-AD40FB863B7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532014" y="4780104"/>
              <a:ext cx="1349705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lang="en-US" altLang="en-US" sz="1200" dirty="0">
                  <a:latin typeface="+mj-lt"/>
                  <a:ea typeface="Amazon Ember" panose="020B0603020204020204" pitchFamily="34" charset="0"/>
                  <a:cs typeface="Arial" panose="020B0604020202020204" pitchFamily="34" charset="0"/>
                </a:rPr>
                <a:t>Amazon</a:t>
              </a:r>
            </a:p>
            <a:p>
              <a:pPr algn="ctr" eaLnBrk="1" hangingPunct="1"/>
              <a:r>
                <a:rPr lang="en-US" altLang="en-US" sz="1200" dirty="0">
                  <a:latin typeface="+mj-lt"/>
                  <a:ea typeface="Amazon Ember" panose="020B0603020204020204" pitchFamily="34" charset="0"/>
                  <a:cs typeface="Arial" panose="020B0604020202020204" pitchFamily="34" charset="0"/>
                </a:rPr>
                <a:t>Inspector</a:t>
              </a:r>
            </a:p>
          </p:txBody>
        </p:sp>
      </p:grpSp>
      <p:grpSp>
        <p:nvGrpSpPr>
          <p:cNvPr id="203" name="Group 202">
            <a:extLst>
              <a:ext uri="{FF2B5EF4-FFF2-40B4-BE49-F238E27FC236}">
                <a16:creationId xmlns:a16="http://schemas.microsoft.com/office/drawing/2014/main" id="{03EE0C26-173B-072E-61D6-738A8769DA6F}"/>
              </a:ext>
            </a:extLst>
          </p:cNvPr>
          <p:cNvGrpSpPr/>
          <p:nvPr/>
        </p:nvGrpSpPr>
        <p:grpSpPr>
          <a:xfrm>
            <a:off x="5242118" y="11736449"/>
            <a:ext cx="1081840" cy="746424"/>
            <a:chOff x="5587035" y="5206711"/>
            <a:chExt cx="1081840" cy="746424"/>
          </a:xfrm>
        </p:grpSpPr>
        <p:sp>
          <p:nvSpPr>
            <p:cNvPr id="204" name="TextBox 203">
              <a:extLst>
                <a:ext uri="{FF2B5EF4-FFF2-40B4-BE49-F238E27FC236}">
                  <a16:creationId xmlns:a16="http://schemas.microsoft.com/office/drawing/2014/main" id="{D8311411-B50C-3236-4509-0769F1FB8825}"/>
                </a:ext>
              </a:extLst>
            </p:cNvPr>
            <p:cNvSpPr txBox="1"/>
            <p:nvPr/>
          </p:nvSpPr>
          <p:spPr>
            <a:xfrm>
              <a:off x="5587035" y="5676136"/>
              <a:ext cx="108184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>
                  <a:latin typeface="+mj-lt"/>
                </a:rPr>
                <a:t>AWS Config</a:t>
              </a:r>
            </a:p>
          </p:txBody>
        </p:sp>
        <p:pic>
          <p:nvPicPr>
            <p:cNvPr id="205" name="Graphic 8">
              <a:extLst>
                <a:ext uri="{FF2B5EF4-FFF2-40B4-BE49-F238E27FC236}">
                  <a16:creationId xmlns:a16="http://schemas.microsoft.com/office/drawing/2014/main" id="{C36F921A-4236-1F97-EB55-E7F478B7295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2">
              <a:extLst>
                <a:ext uri="{96DAC541-7B7A-43D3-8B79-37D633B846F1}">
                  <asvg:svgBlip xmlns:asvg="http://schemas.microsoft.com/office/drawing/2016/SVG/main" r:embed="rId23"/>
                </a:ext>
              </a:extLst>
            </a:blip>
            <a:srcRect/>
            <a:stretch/>
          </p:blipFill>
          <p:spPr bwMode="auto">
            <a:xfrm>
              <a:off x="5916425" y="5206711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06" name="Group 205">
            <a:extLst>
              <a:ext uri="{FF2B5EF4-FFF2-40B4-BE49-F238E27FC236}">
                <a16:creationId xmlns:a16="http://schemas.microsoft.com/office/drawing/2014/main" id="{E8395B7D-177B-DDC9-63A4-9DD3A43A2BB5}"/>
              </a:ext>
            </a:extLst>
          </p:cNvPr>
          <p:cNvGrpSpPr/>
          <p:nvPr/>
        </p:nvGrpSpPr>
        <p:grpSpPr>
          <a:xfrm>
            <a:off x="5983809" y="11731902"/>
            <a:ext cx="1506292" cy="931090"/>
            <a:chOff x="3254487" y="5206711"/>
            <a:chExt cx="1506292" cy="931090"/>
          </a:xfrm>
        </p:grpSpPr>
        <p:sp>
          <p:nvSpPr>
            <p:cNvPr id="207" name="TextBox 206">
              <a:extLst>
                <a:ext uri="{FF2B5EF4-FFF2-40B4-BE49-F238E27FC236}">
                  <a16:creationId xmlns:a16="http://schemas.microsoft.com/office/drawing/2014/main" id="{665E06C8-76A9-786A-4E1A-FDBC4EB090FC}"/>
                </a:ext>
              </a:extLst>
            </p:cNvPr>
            <p:cNvSpPr txBox="1"/>
            <p:nvPr/>
          </p:nvSpPr>
          <p:spPr>
            <a:xfrm>
              <a:off x="3254487" y="5676136"/>
              <a:ext cx="150629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>
                  <a:latin typeface="+mj-lt"/>
                </a:rPr>
                <a:t>Amazon </a:t>
              </a:r>
            </a:p>
            <a:p>
              <a:pPr algn="ctr"/>
              <a:r>
                <a:rPr lang="en-US" sz="1200" dirty="0">
                  <a:latin typeface="+mj-lt"/>
                </a:rPr>
                <a:t>GuardDuty</a:t>
              </a:r>
            </a:p>
          </p:txBody>
        </p:sp>
        <p:pic>
          <p:nvPicPr>
            <p:cNvPr id="208" name="Graphic 207">
              <a:extLst>
                <a:ext uri="{FF2B5EF4-FFF2-40B4-BE49-F238E27FC236}">
                  <a16:creationId xmlns:a16="http://schemas.microsoft.com/office/drawing/2014/main" id="{18E6E8A9-028E-0C7C-3820-505B2B4C9E2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rcRect/>
            <a:stretch/>
          </p:blipFill>
          <p:spPr bwMode="auto">
            <a:xfrm>
              <a:off x="3754977" y="5206711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09" name="Group 208">
            <a:extLst>
              <a:ext uri="{FF2B5EF4-FFF2-40B4-BE49-F238E27FC236}">
                <a16:creationId xmlns:a16="http://schemas.microsoft.com/office/drawing/2014/main" id="{CF16058E-3848-0EE6-88C0-2477DC733B21}"/>
              </a:ext>
            </a:extLst>
          </p:cNvPr>
          <p:cNvGrpSpPr/>
          <p:nvPr/>
        </p:nvGrpSpPr>
        <p:grpSpPr>
          <a:xfrm>
            <a:off x="6126640" y="13011298"/>
            <a:ext cx="1449440" cy="743343"/>
            <a:chOff x="4341273" y="5499952"/>
            <a:chExt cx="1449440" cy="743343"/>
          </a:xfrm>
        </p:grpSpPr>
        <p:sp>
          <p:nvSpPr>
            <p:cNvPr id="210" name="TextBox 209">
              <a:extLst>
                <a:ext uri="{FF2B5EF4-FFF2-40B4-BE49-F238E27FC236}">
                  <a16:creationId xmlns:a16="http://schemas.microsoft.com/office/drawing/2014/main" id="{57317761-7BFC-EF51-1BDB-AE048D7E57FC}"/>
                </a:ext>
              </a:extLst>
            </p:cNvPr>
            <p:cNvSpPr txBox="1"/>
            <p:nvPr/>
          </p:nvSpPr>
          <p:spPr>
            <a:xfrm>
              <a:off x="4341273" y="5966296"/>
              <a:ext cx="144944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>
                  <a:latin typeface="+mj-lt"/>
                </a:rPr>
                <a:t>Amazon </a:t>
              </a:r>
              <a:r>
                <a:rPr lang="en-US" sz="1200" dirty="0">
                  <a:latin typeface="+mj-lt"/>
                </a:rPr>
                <a:t>Macie</a:t>
              </a:r>
            </a:p>
          </p:txBody>
        </p:sp>
        <p:pic>
          <p:nvPicPr>
            <p:cNvPr id="211" name="Graphic 6">
              <a:extLst>
                <a:ext uri="{FF2B5EF4-FFF2-40B4-BE49-F238E27FC236}">
                  <a16:creationId xmlns:a16="http://schemas.microsoft.com/office/drawing/2014/main" id="{70C6FB31-D3E8-457B-4BAB-4C1B135359E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0">
              <a:extLst>
                <a:ext uri="{96DAC541-7B7A-43D3-8B79-37D633B846F1}">
                  <asvg:svgBlip xmlns:asvg="http://schemas.microsoft.com/office/drawing/2016/SVG/main" r:embed="rId21"/>
                </a:ext>
              </a:extLst>
            </a:blip>
            <a:srcRect/>
            <a:stretch/>
          </p:blipFill>
          <p:spPr bwMode="auto">
            <a:xfrm>
              <a:off x="4835701" y="5499952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12" name="Group 211">
            <a:extLst>
              <a:ext uri="{FF2B5EF4-FFF2-40B4-BE49-F238E27FC236}">
                <a16:creationId xmlns:a16="http://schemas.microsoft.com/office/drawing/2014/main" id="{A7B2C511-FB78-4D2E-6C6C-840BE4A3087A}"/>
              </a:ext>
            </a:extLst>
          </p:cNvPr>
          <p:cNvGrpSpPr/>
          <p:nvPr/>
        </p:nvGrpSpPr>
        <p:grpSpPr>
          <a:xfrm>
            <a:off x="4388070" y="12945128"/>
            <a:ext cx="1033252" cy="931090"/>
            <a:chOff x="2404134" y="5206711"/>
            <a:chExt cx="1033252" cy="931090"/>
          </a:xfrm>
        </p:grpSpPr>
        <p:pic>
          <p:nvPicPr>
            <p:cNvPr id="213" name="Graphic 19">
              <a:extLst>
                <a:ext uri="{FF2B5EF4-FFF2-40B4-BE49-F238E27FC236}">
                  <a16:creationId xmlns:a16="http://schemas.microsoft.com/office/drawing/2014/main" id="{0636580E-DFB5-40C4-D7F6-3C6DD33CD5E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rcRect/>
            <a:stretch/>
          </p:blipFill>
          <p:spPr bwMode="auto">
            <a:xfrm>
              <a:off x="2674253" y="5206711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14" name="TextBox 213">
              <a:extLst>
                <a:ext uri="{FF2B5EF4-FFF2-40B4-BE49-F238E27FC236}">
                  <a16:creationId xmlns:a16="http://schemas.microsoft.com/office/drawing/2014/main" id="{512088FF-D403-3463-52B2-174A3BD8EB7B}"/>
                </a:ext>
              </a:extLst>
            </p:cNvPr>
            <p:cNvSpPr txBox="1"/>
            <p:nvPr/>
          </p:nvSpPr>
          <p:spPr>
            <a:xfrm>
              <a:off x="2404134" y="5676136"/>
              <a:ext cx="10332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>
                  <a:latin typeface="+mj-lt"/>
                </a:rPr>
                <a:t>AWS Security Hub CSPM</a:t>
              </a:r>
            </a:p>
          </p:txBody>
        </p:sp>
      </p:grpSp>
      <p:grpSp>
        <p:nvGrpSpPr>
          <p:cNvPr id="215" name="Group 214">
            <a:extLst>
              <a:ext uri="{FF2B5EF4-FFF2-40B4-BE49-F238E27FC236}">
                <a16:creationId xmlns:a16="http://schemas.microsoft.com/office/drawing/2014/main" id="{14BA1E83-ED05-DA1E-A601-EBB80E64657E}"/>
              </a:ext>
            </a:extLst>
          </p:cNvPr>
          <p:cNvGrpSpPr/>
          <p:nvPr/>
        </p:nvGrpSpPr>
        <p:grpSpPr>
          <a:xfrm>
            <a:off x="5504446" y="12948387"/>
            <a:ext cx="1033252" cy="931090"/>
            <a:chOff x="2404134" y="5206711"/>
            <a:chExt cx="1033252" cy="931090"/>
          </a:xfrm>
        </p:grpSpPr>
        <p:pic>
          <p:nvPicPr>
            <p:cNvPr id="232" name="Graphic 19">
              <a:extLst>
                <a:ext uri="{FF2B5EF4-FFF2-40B4-BE49-F238E27FC236}">
                  <a16:creationId xmlns:a16="http://schemas.microsoft.com/office/drawing/2014/main" id="{C59CD45D-28EA-0A2B-87AC-36242AAE117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rcRect/>
            <a:stretch/>
          </p:blipFill>
          <p:spPr bwMode="auto">
            <a:xfrm>
              <a:off x="2674253" y="5206711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33" name="TextBox 232">
              <a:extLst>
                <a:ext uri="{FF2B5EF4-FFF2-40B4-BE49-F238E27FC236}">
                  <a16:creationId xmlns:a16="http://schemas.microsoft.com/office/drawing/2014/main" id="{84BC99DE-DF1F-5153-8941-AAA899F26563}"/>
                </a:ext>
              </a:extLst>
            </p:cNvPr>
            <p:cNvSpPr txBox="1"/>
            <p:nvPr/>
          </p:nvSpPr>
          <p:spPr>
            <a:xfrm>
              <a:off x="2404134" y="5676136"/>
              <a:ext cx="10332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>
                  <a:latin typeface="+mj-lt"/>
                </a:rPr>
                <a:t>AWS Security Hub</a:t>
              </a:r>
            </a:p>
          </p:txBody>
        </p:sp>
      </p:grpSp>
      <p:grpSp>
        <p:nvGrpSpPr>
          <p:cNvPr id="236" name="Group 235">
            <a:extLst>
              <a:ext uri="{FF2B5EF4-FFF2-40B4-BE49-F238E27FC236}">
                <a16:creationId xmlns:a16="http://schemas.microsoft.com/office/drawing/2014/main" id="{8045BAF5-A96F-01BD-9E34-FE7C8F246343}"/>
              </a:ext>
            </a:extLst>
          </p:cNvPr>
          <p:cNvGrpSpPr/>
          <p:nvPr/>
        </p:nvGrpSpPr>
        <p:grpSpPr>
          <a:xfrm>
            <a:off x="1792020" y="15120103"/>
            <a:ext cx="1835462" cy="517401"/>
            <a:chOff x="3282874" y="15625331"/>
            <a:chExt cx="1835462" cy="517401"/>
          </a:xfrm>
        </p:grpSpPr>
        <p:sp>
          <p:nvSpPr>
            <p:cNvPr id="237" name="Rectangle 236">
              <a:extLst>
                <a:ext uri="{FF2B5EF4-FFF2-40B4-BE49-F238E27FC236}">
                  <a16:creationId xmlns:a16="http://schemas.microsoft.com/office/drawing/2014/main" id="{1797072E-5602-9B6A-48A1-FBBED140BC78}"/>
                </a:ext>
              </a:extLst>
            </p:cNvPr>
            <p:cNvSpPr/>
            <p:nvPr/>
          </p:nvSpPr>
          <p:spPr>
            <a:xfrm>
              <a:off x="3282874" y="15625331"/>
              <a:ext cx="1835462" cy="462589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34925" cmpd="dbl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38" name="TextBox 237">
              <a:extLst>
                <a:ext uri="{FF2B5EF4-FFF2-40B4-BE49-F238E27FC236}">
                  <a16:creationId xmlns:a16="http://schemas.microsoft.com/office/drawing/2014/main" id="{6F9077D7-F0B0-88D2-C3E4-13929F3D3FB4}"/>
                </a:ext>
              </a:extLst>
            </p:cNvPr>
            <p:cNvSpPr txBox="1"/>
            <p:nvPr/>
          </p:nvSpPr>
          <p:spPr>
            <a:xfrm>
              <a:off x="4248150" y="15773400"/>
              <a:ext cx="1847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en-US" dirty="0"/>
            </a:p>
          </p:txBody>
        </p:sp>
        <p:sp>
          <p:nvSpPr>
            <p:cNvPr id="239" name="TextBox 238">
              <a:extLst>
                <a:ext uri="{FF2B5EF4-FFF2-40B4-BE49-F238E27FC236}">
                  <a16:creationId xmlns:a16="http://schemas.microsoft.com/office/drawing/2014/main" id="{7ECA908E-0746-ED66-934E-12AF28A103F7}"/>
                </a:ext>
              </a:extLst>
            </p:cNvPr>
            <p:cNvSpPr txBox="1"/>
            <p:nvPr/>
          </p:nvSpPr>
          <p:spPr>
            <a:xfrm>
              <a:off x="3537287" y="15664778"/>
              <a:ext cx="1506916" cy="40011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</p:spPr>
          <p:txBody>
            <a:bodyPr wrap="square" rtlCol="0">
              <a:spAutoFit/>
            </a:bodyPr>
            <a:lstStyle/>
            <a:p>
              <a:r>
                <a:rPr lang="en-US" sz="2000" dirty="0"/>
                <a:t>Core SRA</a:t>
              </a:r>
            </a:p>
          </p:txBody>
        </p:sp>
      </p:grpSp>
      <p:grpSp>
        <p:nvGrpSpPr>
          <p:cNvPr id="240" name="Group 239">
            <a:extLst>
              <a:ext uri="{FF2B5EF4-FFF2-40B4-BE49-F238E27FC236}">
                <a16:creationId xmlns:a16="http://schemas.microsoft.com/office/drawing/2014/main" id="{AE5BF823-8413-45AE-772E-00F8DE917912}"/>
              </a:ext>
            </a:extLst>
          </p:cNvPr>
          <p:cNvGrpSpPr/>
          <p:nvPr/>
        </p:nvGrpSpPr>
        <p:grpSpPr>
          <a:xfrm>
            <a:off x="1460994" y="8160718"/>
            <a:ext cx="1033252" cy="931090"/>
            <a:chOff x="2404134" y="5206711"/>
            <a:chExt cx="1033252" cy="931090"/>
          </a:xfrm>
        </p:grpSpPr>
        <p:pic>
          <p:nvPicPr>
            <p:cNvPr id="241" name="Graphic 19">
              <a:extLst>
                <a:ext uri="{FF2B5EF4-FFF2-40B4-BE49-F238E27FC236}">
                  <a16:creationId xmlns:a16="http://schemas.microsoft.com/office/drawing/2014/main" id="{AF8E542A-EA3D-DE1F-0D59-1FCE6B2C1BA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rcRect/>
            <a:stretch/>
          </p:blipFill>
          <p:spPr bwMode="auto">
            <a:xfrm>
              <a:off x="2674253" y="5206711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2" name="TextBox 241">
              <a:extLst>
                <a:ext uri="{FF2B5EF4-FFF2-40B4-BE49-F238E27FC236}">
                  <a16:creationId xmlns:a16="http://schemas.microsoft.com/office/drawing/2014/main" id="{F2E56AD1-DB5E-10A0-4760-EBE8CF07997F}"/>
                </a:ext>
              </a:extLst>
            </p:cNvPr>
            <p:cNvSpPr txBox="1"/>
            <p:nvPr/>
          </p:nvSpPr>
          <p:spPr>
            <a:xfrm>
              <a:off x="2404134" y="5676136"/>
              <a:ext cx="10332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/>
                <a:t>AWS Security Hub</a:t>
              </a:r>
            </a:p>
          </p:txBody>
        </p:sp>
      </p:grpSp>
      <p:grpSp>
        <p:nvGrpSpPr>
          <p:cNvPr id="243" name="Group 242">
            <a:extLst>
              <a:ext uri="{FF2B5EF4-FFF2-40B4-BE49-F238E27FC236}">
                <a16:creationId xmlns:a16="http://schemas.microsoft.com/office/drawing/2014/main" id="{FE6701B6-E7B2-8AEB-3D09-5709C257A3A8}"/>
              </a:ext>
            </a:extLst>
          </p:cNvPr>
          <p:cNvGrpSpPr/>
          <p:nvPr/>
        </p:nvGrpSpPr>
        <p:grpSpPr>
          <a:xfrm>
            <a:off x="9669414" y="8977284"/>
            <a:ext cx="1033252" cy="931090"/>
            <a:chOff x="2404134" y="5206711"/>
            <a:chExt cx="1033252" cy="931090"/>
          </a:xfrm>
        </p:grpSpPr>
        <p:pic>
          <p:nvPicPr>
            <p:cNvPr id="244" name="Graphic 19">
              <a:extLst>
                <a:ext uri="{FF2B5EF4-FFF2-40B4-BE49-F238E27FC236}">
                  <a16:creationId xmlns:a16="http://schemas.microsoft.com/office/drawing/2014/main" id="{A2DB6616-3DA5-E0D6-A2D7-D8C12867074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rcRect/>
            <a:stretch/>
          </p:blipFill>
          <p:spPr bwMode="auto">
            <a:xfrm>
              <a:off x="2674253" y="5206711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5" name="TextBox 244">
              <a:extLst>
                <a:ext uri="{FF2B5EF4-FFF2-40B4-BE49-F238E27FC236}">
                  <a16:creationId xmlns:a16="http://schemas.microsoft.com/office/drawing/2014/main" id="{F00DF847-8FDC-C1FE-72A7-EF3A2EC0BCAC}"/>
                </a:ext>
              </a:extLst>
            </p:cNvPr>
            <p:cNvSpPr txBox="1"/>
            <p:nvPr/>
          </p:nvSpPr>
          <p:spPr>
            <a:xfrm>
              <a:off x="2404134" y="5676136"/>
              <a:ext cx="10332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/>
                <a:t>AWS Security Hub</a:t>
              </a:r>
            </a:p>
          </p:txBody>
        </p:sp>
      </p:grpSp>
      <p:grpSp>
        <p:nvGrpSpPr>
          <p:cNvPr id="246" name="Group 245">
            <a:extLst>
              <a:ext uri="{FF2B5EF4-FFF2-40B4-BE49-F238E27FC236}">
                <a16:creationId xmlns:a16="http://schemas.microsoft.com/office/drawing/2014/main" id="{290834B7-5D49-94ED-FD8A-0DDC73C74405}"/>
              </a:ext>
            </a:extLst>
          </p:cNvPr>
          <p:cNvGrpSpPr/>
          <p:nvPr/>
        </p:nvGrpSpPr>
        <p:grpSpPr>
          <a:xfrm>
            <a:off x="3334714" y="3579295"/>
            <a:ext cx="1605724" cy="952550"/>
            <a:chOff x="3693352" y="5078781"/>
            <a:chExt cx="1605724" cy="952550"/>
          </a:xfrm>
        </p:grpSpPr>
        <p:sp>
          <p:nvSpPr>
            <p:cNvPr id="247" name="TextBox 246">
              <a:extLst>
                <a:ext uri="{FF2B5EF4-FFF2-40B4-BE49-F238E27FC236}">
                  <a16:creationId xmlns:a16="http://schemas.microsoft.com/office/drawing/2014/main" id="{078157A5-5152-B213-0C86-6354DA9ADA1D}"/>
                </a:ext>
              </a:extLst>
            </p:cNvPr>
            <p:cNvSpPr txBox="1"/>
            <p:nvPr/>
          </p:nvSpPr>
          <p:spPr>
            <a:xfrm>
              <a:off x="3693352" y="5508111"/>
              <a:ext cx="160572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/>
                <a:t>AWS </a:t>
              </a:r>
            </a:p>
            <a:p>
              <a:pPr algn="ctr"/>
              <a:r>
                <a:rPr lang="en-US" sz="1400" dirty="0"/>
                <a:t>Security Hub</a:t>
              </a:r>
            </a:p>
          </p:txBody>
        </p:sp>
        <p:pic>
          <p:nvPicPr>
            <p:cNvPr id="248" name="Graphic 19">
              <a:extLst>
                <a:ext uri="{FF2B5EF4-FFF2-40B4-BE49-F238E27FC236}">
                  <a16:creationId xmlns:a16="http://schemas.microsoft.com/office/drawing/2014/main" id="{09B021B1-C24C-5032-3CAA-B137B4081B1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rcRect/>
            <a:stretch/>
          </p:blipFill>
          <p:spPr bwMode="auto">
            <a:xfrm>
              <a:off x="4291061" y="5078781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49" name="Group 248">
            <a:extLst>
              <a:ext uri="{FF2B5EF4-FFF2-40B4-BE49-F238E27FC236}">
                <a16:creationId xmlns:a16="http://schemas.microsoft.com/office/drawing/2014/main" id="{AE3F1206-EBD8-B9D3-1DC8-A88796788E8F}"/>
              </a:ext>
            </a:extLst>
          </p:cNvPr>
          <p:cNvGrpSpPr/>
          <p:nvPr/>
        </p:nvGrpSpPr>
        <p:grpSpPr>
          <a:xfrm>
            <a:off x="9886394" y="5426117"/>
            <a:ext cx="1033252" cy="931090"/>
            <a:chOff x="2404134" y="5206711"/>
            <a:chExt cx="1033252" cy="931090"/>
          </a:xfrm>
        </p:grpSpPr>
        <p:pic>
          <p:nvPicPr>
            <p:cNvPr id="250" name="Graphic 19">
              <a:extLst>
                <a:ext uri="{FF2B5EF4-FFF2-40B4-BE49-F238E27FC236}">
                  <a16:creationId xmlns:a16="http://schemas.microsoft.com/office/drawing/2014/main" id="{FF238ACC-707F-A5E9-B695-6FA4E60EB1D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rcRect/>
            <a:stretch/>
          </p:blipFill>
          <p:spPr bwMode="auto">
            <a:xfrm>
              <a:off x="2674253" y="5206711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51" name="TextBox 250">
              <a:extLst>
                <a:ext uri="{FF2B5EF4-FFF2-40B4-BE49-F238E27FC236}">
                  <a16:creationId xmlns:a16="http://schemas.microsoft.com/office/drawing/2014/main" id="{88034BA8-B652-EEB2-F527-48CE33F5043F}"/>
                </a:ext>
              </a:extLst>
            </p:cNvPr>
            <p:cNvSpPr txBox="1"/>
            <p:nvPr/>
          </p:nvSpPr>
          <p:spPr>
            <a:xfrm>
              <a:off x="2404134" y="5676136"/>
              <a:ext cx="10332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/>
                <a:t>AWS Security Hub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6511200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9A701906-A6F9-04AB-F0CC-C43F256D7E4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645" y="2959769"/>
            <a:ext cx="7772400" cy="99712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F104484-96D5-5290-2377-3586478DB930}"/>
              </a:ext>
            </a:extLst>
          </p:cNvPr>
          <p:cNvSpPr txBox="1"/>
          <p:nvPr/>
        </p:nvSpPr>
        <p:spPr>
          <a:xfrm>
            <a:off x="11973856" y="619553"/>
            <a:ext cx="365356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AWS Security Reference Architecture</a:t>
            </a:r>
          </a:p>
          <a:p>
            <a:r>
              <a:rPr lang="en-US" sz="16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Deep dive: generative AI, Capability 1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E3E9722-696F-CD29-0770-516E1F4D6EA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2801" y="3209544"/>
            <a:ext cx="7562523" cy="9555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412792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5DDDEE0-F8D6-DBFF-CC27-B6674F738C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900" y="2063750"/>
            <a:ext cx="14270642" cy="1235008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A4531C7-1724-E345-E0AD-6BB2202BEE7B}"/>
              </a:ext>
            </a:extLst>
          </p:cNvPr>
          <p:cNvSpPr txBox="1"/>
          <p:nvPr/>
        </p:nvSpPr>
        <p:spPr>
          <a:xfrm>
            <a:off x="11973856" y="619553"/>
            <a:ext cx="365356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AWS Security Reference Architecture</a:t>
            </a:r>
          </a:p>
          <a:p>
            <a:r>
              <a:rPr lang="en-US" sz="16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Deep dive: generative AI, Capability 2</a:t>
            </a:r>
          </a:p>
        </p:txBody>
      </p:sp>
    </p:spTree>
    <p:extLst>
      <p:ext uri="{BB962C8B-B14F-4D97-AF65-F5344CB8AC3E}">
        <p14:creationId xmlns:p14="http://schemas.microsoft.com/office/powerpoint/2010/main" val="13079208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TextBox 89">
            <a:extLst>
              <a:ext uri="{FF2B5EF4-FFF2-40B4-BE49-F238E27FC236}">
                <a16:creationId xmlns:a16="http://schemas.microsoft.com/office/drawing/2014/main" id="{72C7CA89-4D7F-0B42-9542-52CE0494DD5E}"/>
              </a:ext>
            </a:extLst>
          </p:cNvPr>
          <p:cNvSpPr txBox="1"/>
          <p:nvPr/>
        </p:nvSpPr>
        <p:spPr>
          <a:xfrm>
            <a:off x="2452653" y="2817922"/>
            <a:ext cx="354441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dirty="0"/>
              <a:t>OU </a:t>
            </a:r>
            <a:r>
              <a:rPr lang="en-US" sz="3000"/>
              <a:t>– Generative AI</a:t>
            </a:r>
            <a:endParaRPr lang="en-US" sz="30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91AC3BD-5400-604C-FB4D-8BCAA7E6C240}"/>
              </a:ext>
            </a:extLst>
          </p:cNvPr>
          <p:cNvSpPr txBox="1"/>
          <p:nvPr/>
        </p:nvSpPr>
        <p:spPr>
          <a:xfrm>
            <a:off x="12008938" y="707638"/>
            <a:ext cx="365356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AWS Security Reference Architecture</a:t>
            </a:r>
          </a:p>
          <a:p>
            <a:r>
              <a:rPr lang="en-US" sz="16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Deep dive: generative AI, Capability 3</a:t>
            </a:r>
          </a:p>
        </p:txBody>
      </p:sp>
      <p:pic>
        <p:nvPicPr>
          <p:cNvPr id="89" name="Graphic 88">
            <a:extLst>
              <a:ext uri="{FF2B5EF4-FFF2-40B4-BE49-F238E27FC236}">
                <a16:creationId xmlns:a16="http://schemas.microsoft.com/office/drawing/2014/main" id="{B18F433F-1EDA-4CB2-9BA9-A7668690B37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4440213" y="14849708"/>
            <a:ext cx="878087" cy="522105"/>
          </a:xfrm>
          <a:prstGeom prst="rect">
            <a:avLst/>
          </a:prstGeom>
        </p:spPr>
      </p:pic>
      <p:pic>
        <p:nvPicPr>
          <p:cNvPr id="75" name="Graphic 17">
            <a:extLst>
              <a:ext uri="{FF2B5EF4-FFF2-40B4-BE49-F238E27FC236}">
                <a16:creationId xmlns:a16="http://schemas.microsoft.com/office/drawing/2014/main" id="{772F6C38-086D-48D3-9E1D-F597FA1D54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 bwMode="auto">
          <a:xfrm>
            <a:off x="1633779" y="2706525"/>
            <a:ext cx="822960" cy="822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3769EA27-FAFC-4646-A714-B906AC1E0A1E}"/>
              </a:ext>
            </a:extLst>
          </p:cNvPr>
          <p:cNvSpPr/>
          <p:nvPr/>
        </p:nvSpPr>
        <p:spPr>
          <a:xfrm>
            <a:off x="1616757" y="3730706"/>
            <a:ext cx="13225686" cy="9889155"/>
          </a:xfrm>
          <a:prstGeom prst="rect">
            <a:avLst/>
          </a:prstGeom>
          <a:noFill/>
          <a:ln w="34925" cmpd="dbl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>
              <a:latin typeface="+mj-lt"/>
            </a:endParaRPr>
          </a:p>
        </p:txBody>
      </p:sp>
      <p:grpSp>
        <p:nvGrpSpPr>
          <p:cNvPr id="39" name="Group 38">
            <a:extLst>
              <a:ext uri="{FF2B5EF4-FFF2-40B4-BE49-F238E27FC236}">
                <a16:creationId xmlns:a16="http://schemas.microsoft.com/office/drawing/2014/main" id="{4A40971E-F9F6-D24B-8BAD-E38017EFD55E}"/>
              </a:ext>
            </a:extLst>
          </p:cNvPr>
          <p:cNvGrpSpPr/>
          <p:nvPr/>
        </p:nvGrpSpPr>
        <p:grpSpPr>
          <a:xfrm>
            <a:off x="3262086" y="4057914"/>
            <a:ext cx="1701156" cy="877929"/>
            <a:chOff x="2248016" y="1915634"/>
            <a:chExt cx="1134104" cy="585286"/>
          </a:xfrm>
        </p:grpSpPr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C6E696BA-B229-AE44-9028-DAB403BC6939}"/>
                </a:ext>
              </a:extLst>
            </p:cNvPr>
            <p:cNvSpPr txBox="1"/>
            <p:nvPr/>
          </p:nvSpPr>
          <p:spPr>
            <a:xfrm>
              <a:off x="2248016" y="2270087"/>
              <a:ext cx="1134104" cy="2308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50" dirty="0">
                  <a:latin typeface="+mj-lt"/>
                </a:rPr>
                <a:t>Permissions</a:t>
              </a:r>
            </a:p>
          </p:txBody>
        </p:sp>
        <p:pic>
          <p:nvPicPr>
            <p:cNvPr id="41" name="Graphic 40">
              <a:extLst>
                <a:ext uri="{FF2B5EF4-FFF2-40B4-BE49-F238E27FC236}">
                  <a16:creationId xmlns:a16="http://schemas.microsoft.com/office/drawing/2014/main" id="{1815DBF5-7AFE-C84F-A921-419BE589E330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2615053" y="1915634"/>
              <a:ext cx="400030" cy="400030"/>
            </a:xfrm>
            <a:prstGeom prst="rect">
              <a:avLst/>
            </a:prstGeom>
          </p:spPr>
        </p:pic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351DB576-8A27-3C47-BBF7-CE3D34649107}"/>
              </a:ext>
            </a:extLst>
          </p:cNvPr>
          <p:cNvGrpSpPr/>
          <p:nvPr/>
        </p:nvGrpSpPr>
        <p:grpSpPr>
          <a:xfrm>
            <a:off x="4512723" y="3923979"/>
            <a:ext cx="966621" cy="807749"/>
            <a:chOff x="10297579" y="5276566"/>
            <a:chExt cx="644414" cy="538499"/>
          </a:xfrm>
        </p:grpSpPr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C7ADAD1F-6EAE-AF48-A817-46CD0D90ACCC}"/>
                </a:ext>
              </a:extLst>
            </p:cNvPr>
            <p:cNvSpPr txBox="1"/>
            <p:nvPr/>
          </p:nvSpPr>
          <p:spPr>
            <a:xfrm>
              <a:off x="10297579" y="5584232"/>
              <a:ext cx="644414" cy="2308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50" dirty="0">
                  <a:latin typeface="+mj-lt"/>
                </a:rPr>
                <a:t>Roles</a:t>
              </a:r>
            </a:p>
          </p:txBody>
        </p:sp>
        <p:pic>
          <p:nvPicPr>
            <p:cNvPr id="44" name="Graphic 43">
              <a:extLst>
                <a:ext uri="{FF2B5EF4-FFF2-40B4-BE49-F238E27FC236}">
                  <a16:creationId xmlns:a16="http://schemas.microsoft.com/office/drawing/2014/main" id="{3C27B4E1-6013-AB4D-83B8-88FAC18882DB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10384836" y="5276566"/>
              <a:ext cx="469900" cy="469900"/>
            </a:xfrm>
            <a:prstGeom prst="rect">
              <a:avLst/>
            </a:prstGeom>
          </p:spPr>
        </p:pic>
      </p:grp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5E4F9407-4E3C-0049-9CA7-38F8786C200E}"/>
              </a:ext>
            </a:extLst>
          </p:cNvPr>
          <p:cNvCxnSpPr/>
          <p:nvPr/>
        </p:nvCxnSpPr>
        <p:spPr>
          <a:xfrm>
            <a:off x="5428676" y="3927614"/>
            <a:ext cx="0" cy="1281231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2B6D96D6-97A9-D445-A768-BCCFF253FA78}"/>
              </a:ext>
            </a:extLst>
          </p:cNvPr>
          <p:cNvCxnSpPr/>
          <p:nvPr/>
        </p:nvCxnSpPr>
        <p:spPr>
          <a:xfrm>
            <a:off x="3540486" y="3927614"/>
            <a:ext cx="0" cy="1281231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1" name="Group 120">
            <a:extLst>
              <a:ext uri="{FF2B5EF4-FFF2-40B4-BE49-F238E27FC236}">
                <a16:creationId xmlns:a16="http://schemas.microsoft.com/office/drawing/2014/main" id="{FB327D65-91F8-4042-92E1-FB69F35256A3}"/>
              </a:ext>
            </a:extLst>
          </p:cNvPr>
          <p:cNvGrpSpPr/>
          <p:nvPr/>
        </p:nvGrpSpPr>
        <p:grpSpPr>
          <a:xfrm>
            <a:off x="1589627" y="4032831"/>
            <a:ext cx="2047442" cy="1401950"/>
            <a:chOff x="1523478" y="1290107"/>
            <a:chExt cx="1364961" cy="934633"/>
          </a:xfrm>
        </p:grpSpPr>
        <p:sp>
          <p:nvSpPr>
            <p:cNvPr id="122" name="TextBox 121">
              <a:extLst>
                <a:ext uri="{FF2B5EF4-FFF2-40B4-BE49-F238E27FC236}">
                  <a16:creationId xmlns:a16="http://schemas.microsoft.com/office/drawing/2014/main" id="{E1F8BE0B-8514-42B7-B155-8A6CC1953E21}"/>
                </a:ext>
              </a:extLst>
            </p:cNvPr>
            <p:cNvSpPr txBox="1"/>
            <p:nvPr/>
          </p:nvSpPr>
          <p:spPr>
            <a:xfrm>
              <a:off x="1523478" y="1732297"/>
              <a:ext cx="1364961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100">
                  <a:latin typeface="+mj-lt"/>
                </a:rPr>
                <a:t>Generative AI</a:t>
              </a:r>
              <a:endParaRPr lang="en-US" sz="2100" dirty="0">
                <a:latin typeface="+mj-lt"/>
              </a:endParaRPr>
            </a:p>
            <a:p>
              <a:pPr algn="ctr"/>
              <a:r>
                <a:rPr lang="en-US" sz="2100" dirty="0">
                  <a:latin typeface="+mj-lt"/>
                </a:rPr>
                <a:t>account</a:t>
              </a:r>
            </a:p>
          </p:txBody>
        </p:sp>
        <p:pic>
          <p:nvPicPr>
            <p:cNvPr id="123" name="Graphic 7">
              <a:extLst>
                <a:ext uri="{FF2B5EF4-FFF2-40B4-BE49-F238E27FC236}">
                  <a16:creationId xmlns:a16="http://schemas.microsoft.com/office/drawing/2014/main" id="{AE75ED60-B8FA-476D-A981-40A01088A0F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rcRect/>
            <a:stretch/>
          </p:blipFill>
          <p:spPr bwMode="auto">
            <a:xfrm>
              <a:off x="1984159" y="1290107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274F57C1-1411-BA64-074A-C32DA222A882}"/>
              </a:ext>
            </a:extLst>
          </p:cNvPr>
          <p:cNvCxnSpPr>
            <a:cxnSpLocks/>
          </p:cNvCxnSpPr>
          <p:nvPr/>
        </p:nvCxnSpPr>
        <p:spPr>
          <a:xfrm>
            <a:off x="10504019" y="4083104"/>
            <a:ext cx="0" cy="891540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58DC1459-1FF9-A577-7A97-49AD73390B6B}"/>
              </a:ext>
            </a:extLst>
          </p:cNvPr>
          <p:cNvGrpSpPr/>
          <p:nvPr/>
        </p:nvGrpSpPr>
        <p:grpSpPr>
          <a:xfrm>
            <a:off x="8430295" y="8923073"/>
            <a:ext cx="1767896" cy="1062732"/>
            <a:chOff x="6566337" y="2597256"/>
            <a:chExt cx="1178597" cy="708488"/>
          </a:xfrm>
        </p:grpSpPr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278C96D7-1475-1F04-6AAD-B95F0032DBF2}"/>
                </a:ext>
              </a:extLst>
            </p:cNvPr>
            <p:cNvSpPr txBox="1"/>
            <p:nvPr/>
          </p:nvSpPr>
          <p:spPr>
            <a:xfrm>
              <a:off x="6566337" y="3059523"/>
              <a:ext cx="1178597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>
                  <a:latin typeface="+mj-lt"/>
                </a:rPr>
                <a:t>AWS KMS</a:t>
              </a:r>
            </a:p>
          </p:txBody>
        </p:sp>
        <p:pic>
          <p:nvPicPr>
            <p:cNvPr id="33" name="Graphic 7">
              <a:extLst>
                <a:ext uri="{FF2B5EF4-FFF2-40B4-BE49-F238E27FC236}">
                  <a16:creationId xmlns:a16="http://schemas.microsoft.com/office/drawing/2014/main" id="{A59A5649-9840-91B8-9E6F-6E0140025CB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rcRect/>
            <a:stretch/>
          </p:blipFill>
          <p:spPr bwMode="auto">
            <a:xfrm>
              <a:off x="6929695" y="2597256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0" name="Rectangle 9">
            <a:extLst>
              <a:ext uri="{FF2B5EF4-FFF2-40B4-BE49-F238E27FC236}">
                <a16:creationId xmlns:a16="http://schemas.microsoft.com/office/drawing/2014/main" id="{F34772FA-33E3-9319-792E-BDFE21673742}"/>
              </a:ext>
            </a:extLst>
          </p:cNvPr>
          <p:cNvSpPr/>
          <p:nvPr/>
        </p:nvSpPr>
        <p:spPr>
          <a:xfrm>
            <a:off x="1953060" y="6171308"/>
            <a:ext cx="5332884" cy="2403057"/>
          </a:xfrm>
          <a:prstGeom prst="rect">
            <a:avLst/>
          </a:prstGeom>
          <a:noFill/>
          <a:ln w="15875">
            <a:solidFill>
              <a:srgbClr val="8C4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4380" tIns="137160"/>
          <a:lstStyle/>
          <a:p>
            <a:pPr>
              <a:defRPr/>
            </a:pPr>
            <a:r>
              <a:rPr lang="en-US">
                <a:ln w="0"/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VPC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F86DD119-0CBF-EA7E-7976-D9A1D48BAE04}"/>
              </a:ext>
            </a:extLst>
          </p:cNvPr>
          <p:cNvGrpSpPr/>
          <p:nvPr/>
        </p:nvGrpSpPr>
        <p:grpSpPr>
          <a:xfrm>
            <a:off x="3815660" y="8242177"/>
            <a:ext cx="1783804" cy="1309455"/>
            <a:chOff x="4876600" y="3010366"/>
            <a:chExt cx="1189202" cy="872970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E51F19D1-043C-9E3E-9F67-EDE39E02BFCC}"/>
                </a:ext>
              </a:extLst>
            </p:cNvPr>
            <p:cNvSpPr txBox="1"/>
            <p:nvPr/>
          </p:nvSpPr>
          <p:spPr>
            <a:xfrm>
              <a:off x="4876600" y="3452449"/>
              <a:ext cx="1189202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>
                  <a:latin typeface="+mj-lt"/>
                </a:rPr>
                <a:t>Amazon Bedrock endpoint</a:t>
              </a:r>
              <a:endParaRPr lang="en-US" dirty="0">
                <a:latin typeface="+mj-lt"/>
              </a:endParaRPr>
            </a:p>
          </p:txBody>
        </p:sp>
        <p:pic>
          <p:nvPicPr>
            <p:cNvPr id="14" name="Graphic 29">
              <a:extLst>
                <a:ext uri="{FF2B5EF4-FFF2-40B4-BE49-F238E27FC236}">
                  <a16:creationId xmlns:a16="http://schemas.microsoft.com/office/drawing/2014/main" id="{190A06D2-D7BB-FA04-0C77-9C8A7269F8A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41070" y="3010366"/>
              <a:ext cx="457200" cy="4572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</p:pic>
      </p:grpSp>
      <p:pic>
        <p:nvPicPr>
          <p:cNvPr id="17" name="Graphic 16">
            <a:extLst>
              <a:ext uri="{FF2B5EF4-FFF2-40B4-BE49-F238E27FC236}">
                <a16:creationId xmlns:a16="http://schemas.microsoft.com/office/drawing/2014/main" id="{8901AEFC-F59B-3367-49A9-59E727D378CD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rcRect/>
          <a:stretch/>
        </p:blipFill>
        <p:spPr>
          <a:xfrm>
            <a:off x="1956114" y="6187034"/>
            <a:ext cx="571500" cy="571500"/>
          </a:xfrm>
          <a:prstGeom prst="rect">
            <a:avLst/>
          </a:prstGeom>
        </p:spPr>
      </p:pic>
      <p:grpSp>
        <p:nvGrpSpPr>
          <p:cNvPr id="22" name="Group 21">
            <a:extLst>
              <a:ext uri="{FF2B5EF4-FFF2-40B4-BE49-F238E27FC236}">
                <a16:creationId xmlns:a16="http://schemas.microsoft.com/office/drawing/2014/main" id="{EE58F24A-82DD-007F-270D-4BB26E47B392}"/>
              </a:ext>
            </a:extLst>
          </p:cNvPr>
          <p:cNvGrpSpPr/>
          <p:nvPr/>
        </p:nvGrpSpPr>
        <p:grpSpPr>
          <a:xfrm>
            <a:off x="5582987" y="8242177"/>
            <a:ext cx="2185200" cy="1309455"/>
            <a:chOff x="4708028" y="3010366"/>
            <a:chExt cx="1456800" cy="872970"/>
          </a:xfrm>
        </p:grpSpPr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8EBDC84B-94DD-389B-D1A0-A6E04AF369FD}"/>
                </a:ext>
              </a:extLst>
            </p:cNvPr>
            <p:cNvSpPr txBox="1"/>
            <p:nvPr/>
          </p:nvSpPr>
          <p:spPr>
            <a:xfrm>
              <a:off x="4708028" y="3452449"/>
              <a:ext cx="1456800" cy="430887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>
                  <a:latin typeface="+mj-lt"/>
                </a:rPr>
                <a:t>Amazon OpenSearch </a:t>
              </a:r>
              <a:endParaRPr lang="en-US" dirty="0">
                <a:latin typeface="+mj-lt"/>
              </a:endParaRPr>
            </a:p>
            <a:p>
              <a:pPr algn="ctr"/>
              <a:r>
                <a:rPr lang="en-US">
                  <a:latin typeface="+mj-lt"/>
                </a:rPr>
                <a:t>Service endpoint</a:t>
              </a:r>
              <a:endParaRPr lang="en-US" dirty="0">
                <a:latin typeface="+mj-lt"/>
              </a:endParaRPr>
            </a:p>
          </p:txBody>
        </p:sp>
        <p:pic>
          <p:nvPicPr>
            <p:cNvPr id="25" name="Graphic 29">
              <a:extLst>
                <a:ext uri="{FF2B5EF4-FFF2-40B4-BE49-F238E27FC236}">
                  <a16:creationId xmlns:a16="http://schemas.microsoft.com/office/drawing/2014/main" id="{19075978-AD7D-2983-70E9-DE227BF22C6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41070" y="3010366"/>
              <a:ext cx="457200" cy="4572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</p:pic>
      </p:grpSp>
      <p:grpSp>
        <p:nvGrpSpPr>
          <p:cNvPr id="64" name="Group 63">
            <a:extLst>
              <a:ext uri="{FF2B5EF4-FFF2-40B4-BE49-F238E27FC236}">
                <a16:creationId xmlns:a16="http://schemas.microsoft.com/office/drawing/2014/main" id="{784AAFEA-59D3-1012-E25E-A4F8A02C927F}"/>
              </a:ext>
            </a:extLst>
          </p:cNvPr>
          <p:cNvGrpSpPr/>
          <p:nvPr/>
        </p:nvGrpSpPr>
        <p:grpSpPr>
          <a:xfrm>
            <a:off x="8471902" y="12073350"/>
            <a:ext cx="1684682" cy="1263590"/>
            <a:chOff x="2170712" y="6695124"/>
            <a:chExt cx="1123121" cy="842393"/>
          </a:xfrm>
        </p:grpSpPr>
        <p:sp>
          <p:nvSpPr>
            <p:cNvPr id="65" name="TextBox 64">
              <a:extLst>
                <a:ext uri="{FF2B5EF4-FFF2-40B4-BE49-F238E27FC236}">
                  <a16:creationId xmlns:a16="http://schemas.microsoft.com/office/drawing/2014/main" id="{948A22B9-3CA7-18ED-6778-A17E530D20F9}"/>
                </a:ext>
              </a:extLst>
            </p:cNvPr>
            <p:cNvSpPr txBox="1"/>
            <p:nvPr/>
          </p:nvSpPr>
          <p:spPr>
            <a:xfrm>
              <a:off x="2170712" y="7106630"/>
              <a:ext cx="1123121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>
                  <a:latin typeface="+mj-lt"/>
                </a:rPr>
                <a:t>Prompt</a:t>
              </a:r>
            </a:p>
            <a:p>
              <a:pPr algn="ctr"/>
              <a:r>
                <a:rPr lang="en-US" dirty="0">
                  <a:latin typeface="+mj-lt"/>
                </a:rPr>
                <a:t>s</a:t>
              </a:r>
              <a:r>
                <a:rPr lang="en-US">
                  <a:latin typeface="+mj-lt"/>
                </a:rPr>
                <a:t>tore</a:t>
              </a:r>
              <a:endParaRPr lang="en-US" dirty="0">
                <a:latin typeface="+mj-lt"/>
              </a:endParaRPr>
            </a:p>
          </p:txBody>
        </p:sp>
        <p:pic>
          <p:nvPicPr>
            <p:cNvPr id="66" name="Graphic 65">
              <a:extLst>
                <a:ext uri="{FF2B5EF4-FFF2-40B4-BE49-F238E27FC236}">
                  <a16:creationId xmlns:a16="http://schemas.microsoft.com/office/drawing/2014/main" id="{C07686E3-84EA-31A3-4ED6-C7261FDD02E4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>
              <a:extLs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tretch>
              <a:fillRect/>
            </a:stretch>
          </p:blipFill>
          <p:spPr>
            <a:xfrm>
              <a:off x="2511699" y="6695124"/>
              <a:ext cx="457200" cy="457200"/>
            </a:xfrm>
            <a:prstGeom prst="rect">
              <a:avLst/>
            </a:prstGeom>
          </p:spPr>
        </p:pic>
      </p:grpSp>
      <p:grpSp>
        <p:nvGrpSpPr>
          <p:cNvPr id="69" name="Group 68">
            <a:extLst>
              <a:ext uri="{FF2B5EF4-FFF2-40B4-BE49-F238E27FC236}">
                <a16:creationId xmlns:a16="http://schemas.microsoft.com/office/drawing/2014/main" id="{E03412B2-1222-233F-EC17-AE053C03FCBA}"/>
              </a:ext>
            </a:extLst>
          </p:cNvPr>
          <p:cNvGrpSpPr/>
          <p:nvPr/>
        </p:nvGrpSpPr>
        <p:grpSpPr>
          <a:xfrm>
            <a:off x="7604506" y="4083104"/>
            <a:ext cx="3419475" cy="1059905"/>
            <a:chOff x="5149990" y="2700056"/>
            <a:chExt cx="2279650" cy="706603"/>
          </a:xfrm>
        </p:grpSpPr>
        <p:pic>
          <p:nvPicPr>
            <p:cNvPr id="67" name="Graphic 66" descr="Amazon Bedrock service icon.">
              <a:extLst>
                <a:ext uri="{FF2B5EF4-FFF2-40B4-BE49-F238E27FC236}">
                  <a16:creationId xmlns:a16="http://schemas.microsoft.com/office/drawing/2014/main" id="{8FB8D5DC-0CC9-CF4B-F89E-1FC1F0E32152}"/>
                </a:ext>
              </a:extLst>
            </p:cNvPr>
            <p:cNvPicPr>
              <a:picLocks noChangeAspect="1"/>
            </p:cNvPicPr>
            <p:nvPr/>
          </p:nvPicPr>
          <p:blipFill>
            <a:blip r:embed="rId20">
              <a:extLst>
                <a:ext uri="{96DAC541-7B7A-43D3-8B79-37D633B846F1}">
                  <asvg:svgBlip xmlns:asvg="http://schemas.microsoft.com/office/drawing/2016/SVG/main" r:embed="rId21"/>
                </a:ext>
              </a:extLst>
            </a:blip>
            <a:srcRect/>
            <a:stretch/>
          </p:blipFill>
          <p:spPr>
            <a:xfrm>
              <a:off x="6063121" y="2700056"/>
              <a:ext cx="457200" cy="457200"/>
            </a:xfrm>
            <a:prstGeom prst="rect">
              <a:avLst/>
            </a:prstGeom>
          </p:spPr>
        </p:pic>
        <p:sp>
          <p:nvSpPr>
            <p:cNvPr id="68" name="TextBox 12">
              <a:extLst>
                <a:ext uri="{FF2B5EF4-FFF2-40B4-BE49-F238E27FC236}">
                  <a16:creationId xmlns:a16="http://schemas.microsoft.com/office/drawing/2014/main" id="{D36701A9-5FB9-E628-4751-26109FA4ECF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49990" y="3160438"/>
              <a:ext cx="2279650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lang="en-US" altLang="en-US">
                  <a:latin typeface="+mj-lt"/>
                  <a:ea typeface="Amazon Ember" panose="020B0603020204020204" pitchFamily="34" charset="0"/>
                  <a:cs typeface="Arial" panose="020B0604020202020204" pitchFamily="34" charset="0"/>
                </a:rPr>
                <a:t>Amazon Bedrock</a:t>
              </a:r>
              <a:endParaRPr lang="en-US" altLang="en-US" dirty="0">
                <a:latin typeface="+mj-lt"/>
                <a:ea typeface="Amazon Ember" panose="020B0603020204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70" name="Group 69">
            <a:extLst>
              <a:ext uri="{FF2B5EF4-FFF2-40B4-BE49-F238E27FC236}">
                <a16:creationId xmlns:a16="http://schemas.microsoft.com/office/drawing/2014/main" id="{2ACDE11F-3C71-36B4-A4D0-77D3A19539D1}"/>
              </a:ext>
            </a:extLst>
          </p:cNvPr>
          <p:cNvGrpSpPr/>
          <p:nvPr/>
        </p:nvGrpSpPr>
        <p:grpSpPr>
          <a:xfrm>
            <a:off x="2252781" y="8242177"/>
            <a:ext cx="1551647" cy="1309455"/>
            <a:chOff x="4931194" y="3010366"/>
            <a:chExt cx="1034431" cy="872970"/>
          </a:xfrm>
        </p:grpSpPr>
        <p:sp>
          <p:nvSpPr>
            <p:cNvPr id="71" name="TextBox 70">
              <a:extLst>
                <a:ext uri="{FF2B5EF4-FFF2-40B4-BE49-F238E27FC236}">
                  <a16:creationId xmlns:a16="http://schemas.microsoft.com/office/drawing/2014/main" id="{9B210C5D-490F-D490-A787-D3BB504AC646}"/>
                </a:ext>
              </a:extLst>
            </p:cNvPr>
            <p:cNvSpPr txBox="1"/>
            <p:nvPr/>
          </p:nvSpPr>
          <p:spPr>
            <a:xfrm>
              <a:off x="4931194" y="3452449"/>
              <a:ext cx="1034431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>
                  <a:latin typeface="+mj-lt"/>
                </a:rPr>
                <a:t>Amazon S3 </a:t>
              </a:r>
            </a:p>
            <a:p>
              <a:pPr algn="ctr"/>
              <a:r>
                <a:rPr lang="en-US" dirty="0">
                  <a:latin typeface="+mj-lt"/>
                </a:rPr>
                <a:t>endpoint</a:t>
              </a:r>
            </a:p>
          </p:txBody>
        </p:sp>
        <p:pic>
          <p:nvPicPr>
            <p:cNvPr id="72" name="Graphic 29">
              <a:extLst>
                <a:ext uri="{FF2B5EF4-FFF2-40B4-BE49-F238E27FC236}">
                  <a16:creationId xmlns:a16="http://schemas.microsoft.com/office/drawing/2014/main" id="{CA11BAF8-0006-6E5F-2EBC-4E959D4A1CD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41070" y="3010366"/>
              <a:ext cx="457200" cy="4572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</p:pic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D6FF5D51-3370-8285-A976-B64DE71825A0}"/>
              </a:ext>
            </a:extLst>
          </p:cNvPr>
          <p:cNvGrpSpPr/>
          <p:nvPr/>
        </p:nvGrpSpPr>
        <p:grpSpPr>
          <a:xfrm>
            <a:off x="8471902" y="10404607"/>
            <a:ext cx="1684682" cy="1263590"/>
            <a:chOff x="2170712" y="6695124"/>
            <a:chExt cx="1123121" cy="842393"/>
          </a:xfrm>
        </p:grpSpPr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E0919BCB-48C9-4722-340B-FC3F9F138AC2}"/>
                </a:ext>
              </a:extLst>
            </p:cNvPr>
            <p:cNvSpPr txBox="1"/>
            <p:nvPr/>
          </p:nvSpPr>
          <p:spPr>
            <a:xfrm>
              <a:off x="2170712" y="7106630"/>
              <a:ext cx="1123121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>
                  <a:latin typeface="+mj-lt"/>
                </a:rPr>
                <a:t>Model invocation </a:t>
              </a:r>
              <a:r>
                <a:rPr lang="en-US" dirty="0">
                  <a:latin typeface="+mj-lt"/>
                </a:rPr>
                <a:t>l</a:t>
              </a:r>
              <a:r>
                <a:rPr lang="en-US">
                  <a:latin typeface="+mj-lt"/>
                </a:rPr>
                <a:t>ogs</a:t>
              </a:r>
              <a:endParaRPr lang="en-US" dirty="0">
                <a:latin typeface="+mj-lt"/>
              </a:endParaRPr>
            </a:p>
          </p:txBody>
        </p:sp>
        <p:pic>
          <p:nvPicPr>
            <p:cNvPr id="37" name="Graphic 36">
              <a:extLst>
                <a:ext uri="{FF2B5EF4-FFF2-40B4-BE49-F238E27FC236}">
                  <a16:creationId xmlns:a16="http://schemas.microsoft.com/office/drawing/2014/main" id="{8D291E2B-EC19-ACD3-F256-2FBEC6789D87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>
              <a:extLs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tretch>
              <a:fillRect/>
            </a:stretch>
          </p:blipFill>
          <p:spPr>
            <a:xfrm>
              <a:off x="2511699" y="6695124"/>
              <a:ext cx="457200" cy="457200"/>
            </a:xfrm>
            <a:prstGeom prst="rect">
              <a:avLst/>
            </a:prstGeom>
          </p:spPr>
        </p:pic>
      </p:grpSp>
      <p:grpSp>
        <p:nvGrpSpPr>
          <p:cNvPr id="54" name="Group 53">
            <a:extLst>
              <a:ext uri="{FF2B5EF4-FFF2-40B4-BE49-F238E27FC236}">
                <a16:creationId xmlns:a16="http://schemas.microsoft.com/office/drawing/2014/main" id="{BDBFBFF2-2C2D-B828-0BC8-649DA426A2C5}"/>
              </a:ext>
            </a:extLst>
          </p:cNvPr>
          <p:cNvGrpSpPr/>
          <p:nvPr/>
        </p:nvGrpSpPr>
        <p:grpSpPr>
          <a:xfrm>
            <a:off x="8179974" y="7181047"/>
            <a:ext cx="2268539" cy="1336871"/>
            <a:chOff x="3617958" y="7419984"/>
            <a:chExt cx="1512359" cy="891247"/>
          </a:xfrm>
        </p:grpSpPr>
        <p:pic>
          <p:nvPicPr>
            <p:cNvPr id="55" name="Graphic 17" descr="Amazon Comprehend service icon.">
              <a:extLst>
                <a:ext uri="{FF2B5EF4-FFF2-40B4-BE49-F238E27FC236}">
                  <a16:creationId xmlns:a16="http://schemas.microsoft.com/office/drawing/2014/main" id="{316CCAC9-4751-B81E-F7E6-EA66945EA30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2">
              <a:extLst>
                <a:ext uri="{96DAC541-7B7A-43D3-8B79-37D633B846F1}">
                  <asvg:svgBlip xmlns:asvg="http://schemas.microsoft.com/office/drawing/2016/SVG/main" r:embed="rId23"/>
                </a:ext>
              </a:extLst>
            </a:blip>
            <a:srcRect/>
            <a:stretch/>
          </p:blipFill>
          <p:spPr bwMode="auto">
            <a:xfrm>
              <a:off x="4161071" y="7419984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6" name="TextBox 9">
              <a:extLst>
                <a:ext uri="{FF2B5EF4-FFF2-40B4-BE49-F238E27FC236}">
                  <a16:creationId xmlns:a16="http://schemas.microsoft.com/office/drawing/2014/main" id="{71E65C37-75DD-0EE8-9EBC-4F80319BFEB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17958" y="7880344"/>
              <a:ext cx="1512359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lang="en-US" altLang="en-US" dirty="0">
                  <a:latin typeface="+mj-lt"/>
                  <a:ea typeface="Amazon Ember" panose="020B0603020204020204" pitchFamily="34" charset="0"/>
                  <a:cs typeface="Arial" panose="020B0604020202020204" pitchFamily="34" charset="0"/>
                </a:rPr>
                <a:t>Amazon </a:t>
              </a:r>
            </a:p>
            <a:p>
              <a:pPr algn="ctr" eaLnBrk="1" hangingPunct="1"/>
              <a:r>
                <a:rPr lang="en-US" altLang="en-US" dirty="0">
                  <a:latin typeface="+mj-lt"/>
                  <a:ea typeface="Amazon Ember" panose="020B0603020204020204" pitchFamily="34" charset="0"/>
                  <a:cs typeface="Arial" panose="020B0604020202020204" pitchFamily="34" charset="0"/>
                </a:rPr>
                <a:t>Comprehend</a:t>
              </a:r>
            </a:p>
          </p:txBody>
        </p:sp>
      </p:grpSp>
      <p:grpSp>
        <p:nvGrpSpPr>
          <p:cNvPr id="60" name="Group 59">
            <a:extLst>
              <a:ext uri="{FF2B5EF4-FFF2-40B4-BE49-F238E27FC236}">
                <a16:creationId xmlns:a16="http://schemas.microsoft.com/office/drawing/2014/main" id="{1AA7447A-CD09-CD69-9DDF-7287C7F5ECC6}"/>
              </a:ext>
            </a:extLst>
          </p:cNvPr>
          <p:cNvGrpSpPr/>
          <p:nvPr/>
        </p:nvGrpSpPr>
        <p:grpSpPr>
          <a:xfrm>
            <a:off x="7604506" y="5493576"/>
            <a:ext cx="3419475" cy="1350551"/>
            <a:chOff x="5149990" y="2700056"/>
            <a:chExt cx="2279650" cy="900367"/>
          </a:xfrm>
        </p:grpSpPr>
        <p:pic>
          <p:nvPicPr>
            <p:cNvPr id="61" name="Graphic 60" descr="Amazon Bedrock service icon.">
              <a:extLst>
                <a:ext uri="{FF2B5EF4-FFF2-40B4-BE49-F238E27FC236}">
                  <a16:creationId xmlns:a16="http://schemas.microsoft.com/office/drawing/2014/main" id="{73C53FEC-3E24-1681-6277-D12688170B81}"/>
                </a:ext>
              </a:extLst>
            </p:cNvPr>
            <p:cNvPicPr>
              <a:picLocks noChangeAspect="1"/>
            </p:cNvPicPr>
            <p:nvPr/>
          </p:nvPicPr>
          <p:blipFill>
            <a:blip r:embed="rId20">
              <a:extLst>
                <a:ext uri="{96DAC541-7B7A-43D3-8B79-37D633B846F1}">
                  <asvg:svgBlip xmlns:asvg="http://schemas.microsoft.com/office/drawing/2016/SVG/main" r:embed="rId21"/>
                </a:ext>
              </a:extLst>
            </a:blip>
            <a:srcRect/>
            <a:stretch/>
          </p:blipFill>
          <p:spPr>
            <a:xfrm>
              <a:off x="6063121" y="2700056"/>
              <a:ext cx="457200" cy="457200"/>
            </a:xfrm>
            <a:prstGeom prst="rect">
              <a:avLst/>
            </a:prstGeom>
          </p:spPr>
        </p:pic>
        <p:sp>
          <p:nvSpPr>
            <p:cNvPr id="62" name="TextBox 12">
              <a:extLst>
                <a:ext uri="{FF2B5EF4-FFF2-40B4-BE49-F238E27FC236}">
                  <a16:creationId xmlns:a16="http://schemas.microsoft.com/office/drawing/2014/main" id="{1E9B7C05-98FB-0DAB-F964-C8C40EF3498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49990" y="3169536"/>
              <a:ext cx="2279650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lang="en-US" altLang="en-US">
                  <a:latin typeface="+mj-lt"/>
                  <a:ea typeface="Amazon Ember" panose="020B0603020204020204" pitchFamily="34" charset="0"/>
                  <a:cs typeface="Arial" panose="020B0604020202020204" pitchFamily="34" charset="0"/>
                </a:rPr>
                <a:t>Guardrails for </a:t>
              </a:r>
            </a:p>
            <a:p>
              <a:pPr algn="ctr" eaLnBrk="1" hangingPunct="1"/>
              <a:r>
                <a:rPr lang="en-US" altLang="en-US">
                  <a:latin typeface="+mj-lt"/>
                  <a:ea typeface="Amazon Ember" panose="020B0603020204020204" pitchFamily="34" charset="0"/>
                  <a:cs typeface="Arial" panose="020B0604020202020204" pitchFamily="34" charset="0"/>
                </a:rPr>
                <a:t>Amazon Bedrock</a:t>
              </a:r>
              <a:endParaRPr lang="en-US" altLang="en-US" dirty="0">
                <a:latin typeface="+mj-lt"/>
                <a:ea typeface="Amazon Ember" panose="020B0603020204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01" name="Group 100">
            <a:extLst>
              <a:ext uri="{FF2B5EF4-FFF2-40B4-BE49-F238E27FC236}">
                <a16:creationId xmlns:a16="http://schemas.microsoft.com/office/drawing/2014/main" id="{8B2C2F47-B41B-4FCD-2E79-5DFC2002ABE3}"/>
              </a:ext>
            </a:extLst>
          </p:cNvPr>
          <p:cNvGrpSpPr/>
          <p:nvPr/>
        </p:nvGrpSpPr>
        <p:grpSpPr>
          <a:xfrm>
            <a:off x="1953060" y="9291042"/>
            <a:ext cx="5332883" cy="2473448"/>
            <a:chOff x="1475915" y="6666717"/>
            <a:chExt cx="3555255" cy="1648965"/>
          </a:xfrm>
        </p:grpSpPr>
        <p:pic>
          <p:nvPicPr>
            <p:cNvPr id="83" name="Graphic 14">
              <a:extLst>
                <a:ext uri="{FF2B5EF4-FFF2-40B4-BE49-F238E27FC236}">
                  <a16:creationId xmlns:a16="http://schemas.microsoft.com/office/drawing/2014/main" id="{05703474-45B5-F5C7-0915-C36C7D587BA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4">
              <a:extLst>
                <a:ext uri="{96DAC541-7B7A-43D3-8B79-37D633B846F1}">
                  <asvg:svgBlip xmlns:asvg="http://schemas.microsoft.com/office/drawing/2016/SVG/main" r:embed="rId25"/>
                </a:ext>
              </a:extLst>
            </a:blip>
            <a:srcRect/>
            <a:stretch/>
          </p:blipFill>
          <p:spPr bwMode="auto">
            <a:xfrm>
              <a:off x="3293371" y="7216799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4" name="TextBox 83">
              <a:extLst>
                <a:ext uri="{FF2B5EF4-FFF2-40B4-BE49-F238E27FC236}">
                  <a16:creationId xmlns:a16="http://schemas.microsoft.com/office/drawing/2014/main" id="{F83D6F3C-63DD-FB86-C9C3-CB1F397DB4DD}"/>
                </a:ext>
              </a:extLst>
            </p:cNvPr>
            <p:cNvSpPr txBox="1"/>
            <p:nvPr/>
          </p:nvSpPr>
          <p:spPr>
            <a:xfrm>
              <a:off x="4071835" y="7672065"/>
              <a:ext cx="857682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>
                  <a:latin typeface="+mj-lt"/>
                </a:rPr>
                <a:t>Knowledge</a:t>
              </a:r>
            </a:p>
            <a:p>
              <a:pPr algn="ctr"/>
              <a:r>
                <a:rPr lang="en-US" dirty="0">
                  <a:latin typeface="+mj-lt"/>
                </a:rPr>
                <a:t>b</a:t>
              </a:r>
              <a:r>
                <a:rPr lang="en-US">
                  <a:latin typeface="+mj-lt"/>
                </a:rPr>
                <a:t>ases</a:t>
              </a:r>
              <a:endParaRPr lang="en-US" dirty="0">
                <a:latin typeface="+mj-lt"/>
              </a:endParaRPr>
            </a:p>
          </p:txBody>
        </p:sp>
        <p:pic>
          <p:nvPicPr>
            <p:cNvPr id="85" name="Graphic 84">
              <a:extLst>
                <a:ext uri="{FF2B5EF4-FFF2-40B4-BE49-F238E27FC236}">
                  <a16:creationId xmlns:a16="http://schemas.microsoft.com/office/drawing/2014/main" id="{7165C361-9537-6DDD-C3FE-B3749D44D02A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>
              <a:extLs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tretch>
              <a:fillRect/>
            </a:stretch>
          </p:blipFill>
          <p:spPr>
            <a:xfrm>
              <a:off x="4276337" y="7200835"/>
              <a:ext cx="457200" cy="457200"/>
            </a:xfrm>
            <a:prstGeom prst="rect">
              <a:avLst/>
            </a:prstGeom>
          </p:spPr>
        </p:pic>
        <p:pic>
          <p:nvPicPr>
            <p:cNvPr id="86" name="Graphic 85" descr="Amazon Bedrock service icon.">
              <a:extLst>
                <a:ext uri="{FF2B5EF4-FFF2-40B4-BE49-F238E27FC236}">
                  <a16:creationId xmlns:a16="http://schemas.microsoft.com/office/drawing/2014/main" id="{353C701A-BFFC-8422-4421-CF4B7113635B}"/>
                </a:ext>
              </a:extLst>
            </p:cNvPr>
            <p:cNvPicPr>
              <a:picLocks noChangeAspect="1"/>
            </p:cNvPicPr>
            <p:nvPr/>
          </p:nvPicPr>
          <p:blipFill>
            <a:blip r:embed="rId20">
              <a:extLst>
                <a:ext uri="{96DAC541-7B7A-43D3-8B79-37D633B846F1}">
                  <asvg:svgBlip xmlns:asvg="http://schemas.microsoft.com/office/drawing/2016/SVG/main" r:embed="rId21"/>
                </a:ext>
              </a:extLst>
            </a:blip>
            <a:srcRect/>
            <a:stretch/>
          </p:blipFill>
          <p:spPr>
            <a:xfrm>
              <a:off x="2141839" y="7207045"/>
              <a:ext cx="457200" cy="457200"/>
            </a:xfrm>
            <a:prstGeom prst="rect">
              <a:avLst/>
            </a:prstGeom>
          </p:spPr>
        </p:pic>
        <p:sp>
          <p:nvSpPr>
            <p:cNvPr id="87" name="TextBox 12">
              <a:extLst>
                <a:ext uri="{FF2B5EF4-FFF2-40B4-BE49-F238E27FC236}">
                  <a16:creationId xmlns:a16="http://schemas.microsoft.com/office/drawing/2014/main" id="{38E39AD7-E953-8FCE-4828-898F831BF87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41383" y="7672065"/>
              <a:ext cx="1280865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lang="en-US" altLang="en-US">
                  <a:latin typeface="+mj-lt"/>
                  <a:ea typeface="Amazon Ember" panose="020B0603020204020204" pitchFamily="34" charset="0"/>
                  <a:cs typeface="Arial" panose="020B0604020202020204" pitchFamily="34" charset="0"/>
                </a:rPr>
                <a:t>Amazon Bedrock</a:t>
              </a:r>
              <a:br>
                <a:rPr lang="en-US" altLang="en-US">
                  <a:latin typeface="+mj-lt"/>
                  <a:ea typeface="Amazon Ember" panose="020B0603020204020204" pitchFamily="34" charset="0"/>
                  <a:cs typeface="Arial" panose="020B0604020202020204" pitchFamily="34" charset="0"/>
                </a:rPr>
              </a:br>
              <a:r>
                <a:rPr lang="en-US" altLang="en-US">
                  <a:latin typeface="+mj-lt"/>
                  <a:ea typeface="Amazon Ember" panose="020B0603020204020204" pitchFamily="34" charset="0"/>
                  <a:cs typeface="Arial" panose="020B0604020202020204" pitchFamily="34" charset="0"/>
                </a:rPr>
                <a:t>knowledge </a:t>
              </a:r>
              <a:r>
                <a:rPr lang="en-US" altLang="en-US" dirty="0">
                  <a:latin typeface="+mj-lt"/>
                  <a:ea typeface="Amazon Ember" panose="020B0603020204020204" pitchFamily="34" charset="0"/>
                  <a:cs typeface="Arial" panose="020B0604020202020204" pitchFamily="34" charset="0"/>
                </a:rPr>
                <a:t>b</a:t>
              </a:r>
              <a:r>
                <a:rPr lang="en-US" altLang="en-US">
                  <a:latin typeface="+mj-lt"/>
                  <a:ea typeface="Amazon Ember" panose="020B0603020204020204" pitchFamily="34" charset="0"/>
                  <a:cs typeface="Arial" panose="020B0604020202020204" pitchFamily="34" charset="0"/>
                </a:rPr>
                <a:t>ases</a:t>
              </a:r>
              <a:endParaRPr lang="en-US" altLang="en-US" dirty="0">
                <a:latin typeface="+mj-lt"/>
                <a:ea typeface="Amazon Ember" panose="020B0603020204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8" name="Rectangle 87">
              <a:extLst>
                <a:ext uri="{FF2B5EF4-FFF2-40B4-BE49-F238E27FC236}">
                  <a16:creationId xmlns:a16="http://schemas.microsoft.com/office/drawing/2014/main" id="{6BADDEE0-C9B3-441E-CAAA-D1B37FB48E7C}"/>
                </a:ext>
              </a:extLst>
            </p:cNvPr>
            <p:cNvSpPr/>
            <p:nvPr/>
          </p:nvSpPr>
          <p:spPr>
            <a:xfrm>
              <a:off x="1475915" y="7059991"/>
              <a:ext cx="3555255" cy="1255691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00"/>
            </a:p>
          </p:txBody>
        </p:sp>
        <p:sp>
          <p:nvSpPr>
            <p:cNvPr id="98" name="TextBox 17">
              <a:extLst>
                <a:ext uri="{FF2B5EF4-FFF2-40B4-BE49-F238E27FC236}">
                  <a16:creationId xmlns:a16="http://schemas.microsoft.com/office/drawing/2014/main" id="{F36B72EC-1743-ACD5-A6A7-42958013463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57794" y="7668739"/>
              <a:ext cx="980379" cy="6155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lang="en-US" altLang="en-US" dirty="0">
                  <a:latin typeface="+mj-lt"/>
                  <a:ea typeface="Amazon Ember" panose="020B0603020204020204" pitchFamily="34" charset="0"/>
                  <a:cs typeface="Arial" panose="020B0604020202020204" pitchFamily="34" charset="0"/>
                </a:rPr>
                <a:t>Amazon </a:t>
              </a:r>
            </a:p>
            <a:p>
              <a:pPr algn="ctr" eaLnBrk="1" hangingPunct="1"/>
              <a:r>
                <a:rPr lang="en-US" altLang="en-US" dirty="0">
                  <a:latin typeface="+mj-lt"/>
                  <a:ea typeface="Amazon Ember" panose="020B0603020204020204" pitchFamily="34" charset="0"/>
                  <a:cs typeface="Arial" panose="020B0604020202020204" pitchFamily="34" charset="0"/>
                </a:rPr>
                <a:t>OpenSearch </a:t>
              </a:r>
            </a:p>
            <a:p>
              <a:pPr algn="ctr" eaLnBrk="1" hangingPunct="1"/>
              <a:r>
                <a:rPr lang="en-US" altLang="en-US" dirty="0">
                  <a:latin typeface="+mj-lt"/>
                  <a:ea typeface="Amazon Ember" panose="020B0603020204020204" pitchFamily="34" charset="0"/>
                  <a:cs typeface="Arial" panose="020B0604020202020204" pitchFamily="34" charset="0"/>
                </a:rPr>
                <a:t>Serverless</a:t>
              </a:r>
            </a:p>
          </p:txBody>
        </p:sp>
        <p:sp>
          <p:nvSpPr>
            <p:cNvPr id="100" name="TextBox 99">
              <a:extLst>
                <a:ext uri="{FF2B5EF4-FFF2-40B4-BE49-F238E27FC236}">
                  <a16:creationId xmlns:a16="http://schemas.microsoft.com/office/drawing/2014/main" id="{F194FA16-255C-C51C-C498-06598BF9E5CB}"/>
                </a:ext>
              </a:extLst>
            </p:cNvPr>
            <p:cNvSpPr txBox="1"/>
            <p:nvPr/>
          </p:nvSpPr>
          <p:spPr>
            <a:xfrm rot="16200000">
              <a:off x="1037854" y="7147195"/>
              <a:ext cx="123795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100" dirty="0"/>
                <a:t>RAG</a:t>
              </a:r>
            </a:p>
          </p:txBody>
        </p:sp>
      </p:grpSp>
      <p:grpSp>
        <p:nvGrpSpPr>
          <p:cNvPr id="79" name="Group 78">
            <a:extLst>
              <a:ext uri="{FF2B5EF4-FFF2-40B4-BE49-F238E27FC236}">
                <a16:creationId xmlns:a16="http://schemas.microsoft.com/office/drawing/2014/main" id="{64B5215B-6438-4CD3-AF9A-FB563687BE81}"/>
              </a:ext>
            </a:extLst>
          </p:cNvPr>
          <p:cNvGrpSpPr/>
          <p:nvPr/>
        </p:nvGrpSpPr>
        <p:grpSpPr>
          <a:xfrm>
            <a:off x="10770511" y="9977531"/>
            <a:ext cx="1792521" cy="1350468"/>
            <a:chOff x="6631266" y="5206711"/>
            <a:chExt cx="1195014" cy="900312"/>
          </a:xfrm>
        </p:grpSpPr>
        <p:sp>
          <p:nvSpPr>
            <p:cNvPr id="80" name="TextBox 79">
              <a:extLst>
                <a:ext uri="{FF2B5EF4-FFF2-40B4-BE49-F238E27FC236}">
                  <a16:creationId xmlns:a16="http://schemas.microsoft.com/office/drawing/2014/main" id="{6B425671-C5DB-45A6-96B8-BC8253EE9785}"/>
                </a:ext>
              </a:extLst>
            </p:cNvPr>
            <p:cNvSpPr txBox="1"/>
            <p:nvPr/>
          </p:nvSpPr>
          <p:spPr>
            <a:xfrm>
              <a:off x="6631266" y="5676136"/>
              <a:ext cx="1195014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>
                  <a:latin typeface="+mj-lt"/>
                </a:rPr>
                <a:t>AWS IAM</a:t>
              </a:r>
            </a:p>
            <a:p>
              <a:pPr algn="ctr"/>
              <a:r>
                <a:rPr lang="en-US" dirty="0">
                  <a:latin typeface="+mj-lt"/>
                </a:rPr>
                <a:t>Access Analyzer</a:t>
              </a:r>
            </a:p>
          </p:txBody>
        </p:sp>
        <p:pic>
          <p:nvPicPr>
            <p:cNvPr id="81" name="Graphic 80">
              <a:extLst>
                <a:ext uri="{FF2B5EF4-FFF2-40B4-BE49-F238E27FC236}">
                  <a16:creationId xmlns:a16="http://schemas.microsoft.com/office/drawing/2014/main" id="{6B151319-A0A9-4B53-8529-1955B4420EFB}"/>
                </a:ext>
              </a:extLst>
            </p:cNvPr>
            <p:cNvPicPr>
              <a:picLocks noChangeAspect="1"/>
            </p:cNvPicPr>
            <p:nvPr/>
          </p:nvPicPr>
          <p:blipFill>
            <a:blip r:embed="rId26">
              <a:extLst>
                <a:ext uri="{96DAC541-7B7A-43D3-8B79-37D633B846F1}">
                  <asvg:svgBlip xmlns:asvg="http://schemas.microsoft.com/office/drawing/2016/SVG/main" r:embed="rId27"/>
                </a:ext>
              </a:extLst>
            </a:blip>
            <a:stretch>
              <a:fillRect/>
            </a:stretch>
          </p:blipFill>
          <p:spPr>
            <a:xfrm>
              <a:off x="6997149" y="5206711"/>
              <a:ext cx="407987" cy="457200"/>
            </a:xfrm>
            <a:prstGeom prst="rect">
              <a:avLst/>
            </a:prstGeom>
          </p:spPr>
        </p:pic>
      </p:grpSp>
      <p:grpSp>
        <p:nvGrpSpPr>
          <p:cNvPr id="82" name="Group 81">
            <a:extLst>
              <a:ext uri="{FF2B5EF4-FFF2-40B4-BE49-F238E27FC236}">
                <a16:creationId xmlns:a16="http://schemas.microsoft.com/office/drawing/2014/main" id="{BAC54EFA-011B-4866-A8DB-21AE614BC90C}"/>
              </a:ext>
            </a:extLst>
          </p:cNvPr>
          <p:cNvGrpSpPr/>
          <p:nvPr/>
        </p:nvGrpSpPr>
        <p:grpSpPr>
          <a:xfrm>
            <a:off x="12970526" y="10038612"/>
            <a:ext cx="1721942" cy="1335080"/>
            <a:chOff x="7712648" y="5206711"/>
            <a:chExt cx="1147961" cy="890053"/>
          </a:xfrm>
        </p:grpSpPr>
        <p:sp>
          <p:nvSpPr>
            <p:cNvPr id="91" name="TextBox 90">
              <a:extLst>
                <a:ext uri="{FF2B5EF4-FFF2-40B4-BE49-F238E27FC236}">
                  <a16:creationId xmlns:a16="http://schemas.microsoft.com/office/drawing/2014/main" id="{11E97C1E-45F8-4492-90F7-ABBB04F457D2}"/>
                </a:ext>
              </a:extLst>
            </p:cNvPr>
            <p:cNvSpPr txBox="1"/>
            <p:nvPr/>
          </p:nvSpPr>
          <p:spPr>
            <a:xfrm>
              <a:off x="7712648" y="5676136"/>
              <a:ext cx="1147961" cy="420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2070"/>
                </a:lnSpc>
              </a:pPr>
              <a:r>
                <a:rPr lang="en-US">
                  <a:latin typeface="+mj-lt"/>
                </a:rPr>
                <a:t>Organization trail</a:t>
              </a:r>
              <a:endParaRPr lang="en-US" dirty="0">
                <a:latin typeface="+mj-lt"/>
              </a:endParaRPr>
            </a:p>
          </p:txBody>
        </p:sp>
        <p:pic>
          <p:nvPicPr>
            <p:cNvPr id="93" name="Graphic 23">
              <a:extLst>
                <a:ext uri="{FF2B5EF4-FFF2-40B4-BE49-F238E27FC236}">
                  <a16:creationId xmlns:a16="http://schemas.microsoft.com/office/drawing/2014/main" id="{B6AFA235-7DEC-4FAE-9D0A-706B60371E1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8">
              <a:extLst>
                <a:ext uri="{96DAC541-7B7A-43D3-8B79-37D633B846F1}">
                  <asvg:svgBlip xmlns:asvg="http://schemas.microsoft.com/office/drawing/2016/SVG/main" r:embed="rId29"/>
                </a:ext>
              </a:extLst>
            </a:blip>
            <a:srcRect/>
            <a:stretch/>
          </p:blipFill>
          <p:spPr bwMode="auto">
            <a:xfrm>
              <a:off x="8028659" y="5206711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94" name="Group 93">
            <a:extLst>
              <a:ext uri="{FF2B5EF4-FFF2-40B4-BE49-F238E27FC236}">
                <a16:creationId xmlns:a16="http://schemas.microsoft.com/office/drawing/2014/main" id="{7AC9B83F-1F86-4521-ACF2-026E4B85342B}"/>
              </a:ext>
            </a:extLst>
          </p:cNvPr>
          <p:cNvGrpSpPr/>
          <p:nvPr/>
        </p:nvGrpSpPr>
        <p:grpSpPr>
          <a:xfrm>
            <a:off x="10543886" y="6138122"/>
            <a:ext cx="2259438" cy="1350468"/>
            <a:chOff x="3254487" y="5206711"/>
            <a:chExt cx="1506292" cy="900312"/>
          </a:xfrm>
        </p:grpSpPr>
        <p:sp>
          <p:nvSpPr>
            <p:cNvPr id="95" name="TextBox 94">
              <a:extLst>
                <a:ext uri="{FF2B5EF4-FFF2-40B4-BE49-F238E27FC236}">
                  <a16:creationId xmlns:a16="http://schemas.microsoft.com/office/drawing/2014/main" id="{8AD52D14-12E0-40AA-9C2E-9AED2E10E88B}"/>
                </a:ext>
              </a:extLst>
            </p:cNvPr>
            <p:cNvSpPr txBox="1"/>
            <p:nvPr/>
          </p:nvSpPr>
          <p:spPr>
            <a:xfrm>
              <a:off x="3254487" y="5676136"/>
              <a:ext cx="1506292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>
                  <a:latin typeface="+mj-lt"/>
                </a:rPr>
                <a:t>Amazon </a:t>
              </a:r>
            </a:p>
            <a:p>
              <a:pPr algn="ctr"/>
              <a:r>
                <a:rPr lang="en-US" dirty="0">
                  <a:latin typeface="+mj-lt"/>
                </a:rPr>
                <a:t>GuardDuty</a:t>
              </a:r>
            </a:p>
          </p:txBody>
        </p:sp>
        <p:pic>
          <p:nvPicPr>
            <p:cNvPr id="96" name="Graphic 95">
              <a:extLst>
                <a:ext uri="{FF2B5EF4-FFF2-40B4-BE49-F238E27FC236}">
                  <a16:creationId xmlns:a16="http://schemas.microsoft.com/office/drawing/2014/main" id="{03F4ADFA-D1B2-463E-8D88-9DEB98ED2D2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0">
              <a:extLst>
                <a:ext uri="{96DAC541-7B7A-43D3-8B79-37D633B846F1}">
                  <asvg:svgBlip xmlns:asvg="http://schemas.microsoft.com/office/drawing/2016/SVG/main" r:embed="rId31"/>
                </a:ext>
              </a:extLst>
            </a:blip>
            <a:srcRect/>
            <a:stretch/>
          </p:blipFill>
          <p:spPr bwMode="auto">
            <a:xfrm>
              <a:off x="3754977" y="5206711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97" name="Group 96">
            <a:extLst>
              <a:ext uri="{FF2B5EF4-FFF2-40B4-BE49-F238E27FC236}">
                <a16:creationId xmlns:a16="http://schemas.microsoft.com/office/drawing/2014/main" id="{21C442E7-A40C-44C1-9497-E0652051FE31}"/>
              </a:ext>
            </a:extLst>
          </p:cNvPr>
          <p:cNvGrpSpPr/>
          <p:nvPr/>
        </p:nvGrpSpPr>
        <p:grpSpPr>
          <a:xfrm>
            <a:off x="10829053" y="8196326"/>
            <a:ext cx="1622760" cy="1073469"/>
            <a:chOff x="5587035" y="5206711"/>
            <a:chExt cx="1081840" cy="715646"/>
          </a:xfrm>
        </p:grpSpPr>
        <p:sp>
          <p:nvSpPr>
            <p:cNvPr id="99" name="TextBox 98">
              <a:extLst>
                <a:ext uri="{FF2B5EF4-FFF2-40B4-BE49-F238E27FC236}">
                  <a16:creationId xmlns:a16="http://schemas.microsoft.com/office/drawing/2014/main" id="{EC45D5BE-5AAF-4397-BA22-125C0B1A441E}"/>
                </a:ext>
              </a:extLst>
            </p:cNvPr>
            <p:cNvSpPr txBox="1"/>
            <p:nvPr/>
          </p:nvSpPr>
          <p:spPr>
            <a:xfrm>
              <a:off x="5587035" y="5676136"/>
              <a:ext cx="108184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>
                  <a:latin typeface="+mj-lt"/>
                </a:rPr>
                <a:t>AWS Config</a:t>
              </a:r>
            </a:p>
          </p:txBody>
        </p:sp>
        <p:pic>
          <p:nvPicPr>
            <p:cNvPr id="102" name="Graphic 8">
              <a:extLst>
                <a:ext uri="{FF2B5EF4-FFF2-40B4-BE49-F238E27FC236}">
                  <a16:creationId xmlns:a16="http://schemas.microsoft.com/office/drawing/2014/main" id="{35680D9A-6792-4967-8DD6-BFBAC5DDA05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2">
              <a:extLst>
                <a:ext uri="{96DAC541-7B7A-43D3-8B79-37D633B846F1}">
                  <asvg:svgBlip xmlns:asvg="http://schemas.microsoft.com/office/drawing/2016/SVG/main" r:embed="rId33"/>
                </a:ext>
              </a:extLst>
            </a:blip>
            <a:srcRect/>
            <a:stretch/>
          </p:blipFill>
          <p:spPr bwMode="auto">
            <a:xfrm>
              <a:off x="5916425" y="5206711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03" name="Group 102">
            <a:extLst>
              <a:ext uri="{FF2B5EF4-FFF2-40B4-BE49-F238E27FC236}">
                <a16:creationId xmlns:a16="http://schemas.microsoft.com/office/drawing/2014/main" id="{F7E0FC89-83FB-42CB-8BFC-DECE947066B6}"/>
              </a:ext>
            </a:extLst>
          </p:cNvPr>
          <p:cNvGrpSpPr/>
          <p:nvPr/>
        </p:nvGrpSpPr>
        <p:grpSpPr>
          <a:xfrm>
            <a:off x="10865494" y="4079918"/>
            <a:ext cx="1549878" cy="1350468"/>
            <a:chOff x="2404134" y="5206711"/>
            <a:chExt cx="1033252" cy="900312"/>
          </a:xfrm>
        </p:grpSpPr>
        <p:pic>
          <p:nvPicPr>
            <p:cNvPr id="104" name="Graphic 19">
              <a:extLst>
                <a:ext uri="{FF2B5EF4-FFF2-40B4-BE49-F238E27FC236}">
                  <a16:creationId xmlns:a16="http://schemas.microsoft.com/office/drawing/2014/main" id="{3A50A987-F427-48FB-9DA6-41F6CF5ACE8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4">
              <a:extLst>
                <a:ext uri="{96DAC541-7B7A-43D3-8B79-37D633B846F1}">
                  <asvg:svgBlip xmlns:asvg="http://schemas.microsoft.com/office/drawing/2016/SVG/main" r:embed="rId35"/>
                </a:ext>
              </a:extLst>
            </a:blip>
            <a:srcRect/>
            <a:stretch/>
          </p:blipFill>
          <p:spPr bwMode="auto">
            <a:xfrm>
              <a:off x="2674253" y="5206711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5" name="TextBox 104">
              <a:extLst>
                <a:ext uri="{FF2B5EF4-FFF2-40B4-BE49-F238E27FC236}">
                  <a16:creationId xmlns:a16="http://schemas.microsoft.com/office/drawing/2014/main" id="{036E78F9-16AA-4BF8-955F-2461BEFB7CF3}"/>
                </a:ext>
              </a:extLst>
            </p:cNvPr>
            <p:cNvSpPr txBox="1"/>
            <p:nvPr/>
          </p:nvSpPr>
          <p:spPr>
            <a:xfrm>
              <a:off x="2404134" y="5676136"/>
              <a:ext cx="1033252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>
                  <a:latin typeface="+mj-lt"/>
                </a:rPr>
                <a:t>AWS Security Hub CSPM</a:t>
              </a:r>
            </a:p>
          </p:txBody>
        </p:sp>
      </p:grpSp>
      <p:grpSp>
        <p:nvGrpSpPr>
          <p:cNvPr id="106" name="Group 105">
            <a:extLst>
              <a:ext uri="{FF2B5EF4-FFF2-40B4-BE49-F238E27FC236}">
                <a16:creationId xmlns:a16="http://schemas.microsoft.com/office/drawing/2014/main" id="{CFB9D602-C6AE-478B-AF56-B141E229A7A4}"/>
              </a:ext>
            </a:extLst>
          </p:cNvPr>
          <p:cNvGrpSpPr/>
          <p:nvPr/>
        </p:nvGrpSpPr>
        <p:grpSpPr>
          <a:xfrm>
            <a:off x="12490859" y="8193030"/>
            <a:ext cx="2323364" cy="1350413"/>
            <a:chOff x="6044165" y="5255846"/>
            <a:chExt cx="1548909" cy="900274"/>
          </a:xfrm>
        </p:grpSpPr>
        <p:pic>
          <p:nvPicPr>
            <p:cNvPr id="107" name="Graphic 19" descr="Amazon EventBridge service icon.">
              <a:extLst>
                <a:ext uri="{FF2B5EF4-FFF2-40B4-BE49-F238E27FC236}">
                  <a16:creationId xmlns:a16="http://schemas.microsoft.com/office/drawing/2014/main" id="{C89A8C59-1ADC-41D2-BE8A-D77520962B8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6">
              <a:extLst>
                <a:ext uri="{96DAC541-7B7A-43D3-8B79-37D633B846F1}">
                  <asvg:svgBlip xmlns:asvg="http://schemas.microsoft.com/office/drawing/2016/SVG/main" r:embed="rId37"/>
                </a:ext>
              </a:extLst>
            </a:blip>
            <a:srcRect/>
            <a:stretch/>
          </p:blipFill>
          <p:spPr bwMode="auto">
            <a:xfrm>
              <a:off x="6591635" y="5255846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8" name="TextBox 11">
              <a:extLst>
                <a:ext uri="{FF2B5EF4-FFF2-40B4-BE49-F238E27FC236}">
                  <a16:creationId xmlns:a16="http://schemas.microsoft.com/office/drawing/2014/main" id="{72190CC3-E573-468D-9735-A198EB772EB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044165" y="5725233"/>
              <a:ext cx="1548909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lang="en-US" altLang="en-US" dirty="0">
                  <a:latin typeface="+mj-lt"/>
                  <a:ea typeface="Amazon Ember" panose="020B0603020204020204" pitchFamily="34" charset="0"/>
                  <a:cs typeface="Arial" panose="020B0604020202020204" pitchFamily="34" charset="0"/>
                </a:rPr>
                <a:t>Amazon </a:t>
              </a:r>
            </a:p>
            <a:p>
              <a:pPr algn="ctr" eaLnBrk="1" hangingPunct="1"/>
              <a:r>
                <a:rPr lang="en-US" altLang="en-US" dirty="0" err="1">
                  <a:latin typeface="+mj-lt"/>
                  <a:ea typeface="Amazon Ember" panose="020B0603020204020204" pitchFamily="34" charset="0"/>
                  <a:cs typeface="Arial" panose="020B0604020202020204" pitchFamily="34" charset="0"/>
                </a:rPr>
                <a:t>EventBridge</a:t>
              </a:r>
              <a:endParaRPr lang="en-US" altLang="en-US" dirty="0">
                <a:latin typeface="+mj-lt"/>
                <a:ea typeface="Amazon Ember" panose="020B0603020204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09" name="Group 108">
            <a:extLst>
              <a:ext uri="{FF2B5EF4-FFF2-40B4-BE49-F238E27FC236}">
                <a16:creationId xmlns:a16="http://schemas.microsoft.com/office/drawing/2014/main" id="{3823DF9A-8B9E-40FF-B01A-75BE99942865}"/>
              </a:ext>
            </a:extLst>
          </p:cNvPr>
          <p:cNvGrpSpPr/>
          <p:nvPr/>
        </p:nvGrpSpPr>
        <p:grpSpPr>
          <a:xfrm>
            <a:off x="12565461" y="6135624"/>
            <a:ext cx="2174160" cy="1073420"/>
            <a:chOff x="4341273" y="5183617"/>
            <a:chExt cx="1449440" cy="715613"/>
          </a:xfrm>
        </p:grpSpPr>
        <p:sp>
          <p:nvSpPr>
            <p:cNvPr id="110" name="TextBox 109">
              <a:extLst>
                <a:ext uri="{FF2B5EF4-FFF2-40B4-BE49-F238E27FC236}">
                  <a16:creationId xmlns:a16="http://schemas.microsoft.com/office/drawing/2014/main" id="{319F73C0-9740-4664-A92F-99D5889BF7FC}"/>
                </a:ext>
              </a:extLst>
            </p:cNvPr>
            <p:cNvSpPr txBox="1"/>
            <p:nvPr/>
          </p:nvSpPr>
          <p:spPr>
            <a:xfrm>
              <a:off x="4341273" y="5653009"/>
              <a:ext cx="144944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>
                  <a:latin typeface="+mj-lt"/>
                </a:rPr>
                <a:t>Amazon </a:t>
              </a:r>
              <a:r>
                <a:rPr lang="en-US" dirty="0">
                  <a:latin typeface="+mj-lt"/>
                </a:rPr>
                <a:t>Macie</a:t>
              </a:r>
            </a:p>
          </p:txBody>
        </p:sp>
        <p:pic>
          <p:nvPicPr>
            <p:cNvPr id="111" name="Graphic 6">
              <a:extLst>
                <a:ext uri="{FF2B5EF4-FFF2-40B4-BE49-F238E27FC236}">
                  <a16:creationId xmlns:a16="http://schemas.microsoft.com/office/drawing/2014/main" id="{D3E24397-F7D8-4196-9799-0B0C14953D2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8">
              <a:extLst>
                <a:ext uri="{96DAC541-7B7A-43D3-8B79-37D633B846F1}">
                  <asvg:svgBlip xmlns:asvg="http://schemas.microsoft.com/office/drawing/2016/SVG/main" r:embed="rId39"/>
                </a:ext>
              </a:extLst>
            </a:blip>
            <a:srcRect/>
            <a:stretch/>
          </p:blipFill>
          <p:spPr bwMode="auto">
            <a:xfrm>
              <a:off x="4835701" y="5183617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0E68AB86-1EBC-557E-EED2-B78CC53B05E5}"/>
              </a:ext>
            </a:extLst>
          </p:cNvPr>
          <p:cNvGrpSpPr/>
          <p:nvPr/>
        </p:nvGrpSpPr>
        <p:grpSpPr>
          <a:xfrm>
            <a:off x="13083418" y="4109750"/>
            <a:ext cx="1549878" cy="1350468"/>
            <a:chOff x="2404134" y="5206711"/>
            <a:chExt cx="1033252" cy="900312"/>
          </a:xfrm>
        </p:grpSpPr>
        <p:pic>
          <p:nvPicPr>
            <p:cNvPr id="5" name="Graphic 19">
              <a:extLst>
                <a:ext uri="{FF2B5EF4-FFF2-40B4-BE49-F238E27FC236}">
                  <a16:creationId xmlns:a16="http://schemas.microsoft.com/office/drawing/2014/main" id="{B6E9B86A-0B44-D38D-29E4-6E973E84F12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4">
              <a:extLst>
                <a:ext uri="{96DAC541-7B7A-43D3-8B79-37D633B846F1}">
                  <asvg:svgBlip xmlns:asvg="http://schemas.microsoft.com/office/drawing/2016/SVG/main" r:embed="rId35"/>
                </a:ext>
              </a:extLst>
            </a:blip>
            <a:srcRect/>
            <a:stretch/>
          </p:blipFill>
          <p:spPr bwMode="auto">
            <a:xfrm>
              <a:off x="2674253" y="5206711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6B604A9A-947A-377F-7A5C-4C1A3524A639}"/>
                </a:ext>
              </a:extLst>
            </p:cNvPr>
            <p:cNvSpPr txBox="1"/>
            <p:nvPr/>
          </p:nvSpPr>
          <p:spPr>
            <a:xfrm>
              <a:off x="2404134" y="5676136"/>
              <a:ext cx="1033252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>
                  <a:latin typeface="+mj-lt"/>
                </a:rPr>
                <a:t>AWS Security Hub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9082053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TextBox 157">
            <a:extLst>
              <a:ext uri="{FF2B5EF4-FFF2-40B4-BE49-F238E27FC236}">
                <a16:creationId xmlns:a16="http://schemas.microsoft.com/office/drawing/2014/main" id="{D8CB9895-4E05-D127-4CE9-18001D0C6BBB}"/>
              </a:ext>
            </a:extLst>
          </p:cNvPr>
          <p:cNvSpPr txBox="1"/>
          <p:nvPr/>
        </p:nvSpPr>
        <p:spPr>
          <a:xfrm>
            <a:off x="1635873" y="6437042"/>
            <a:ext cx="23629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OU – Generative AI</a:t>
            </a:r>
          </a:p>
        </p:txBody>
      </p:sp>
      <p:pic>
        <p:nvPicPr>
          <p:cNvPr id="159" name="Graphic 17">
            <a:extLst>
              <a:ext uri="{FF2B5EF4-FFF2-40B4-BE49-F238E27FC236}">
                <a16:creationId xmlns:a16="http://schemas.microsoft.com/office/drawing/2014/main" id="{363F294F-5DDA-BAD4-317E-F6BE59785E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 bwMode="auto">
          <a:xfrm>
            <a:off x="1094242" y="6362777"/>
            <a:ext cx="548640" cy="548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0" name="TextBox 159">
            <a:extLst>
              <a:ext uri="{FF2B5EF4-FFF2-40B4-BE49-F238E27FC236}">
                <a16:creationId xmlns:a16="http://schemas.microsoft.com/office/drawing/2014/main" id="{1D68E86F-BC84-890E-C299-45B15E7B6B33}"/>
              </a:ext>
            </a:extLst>
          </p:cNvPr>
          <p:cNvSpPr txBox="1"/>
          <p:nvPr/>
        </p:nvSpPr>
        <p:spPr>
          <a:xfrm>
            <a:off x="11106075" y="548890"/>
            <a:ext cx="365356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AWS Security Reference Architecture</a:t>
            </a:r>
          </a:p>
          <a:p>
            <a:r>
              <a:rPr lang="en-US" sz="16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Deep dive: generative AI, Capability 4</a:t>
            </a:r>
          </a:p>
        </p:txBody>
      </p:sp>
      <p:grpSp>
        <p:nvGrpSpPr>
          <p:cNvPr id="161" name="Group 160">
            <a:extLst>
              <a:ext uri="{FF2B5EF4-FFF2-40B4-BE49-F238E27FC236}">
                <a16:creationId xmlns:a16="http://schemas.microsoft.com/office/drawing/2014/main" id="{B5308E56-2AEB-95C6-8C34-39991D861388}"/>
              </a:ext>
            </a:extLst>
          </p:cNvPr>
          <p:cNvGrpSpPr/>
          <p:nvPr/>
        </p:nvGrpSpPr>
        <p:grpSpPr>
          <a:xfrm>
            <a:off x="459338" y="604956"/>
            <a:ext cx="2662767" cy="762000"/>
            <a:chOff x="553242" y="376803"/>
            <a:chExt cx="2662767" cy="762000"/>
          </a:xfrm>
        </p:grpSpPr>
        <p:pic>
          <p:nvPicPr>
            <p:cNvPr id="162" name="Graphic 6">
              <a:extLst>
                <a:ext uri="{FF2B5EF4-FFF2-40B4-BE49-F238E27FC236}">
                  <a16:creationId xmlns:a16="http://schemas.microsoft.com/office/drawing/2014/main" id="{DFA473DB-45E7-0DC0-8211-E654B1CB8DF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/>
            <a:stretch/>
          </p:blipFill>
          <p:spPr bwMode="auto">
            <a:xfrm>
              <a:off x="553242" y="376803"/>
              <a:ext cx="762000" cy="762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3" name="TextBox 9">
              <a:extLst>
                <a:ext uri="{FF2B5EF4-FFF2-40B4-BE49-F238E27FC236}">
                  <a16:creationId xmlns:a16="http://schemas.microsoft.com/office/drawing/2014/main" id="{BDBF513C-3B8C-B09C-FD97-45665D5D7B9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72872" y="570128"/>
              <a:ext cx="2243137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lang="en-US" altLang="en-US" sz="2000">
                  <a:latin typeface="+mn-lt"/>
                  <a:ea typeface="Amazon Ember" panose="020B0603020204020204" pitchFamily="34" charset="0"/>
                  <a:cs typeface="Arial" panose="020B0604020202020204" pitchFamily="34" charset="0"/>
                </a:rPr>
                <a:t>Organization</a:t>
              </a:r>
            </a:p>
          </p:txBody>
        </p:sp>
      </p:grpSp>
      <p:sp>
        <p:nvSpPr>
          <p:cNvPr id="164" name="Rectangle 163">
            <a:extLst>
              <a:ext uri="{FF2B5EF4-FFF2-40B4-BE49-F238E27FC236}">
                <a16:creationId xmlns:a16="http://schemas.microsoft.com/office/drawing/2014/main" id="{BAD30A20-2967-62AA-47BA-96E01102B55F}"/>
              </a:ext>
            </a:extLst>
          </p:cNvPr>
          <p:cNvSpPr/>
          <p:nvPr/>
        </p:nvSpPr>
        <p:spPr>
          <a:xfrm>
            <a:off x="1111601" y="7038504"/>
            <a:ext cx="10278642" cy="6592770"/>
          </a:xfrm>
          <a:prstGeom prst="rect">
            <a:avLst/>
          </a:prstGeom>
          <a:noFill/>
          <a:ln w="34925" cmpd="dbl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j-lt"/>
            </a:endParaRPr>
          </a:p>
        </p:txBody>
      </p:sp>
      <p:grpSp>
        <p:nvGrpSpPr>
          <p:cNvPr id="165" name="Group 164">
            <a:extLst>
              <a:ext uri="{FF2B5EF4-FFF2-40B4-BE49-F238E27FC236}">
                <a16:creationId xmlns:a16="http://schemas.microsoft.com/office/drawing/2014/main" id="{1D7AA706-EEDF-8E5A-4AF1-BF7116050B5B}"/>
              </a:ext>
            </a:extLst>
          </p:cNvPr>
          <p:cNvGrpSpPr/>
          <p:nvPr/>
        </p:nvGrpSpPr>
        <p:grpSpPr>
          <a:xfrm>
            <a:off x="2208487" y="7256643"/>
            <a:ext cx="1134104" cy="616063"/>
            <a:chOff x="2248016" y="1915634"/>
            <a:chExt cx="1134104" cy="616063"/>
          </a:xfrm>
        </p:grpSpPr>
        <p:sp>
          <p:nvSpPr>
            <p:cNvPr id="166" name="TextBox 165">
              <a:extLst>
                <a:ext uri="{FF2B5EF4-FFF2-40B4-BE49-F238E27FC236}">
                  <a16:creationId xmlns:a16="http://schemas.microsoft.com/office/drawing/2014/main" id="{1C78910A-AA23-C13C-3DC9-732CC0BAACE1}"/>
                </a:ext>
              </a:extLst>
            </p:cNvPr>
            <p:cNvSpPr txBox="1"/>
            <p:nvPr/>
          </p:nvSpPr>
          <p:spPr>
            <a:xfrm>
              <a:off x="2248016" y="2270087"/>
              <a:ext cx="113410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dirty="0">
                  <a:latin typeface="+mj-lt"/>
                </a:rPr>
                <a:t>Permissions</a:t>
              </a:r>
            </a:p>
          </p:txBody>
        </p:sp>
        <p:pic>
          <p:nvPicPr>
            <p:cNvPr id="167" name="Graphic 166">
              <a:extLst>
                <a:ext uri="{FF2B5EF4-FFF2-40B4-BE49-F238E27FC236}">
                  <a16:creationId xmlns:a16="http://schemas.microsoft.com/office/drawing/2014/main" id="{8093D52F-BB7D-1D8E-1BC4-71CDB88E9A9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2615053" y="1915634"/>
              <a:ext cx="400030" cy="400030"/>
            </a:xfrm>
            <a:prstGeom prst="rect">
              <a:avLst/>
            </a:prstGeom>
          </p:spPr>
        </p:pic>
      </p:grpSp>
      <p:grpSp>
        <p:nvGrpSpPr>
          <p:cNvPr id="168" name="Group 167">
            <a:extLst>
              <a:ext uri="{FF2B5EF4-FFF2-40B4-BE49-F238E27FC236}">
                <a16:creationId xmlns:a16="http://schemas.microsoft.com/office/drawing/2014/main" id="{F264E823-8A48-F727-56ED-0D55163824A1}"/>
              </a:ext>
            </a:extLst>
          </p:cNvPr>
          <p:cNvGrpSpPr/>
          <p:nvPr/>
        </p:nvGrpSpPr>
        <p:grpSpPr>
          <a:xfrm>
            <a:off x="3042245" y="7167352"/>
            <a:ext cx="644414" cy="569276"/>
            <a:chOff x="10297579" y="5276566"/>
            <a:chExt cx="644414" cy="569276"/>
          </a:xfrm>
        </p:grpSpPr>
        <p:sp>
          <p:nvSpPr>
            <p:cNvPr id="169" name="TextBox 168">
              <a:extLst>
                <a:ext uri="{FF2B5EF4-FFF2-40B4-BE49-F238E27FC236}">
                  <a16:creationId xmlns:a16="http://schemas.microsoft.com/office/drawing/2014/main" id="{573C435F-500B-407C-1050-ADF8E5773665}"/>
                </a:ext>
              </a:extLst>
            </p:cNvPr>
            <p:cNvSpPr txBox="1"/>
            <p:nvPr/>
          </p:nvSpPr>
          <p:spPr>
            <a:xfrm>
              <a:off x="10297579" y="5584232"/>
              <a:ext cx="64441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dirty="0">
                  <a:latin typeface="+mj-lt"/>
                </a:rPr>
                <a:t>Roles</a:t>
              </a:r>
            </a:p>
          </p:txBody>
        </p:sp>
        <p:pic>
          <p:nvPicPr>
            <p:cNvPr id="170" name="Graphic 169">
              <a:extLst>
                <a:ext uri="{FF2B5EF4-FFF2-40B4-BE49-F238E27FC236}">
                  <a16:creationId xmlns:a16="http://schemas.microsoft.com/office/drawing/2014/main" id="{F8F5F2B5-DC1A-2C05-8AB6-55F6B58207D0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10384836" y="5276566"/>
              <a:ext cx="469900" cy="469900"/>
            </a:xfrm>
            <a:prstGeom prst="rect">
              <a:avLst/>
            </a:prstGeom>
          </p:spPr>
        </p:pic>
      </p:grpSp>
      <p:cxnSp>
        <p:nvCxnSpPr>
          <p:cNvPr id="171" name="Straight Connector 170">
            <a:extLst>
              <a:ext uri="{FF2B5EF4-FFF2-40B4-BE49-F238E27FC236}">
                <a16:creationId xmlns:a16="http://schemas.microsoft.com/office/drawing/2014/main" id="{7201DDB0-9021-6FA5-EFF4-A467C4304BFC}"/>
              </a:ext>
            </a:extLst>
          </p:cNvPr>
          <p:cNvCxnSpPr/>
          <p:nvPr/>
        </p:nvCxnSpPr>
        <p:spPr>
          <a:xfrm>
            <a:off x="3652880" y="7169776"/>
            <a:ext cx="0" cy="854154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2" name="Straight Connector 171">
            <a:extLst>
              <a:ext uri="{FF2B5EF4-FFF2-40B4-BE49-F238E27FC236}">
                <a16:creationId xmlns:a16="http://schemas.microsoft.com/office/drawing/2014/main" id="{41E0708E-BFF6-8FE2-AA78-0340ACAC303C}"/>
              </a:ext>
            </a:extLst>
          </p:cNvPr>
          <p:cNvCxnSpPr/>
          <p:nvPr/>
        </p:nvCxnSpPr>
        <p:spPr>
          <a:xfrm>
            <a:off x="2394087" y="7169776"/>
            <a:ext cx="0" cy="854154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3" name="Group 172">
            <a:extLst>
              <a:ext uri="{FF2B5EF4-FFF2-40B4-BE49-F238E27FC236}">
                <a16:creationId xmlns:a16="http://schemas.microsoft.com/office/drawing/2014/main" id="{23B3DACC-8882-4D4A-E5BE-F3478FBE0D39}"/>
              </a:ext>
            </a:extLst>
          </p:cNvPr>
          <p:cNvGrpSpPr/>
          <p:nvPr/>
        </p:nvGrpSpPr>
        <p:grpSpPr>
          <a:xfrm>
            <a:off x="1093514" y="7239920"/>
            <a:ext cx="1364961" cy="965410"/>
            <a:chOff x="1523478" y="1290107"/>
            <a:chExt cx="1364961" cy="965410"/>
          </a:xfrm>
        </p:grpSpPr>
        <p:sp>
          <p:nvSpPr>
            <p:cNvPr id="174" name="TextBox 173">
              <a:extLst>
                <a:ext uri="{FF2B5EF4-FFF2-40B4-BE49-F238E27FC236}">
                  <a16:creationId xmlns:a16="http://schemas.microsoft.com/office/drawing/2014/main" id="{23882B74-82CC-9B88-42D6-539E6252F97B}"/>
                </a:ext>
              </a:extLst>
            </p:cNvPr>
            <p:cNvSpPr txBox="1"/>
            <p:nvPr/>
          </p:nvSpPr>
          <p:spPr>
            <a:xfrm>
              <a:off x="1523478" y="1732297"/>
              <a:ext cx="136496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>
                  <a:latin typeface="+mj-lt"/>
                </a:rPr>
                <a:t>Generative AI</a:t>
              </a:r>
              <a:endParaRPr lang="en-US" sz="1400" dirty="0">
                <a:latin typeface="+mj-lt"/>
              </a:endParaRPr>
            </a:p>
            <a:p>
              <a:pPr algn="ctr"/>
              <a:r>
                <a:rPr lang="en-US" sz="1400" dirty="0">
                  <a:latin typeface="+mj-lt"/>
                </a:rPr>
                <a:t>account</a:t>
              </a:r>
            </a:p>
          </p:txBody>
        </p:sp>
        <p:pic>
          <p:nvPicPr>
            <p:cNvPr id="175" name="Graphic 7">
              <a:extLst>
                <a:ext uri="{FF2B5EF4-FFF2-40B4-BE49-F238E27FC236}">
                  <a16:creationId xmlns:a16="http://schemas.microsoft.com/office/drawing/2014/main" id="{057E356C-6063-2402-A779-1BDD70A2BCA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rcRect/>
            <a:stretch/>
          </p:blipFill>
          <p:spPr bwMode="auto">
            <a:xfrm>
              <a:off x="1984159" y="1290107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76" name="Group 175">
            <a:extLst>
              <a:ext uri="{FF2B5EF4-FFF2-40B4-BE49-F238E27FC236}">
                <a16:creationId xmlns:a16="http://schemas.microsoft.com/office/drawing/2014/main" id="{2454444B-1082-8F5B-00C9-7097D2C1A502}"/>
              </a:ext>
            </a:extLst>
          </p:cNvPr>
          <p:cNvGrpSpPr/>
          <p:nvPr/>
        </p:nvGrpSpPr>
        <p:grpSpPr>
          <a:xfrm>
            <a:off x="8818571" y="11182222"/>
            <a:ext cx="1195014" cy="931090"/>
            <a:chOff x="6631266" y="5206711"/>
            <a:chExt cx="1195014" cy="931090"/>
          </a:xfrm>
        </p:grpSpPr>
        <p:sp>
          <p:nvSpPr>
            <p:cNvPr id="177" name="TextBox 176">
              <a:extLst>
                <a:ext uri="{FF2B5EF4-FFF2-40B4-BE49-F238E27FC236}">
                  <a16:creationId xmlns:a16="http://schemas.microsoft.com/office/drawing/2014/main" id="{1A7BF81E-F20E-7165-885A-7ECE756BE84A}"/>
                </a:ext>
              </a:extLst>
            </p:cNvPr>
            <p:cNvSpPr txBox="1"/>
            <p:nvPr/>
          </p:nvSpPr>
          <p:spPr>
            <a:xfrm>
              <a:off x="6631266" y="5676136"/>
              <a:ext cx="119501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>
                  <a:latin typeface="+mj-lt"/>
                </a:rPr>
                <a:t>AWS IAM</a:t>
              </a:r>
            </a:p>
            <a:p>
              <a:pPr algn="ctr"/>
              <a:r>
                <a:rPr lang="en-US" sz="1200" dirty="0">
                  <a:latin typeface="+mj-lt"/>
                </a:rPr>
                <a:t>Access Analyzer</a:t>
              </a:r>
            </a:p>
          </p:txBody>
        </p:sp>
        <p:pic>
          <p:nvPicPr>
            <p:cNvPr id="178" name="Graphic 177">
              <a:extLst>
                <a:ext uri="{FF2B5EF4-FFF2-40B4-BE49-F238E27FC236}">
                  <a16:creationId xmlns:a16="http://schemas.microsoft.com/office/drawing/2014/main" id="{CEEF816A-4309-21AD-CFFD-66159864996C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p:blipFill>
          <p:spPr>
            <a:xfrm>
              <a:off x="6997149" y="5206711"/>
              <a:ext cx="407987" cy="457200"/>
            </a:xfrm>
            <a:prstGeom prst="rect">
              <a:avLst/>
            </a:prstGeom>
          </p:spPr>
        </p:pic>
      </p:grpSp>
      <p:grpSp>
        <p:nvGrpSpPr>
          <p:cNvPr id="179" name="Group 178">
            <a:extLst>
              <a:ext uri="{FF2B5EF4-FFF2-40B4-BE49-F238E27FC236}">
                <a16:creationId xmlns:a16="http://schemas.microsoft.com/office/drawing/2014/main" id="{84BC2B9D-458B-90AA-9E66-8D4DEC8D5C63}"/>
              </a:ext>
            </a:extLst>
          </p:cNvPr>
          <p:cNvGrpSpPr/>
          <p:nvPr/>
        </p:nvGrpSpPr>
        <p:grpSpPr>
          <a:xfrm>
            <a:off x="8880198" y="12410323"/>
            <a:ext cx="1147961" cy="920831"/>
            <a:chOff x="7712648" y="5206711"/>
            <a:chExt cx="1147961" cy="920831"/>
          </a:xfrm>
        </p:grpSpPr>
        <p:sp>
          <p:nvSpPr>
            <p:cNvPr id="180" name="TextBox 179">
              <a:extLst>
                <a:ext uri="{FF2B5EF4-FFF2-40B4-BE49-F238E27FC236}">
                  <a16:creationId xmlns:a16="http://schemas.microsoft.com/office/drawing/2014/main" id="{B4EDFCD9-FB8A-D675-BE7B-208AD537C6E7}"/>
                </a:ext>
              </a:extLst>
            </p:cNvPr>
            <p:cNvSpPr txBox="1"/>
            <p:nvPr/>
          </p:nvSpPr>
          <p:spPr>
            <a:xfrm>
              <a:off x="7712648" y="5676136"/>
              <a:ext cx="1147961" cy="4514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380"/>
                </a:lnSpc>
              </a:pPr>
              <a:r>
                <a:rPr lang="en-US" sz="1200" dirty="0">
                  <a:latin typeface="+mj-lt"/>
                </a:rPr>
                <a:t>Organization trail</a:t>
              </a:r>
            </a:p>
          </p:txBody>
        </p:sp>
        <p:pic>
          <p:nvPicPr>
            <p:cNvPr id="181" name="Graphic 23">
              <a:extLst>
                <a:ext uri="{FF2B5EF4-FFF2-40B4-BE49-F238E27FC236}">
                  <a16:creationId xmlns:a16="http://schemas.microsoft.com/office/drawing/2014/main" id="{214FDCFE-4C71-AE03-5C24-1E1B1E9A21E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rcRect/>
            <a:stretch/>
          </p:blipFill>
          <p:spPr bwMode="auto">
            <a:xfrm>
              <a:off x="8028659" y="5206711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82" name="Group 181">
            <a:extLst>
              <a:ext uri="{FF2B5EF4-FFF2-40B4-BE49-F238E27FC236}">
                <a16:creationId xmlns:a16="http://schemas.microsoft.com/office/drawing/2014/main" id="{F4C8CAAD-2E7D-EAE7-ECB8-031A45199485}"/>
              </a:ext>
            </a:extLst>
          </p:cNvPr>
          <p:cNvGrpSpPr/>
          <p:nvPr/>
        </p:nvGrpSpPr>
        <p:grpSpPr>
          <a:xfrm>
            <a:off x="8648438" y="8910682"/>
            <a:ext cx="1506292" cy="931090"/>
            <a:chOff x="3254487" y="5206711"/>
            <a:chExt cx="1506292" cy="931090"/>
          </a:xfrm>
        </p:grpSpPr>
        <p:sp>
          <p:nvSpPr>
            <p:cNvPr id="183" name="TextBox 182">
              <a:extLst>
                <a:ext uri="{FF2B5EF4-FFF2-40B4-BE49-F238E27FC236}">
                  <a16:creationId xmlns:a16="http://schemas.microsoft.com/office/drawing/2014/main" id="{2117BCA0-7977-5B40-EDA3-C433640766E6}"/>
                </a:ext>
              </a:extLst>
            </p:cNvPr>
            <p:cNvSpPr txBox="1"/>
            <p:nvPr/>
          </p:nvSpPr>
          <p:spPr>
            <a:xfrm>
              <a:off x="3254487" y="5676136"/>
              <a:ext cx="150629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>
                  <a:latin typeface="+mj-lt"/>
                </a:rPr>
                <a:t>Amazon </a:t>
              </a:r>
            </a:p>
            <a:p>
              <a:pPr algn="ctr"/>
              <a:r>
                <a:rPr lang="en-US" sz="1200" dirty="0">
                  <a:latin typeface="+mj-lt"/>
                </a:rPr>
                <a:t>GuardDuty</a:t>
              </a:r>
            </a:p>
          </p:txBody>
        </p:sp>
        <p:pic>
          <p:nvPicPr>
            <p:cNvPr id="184" name="Graphic 183">
              <a:extLst>
                <a:ext uri="{FF2B5EF4-FFF2-40B4-BE49-F238E27FC236}">
                  <a16:creationId xmlns:a16="http://schemas.microsoft.com/office/drawing/2014/main" id="{CF5D2FE4-6622-62EC-4C2E-183FA94B622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rcRect/>
            <a:stretch/>
          </p:blipFill>
          <p:spPr bwMode="auto">
            <a:xfrm>
              <a:off x="3754977" y="5206711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85" name="Group 184">
            <a:extLst>
              <a:ext uri="{FF2B5EF4-FFF2-40B4-BE49-F238E27FC236}">
                <a16:creationId xmlns:a16="http://schemas.microsoft.com/office/drawing/2014/main" id="{921B57FE-13B4-2D26-CBC9-824E2191F0D8}"/>
              </a:ext>
            </a:extLst>
          </p:cNvPr>
          <p:cNvGrpSpPr/>
          <p:nvPr/>
        </p:nvGrpSpPr>
        <p:grpSpPr>
          <a:xfrm>
            <a:off x="8838549" y="10138785"/>
            <a:ext cx="1081840" cy="746424"/>
            <a:chOff x="5587035" y="5206711"/>
            <a:chExt cx="1081840" cy="746424"/>
          </a:xfrm>
        </p:grpSpPr>
        <p:sp>
          <p:nvSpPr>
            <p:cNvPr id="186" name="TextBox 185">
              <a:extLst>
                <a:ext uri="{FF2B5EF4-FFF2-40B4-BE49-F238E27FC236}">
                  <a16:creationId xmlns:a16="http://schemas.microsoft.com/office/drawing/2014/main" id="{ED0E2346-B238-CADC-5F5B-4137CAA0AD77}"/>
                </a:ext>
              </a:extLst>
            </p:cNvPr>
            <p:cNvSpPr txBox="1"/>
            <p:nvPr/>
          </p:nvSpPr>
          <p:spPr>
            <a:xfrm>
              <a:off x="5587035" y="5676136"/>
              <a:ext cx="108184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>
                  <a:latin typeface="+mj-lt"/>
                </a:rPr>
                <a:t>AWS Config</a:t>
              </a:r>
            </a:p>
          </p:txBody>
        </p:sp>
        <p:pic>
          <p:nvPicPr>
            <p:cNvPr id="187" name="Graphic 8">
              <a:extLst>
                <a:ext uri="{FF2B5EF4-FFF2-40B4-BE49-F238E27FC236}">
                  <a16:creationId xmlns:a16="http://schemas.microsoft.com/office/drawing/2014/main" id="{50390E9D-D851-C072-F3A8-8013F7237AD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8">
              <a:extLs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rcRect/>
            <a:stretch/>
          </p:blipFill>
          <p:spPr bwMode="auto">
            <a:xfrm>
              <a:off x="5916425" y="5206711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88" name="Group 187">
            <a:extLst>
              <a:ext uri="{FF2B5EF4-FFF2-40B4-BE49-F238E27FC236}">
                <a16:creationId xmlns:a16="http://schemas.microsoft.com/office/drawing/2014/main" id="{98610B6F-8DAE-D9FD-CF80-63FD9F69161F}"/>
              </a:ext>
            </a:extLst>
          </p:cNvPr>
          <p:cNvGrpSpPr/>
          <p:nvPr/>
        </p:nvGrpSpPr>
        <p:grpSpPr>
          <a:xfrm>
            <a:off x="8890135" y="7682579"/>
            <a:ext cx="1033252" cy="931090"/>
            <a:chOff x="2404134" y="5206711"/>
            <a:chExt cx="1033252" cy="931090"/>
          </a:xfrm>
        </p:grpSpPr>
        <p:pic>
          <p:nvPicPr>
            <p:cNvPr id="189" name="Graphic 19">
              <a:extLst>
                <a:ext uri="{FF2B5EF4-FFF2-40B4-BE49-F238E27FC236}">
                  <a16:creationId xmlns:a16="http://schemas.microsoft.com/office/drawing/2014/main" id="{4770F667-0010-FB83-6DD6-7A3037045E7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0">
              <a:extLst>
                <a:ext uri="{96DAC541-7B7A-43D3-8B79-37D633B846F1}">
                  <asvg:svgBlip xmlns:asvg="http://schemas.microsoft.com/office/drawing/2016/SVG/main" r:embed="rId21"/>
                </a:ext>
              </a:extLst>
            </a:blip>
            <a:srcRect/>
            <a:stretch/>
          </p:blipFill>
          <p:spPr bwMode="auto">
            <a:xfrm>
              <a:off x="2674253" y="5206711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0" name="TextBox 189">
              <a:extLst>
                <a:ext uri="{FF2B5EF4-FFF2-40B4-BE49-F238E27FC236}">
                  <a16:creationId xmlns:a16="http://schemas.microsoft.com/office/drawing/2014/main" id="{A6E9780C-0EA6-C263-E58F-ABCE6B4C1B58}"/>
                </a:ext>
              </a:extLst>
            </p:cNvPr>
            <p:cNvSpPr txBox="1"/>
            <p:nvPr/>
          </p:nvSpPr>
          <p:spPr>
            <a:xfrm>
              <a:off x="2404134" y="5676136"/>
              <a:ext cx="10332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>
                  <a:latin typeface="+mj-lt"/>
                </a:rPr>
                <a:t>AWS Security Hub CSPM</a:t>
              </a:r>
            </a:p>
          </p:txBody>
        </p:sp>
      </p:grpSp>
      <p:grpSp>
        <p:nvGrpSpPr>
          <p:cNvPr id="191" name="Group 190">
            <a:extLst>
              <a:ext uri="{FF2B5EF4-FFF2-40B4-BE49-F238E27FC236}">
                <a16:creationId xmlns:a16="http://schemas.microsoft.com/office/drawing/2014/main" id="{E948FC5F-A887-3FAC-F366-EA8A3B09D1B0}"/>
              </a:ext>
            </a:extLst>
          </p:cNvPr>
          <p:cNvGrpSpPr/>
          <p:nvPr/>
        </p:nvGrpSpPr>
        <p:grpSpPr>
          <a:xfrm>
            <a:off x="9930115" y="12278343"/>
            <a:ext cx="1178597" cy="748364"/>
            <a:chOff x="6566337" y="2597256"/>
            <a:chExt cx="1178597" cy="748364"/>
          </a:xfrm>
        </p:grpSpPr>
        <p:sp>
          <p:nvSpPr>
            <p:cNvPr id="192" name="TextBox 191">
              <a:extLst>
                <a:ext uri="{FF2B5EF4-FFF2-40B4-BE49-F238E27FC236}">
                  <a16:creationId xmlns:a16="http://schemas.microsoft.com/office/drawing/2014/main" id="{85E66804-9FC1-E4B1-B64E-7CF5FA33D6D0}"/>
                </a:ext>
              </a:extLst>
            </p:cNvPr>
            <p:cNvSpPr txBox="1"/>
            <p:nvPr/>
          </p:nvSpPr>
          <p:spPr>
            <a:xfrm>
              <a:off x="6566337" y="3068621"/>
              <a:ext cx="117859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>
                  <a:latin typeface="+mj-lt"/>
                </a:rPr>
                <a:t>AWS KMS</a:t>
              </a:r>
            </a:p>
          </p:txBody>
        </p:sp>
        <p:pic>
          <p:nvPicPr>
            <p:cNvPr id="193" name="Graphic 7">
              <a:extLst>
                <a:ext uri="{FF2B5EF4-FFF2-40B4-BE49-F238E27FC236}">
                  <a16:creationId xmlns:a16="http://schemas.microsoft.com/office/drawing/2014/main" id="{1BCA6D52-3A87-6679-B810-57651BD6734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2">
              <a:extLst>
                <a:ext uri="{96DAC541-7B7A-43D3-8B79-37D633B846F1}">
                  <asvg:svgBlip xmlns:asvg="http://schemas.microsoft.com/office/drawing/2016/SVG/main" r:embed="rId23"/>
                </a:ext>
              </a:extLst>
            </a:blip>
            <a:srcRect/>
            <a:stretch/>
          </p:blipFill>
          <p:spPr bwMode="auto">
            <a:xfrm>
              <a:off x="6929695" y="2597256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94" name="Group 193">
            <a:extLst>
              <a:ext uri="{FF2B5EF4-FFF2-40B4-BE49-F238E27FC236}">
                <a16:creationId xmlns:a16="http://schemas.microsoft.com/office/drawing/2014/main" id="{984BD176-A0FE-3A49-C5DC-D304BA67F19C}"/>
              </a:ext>
            </a:extLst>
          </p:cNvPr>
          <p:cNvGrpSpPr/>
          <p:nvPr/>
        </p:nvGrpSpPr>
        <p:grpSpPr>
          <a:xfrm>
            <a:off x="9793801" y="10135169"/>
            <a:ext cx="1548909" cy="937153"/>
            <a:chOff x="6044165" y="5155129"/>
            <a:chExt cx="1548909" cy="937153"/>
          </a:xfrm>
        </p:grpSpPr>
        <p:pic>
          <p:nvPicPr>
            <p:cNvPr id="195" name="Graphic 19" descr="Amazon EventBridge service icon.">
              <a:extLst>
                <a:ext uri="{FF2B5EF4-FFF2-40B4-BE49-F238E27FC236}">
                  <a16:creationId xmlns:a16="http://schemas.microsoft.com/office/drawing/2014/main" id="{3398D844-34C2-80F0-6DF2-AE67B420C55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4">
              <a:extLst>
                <a:ext uri="{96DAC541-7B7A-43D3-8B79-37D633B846F1}">
                  <asvg:svgBlip xmlns:asvg="http://schemas.microsoft.com/office/drawing/2016/SVG/main" r:embed="rId25"/>
                </a:ext>
              </a:extLst>
            </a:blip>
            <a:srcRect/>
            <a:stretch/>
          </p:blipFill>
          <p:spPr bwMode="auto">
            <a:xfrm>
              <a:off x="6591635" y="5155129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6" name="TextBox 11">
              <a:extLst>
                <a:ext uri="{FF2B5EF4-FFF2-40B4-BE49-F238E27FC236}">
                  <a16:creationId xmlns:a16="http://schemas.microsoft.com/office/drawing/2014/main" id="{0AE81AED-E51F-9350-DE60-00B2211DC4E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044165" y="5630617"/>
              <a:ext cx="1548909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lang="en-US" altLang="en-US" sz="1200" dirty="0">
                  <a:latin typeface="+mj-lt"/>
                  <a:ea typeface="Amazon Ember" panose="020B0603020204020204" pitchFamily="34" charset="0"/>
                  <a:cs typeface="Arial" panose="020B0604020202020204" pitchFamily="34" charset="0"/>
                </a:rPr>
                <a:t>Amazon </a:t>
              </a:r>
            </a:p>
            <a:p>
              <a:pPr algn="ctr" eaLnBrk="1" hangingPunct="1"/>
              <a:r>
                <a:rPr lang="en-US" altLang="en-US" sz="1200" dirty="0" err="1">
                  <a:latin typeface="+mj-lt"/>
                  <a:ea typeface="Amazon Ember" panose="020B0603020204020204" pitchFamily="34" charset="0"/>
                  <a:cs typeface="Arial" panose="020B0604020202020204" pitchFamily="34" charset="0"/>
                </a:rPr>
                <a:t>EventBridge</a:t>
              </a:r>
              <a:endParaRPr lang="en-US" altLang="en-US" sz="1200" dirty="0">
                <a:latin typeface="+mj-lt"/>
                <a:ea typeface="Amazon Ember" panose="020B0603020204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97" name="Rectangle 196">
            <a:extLst>
              <a:ext uri="{FF2B5EF4-FFF2-40B4-BE49-F238E27FC236}">
                <a16:creationId xmlns:a16="http://schemas.microsoft.com/office/drawing/2014/main" id="{D18385B0-8555-214C-24C6-5244F8B064C8}"/>
              </a:ext>
            </a:extLst>
          </p:cNvPr>
          <p:cNvSpPr/>
          <p:nvPr/>
        </p:nvSpPr>
        <p:spPr>
          <a:xfrm>
            <a:off x="1335803" y="8614109"/>
            <a:ext cx="3874924" cy="1394557"/>
          </a:xfrm>
          <a:prstGeom prst="rect">
            <a:avLst/>
          </a:prstGeom>
          <a:noFill/>
          <a:ln w="15875">
            <a:solidFill>
              <a:srgbClr val="8C4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2920" tIns="9144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>
                <a:ln w="0"/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VPC</a:t>
            </a:r>
          </a:p>
        </p:txBody>
      </p:sp>
      <p:grpSp>
        <p:nvGrpSpPr>
          <p:cNvPr id="198" name="Group 197">
            <a:extLst>
              <a:ext uri="{FF2B5EF4-FFF2-40B4-BE49-F238E27FC236}">
                <a16:creationId xmlns:a16="http://schemas.microsoft.com/office/drawing/2014/main" id="{CD7E5A46-2B03-6BE2-6C53-F4F8275035E4}"/>
              </a:ext>
            </a:extLst>
          </p:cNvPr>
          <p:cNvGrpSpPr/>
          <p:nvPr/>
        </p:nvGrpSpPr>
        <p:grpSpPr>
          <a:xfrm>
            <a:off x="2590848" y="9731222"/>
            <a:ext cx="1291245" cy="903748"/>
            <a:chOff x="4826419" y="3010366"/>
            <a:chExt cx="1291245" cy="903748"/>
          </a:xfrm>
        </p:grpSpPr>
        <p:sp>
          <p:nvSpPr>
            <p:cNvPr id="199" name="TextBox 198">
              <a:extLst>
                <a:ext uri="{FF2B5EF4-FFF2-40B4-BE49-F238E27FC236}">
                  <a16:creationId xmlns:a16="http://schemas.microsoft.com/office/drawing/2014/main" id="{FC2181A2-5A47-C315-544A-52F4411AF722}"/>
                </a:ext>
              </a:extLst>
            </p:cNvPr>
            <p:cNvSpPr txBox="1"/>
            <p:nvPr/>
          </p:nvSpPr>
          <p:spPr>
            <a:xfrm>
              <a:off x="4826419" y="3452449"/>
              <a:ext cx="1291245" cy="46166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>
                  <a:latin typeface="+mj-lt"/>
                </a:rPr>
                <a:t>Amazon Bedrock </a:t>
              </a:r>
              <a:endParaRPr lang="en-US" sz="1200" dirty="0">
                <a:latin typeface="+mj-lt"/>
              </a:endParaRPr>
            </a:p>
            <a:p>
              <a:pPr algn="ctr"/>
              <a:r>
                <a:rPr lang="en-US" sz="1200" dirty="0">
                  <a:latin typeface="+mj-lt"/>
                </a:rPr>
                <a:t>endpoint</a:t>
              </a:r>
            </a:p>
          </p:txBody>
        </p:sp>
        <p:pic>
          <p:nvPicPr>
            <p:cNvPr id="200" name="Graphic 29">
              <a:extLst>
                <a:ext uri="{FF2B5EF4-FFF2-40B4-BE49-F238E27FC236}">
                  <a16:creationId xmlns:a16="http://schemas.microsoft.com/office/drawing/2014/main" id="{CF2D030D-AB94-C17E-7E3A-C3EC42E7E42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41070" y="3010366"/>
              <a:ext cx="457200" cy="4572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</p:pic>
      </p:grpSp>
      <p:pic>
        <p:nvPicPr>
          <p:cNvPr id="201" name="Graphic 200">
            <a:extLst>
              <a:ext uri="{FF2B5EF4-FFF2-40B4-BE49-F238E27FC236}">
                <a16:creationId xmlns:a16="http://schemas.microsoft.com/office/drawing/2014/main" id="{EAA39DC3-FE59-6E09-59D3-69E9557F270F}"/>
              </a:ext>
            </a:extLst>
          </p:cNvPr>
          <p:cNvPicPr>
            <a:picLocks noChangeAspect="1"/>
          </p:cNvPicPr>
          <p:nvPr/>
        </p:nvPicPr>
        <p:blipFill>
          <a:blip r:embed="rId27">
            <a:extLst>
              <a:ext uri="{96DAC541-7B7A-43D3-8B79-37D633B846F1}">
                <asvg:svgBlip xmlns:asvg="http://schemas.microsoft.com/office/drawing/2016/SVG/main" r:embed="rId28"/>
              </a:ext>
            </a:extLst>
          </a:blip>
          <a:srcRect/>
          <a:stretch/>
        </p:blipFill>
        <p:spPr>
          <a:xfrm>
            <a:off x="1337839" y="8617065"/>
            <a:ext cx="381000" cy="381000"/>
          </a:xfrm>
          <a:prstGeom prst="rect">
            <a:avLst/>
          </a:prstGeom>
        </p:spPr>
      </p:pic>
      <p:grpSp>
        <p:nvGrpSpPr>
          <p:cNvPr id="202" name="Group 201">
            <a:extLst>
              <a:ext uri="{FF2B5EF4-FFF2-40B4-BE49-F238E27FC236}">
                <a16:creationId xmlns:a16="http://schemas.microsoft.com/office/drawing/2014/main" id="{3F457293-E953-B523-7226-92D5BC739912}"/>
              </a:ext>
            </a:extLst>
          </p:cNvPr>
          <p:cNvGrpSpPr/>
          <p:nvPr/>
        </p:nvGrpSpPr>
        <p:grpSpPr>
          <a:xfrm>
            <a:off x="9843535" y="8909873"/>
            <a:ext cx="1449440" cy="743343"/>
            <a:chOff x="4341273" y="5499952"/>
            <a:chExt cx="1449440" cy="743343"/>
          </a:xfrm>
        </p:grpSpPr>
        <p:sp>
          <p:nvSpPr>
            <p:cNvPr id="203" name="TextBox 202">
              <a:extLst>
                <a:ext uri="{FF2B5EF4-FFF2-40B4-BE49-F238E27FC236}">
                  <a16:creationId xmlns:a16="http://schemas.microsoft.com/office/drawing/2014/main" id="{78DC733D-3FE4-60EC-6D51-BE9A0995DB99}"/>
                </a:ext>
              </a:extLst>
            </p:cNvPr>
            <p:cNvSpPr txBox="1"/>
            <p:nvPr/>
          </p:nvSpPr>
          <p:spPr>
            <a:xfrm>
              <a:off x="4341273" y="5966296"/>
              <a:ext cx="144944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>
                  <a:latin typeface="+mj-lt"/>
                </a:rPr>
                <a:t>Amazon </a:t>
              </a:r>
              <a:r>
                <a:rPr lang="en-US" sz="1200" dirty="0">
                  <a:latin typeface="+mj-lt"/>
                </a:rPr>
                <a:t>Macie</a:t>
              </a:r>
            </a:p>
          </p:txBody>
        </p:sp>
        <p:pic>
          <p:nvPicPr>
            <p:cNvPr id="204" name="Graphic 6">
              <a:extLst>
                <a:ext uri="{FF2B5EF4-FFF2-40B4-BE49-F238E27FC236}">
                  <a16:creationId xmlns:a16="http://schemas.microsoft.com/office/drawing/2014/main" id="{64E4407B-6234-B3E7-02BE-E38A54C5E27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9">
              <a:extLst>
                <a:ext uri="{96DAC541-7B7A-43D3-8B79-37D633B846F1}">
                  <asvg:svgBlip xmlns:asvg="http://schemas.microsoft.com/office/drawing/2016/SVG/main" r:embed="rId30"/>
                </a:ext>
              </a:extLst>
            </a:blip>
            <a:srcRect/>
            <a:stretch/>
          </p:blipFill>
          <p:spPr bwMode="auto">
            <a:xfrm>
              <a:off x="4835701" y="5499952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05" name="Group 204">
            <a:extLst>
              <a:ext uri="{FF2B5EF4-FFF2-40B4-BE49-F238E27FC236}">
                <a16:creationId xmlns:a16="http://schemas.microsoft.com/office/drawing/2014/main" id="{4AAB3986-7380-767E-CBBF-EBDA29C543A0}"/>
              </a:ext>
            </a:extLst>
          </p:cNvPr>
          <p:cNvGrpSpPr/>
          <p:nvPr/>
        </p:nvGrpSpPr>
        <p:grpSpPr>
          <a:xfrm>
            <a:off x="3855547" y="9721907"/>
            <a:ext cx="1460307" cy="903748"/>
            <a:chOff x="4731169" y="3010366"/>
            <a:chExt cx="1460307" cy="903748"/>
          </a:xfrm>
        </p:grpSpPr>
        <p:sp>
          <p:nvSpPr>
            <p:cNvPr id="206" name="TextBox 205">
              <a:extLst>
                <a:ext uri="{FF2B5EF4-FFF2-40B4-BE49-F238E27FC236}">
                  <a16:creationId xmlns:a16="http://schemas.microsoft.com/office/drawing/2014/main" id="{2D0D2E9F-C156-0544-F743-FB7451D00AC4}"/>
                </a:ext>
              </a:extLst>
            </p:cNvPr>
            <p:cNvSpPr txBox="1"/>
            <p:nvPr/>
          </p:nvSpPr>
          <p:spPr>
            <a:xfrm>
              <a:off x="4731169" y="3452449"/>
              <a:ext cx="1460307" cy="46166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>
                  <a:latin typeface="+mj-lt"/>
                </a:rPr>
                <a:t>Amazon OpenSearch Service endpoint</a:t>
              </a:r>
              <a:endParaRPr lang="en-US" sz="1200" dirty="0">
                <a:latin typeface="+mj-lt"/>
              </a:endParaRPr>
            </a:p>
          </p:txBody>
        </p:sp>
        <p:pic>
          <p:nvPicPr>
            <p:cNvPr id="207" name="Graphic 29">
              <a:extLst>
                <a:ext uri="{FF2B5EF4-FFF2-40B4-BE49-F238E27FC236}">
                  <a16:creationId xmlns:a16="http://schemas.microsoft.com/office/drawing/2014/main" id="{71802ACE-135F-B0F0-68AF-90CE19D52AB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41070" y="3010366"/>
              <a:ext cx="457200" cy="4572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</p:pic>
      </p:grpSp>
      <p:grpSp>
        <p:nvGrpSpPr>
          <p:cNvPr id="208" name="Group 207">
            <a:extLst>
              <a:ext uri="{FF2B5EF4-FFF2-40B4-BE49-F238E27FC236}">
                <a16:creationId xmlns:a16="http://schemas.microsoft.com/office/drawing/2014/main" id="{119E2DA7-14AC-E539-A05D-CC331F38AD34}"/>
              </a:ext>
            </a:extLst>
          </p:cNvPr>
          <p:cNvGrpSpPr/>
          <p:nvPr/>
        </p:nvGrpSpPr>
        <p:grpSpPr>
          <a:xfrm>
            <a:off x="6987495" y="8781286"/>
            <a:ext cx="1267701" cy="919751"/>
            <a:chOff x="5508935" y="3022875"/>
            <a:chExt cx="1267701" cy="919751"/>
          </a:xfrm>
        </p:grpSpPr>
        <p:pic>
          <p:nvPicPr>
            <p:cNvPr id="209" name="Graphic 10">
              <a:extLst>
                <a:ext uri="{FF2B5EF4-FFF2-40B4-BE49-F238E27FC236}">
                  <a16:creationId xmlns:a16="http://schemas.microsoft.com/office/drawing/2014/main" id="{D077969E-DBEE-85F5-02FF-7CF93470BE1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1">
              <a:extLst>
                <a:ext uri="{96DAC541-7B7A-43D3-8B79-37D633B846F1}">
                  <asvg:svgBlip xmlns:asvg="http://schemas.microsoft.com/office/drawing/2016/SVG/main" r:embed="rId32"/>
                </a:ext>
              </a:extLst>
            </a:blip>
            <a:srcRect/>
            <a:stretch/>
          </p:blipFill>
          <p:spPr bwMode="auto">
            <a:xfrm>
              <a:off x="5945574" y="3022875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10" name="TextBox 20">
              <a:extLst>
                <a:ext uri="{FF2B5EF4-FFF2-40B4-BE49-F238E27FC236}">
                  <a16:creationId xmlns:a16="http://schemas.microsoft.com/office/drawing/2014/main" id="{56BC69D0-8F13-1233-8FE3-41A4C215D90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508935" y="3480961"/>
              <a:ext cx="1267701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lang="en-US" altLang="en-US" sz="1200" dirty="0">
                  <a:latin typeface="+mj-lt"/>
                  <a:ea typeface="Amazon Ember" panose="020B0603020204020204" pitchFamily="34" charset="0"/>
                  <a:cs typeface="Arial" panose="020B0604020202020204" pitchFamily="34" charset="0"/>
                </a:rPr>
                <a:t>AWS</a:t>
              </a:r>
            </a:p>
            <a:p>
              <a:pPr algn="ctr" eaLnBrk="1" hangingPunct="1"/>
              <a:r>
                <a:rPr lang="en-US" altLang="en-US" sz="1200" dirty="0">
                  <a:latin typeface="+mj-lt"/>
                  <a:ea typeface="Amazon Ember" panose="020B0603020204020204" pitchFamily="34" charset="0"/>
                  <a:cs typeface="Arial" panose="020B0604020202020204" pitchFamily="34" charset="0"/>
                </a:rPr>
                <a:t>Lambda</a:t>
              </a:r>
            </a:p>
          </p:txBody>
        </p:sp>
      </p:grpSp>
      <p:grpSp>
        <p:nvGrpSpPr>
          <p:cNvPr id="211" name="Group 210">
            <a:extLst>
              <a:ext uri="{FF2B5EF4-FFF2-40B4-BE49-F238E27FC236}">
                <a16:creationId xmlns:a16="http://schemas.microsoft.com/office/drawing/2014/main" id="{23054FA9-059B-C33D-FF51-D7BA02D616D2}"/>
              </a:ext>
            </a:extLst>
          </p:cNvPr>
          <p:cNvGrpSpPr/>
          <p:nvPr/>
        </p:nvGrpSpPr>
        <p:grpSpPr>
          <a:xfrm>
            <a:off x="5210727" y="7598897"/>
            <a:ext cx="2279650" cy="729564"/>
            <a:chOff x="5149990" y="2700056"/>
            <a:chExt cx="2279650" cy="729564"/>
          </a:xfrm>
        </p:grpSpPr>
        <p:pic>
          <p:nvPicPr>
            <p:cNvPr id="212" name="Graphic 211" descr="Amazon Bedrock service icon.">
              <a:extLst>
                <a:ext uri="{FF2B5EF4-FFF2-40B4-BE49-F238E27FC236}">
                  <a16:creationId xmlns:a16="http://schemas.microsoft.com/office/drawing/2014/main" id="{312EE7C3-0741-2E04-FFE4-9C67C32608EE}"/>
                </a:ext>
              </a:extLst>
            </p:cNvPr>
            <p:cNvPicPr>
              <a:picLocks noChangeAspect="1"/>
            </p:cNvPicPr>
            <p:nvPr/>
          </p:nvPicPr>
          <p:blipFill>
            <a:blip r:embed="rId33">
              <a:extLst>
                <a:ext uri="{96DAC541-7B7A-43D3-8B79-37D633B846F1}">
                  <asvg:svgBlip xmlns:asvg="http://schemas.microsoft.com/office/drawing/2016/SVG/main" r:embed="rId34"/>
                </a:ext>
              </a:extLst>
            </a:blip>
            <a:srcRect/>
            <a:stretch/>
          </p:blipFill>
          <p:spPr>
            <a:xfrm>
              <a:off x="6063121" y="2700056"/>
              <a:ext cx="457200" cy="457200"/>
            </a:xfrm>
            <a:prstGeom prst="rect">
              <a:avLst/>
            </a:prstGeom>
          </p:spPr>
        </p:pic>
        <p:sp>
          <p:nvSpPr>
            <p:cNvPr id="213" name="TextBox 12">
              <a:extLst>
                <a:ext uri="{FF2B5EF4-FFF2-40B4-BE49-F238E27FC236}">
                  <a16:creationId xmlns:a16="http://schemas.microsoft.com/office/drawing/2014/main" id="{4A75D9CE-C606-C980-9E15-B078C80D8B4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49990" y="3152621"/>
              <a:ext cx="2279650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lang="en-US" altLang="en-US" sz="1200">
                  <a:latin typeface="+mj-lt"/>
                  <a:ea typeface="Amazon Ember" panose="020B0603020204020204" pitchFamily="34" charset="0"/>
                  <a:cs typeface="Arial" panose="020B0604020202020204" pitchFamily="34" charset="0"/>
                </a:rPr>
                <a:t>Amazon Bedrock</a:t>
              </a:r>
              <a:endParaRPr lang="en-US" altLang="en-US" sz="1200" dirty="0">
                <a:latin typeface="+mj-lt"/>
                <a:ea typeface="Amazon Ember" panose="020B0603020204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14" name="Group 213">
            <a:extLst>
              <a:ext uri="{FF2B5EF4-FFF2-40B4-BE49-F238E27FC236}">
                <a16:creationId xmlns:a16="http://schemas.microsoft.com/office/drawing/2014/main" id="{90E67D25-77CA-0A31-E877-C0BE2756DCC0}"/>
              </a:ext>
            </a:extLst>
          </p:cNvPr>
          <p:cNvGrpSpPr/>
          <p:nvPr/>
        </p:nvGrpSpPr>
        <p:grpSpPr>
          <a:xfrm>
            <a:off x="1394844" y="9721907"/>
            <a:ext cx="1034431" cy="903748"/>
            <a:chOff x="4931194" y="3010366"/>
            <a:chExt cx="1034431" cy="903748"/>
          </a:xfrm>
        </p:grpSpPr>
        <p:sp>
          <p:nvSpPr>
            <p:cNvPr id="215" name="TextBox 214">
              <a:extLst>
                <a:ext uri="{FF2B5EF4-FFF2-40B4-BE49-F238E27FC236}">
                  <a16:creationId xmlns:a16="http://schemas.microsoft.com/office/drawing/2014/main" id="{CC49A278-5007-DD7B-755F-4C93EBB85285}"/>
                </a:ext>
              </a:extLst>
            </p:cNvPr>
            <p:cNvSpPr txBox="1"/>
            <p:nvPr/>
          </p:nvSpPr>
          <p:spPr>
            <a:xfrm>
              <a:off x="4931194" y="3452449"/>
              <a:ext cx="1034431" cy="46166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>
                  <a:latin typeface="+mj-lt"/>
                </a:rPr>
                <a:t>Amazon S3 </a:t>
              </a:r>
            </a:p>
            <a:p>
              <a:pPr algn="ctr"/>
              <a:r>
                <a:rPr lang="en-US" sz="1200" dirty="0">
                  <a:latin typeface="+mj-lt"/>
                </a:rPr>
                <a:t>endpoint</a:t>
              </a:r>
            </a:p>
          </p:txBody>
        </p:sp>
        <p:pic>
          <p:nvPicPr>
            <p:cNvPr id="216" name="Graphic 29">
              <a:extLst>
                <a:ext uri="{FF2B5EF4-FFF2-40B4-BE49-F238E27FC236}">
                  <a16:creationId xmlns:a16="http://schemas.microsoft.com/office/drawing/2014/main" id="{5EA6428E-AD4A-9839-B27F-EB63D9FBA77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41070" y="3010366"/>
              <a:ext cx="457200" cy="4572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</p:pic>
      </p:grpSp>
      <p:grpSp>
        <p:nvGrpSpPr>
          <p:cNvPr id="217" name="Group 216">
            <a:extLst>
              <a:ext uri="{FF2B5EF4-FFF2-40B4-BE49-F238E27FC236}">
                <a16:creationId xmlns:a16="http://schemas.microsoft.com/office/drawing/2014/main" id="{ABE6AA5C-45E3-0AC7-924C-7CF26AE929FE}"/>
              </a:ext>
            </a:extLst>
          </p:cNvPr>
          <p:cNvGrpSpPr/>
          <p:nvPr/>
        </p:nvGrpSpPr>
        <p:grpSpPr>
          <a:xfrm>
            <a:off x="7059192" y="7566794"/>
            <a:ext cx="1123121" cy="882696"/>
            <a:chOff x="2170712" y="6695124"/>
            <a:chExt cx="1123121" cy="882696"/>
          </a:xfrm>
        </p:grpSpPr>
        <p:sp>
          <p:nvSpPr>
            <p:cNvPr id="218" name="TextBox 217">
              <a:extLst>
                <a:ext uri="{FF2B5EF4-FFF2-40B4-BE49-F238E27FC236}">
                  <a16:creationId xmlns:a16="http://schemas.microsoft.com/office/drawing/2014/main" id="{77626BE5-9F1F-ADA6-B374-CEAFE785EC06}"/>
                </a:ext>
              </a:extLst>
            </p:cNvPr>
            <p:cNvSpPr txBox="1"/>
            <p:nvPr/>
          </p:nvSpPr>
          <p:spPr>
            <a:xfrm>
              <a:off x="2170712" y="7116155"/>
              <a:ext cx="112312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>
                  <a:latin typeface="+mj-lt"/>
                </a:rPr>
                <a:t>Model invocation </a:t>
              </a:r>
              <a:r>
                <a:rPr lang="en-US" sz="1200" dirty="0">
                  <a:latin typeface="+mj-lt"/>
                </a:rPr>
                <a:t>l</a:t>
              </a:r>
              <a:r>
                <a:rPr lang="en-US" sz="1200">
                  <a:latin typeface="+mj-lt"/>
                </a:rPr>
                <a:t>ogs</a:t>
              </a:r>
              <a:endParaRPr lang="en-US" sz="1200" dirty="0">
                <a:latin typeface="+mj-lt"/>
              </a:endParaRPr>
            </a:p>
          </p:txBody>
        </p:sp>
        <p:pic>
          <p:nvPicPr>
            <p:cNvPr id="219" name="Graphic 218">
              <a:extLst>
                <a:ext uri="{FF2B5EF4-FFF2-40B4-BE49-F238E27FC236}">
                  <a16:creationId xmlns:a16="http://schemas.microsoft.com/office/drawing/2014/main" id="{EC0CA76A-CB55-0D59-A5E6-B68EA15B67C2}"/>
                </a:ext>
              </a:extLst>
            </p:cNvPr>
            <p:cNvPicPr>
              <a:picLocks noChangeAspect="1"/>
            </p:cNvPicPr>
            <p:nvPr/>
          </p:nvPicPr>
          <p:blipFill>
            <a:blip r:embed="rId35">
              <a:extLst>
                <a:ext uri="{96DAC541-7B7A-43D3-8B79-37D633B846F1}">
                  <asvg:svgBlip xmlns:asvg="http://schemas.microsoft.com/office/drawing/2016/SVG/main" r:embed="rId36"/>
                </a:ext>
              </a:extLst>
            </a:blip>
            <a:stretch>
              <a:fillRect/>
            </a:stretch>
          </p:blipFill>
          <p:spPr>
            <a:xfrm>
              <a:off x="2511699" y="6695124"/>
              <a:ext cx="457200" cy="457200"/>
            </a:xfrm>
            <a:prstGeom prst="rect">
              <a:avLst/>
            </a:prstGeom>
          </p:spPr>
        </p:pic>
      </p:grpSp>
      <p:grpSp>
        <p:nvGrpSpPr>
          <p:cNvPr id="220" name="Group 219">
            <a:extLst>
              <a:ext uri="{FF2B5EF4-FFF2-40B4-BE49-F238E27FC236}">
                <a16:creationId xmlns:a16="http://schemas.microsoft.com/office/drawing/2014/main" id="{40ABCA32-3B03-E57A-AA31-936C9FA9B227}"/>
              </a:ext>
            </a:extLst>
          </p:cNvPr>
          <p:cNvGrpSpPr/>
          <p:nvPr/>
        </p:nvGrpSpPr>
        <p:grpSpPr>
          <a:xfrm>
            <a:off x="9861536" y="11289357"/>
            <a:ext cx="1349705" cy="878622"/>
            <a:chOff x="8532014" y="4363147"/>
            <a:chExt cx="1349705" cy="878622"/>
          </a:xfrm>
        </p:grpSpPr>
        <p:pic>
          <p:nvPicPr>
            <p:cNvPr id="221" name="Graphic 21" descr="Amazon Inspector service icon.">
              <a:extLst>
                <a:ext uri="{FF2B5EF4-FFF2-40B4-BE49-F238E27FC236}">
                  <a16:creationId xmlns:a16="http://schemas.microsoft.com/office/drawing/2014/main" id="{343746F8-410B-3806-321F-D6E46432AE7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7">
              <a:extLst>
                <a:ext uri="{96DAC541-7B7A-43D3-8B79-37D633B846F1}">
                  <asvg:svgBlip xmlns:asvg="http://schemas.microsoft.com/office/drawing/2016/SVG/main" r:embed="rId38"/>
                </a:ext>
              </a:extLst>
            </a:blip>
            <a:srcRect/>
            <a:stretch/>
          </p:blipFill>
          <p:spPr bwMode="auto">
            <a:xfrm>
              <a:off x="8962769" y="4363147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22" name="TextBox 15">
              <a:extLst>
                <a:ext uri="{FF2B5EF4-FFF2-40B4-BE49-F238E27FC236}">
                  <a16:creationId xmlns:a16="http://schemas.microsoft.com/office/drawing/2014/main" id="{A4EE3A80-894E-54A1-4D22-140A6A88166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532014" y="4780104"/>
              <a:ext cx="1349705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lang="en-US" altLang="en-US" sz="1200" dirty="0">
                  <a:latin typeface="+mj-lt"/>
                  <a:ea typeface="Amazon Ember" panose="020B0603020204020204" pitchFamily="34" charset="0"/>
                  <a:cs typeface="Arial" panose="020B0604020202020204" pitchFamily="34" charset="0"/>
                </a:rPr>
                <a:t>Amazon</a:t>
              </a:r>
            </a:p>
            <a:p>
              <a:pPr algn="ctr" eaLnBrk="1" hangingPunct="1"/>
              <a:r>
                <a:rPr lang="en-US" altLang="en-US" sz="1200" dirty="0">
                  <a:latin typeface="+mj-lt"/>
                  <a:ea typeface="Amazon Ember" panose="020B0603020204020204" pitchFamily="34" charset="0"/>
                  <a:cs typeface="Arial" panose="020B0604020202020204" pitchFamily="34" charset="0"/>
                </a:rPr>
                <a:t>Inspector</a:t>
              </a:r>
            </a:p>
          </p:txBody>
        </p:sp>
      </p:grpSp>
      <p:grpSp>
        <p:nvGrpSpPr>
          <p:cNvPr id="223" name="Group 222">
            <a:extLst>
              <a:ext uri="{FF2B5EF4-FFF2-40B4-BE49-F238E27FC236}">
                <a16:creationId xmlns:a16="http://schemas.microsoft.com/office/drawing/2014/main" id="{E931DC4B-80C1-DFA3-8174-6DB9AE66F9B7}"/>
              </a:ext>
            </a:extLst>
          </p:cNvPr>
          <p:cNvGrpSpPr/>
          <p:nvPr/>
        </p:nvGrpSpPr>
        <p:grpSpPr>
          <a:xfrm>
            <a:off x="5210727" y="8754761"/>
            <a:ext cx="2279650" cy="915584"/>
            <a:chOff x="5149990" y="2774902"/>
            <a:chExt cx="2279650" cy="915584"/>
          </a:xfrm>
        </p:grpSpPr>
        <p:pic>
          <p:nvPicPr>
            <p:cNvPr id="224" name="Graphic 223" descr="Amazon Bedrock service icon.">
              <a:extLst>
                <a:ext uri="{FF2B5EF4-FFF2-40B4-BE49-F238E27FC236}">
                  <a16:creationId xmlns:a16="http://schemas.microsoft.com/office/drawing/2014/main" id="{3F848BB1-4A1F-B763-558C-0BFD4A063F22}"/>
                </a:ext>
              </a:extLst>
            </p:cNvPr>
            <p:cNvPicPr>
              <a:picLocks noChangeAspect="1"/>
            </p:cNvPicPr>
            <p:nvPr/>
          </p:nvPicPr>
          <p:blipFill>
            <a:blip r:embed="rId33">
              <a:extLst>
                <a:ext uri="{96DAC541-7B7A-43D3-8B79-37D633B846F1}">
                  <asvg:svgBlip xmlns:asvg="http://schemas.microsoft.com/office/drawing/2016/SVG/main" r:embed="rId34"/>
                </a:ext>
              </a:extLst>
            </a:blip>
            <a:srcRect/>
            <a:stretch/>
          </p:blipFill>
          <p:spPr>
            <a:xfrm>
              <a:off x="6063121" y="2774902"/>
              <a:ext cx="457200" cy="457200"/>
            </a:xfrm>
            <a:prstGeom prst="rect">
              <a:avLst/>
            </a:prstGeom>
          </p:spPr>
        </p:pic>
        <p:sp>
          <p:nvSpPr>
            <p:cNvPr id="225" name="TextBox 12">
              <a:extLst>
                <a:ext uri="{FF2B5EF4-FFF2-40B4-BE49-F238E27FC236}">
                  <a16:creationId xmlns:a16="http://schemas.microsoft.com/office/drawing/2014/main" id="{F1A1E48D-F803-0831-4292-68637BAB2D7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49990" y="3228821"/>
              <a:ext cx="227965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lang="en-US" altLang="en-US" sz="1200">
                  <a:latin typeface="+mj-lt"/>
                  <a:ea typeface="Amazon Ember" panose="020B0603020204020204" pitchFamily="34" charset="0"/>
                  <a:cs typeface="Arial" panose="020B0604020202020204" pitchFamily="34" charset="0"/>
                </a:rPr>
                <a:t>Guardrails for </a:t>
              </a:r>
            </a:p>
            <a:p>
              <a:pPr algn="ctr" eaLnBrk="1" hangingPunct="1"/>
              <a:r>
                <a:rPr lang="en-US" altLang="en-US" sz="1200">
                  <a:latin typeface="+mj-lt"/>
                  <a:ea typeface="Amazon Ember" panose="020B0603020204020204" pitchFamily="34" charset="0"/>
                  <a:cs typeface="Arial" panose="020B0604020202020204" pitchFamily="34" charset="0"/>
                </a:rPr>
                <a:t>Amazon Bedrock</a:t>
              </a:r>
              <a:endParaRPr lang="en-US" altLang="en-US" sz="1200" dirty="0">
                <a:latin typeface="+mj-lt"/>
                <a:ea typeface="Amazon Ember" panose="020B0603020204020204" pitchFamily="34" charset="0"/>
                <a:cs typeface="Arial" panose="020B0604020202020204" pitchFamily="34" charset="0"/>
              </a:endParaRPr>
            </a:p>
          </p:txBody>
        </p:sp>
      </p:grpSp>
      <p:cxnSp>
        <p:nvCxnSpPr>
          <p:cNvPr id="226" name="Straight Connector 225">
            <a:extLst>
              <a:ext uri="{FF2B5EF4-FFF2-40B4-BE49-F238E27FC236}">
                <a16:creationId xmlns:a16="http://schemas.microsoft.com/office/drawing/2014/main" id="{7C8603AA-E16F-70B0-78BA-34A1F1A70B0E}"/>
              </a:ext>
            </a:extLst>
          </p:cNvPr>
          <p:cNvCxnSpPr>
            <a:cxnSpLocks/>
          </p:cNvCxnSpPr>
          <p:nvPr/>
        </p:nvCxnSpPr>
        <p:spPr>
          <a:xfrm>
            <a:off x="8501693" y="7532519"/>
            <a:ext cx="0" cy="548640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7" name="Rectangle 226">
            <a:extLst>
              <a:ext uri="{FF2B5EF4-FFF2-40B4-BE49-F238E27FC236}">
                <a16:creationId xmlns:a16="http://schemas.microsoft.com/office/drawing/2014/main" id="{5D137210-8843-17E3-E9E5-53CCCC907D5F}"/>
              </a:ext>
            </a:extLst>
          </p:cNvPr>
          <p:cNvSpPr/>
          <p:nvPr/>
        </p:nvSpPr>
        <p:spPr>
          <a:xfrm>
            <a:off x="1335803" y="10864031"/>
            <a:ext cx="5264450" cy="2525581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8" name="TextBox 227">
            <a:extLst>
              <a:ext uri="{FF2B5EF4-FFF2-40B4-BE49-F238E27FC236}">
                <a16:creationId xmlns:a16="http://schemas.microsoft.com/office/drawing/2014/main" id="{F874F021-FEAE-A32D-ADAE-F46565DD8E1B}"/>
              </a:ext>
            </a:extLst>
          </p:cNvPr>
          <p:cNvSpPr txBox="1"/>
          <p:nvPr/>
        </p:nvSpPr>
        <p:spPr>
          <a:xfrm rot="16200000">
            <a:off x="374043" y="11972933"/>
            <a:ext cx="252558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Bedrock </a:t>
            </a:r>
            <a:r>
              <a:rPr lang="en-US" sz="1400" dirty="0" err="1"/>
              <a:t>AgentCore</a:t>
            </a:r>
            <a:endParaRPr lang="en-US" sz="1400" dirty="0"/>
          </a:p>
        </p:txBody>
      </p:sp>
      <p:grpSp>
        <p:nvGrpSpPr>
          <p:cNvPr id="229" name="Group 228">
            <a:extLst>
              <a:ext uri="{FF2B5EF4-FFF2-40B4-BE49-F238E27FC236}">
                <a16:creationId xmlns:a16="http://schemas.microsoft.com/office/drawing/2014/main" id="{BB9C32CB-4BFE-93B0-8553-E4C81B512A39}"/>
              </a:ext>
            </a:extLst>
          </p:cNvPr>
          <p:cNvGrpSpPr/>
          <p:nvPr/>
        </p:nvGrpSpPr>
        <p:grpSpPr>
          <a:xfrm>
            <a:off x="4957266" y="11214213"/>
            <a:ext cx="1147961" cy="729069"/>
            <a:chOff x="14150986" y="11786040"/>
            <a:chExt cx="1147961" cy="729069"/>
          </a:xfrm>
        </p:grpSpPr>
        <p:pic>
          <p:nvPicPr>
            <p:cNvPr id="230" name="Graphic 229">
              <a:extLst>
                <a:ext uri="{FF2B5EF4-FFF2-40B4-BE49-F238E27FC236}">
                  <a16:creationId xmlns:a16="http://schemas.microsoft.com/office/drawing/2014/main" id="{FCBFABCD-6F73-4CE4-012B-257D5E166700}"/>
                </a:ext>
              </a:extLst>
            </p:cNvPr>
            <p:cNvPicPr>
              <a:picLocks noChangeAspect="1"/>
            </p:cNvPicPr>
            <p:nvPr/>
          </p:nvPicPr>
          <p:blipFill>
            <a:blip r:embed="rId39">
              <a:extLst>
                <a:ext uri="{96DAC541-7B7A-43D3-8B79-37D633B846F1}">
                  <asvg:svgBlip xmlns:asvg="http://schemas.microsoft.com/office/drawing/2016/SVG/main" r:embed="rId40"/>
                </a:ext>
              </a:extLst>
            </a:blip>
            <a:stretch>
              <a:fillRect/>
            </a:stretch>
          </p:blipFill>
          <p:spPr>
            <a:xfrm>
              <a:off x="14500755" y="11786040"/>
              <a:ext cx="457200" cy="457200"/>
            </a:xfrm>
            <a:prstGeom prst="rect">
              <a:avLst/>
            </a:prstGeom>
          </p:spPr>
        </p:pic>
        <p:sp>
          <p:nvSpPr>
            <p:cNvPr id="231" name="TextBox 230">
              <a:extLst>
                <a:ext uri="{FF2B5EF4-FFF2-40B4-BE49-F238E27FC236}">
                  <a16:creationId xmlns:a16="http://schemas.microsoft.com/office/drawing/2014/main" id="{627EBC38-F4C5-A270-21CB-FDBF8B61B1FE}"/>
                </a:ext>
              </a:extLst>
            </p:cNvPr>
            <p:cNvSpPr txBox="1"/>
            <p:nvPr/>
          </p:nvSpPr>
          <p:spPr>
            <a:xfrm>
              <a:off x="14150986" y="12243240"/>
              <a:ext cx="1147961" cy="2718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380"/>
                </a:lnSpc>
              </a:pPr>
              <a:r>
                <a:rPr lang="en-US" sz="1200" dirty="0">
                  <a:latin typeface="+mj-lt"/>
                </a:rPr>
                <a:t>Memory</a:t>
              </a:r>
            </a:p>
          </p:txBody>
        </p:sp>
      </p:grpSp>
      <p:grpSp>
        <p:nvGrpSpPr>
          <p:cNvPr id="232" name="Group 231">
            <a:extLst>
              <a:ext uri="{FF2B5EF4-FFF2-40B4-BE49-F238E27FC236}">
                <a16:creationId xmlns:a16="http://schemas.microsoft.com/office/drawing/2014/main" id="{3E5DF890-A34C-3137-6631-C9990EA1E9DC}"/>
              </a:ext>
            </a:extLst>
          </p:cNvPr>
          <p:cNvGrpSpPr/>
          <p:nvPr/>
        </p:nvGrpSpPr>
        <p:grpSpPr>
          <a:xfrm>
            <a:off x="3867322" y="11212595"/>
            <a:ext cx="1147961" cy="730687"/>
            <a:chOff x="13782555" y="10449216"/>
            <a:chExt cx="1147961" cy="730687"/>
          </a:xfrm>
        </p:grpSpPr>
        <p:pic>
          <p:nvPicPr>
            <p:cNvPr id="233" name="Graphic 232">
              <a:extLst>
                <a:ext uri="{FF2B5EF4-FFF2-40B4-BE49-F238E27FC236}">
                  <a16:creationId xmlns:a16="http://schemas.microsoft.com/office/drawing/2014/main" id="{D7CD6273-05B6-53A7-D47D-280CA1A8CFAD}"/>
                </a:ext>
              </a:extLst>
            </p:cNvPr>
            <p:cNvPicPr>
              <a:picLocks noChangeAspect="1"/>
            </p:cNvPicPr>
            <p:nvPr/>
          </p:nvPicPr>
          <p:blipFill>
            <a:blip r:embed="rId41">
              <a:extLst>
                <a:ext uri="{96DAC541-7B7A-43D3-8B79-37D633B846F1}">
                  <asvg:svgBlip xmlns:asvg="http://schemas.microsoft.com/office/drawing/2016/SVG/main" r:embed="rId42"/>
                </a:ext>
              </a:extLst>
            </a:blip>
            <a:stretch>
              <a:fillRect/>
            </a:stretch>
          </p:blipFill>
          <p:spPr>
            <a:xfrm>
              <a:off x="14177786" y="10449216"/>
              <a:ext cx="576072" cy="458818"/>
            </a:xfrm>
            <a:prstGeom prst="rect">
              <a:avLst/>
            </a:prstGeom>
          </p:spPr>
        </p:pic>
        <p:sp>
          <p:nvSpPr>
            <p:cNvPr id="234" name="TextBox 233">
              <a:extLst>
                <a:ext uri="{FF2B5EF4-FFF2-40B4-BE49-F238E27FC236}">
                  <a16:creationId xmlns:a16="http://schemas.microsoft.com/office/drawing/2014/main" id="{2447E054-D27A-A9CA-8411-ACC596ACE196}"/>
                </a:ext>
              </a:extLst>
            </p:cNvPr>
            <p:cNvSpPr txBox="1"/>
            <p:nvPr/>
          </p:nvSpPr>
          <p:spPr>
            <a:xfrm>
              <a:off x="13782555" y="10908034"/>
              <a:ext cx="1147961" cy="2718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380"/>
                </a:lnSpc>
              </a:pPr>
              <a:r>
                <a:rPr lang="en-US" sz="1200" dirty="0">
                  <a:latin typeface="+mj-lt"/>
                </a:rPr>
                <a:t>Identity</a:t>
              </a:r>
            </a:p>
          </p:txBody>
        </p:sp>
      </p:grpSp>
      <p:grpSp>
        <p:nvGrpSpPr>
          <p:cNvPr id="235" name="Group 234">
            <a:extLst>
              <a:ext uri="{FF2B5EF4-FFF2-40B4-BE49-F238E27FC236}">
                <a16:creationId xmlns:a16="http://schemas.microsoft.com/office/drawing/2014/main" id="{ECC0C4EB-F8FF-F780-42B9-81B0D2923B44}"/>
              </a:ext>
            </a:extLst>
          </p:cNvPr>
          <p:cNvGrpSpPr/>
          <p:nvPr/>
        </p:nvGrpSpPr>
        <p:grpSpPr>
          <a:xfrm>
            <a:off x="3909063" y="12428697"/>
            <a:ext cx="1147961" cy="715210"/>
            <a:chOff x="14847568" y="8759871"/>
            <a:chExt cx="1147961" cy="715210"/>
          </a:xfrm>
        </p:grpSpPr>
        <p:pic>
          <p:nvPicPr>
            <p:cNvPr id="236" name="Graphic 235">
              <a:extLst>
                <a:ext uri="{FF2B5EF4-FFF2-40B4-BE49-F238E27FC236}">
                  <a16:creationId xmlns:a16="http://schemas.microsoft.com/office/drawing/2014/main" id="{74B7B47E-EB3E-B6BD-A245-EEDAC08DBD45}"/>
                </a:ext>
              </a:extLst>
            </p:cNvPr>
            <p:cNvPicPr>
              <a:picLocks noChangeAspect="1"/>
            </p:cNvPicPr>
            <p:nvPr/>
          </p:nvPicPr>
          <p:blipFill>
            <a:blip r:embed="rId43">
              <a:extLst>
                <a:ext uri="{96DAC541-7B7A-43D3-8B79-37D633B846F1}">
                  <asvg:svgBlip xmlns:asvg="http://schemas.microsoft.com/office/drawing/2016/SVG/main" r:embed="rId44"/>
                </a:ext>
              </a:extLst>
            </a:blip>
            <a:stretch>
              <a:fillRect/>
            </a:stretch>
          </p:blipFill>
          <p:spPr>
            <a:xfrm>
              <a:off x="15156373" y="8759871"/>
              <a:ext cx="530352" cy="458032"/>
            </a:xfrm>
            <a:prstGeom prst="rect">
              <a:avLst/>
            </a:prstGeom>
          </p:spPr>
        </p:pic>
        <p:sp>
          <p:nvSpPr>
            <p:cNvPr id="237" name="TextBox 236">
              <a:extLst>
                <a:ext uri="{FF2B5EF4-FFF2-40B4-BE49-F238E27FC236}">
                  <a16:creationId xmlns:a16="http://schemas.microsoft.com/office/drawing/2014/main" id="{8D999EDB-B311-C752-D05B-00A02B191667}"/>
                </a:ext>
              </a:extLst>
            </p:cNvPr>
            <p:cNvSpPr txBox="1"/>
            <p:nvPr/>
          </p:nvSpPr>
          <p:spPr>
            <a:xfrm>
              <a:off x="14847568" y="9203212"/>
              <a:ext cx="1147961" cy="2718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380"/>
                </a:lnSpc>
              </a:pPr>
              <a:r>
                <a:rPr lang="en-US" sz="1200" dirty="0">
                  <a:latin typeface="+mj-lt"/>
                </a:rPr>
                <a:t>Browser tool</a:t>
              </a:r>
            </a:p>
          </p:txBody>
        </p:sp>
      </p:grpSp>
      <p:grpSp>
        <p:nvGrpSpPr>
          <p:cNvPr id="238" name="Group 237">
            <a:extLst>
              <a:ext uri="{FF2B5EF4-FFF2-40B4-BE49-F238E27FC236}">
                <a16:creationId xmlns:a16="http://schemas.microsoft.com/office/drawing/2014/main" id="{9CC82A25-F80A-F711-C622-3288FE2EE76C}"/>
              </a:ext>
            </a:extLst>
          </p:cNvPr>
          <p:cNvGrpSpPr/>
          <p:nvPr/>
        </p:nvGrpSpPr>
        <p:grpSpPr>
          <a:xfrm>
            <a:off x="2759374" y="12441447"/>
            <a:ext cx="1273824" cy="725916"/>
            <a:chOff x="13593761" y="7590837"/>
            <a:chExt cx="1273824" cy="725916"/>
          </a:xfrm>
        </p:grpSpPr>
        <p:pic>
          <p:nvPicPr>
            <p:cNvPr id="239" name="Graphic 238">
              <a:extLst>
                <a:ext uri="{FF2B5EF4-FFF2-40B4-BE49-F238E27FC236}">
                  <a16:creationId xmlns:a16="http://schemas.microsoft.com/office/drawing/2014/main" id="{E4ADAC90-55D7-8516-B1F5-21F79F80BA9F}"/>
                </a:ext>
              </a:extLst>
            </p:cNvPr>
            <p:cNvPicPr>
              <a:picLocks noChangeAspect="1"/>
            </p:cNvPicPr>
            <p:nvPr/>
          </p:nvPicPr>
          <p:blipFill>
            <a:blip r:embed="rId45">
              <a:extLst>
                <a:ext uri="{96DAC541-7B7A-43D3-8B79-37D633B846F1}">
                  <asvg:svgBlip xmlns:asvg="http://schemas.microsoft.com/office/drawing/2016/SVG/main" r:embed="rId46"/>
                </a:ext>
              </a:extLst>
            </a:blip>
            <a:stretch>
              <a:fillRect/>
            </a:stretch>
          </p:blipFill>
          <p:spPr>
            <a:xfrm>
              <a:off x="13970069" y="7590837"/>
              <a:ext cx="585216" cy="454047"/>
            </a:xfrm>
            <a:prstGeom prst="rect">
              <a:avLst/>
            </a:prstGeom>
          </p:spPr>
        </p:pic>
        <p:sp>
          <p:nvSpPr>
            <p:cNvPr id="240" name="TextBox 239">
              <a:extLst>
                <a:ext uri="{FF2B5EF4-FFF2-40B4-BE49-F238E27FC236}">
                  <a16:creationId xmlns:a16="http://schemas.microsoft.com/office/drawing/2014/main" id="{D9F0573B-8C5D-3464-D866-BAAC776F84B3}"/>
                </a:ext>
              </a:extLst>
            </p:cNvPr>
            <p:cNvSpPr txBox="1"/>
            <p:nvPr/>
          </p:nvSpPr>
          <p:spPr>
            <a:xfrm>
              <a:off x="13593761" y="8044884"/>
              <a:ext cx="1273824" cy="2718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380"/>
                </a:lnSpc>
              </a:pPr>
              <a:r>
                <a:rPr lang="en-US" sz="1200" dirty="0">
                  <a:latin typeface="+mj-lt"/>
                </a:rPr>
                <a:t>Code interpreter</a:t>
              </a:r>
            </a:p>
          </p:txBody>
        </p:sp>
      </p:grpSp>
      <p:grpSp>
        <p:nvGrpSpPr>
          <p:cNvPr id="241" name="Group 240">
            <a:extLst>
              <a:ext uri="{FF2B5EF4-FFF2-40B4-BE49-F238E27FC236}">
                <a16:creationId xmlns:a16="http://schemas.microsoft.com/office/drawing/2014/main" id="{DAABC5A8-8F29-B5FB-D6A9-4D801900BB97}"/>
              </a:ext>
            </a:extLst>
          </p:cNvPr>
          <p:cNvGrpSpPr/>
          <p:nvPr/>
        </p:nvGrpSpPr>
        <p:grpSpPr>
          <a:xfrm>
            <a:off x="1820106" y="12420128"/>
            <a:ext cx="1147961" cy="726877"/>
            <a:chOff x="13652325" y="6096614"/>
            <a:chExt cx="1147961" cy="726877"/>
          </a:xfrm>
        </p:grpSpPr>
        <p:pic>
          <p:nvPicPr>
            <p:cNvPr id="242" name="Graphic 241">
              <a:extLst>
                <a:ext uri="{FF2B5EF4-FFF2-40B4-BE49-F238E27FC236}">
                  <a16:creationId xmlns:a16="http://schemas.microsoft.com/office/drawing/2014/main" id="{11E0FE15-1CE0-3DC2-A806-C44AFAC3EE9E}"/>
                </a:ext>
              </a:extLst>
            </p:cNvPr>
            <p:cNvPicPr>
              <a:picLocks noChangeAspect="1"/>
            </p:cNvPicPr>
            <p:nvPr/>
          </p:nvPicPr>
          <p:blipFill>
            <a:blip r:embed="rId47">
              <a:extLst>
                <a:ext uri="{96DAC541-7B7A-43D3-8B79-37D633B846F1}">
                  <asvg:svgBlip xmlns:asvg="http://schemas.microsoft.com/office/drawing/2016/SVG/main" r:embed="rId48"/>
                </a:ext>
              </a:extLst>
            </a:blip>
            <a:stretch>
              <a:fillRect/>
            </a:stretch>
          </p:blipFill>
          <p:spPr>
            <a:xfrm>
              <a:off x="13970069" y="6096614"/>
              <a:ext cx="521208" cy="461641"/>
            </a:xfrm>
            <a:prstGeom prst="rect">
              <a:avLst/>
            </a:prstGeom>
          </p:spPr>
        </p:pic>
        <p:sp>
          <p:nvSpPr>
            <p:cNvPr id="243" name="TextBox 242">
              <a:extLst>
                <a:ext uri="{FF2B5EF4-FFF2-40B4-BE49-F238E27FC236}">
                  <a16:creationId xmlns:a16="http://schemas.microsoft.com/office/drawing/2014/main" id="{3946C8A4-B010-99C4-DE5E-95C6F7D091E3}"/>
                </a:ext>
              </a:extLst>
            </p:cNvPr>
            <p:cNvSpPr txBox="1"/>
            <p:nvPr/>
          </p:nvSpPr>
          <p:spPr>
            <a:xfrm>
              <a:off x="13652325" y="6551622"/>
              <a:ext cx="1147961" cy="2718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380"/>
                </a:lnSpc>
              </a:pPr>
              <a:r>
                <a:rPr lang="en-US" sz="1200" dirty="0">
                  <a:latin typeface="+mj-lt"/>
                </a:rPr>
                <a:t>Observability</a:t>
              </a:r>
            </a:p>
          </p:txBody>
        </p:sp>
      </p:grpSp>
      <p:grpSp>
        <p:nvGrpSpPr>
          <p:cNvPr id="244" name="Group 243">
            <a:extLst>
              <a:ext uri="{FF2B5EF4-FFF2-40B4-BE49-F238E27FC236}">
                <a16:creationId xmlns:a16="http://schemas.microsoft.com/office/drawing/2014/main" id="{3CF873D1-E411-7A2E-8146-70722106B336}"/>
              </a:ext>
            </a:extLst>
          </p:cNvPr>
          <p:cNvGrpSpPr/>
          <p:nvPr/>
        </p:nvGrpSpPr>
        <p:grpSpPr>
          <a:xfrm>
            <a:off x="1830142" y="11222978"/>
            <a:ext cx="1147961" cy="722586"/>
            <a:chOff x="13396088" y="4839729"/>
            <a:chExt cx="1147961" cy="722586"/>
          </a:xfrm>
        </p:grpSpPr>
        <p:pic>
          <p:nvPicPr>
            <p:cNvPr id="245" name="Graphic 244">
              <a:extLst>
                <a:ext uri="{FF2B5EF4-FFF2-40B4-BE49-F238E27FC236}">
                  <a16:creationId xmlns:a16="http://schemas.microsoft.com/office/drawing/2014/main" id="{E142496E-3503-82A6-42AF-1E3A9146A782}"/>
                </a:ext>
              </a:extLst>
            </p:cNvPr>
            <p:cNvPicPr>
              <a:picLocks noChangeAspect="1"/>
            </p:cNvPicPr>
            <p:nvPr/>
          </p:nvPicPr>
          <p:blipFill>
            <a:blip r:embed="rId49">
              <a:extLst>
                <a:ext uri="{96DAC541-7B7A-43D3-8B79-37D633B846F1}">
                  <asvg:svgBlip xmlns:asvg="http://schemas.microsoft.com/office/drawing/2016/SVG/main" r:embed="rId50"/>
                </a:ext>
              </a:extLst>
            </a:blip>
            <a:stretch>
              <a:fillRect/>
            </a:stretch>
          </p:blipFill>
          <p:spPr>
            <a:xfrm>
              <a:off x="13772973" y="4839729"/>
              <a:ext cx="484632" cy="460156"/>
            </a:xfrm>
            <a:prstGeom prst="rect">
              <a:avLst/>
            </a:prstGeom>
          </p:spPr>
        </p:pic>
        <p:sp>
          <p:nvSpPr>
            <p:cNvPr id="246" name="TextBox 245">
              <a:extLst>
                <a:ext uri="{FF2B5EF4-FFF2-40B4-BE49-F238E27FC236}">
                  <a16:creationId xmlns:a16="http://schemas.microsoft.com/office/drawing/2014/main" id="{B13CB989-E42F-7048-A6B1-6E96389DF2E8}"/>
                </a:ext>
              </a:extLst>
            </p:cNvPr>
            <p:cNvSpPr txBox="1"/>
            <p:nvPr/>
          </p:nvSpPr>
          <p:spPr>
            <a:xfrm>
              <a:off x="13396088" y="5290446"/>
              <a:ext cx="1147961" cy="2718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380"/>
                </a:lnSpc>
              </a:pPr>
              <a:r>
                <a:rPr lang="en-US" sz="1200" dirty="0">
                  <a:latin typeface="+mj-lt"/>
                </a:rPr>
                <a:t>Runtime</a:t>
              </a:r>
            </a:p>
          </p:txBody>
        </p:sp>
      </p:grpSp>
      <p:grpSp>
        <p:nvGrpSpPr>
          <p:cNvPr id="247" name="Group 246">
            <a:extLst>
              <a:ext uri="{FF2B5EF4-FFF2-40B4-BE49-F238E27FC236}">
                <a16:creationId xmlns:a16="http://schemas.microsoft.com/office/drawing/2014/main" id="{417F668C-544C-D752-081B-666A5CCFD013}"/>
              </a:ext>
            </a:extLst>
          </p:cNvPr>
          <p:cNvGrpSpPr/>
          <p:nvPr/>
        </p:nvGrpSpPr>
        <p:grpSpPr>
          <a:xfrm>
            <a:off x="2817343" y="11223184"/>
            <a:ext cx="1147961" cy="722173"/>
            <a:chOff x="13517379" y="3780664"/>
            <a:chExt cx="1147961" cy="722173"/>
          </a:xfrm>
        </p:grpSpPr>
        <p:pic>
          <p:nvPicPr>
            <p:cNvPr id="248" name="Graphic 247">
              <a:extLst>
                <a:ext uri="{FF2B5EF4-FFF2-40B4-BE49-F238E27FC236}">
                  <a16:creationId xmlns:a16="http://schemas.microsoft.com/office/drawing/2014/main" id="{08161ED5-18A0-01DA-E7F7-D50C40A5D354}"/>
                </a:ext>
              </a:extLst>
            </p:cNvPr>
            <p:cNvPicPr>
              <a:picLocks noChangeAspect="1"/>
            </p:cNvPicPr>
            <p:nvPr/>
          </p:nvPicPr>
          <p:blipFill>
            <a:blip r:embed="rId51">
              <a:extLst>
                <a:ext uri="{96DAC541-7B7A-43D3-8B79-37D633B846F1}">
                  <asvg:svgBlip xmlns:asvg="http://schemas.microsoft.com/office/drawing/2016/SVG/main" r:embed="rId52"/>
                </a:ext>
              </a:extLst>
            </a:blip>
            <a:stretch>
              <a:fillRect/>
            </a:stretch>
          </p:blipFill>
          <p:spPr>
            <a:xfrm>
              <a:off x="13826184" y="3780664"/>
              <a:ext cx="530352" cy="459999"/>
            </a:xfrm>
            <a:prstGeom prst="rect">
              <a:avLst/>
            </a:prstGeom>
          </p:spPr>
        </p:pic>
        <p:sp>
          <p:nvSpPr>
            <p:cNvPr id="249" name="TextBox 248">
              <a:extLst>
                <a:ext uri="{FF2B5EF4-FFF2-40B4-BE49-F238E27FC236}">
                  <a16:creationId xmlns:a16="http://schemas.microsoft.com/office/drawing/2014/main" id="{FE79BB4C-E9E1-19D4-6795-A57B66CD9EE4}"/>
                </a:ext>
              </a:extLst>
            </p:cNvPr>
            <p:cNvSpPr txBox="1"/>
            <p:nvPr/>
          </p:nvSpPr>
          <p:spPr>
            <a:xfrm>
              <a:off x="13517379" y="4230968"/>
              <a:ext cx="1147961" cy="2718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380"/>
                </a:lnSpc>
              </a:pPr>
              <a:r>
                <a:rPr lang="en-US" sz="1200" dirty="0">
                  <a:latin typeface="+mj-lt"/>
                </a:rPr>
                <a:t>Gateway</a:t>
              </a:r>
            </a:p>
          </p:txBody>
        </p:sp>
      </p:grpSp>
      <p:grpSp>
        <p:nvGrpSpPr>
          <p:cNvPr id="250" name="Group 249">
            <a:extLst>
              <a:ext uri="{FF2B5EF4-FFF2-40B4-BE49-F238E27FC236}">
                <a16:creationId xmlns:a16="http://schemas.microsoft.com/office/drawing/2014/main" id="{37C41762-B8B1-0FCE-70AC-B43C173020B9}"/>
              </a:ext>
            </a:extLst>
          </p:cNvPr>
          <p:cNvGrpSpPr/>
          <p:nvPr/>
        </p:nvGrpSpPr>
        <p:grpSpPr>
          <a:xfrm>
            <a:off x="2311748" y="2570827"/>
            <a:ext cx="1134104" cy="616063"/>
            <a:chOff x="2248016" y="1915634"/>
            <a:chExt cx="1134104" cy="616063"/>
          </a:xfrm>
        </p:grpSpPr>
        <p:sp>
          <p:nvSpPr>
            <p:cNvPr id="251" name="TextBox 250">
              <a:extLst>
                <a:ext uri="{FF2B5EF4-FFF2-40B4-BE49-F238E27FC236}">
                  <a16:creationId xmlns:a16="http://schemas.microsoft.com/office/drawing/2014/main" id="{9200BD78-4BC5-7BEC-2CCE-A0F964623486}"/>
                </a:ext>
              </a:extLst>
            </p:cNvPr>
            <p:cNvSpPr txBox="1"/>
            <p:nvPr/>
          </p:nvSpPr>
          <p:spPr>
            <a:xfrm>
              <a:off x="2248016" y="2270087"/>
              <a:ext cx="113410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dirty="0"/>
                <a:t>Permissions</a:t>
              </a:r>
            </a:p>
          </p:txBody>
        </p:sp>
        <p:pic>
          <p:nvPicPr>
            <p:cNvPr id="252" name="Graphic 251">
              <a:extLst>
                <a:ext uri="{FF2B5EF4-FFF2-40B4-BE49-F238E27FC236}">
                  <a16:creationId xmlns:a16="http://schemas.microsoft.com/office/drawing/2014/main" id="{7F7E0F74-B8A3-69D5-2774-9803D4D8258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2615053" y="1915634"/>
              <a:ext cx="400030" cy="400030"/>
            </a:xfrm>
            <a:prstGeom prst="rect">
              <a:avLst/>
            </a:prstGeom>
          </p:spPr>
        </p:pic>
      </p:grpSp>
      <p:grpSp>
        <p:nvGrpSpPr>
          <p:cNvPr id="253" name="Group 252">
            <a:extLst>
              <a:ext uri="{FF2B5EF4-FFF2-40B4-BE49-F238E27FC236}">
                <a16:creationId xmlns:a16="http://schemas.microsoft.com/office/drawing/2014/main" id="{FEB4FEEC-4F36-D4B1-7E72-E1F8F3CE20C7}"/>
              </a:ext>
            </a:extLst>
          </p:cNvPr>
          <p:cNvGrpSpPr/>
          <p:nvPr/>
        </p:nvGrpSpPr>
        <p:grpSpPr>
          <a:xfrm>
            <a:off x="3145506" y="2481534"/>
            <a:ext cx="644414" cy="569276"/>
            <a:chOff x="10297579" y="5276566"/>
            <a:chExt cx="644414" cy="569276"/>
          </a:xfrm>
        </p:grpSpPr>
        <p:sp>
          <p:nvSpPr>
            <p:cNvPr id="254" name="TextBox 253">
              <a:extLst>
                <a:ext uri="{FF2B5EF4-FFF2-40B4-BE49-F238E27FC236}">
                  <a16:creationId xmlns:a16="http://schemas.microsoft.com/office/drawing/2014/main" id="{0ED06131-2B62-A3D9-DEFD-C0E8E5691AE1}"/>
                </a:ext>
              </a:extLst>
            </p:cNvPr>
            <p:cNvSpPr txBox="1"/>
            <p:nvPr/>
          </p:nvSpPr>
          <p:spPr>
            <a:xfrm>
              <a:off x="10297579" y="5584232"/>
              <a:ext cx="64441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dirty="0"/>
                <a:t>Roles</a:t>
              </a:r>
            </a:p>
          </p:txBody>
        </p:sp>
        <p:pic>
          <p:nvPicPr>
            <p:cNvPr id="255" name="Graphic 254">
              <a:extLst>
                <a:ext uri="{FF2B5EF4-FFF2-40B4-BE49-F238E27FC236}">
                  <a16:creationId xmlns:a16="http://schemas.microsoft.com/office/drawing/2014/main" id="{80E363E9-9B53-D305-4F10-C1CDF8CE2C15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10384836" y="5276566"/>
              <a:ext cx="469900" cy="469900"/>
            </a:xfrm>
            <a:prstGeom prst="rect">
              <a:avLst/>
            </a:prstGeom>
          </p:spPr>
        </p:pic>
      </p:grpSp>
      <p:cxnSp>
        <p:nvCxnSpPr>
          <p:cNvPr id="256" name="Straight Connector 255">
            <a:extLst>
              <a:ext uri="{FF2B5EF4-FFF2-40B4-BE49-F238E27FC236}">
                <a16:creationId xmlns:a16="http://schemas.microsoft.com/office/drawing/2014/main" id="{D9932DB2-789E-DB11-B0C5-BC3438FDF81B}"/>
              </a:ext>
            </a:extLst>
          </p:cNvPr>
          <p:cNvCxnSpPr>
            <a:cxnSpLocks/>
          </p:cNvCxnSpPr>
          <p:nvPr/>
        </p:nvCxnSpPr>
        <p:spPr>
          <a:xfrm>
            <a:off x="2497348" y="2467210"/>
            <a:ext cx="0" cy="949981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7" name="Straight Connector 256">
            <a:extLst>
              <a:ext uri="{FF2B5EF4-FFF2-40B4-BE49-F238E27FC236}">
                <a16:creationId xmlns:a16="http://schemas.microsoft.com/office/drawing/2014/main" id="{50328ED1-0847-B153-8FD9-67ED74BAE06B}"/>
              </a:ext>
            </a:extLst>
          </p:cNvPr>
          <p:cNvCxnSpPr>
            <a:cxnSpLocks/>
          </p:cNvCxnSpPr>
          <p:nvPr/>
        </p:nvCxnSpPr>
        <p:spPr>
          <a:xfrm>
            <a:off x="3767425" y="2467210"/>
            <a:ext cx="0" cy="949981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58" name="Group 257">
            <a:extLst>
              <a:ext uri="{FF2B5EF4-FFF2-40B4-BE49-F238E27FC236}">
                <a16:creationId xmlns:a16="http://schemas.microsoft.com/office/drawing/2014/main" id="{4850800F-8863-E6D5-C793-9A74AD4B6F92}"/>
              </a:ext>
            </a:extLst>
          </p:cNvPr>
          <p:cNvGrpSpPr/>
          <p:nvPr/>
        </p:nvGrpSpPr>
        <p:grpSpPr>
          <a:xfrm>
            <a:off x="1139335" y="3685867"/>
            <a:ext cx="1740062" cy="1061869"/>
            <a:chOff x="1942939" y="5078781"/>
            <a:chExt cx="1740062" cy="1061869"/>
          </a:xfrm>
        </p:grpSpPr>
        <p:sp>
          <p:nvSpPr>
            <p:cNvPr id="259" name="TextBox 258">
              <a:extLst>
                <a:ext uri="{FF2B5EF4-FFF2-40B4-BE49-F238E27FC236}">
                  <a16:creationId xmlns:a16="http://schemas.microsoft.com/office/drawing/2014/main" id="{8277A677-C67B-070C-1710-59DCB3D68DEF}"/>
                </a:ext>
              </a:extLst>
            </p:cNvPr>
            <p:cNvSpPr txBox="1"/>
            <p:nvPr/>
          </p:nvSpPr>
          <p:spPr>
            <a:xfrm>
              <a:off x="1942939" y="5832873"/>
              <a:ext cx="174006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/>
                <a:t>Amazon GuardDuty</a:t>
              </a:r>
            </a:p>
          </p:txBody>
        </p:sp>
        <p:pic>
          <p:nvPicPr>
            <p:cNvPr id="260" name="Graphic 19">
              <a:extLst>
                <a:ext uri="{FF2B5EF4-FFF2-40B4-BE49-F238E27FC236}">
                  <a16:creationId xmlns:a16="http://schemas.microsoft.com/office/drawing/2014/main" id="{3189AEA4-C176-6B5A-0C9E-4412BE001B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rcRect/>
            <a:stretch/>
          </p:blipFill>
          <p:spPr bwMode="auto">
            <a:xfrm>
              <a:off x="2435289" y="5078781"/>
              <a:ext cx="762000" cy="762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61" name="Group 260">
            <a:extLst>
              <a:ext uri="{FF2B5EF4-FFF2-40B4-BE49-F238E27FC236}">
                <a16:creationId xmlns:a16="http://schemas.microsoft.com/office/drawing/2014/main" id="{190633BB-FC7A-B66B-C44F-09BE7A96C2A8}"/>
              </a:ext>
            </a:extLst>
          </p:cNvPr>
          <p:cNvGrpSpPr/>
          <p:nvPr/>
        </p:nvGrpSpPr>
        <p:grpSpPr>
          <a:xfrm>
            <a:off x="1150248" y="2443996"/>
            <a:ext cx="1364961" cy="965410"/>
            <a:chOff x="1523478" y="1290107"/>
            <a:chExt cx="1364961" cy="965410"/>
          </a:xfrm>
        </p:grpSpPr>
        <p:sp>
          <p:nvSpPr>
            <p:cNvPr id="262" name="TextBox 261">
              <a:extLst>
                <a:ext uri="{FF2B5EF4-FFF2-40B4-BE49-F238E27FC236}">
                  <a16:creationId xmlns:a16="http://schemas.microsoft.com/office/drawing/2014/main" id="{30AF6825-D79E-488A-E9CA-5632CE244FE3}"/>
                </a:ext>
              </a:extLst>
            </p:cNvPr>
            <p:cNvSpPr txBox="1"/>
            <p:nvPr/>
          </p:nvSpPr>
          <p:spPr>
            <a:xfrm>
              <a:off x="1523478" y="1732297"/>
              <a:ext cx="136496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/>
                <a:t>Security Tooling</a:t>
              </a:r>
            </a:p>
            <a:p>
              <a:pPr algn="ctr"/>
              <a:r>
                <a:rPr lang="en-US" sz="1400"/>
                <a:t>account</a:t>
              </a:r>
              <a:endParaRPr lang="en-US" sz="1400" dirty="0"/>
            </a:p>
          </p:txBody>
        </p:sp>
        <p:pic>
          <p:nvPicPr>
            <p:cNvPr id="263" name="Graphic 7">
              <a:extLst>
                <a:ext uri="{FF2B5EF4-FFF2-40B4-BE49-F238E27FC236}">
                  <a16:creationId xmlns:a16="http://schemas.microsoft.com/office/drawing/2014/main" id="{11119E83-B823-90FA-B822-A4D795EE23D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rcRect/>
            <a:stretch/>
          </p:blipFill>
          <p:spPr bwMode="auto">
            <a:xfrm>
              <a:off x="1984159" y="1290107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64" name="TextBox 263">
            <a:extLst>
              <a:ext uri="{FF2B5EF4-FFF2-40B4-BE49-F238E27FC236}">
                <a16:creationId xmlns:a16="http://schemas.microsoft.com/office/drawing/2014/main" id="{2E1F73AC-D10F-400D-788C-2C084725ED86}"/>
              </a:ext>
            </a:extLst>
          </p:cNvPr>
          <p:cNvSpPr txBox="1"/>
          <p:nvPr/>
        </p:nvSpPr>
        <p:spPr>
          <a:xfrm>
            <a:off x="1150248" y="1794638"/>
            <a:ext cx="23629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OU – Security</a:t>
            </a:r>
          </a:p>
        </p:txBody>
      </p:sp>
      <p:sp>
        <p:nvSpPr>
          <p:cNvPr id="265" name="Rectangle 264">
            <a:extLst>
              <a:ext uri="{FF2B5EF4-FFF2-40B4-BE49-F238E27FC236}">
                <a16:creationId xmlns:a16="http://schemas.microsoft.com/office/drawing/2014/main" id="{FB05B976-C2BF-7D24-6774-C0F504A7A3C9}"/>
              </a:ext>
            </a:extLst>
          </p:cNvPr>
          <p:cNvSpPr/>
          <p:nvPr/>
        </p:nvSpPr>
        <p:spPr>
          <a:xfrm>
            <a:off x="1159289" y="2269013"/>
            <a:ext cx="5168786" cy="2874139"/>
          </a:xfrm>
          <a:prstGeom prst="rect">
            <a:avLst/>
          </a:prstGeom>
          <a:noFill/>
          <a:ln w="34925" cmpd="dbl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66" name="Group 265">
            <a:extLst>
              <a:ext uri="{FF2B5EF4-FFF2-40B4-BE49-F238E27FC236}">
                <a16:creationId xmlns:a16="http://schemas.microsoft.com/office/drawing/2014/main" id="{5E2E9A19-DDB8-D78F-A94B-52F951D99500}"/>
              </a:ext>
            </a:extLst>
          </p:cNvPr>
          <p:cNvGrpSpPr/>
          <p:nvPr/>
        </p:nvGrpSpPr>
        <p:grpSpPr>
          <a:xfrm>
            <a:off x="4983146" y="3685865"/>
            <a:ext cx="1364159" cy="1277312"/>
            <a:chOff x="5839946" y="5078781"/>
            <a:chExt cx="1364159" cy="1277312"/>
          </a:xfrm>
        </p:grpSpPr>
        <p:sp>
          <p:nvSpPr>
            <p:cNvPr id="267" name="TextBox 266">
              <a:extLst>
                <a:ext uri="{FF2B5EF4-FFF2-40B4-BE49-F238E27FC236}">
                  <a16:creationId xmlns:a16="http://schemas.microsoft.com/office/drawing/2014/main" id="{524B3841-6D34-BA23-0B0F-4AA9FFED5441}"/>
                </a:ext>
              </a:extLst>
            </p:cNvPr>
            <p:cNvSpPr txBox="1"/>
            <p:nvPr/>
          </p:nvSpPr>
          <p:spPr>
            <a:xfrm>
              <a:off x="5839946" y="5832873"/>
              <a:ext cx="136415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/>
                <a:t>AWS Firewall Manager</a:t>
              </a:r>
            </a:p>
          </p:txBody>
        </p:sp>
        <p:pic>
          <p:nvPicPr>
            <p:cNvPr id="268" name="Graphic 17">
              <a:extLst>
                <a:ext uri="{FF2B5EF4-FFF2-40B4-BE49-F238E27FC236}">
                  <a16:creationId xmlns:a16="http://schemas.microsoft.com/office/drawing/2014/main" id="{6FC38FCC-7394-92E7-923C-8D6A60E73F6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3">
              <a:extLst>
                <a:ext uri="{96DAC541-7B7A-43D3-8B79-37D633B846F1}">
                  <asvg:svgBlip xmlns:asvg="http://schemas.microsoft.com/office/drawing/2016/SVG/main" r:embed="rId54"/>
                </a:ext>
              </a:extLst>
            </a:blip>
            <a:srcRect/>
            <a:stretch/>
          </p:blipFill>
          <p:spPr bwMode="auto">
            <a:xfrm>
              <a:off x="6146833" y="5078781"/>
              <a:ext cx="762000" cy="762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69" name="Group 268">
            <a:extLst>
              <a:ext uri="{FF2B5EF4-FFF2-40B4-BE49-F238E27FC236}">
                <a16:creationId xmlns:a16="http://schemas.microsoft.com/office/drawing/2014/main" id="{3DEB1DA4-0D8B-B190-4780-F55EE4388962}"/>
              </a:ext>
            </a:extLst>
          </p:cNvPr>
          <p:cNvGrpSpPr/>
          <p:nvPr/>
        </p:nvGrpSpPr>
        <p:grpSpPr>
          <a:xfrm>
            <a:off x="2631300" y="3685867"/>
            <a:ext cx="1605724" cy="1277312"/>
            <a:chOff x="3863179" y="5078781"/>
            <a:chExt cx="1605724" cy="1277312"/>
          </a:xfrm>
        </p:grpSpPr>
        <p:sp>
          <p:nvSpPr>
            <p:cNvPr id="270" name="TextBox 269">
              <a:extLst>
                <a:ext uri="{FF2B5EF4-FFF2-40B4-BE49-F238E27FC236}">
                  <a16:creationId xmlns:a16="http://schemas.microsoft.com/office/drawing/2014/main" id="{9AC0CA24-F1B4-F7CD-E595-D09A9C420EA1}"/>
                </a:ext>
              </a:extLst>
            </p:cNvPr>
            <p:cNvSpPr txBox="1"/>
            <p:nvPr/>
          </p:nvSpPr>
          <p:spPr>
            <a:xfrm>
              <a:off x="3863179" y="5832873"/>
              <a:ext cx="160572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/>
                <a:t>AWS Security Hub CSPM </a:t>
              </a:r>
            </a:p>
          </p:txBody>
        </p:sp>
        <p:pic>
          <p:nvPicPr>
            <p:cNvPr id="271" name="Graphic 19">
              <a:extLst>
                <a:ext uri="{FF2B5EF4-FFF2-40B4-BE49-F238E27FC236}">
                  <a16:creationId xmlns:a16="http://schemas.microsoft.com/office/drawing/2014/main" id="{470E04E8-E38A-99EE-652F-08EC2EEE848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0">
              <a:extLst>
                <a:ext uri="{96DAC541-7B7A-43D3-8B79-37D633B846F1}">
                  <asvg:svgBlip xmlns:asvg="http://schemas.microsoft.com/office/drawing/2016/SVG/main" r:embed="rId21"/>
                </a:ext>
              </a:extLst>
            </a:blip>
            <a:srcRect/>
            <a:stretch/>
          </p:blipFill>
          <p:spPr bwMode="auto">
            <a:xfrm>
              <a:off x="4291061" y="5078781"/>
              <a:ext cx="762000" cy="762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72" name="Rectangle 271">
            <a:extLst>
              <a:ext uri="{FF2B5EF4-FFF2-40B4-BE49-F238E27FC236}">
                <a16:creationId xmlns:a16="http://schemas.microsoft.com/office/drawing/2014/main" id="{3B9B532E-9865-D29E-0B60-6FFFFE89BBC7}"/>
              </a:ext>
            </a:extLst>
          </p:cNvPr>
          <p:cNvSpPr/>
          <p:nvPr/>
        </p:nvSpPr>
        <p:spPr>
          <a:xfrm>
            <a:off x="6868687" y="2269013"/>
            <a:ext cx="6441843" cy="3924812"/>
          </a:xfrm>
          <a:prstGeom prst="rect">
            <a:avLst/>
          </a:prstGeom>
          <a:noFill/>
          <a:ln w="34925" cmpd="dbl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73" name="Group 272">
            <a:extLst>
              <a:ext uri="{FF2B5EF4-FFF2-40B4-BE49-F238E27FC236}">
                <a16:creationId xmlns:a16="http://schemas.microsoft.com/office/drawing/2014/main" id="{A76AF65F-2206-0D4C-6E5B-0272A3F96C0D}"/>
              </a:ext>
            </a:extLst>
          </p:cNvPr>
          <p:cNvGrpSpPr/>
          <p:nvPr/>
        </p:nvGrpSpPr>
        <p:grpSpPr>
          <a:xfrm>
            <a:off x="9838344" y="2466120"/>
            <a:ext cx="1571237" cy="1021655"/>
            <a:chOff x="5278903" y="2168132"/>
            <a:chExt cx="1187888" cy="759821"/>
          </a:xfrm>
        </p:grpSpPr>
        <p:pic>
          <p:nvPicPr>
            <p:cNvPr id="274" name="Graphic 273">
              <a:extLst>
                <a:ext uri="{FF2B5EF4-FFF2-40B4-BE49-F238E27FC236}">
                  <a16:creationId xmlns:a16="http://schemas.microsoft.com/office/drawing/2014/main" id="{059E89CD-7C72-631F-F209-F0A2710767AD}"/>
                </a:ext>
              </a:extLst>
            </p:cNvPr>
            <p:cNvPicPr>
              <a:picLocks noChangeAspect="1"/>
            </p:cNvPicPr>
            <p:nvPr/>
          </p:nvPicPr>
          <p:blipFill>
            <a:blip r:embed="rId55">
              <a:extLst>
                <a:ext uri="{96DAC541-7B7A-43D3-8B79-37D633B846F1}">
                  <asvg:svgBlip xmlns:asvg="http://schemas.microsoft.com/office/drawing/2016/SVG/main" r:embed="rId56"/>
                </a:ext>
              </a:extLst>
            </a:blip>
            <a:stretch>
              <a:fillRect/>
            </a:stretch>
          </p:blipFill>
          <p:spPr>
            <a:xfrm>
              <a:off x="5637897" y="2458053"/>
              <a:ext cx="469900" cy="469900"/>
            </a:xfrm>
            <a:prstGeom prst="rect">
              <a:avLst/>
            </a:prstGeom>
          </p:spPr>
        </p:pic>
        <p:sp>
          <p:nvSpPr>
            <p:cNvPr id="275" name="TextBox 274">
              <a:extLst>
                <a:ext uri="{FF2B5EF4-FFF2-40B4-BE49-F238E27FC236}">
                  <a16:creationId xmlns:a16="http://schemas.microsoft.com/office/drawing/2014/main" id="{9A829CAE-A9FC-0F99-B030-3B20A294BD97}"/>
                </a:ext>
              </a:extLst>
            </p:cNvPr>
            <p:cNvSpPr txBox="1"/>
            <p:nvPr/>
          </p:nvSpPr>
          <p:spPr>
            <a:xfrm>
              <a:off x="5278903" y="2168132"/>
              <a:ext cx="1187888" cy="2288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/>
                <a:t>Central logs</a:t>
              </a:r>
              <a:endParaRPr lang="en-US" sz="1400" dirty="0"/>
            </a:p>
          </p:txBody>
        </p:sp>
      </p:grpSp>
      <p:grpSp>
        <p:nvGrpSpPr>
          <p:cNvPr id="276" name="Group 275">
            <a:extLst>
              <a:ext uri="{FF2B5EF4-FFF2-40B4-BE49-F238E27FC236}">
                <a16:creationId xmlns:a16="http://schemas.microsoft.com/office/drawing/2014/main" id="{E4D8CCF0-CEB9-B4BD-1FFA-B148171650F9}"/>
              </a:ext>
            </a:extLst>
          </p:cNvPr>
          <p:cNvGrpSpPr/>
          <p:nvPr/>
        </p:nvGrpSpPr>
        <p:grpSpPr>
          <a:xfrm>
            <a:off x="7937108" y="2527258"/>
            <a:ext cx="1134104" cy="616063"/>
            <a:chOff x="2248016" y="1915634"/>
            <a:chExt cx="1134104" cy="616063"/>
          </a:xfrm>
        </p:grpSpPr>
        <p:sp>
          <p:nvSpPr>
            <p:cNvPr id="277" name="TextBox 276">
              <a:extLst>
                <a:ext uri="{FF2B5EF4-FFF2-40B4-BE49-F238E27FC236}">
                  <a16:creationId xmlns:a16="http://schemas.microsoft.com/office/drawing/2014/main" id="{04C326C5-BF6A-649D-A323-97BB33980D04}"/>
                </a:ext>
              </a:extLst>
            </p:cNvPr>
            <p:cNvSpPr txBox="1"/>
            <p:nvPr/>
          </p:nvSpPr>
          <p:spPr>
            <a:xfrm>
              <a:off x="2248016" y="2270087"/>
              <a:ext cx="113410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dirty="0"/>
                <a:t>Permissions</a:t>
              </a:r>
            </a:p>
          </p:txBody>
        </p:sp>
        <p:pic>
          <p:nvPicPr>
            <p:cNvPr id="278" name="Graphic 277">
              <a:extLst>
                <a:ext uri="{FF2B5EF4-FFF2-40B4-BE49-F238E27FC236}">
                  <a16:creationId xmlns:a16="http://schemas.microsoft.com/office/drawing/2014/main" id="{219EE65D-AE38-C3DE-3345-65A366C688F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2615053" y="1915634"/>
              <a:ext cx="400030" cy="400030"/>
            </a:xfrm>
            <a:prstGeom prst="rect">
              <a:avLst/>
            </a:prstGeom>
          </p:spPr>
        </p:pic>
      </p:grpSp>
      <p:grpSp>
        <p:nvGrpSpPr>
          <p:cNvPr id="279" name="Group 278">
            <a:extLst>
              <a:ext uri="{FF2B5EF4-FFF2-40B4-BE49-F238E27FC236}">
                <a16:creationId xmlns:a16="http://schemas.microsoft.com/office/drawing/2014/main" id="{53D18853-E641-50FC-795C-C04251E5357C}"/>
              </a:ext>
            </a:extLst>
          </p:cNvPr>
          <p:cNvGrpSpPr/>
          <p:nvPr/>
        </p:nvGrpSpPr>
        <p:grpSpPr>
          <a:xfrm>
            <a:off x="8770866" y="2437965"/>
            <a:ext cx="644414" cy="569276"/>
            <a:chOff x="10297579" y="5276566"/>
            <a:chExt cx="644414" cy="569276"/>
          </a:xfrm>
        </p:grpSpPr>
        <p:sp>
          <p:nvSpPr>
            <p:cNvPr id="280" name="TextBox 279">
              <a:extLst>
                <a:ext uri="{FF2B5EF4-FFF2-40B4-BE49-F238E27FC236}">
                  <a16:creationId xmlns:a16="http://schemas.microsoft.com/office/drawing/2014/main" id="{CF8EEFF7-65AA-EC7B-0159-F450679B0710}"/>
                </a:ext>
              </a:extLst>
            </p:cNvPr>
            <p:cNvSpPr txBox="1"/>
            <p:nvPr/>
          </p:nvSpPr>
          <p:spPr>
            <a:xfrm>
              <a:off x="10297579" y="5584232"/>
              <a:ext cx="64441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dirty="0"/>
                <a:t>Roles</a:t>
              </a:r>
            </a:p>
          </p:txBody>
        </p:sp>
        <p:pic>
          <p:nvPicPr>
            <p:cNvPr id="281" name="Graphic 280">
              <a:extLst>
                <a:ext uri="{FF2B5EF4-FFF2-40B4-BE49-F238E27FC236}">
                  <a16:creationId xmlns:a16="http://schemas.microsoft.com/office/drawing/2014/main" id="{E9A8A605-F460-5F9D-0CFF-5E75591B5A0F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10384836" y="5276566"/>
              <a:ext cx="469900" cy="469900"/>
            </a:xfrm>
            <a:prstGeom prst="rect">
              <a:avLst/>
            </a:prstGeom>
          </p:spPr>
        </p:pic>
      </p:grpSp>
      <p:cxnSp>
        <p:nvCxnSpPr>
          <p:cNvPr id="282" name="Straight Connector 281">
            <a:extLst>
              <a:ext uri="{FF2B5EF4-FFF2-40B4-BE49-F238E27FC236}">
                <a16:creationId xmlns:a16="http://schemas.microsoft.com/office/drawing/2014/main" id="{E321E6A5-85E9-D199-90BF-B4548CDEA6C4}"/>
              </a:ext>
            </a:extLst>
          </p:cNvPr>
          <p:cNvCxnSpPr>
            <a:cxnSpLocks/>
          </p:cNvCxnSpPr>
          <p:nvPr/>
        </p:nvCxnSpPr>
        <p:spPr>
          <a:xfrm>
            <a:off x="8122708" y="2423641"/>
            <a:ext cx="0" cy="949981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3" name="Straight Connector 282">
            <a:extLst>
              <a:ext uri="{FF2B5EF4-FFF2-40B4-BE49-F238E27FC236}">
                <a16:creationId xmlns:a16="http://schemas.microsoft.com/office/drawing/2014/main" id="{03FB2DCF-0547-3F01-C978-9451441BBE3F}"/>
              </a:ext>
            </a:extLst>
          </p:cNvPr>
          <p:cNvCxnSpPr>
            <a:cxnSpLocks/>
          </p:cNvCxnSpPr>
          <p:nvPr/>
        </p:nvCxnSpPr>
        <p:spPr>
          <a:xfrm>
            <a:off x="9392785" y="2423641"/>
            <a:ext cx="0" cy="949981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4" name="TextBox 283">
            <a:extLst>
              <a:ext uri="{FF2B5EF4-FFF2-40B4-BE49-F238E27FC236}">
                <a16:creationId xmlns:a16="http://schemas.microsoft.com/office/drawing/2014/main" id="{BC9AD513-A313-D823-61A3-64ACB6FB3A3A}"/>
              </a:ext>
            </a:extLst>
          </p:cNvPr>
          <p:cNvSpPr txBox="1"/>
          <p:nvPr/>
        </p:nvSpPr>
        <p:spPr>
          <a:xfrm>
            <a:off x="8879484" y="3950701"/>
            <a:ext cx="1134101" cy="633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380"/>
              </a:lnSpc>
            </a:pPr>
            <a:r>
              <a:rPr lang="en-US" sz="1400"/>
              <a:t>CloudFront access</a:t>
            </a:r>
            <a:endParaRPr lang="en-US" sz="1400" dirty="0"/>
          </a:p>
          <a:p>
            <a:pPr algn="ctr">
              <a:lnSpc>
                <a:spcPts val="1380"/>
              </a:lnSpc>
            </a:pPr>
            <a:r>
              <a:rPr lang="en-US" sz="1400"/>
              <a:t>logs</a:t>
            </a:r>
            <a:endParaRPr lang="en-US" sz="1400" dirty="0"/>
          </a:p>
        </p:txBody>
      </p:sp>
      <p:cxnSp>
        <p:nvCxnSpPr>
          <p:cNvPr id="285" name="Straight Arrow Connector 284">
            <a:extLst>
              <a:ext uri="{FF2B5EF4-FFF2-40B4-BE49-F238E27FC236}">
                <a16:creationId xmlns:a16="http://schemas.microsoft.com/office/drawing/2014/main" id="{9B977FD7-C767-B4B0-D03E-2C148E5420DE}"/>
              </a:ext>
            </a:extLst>
          </p:cNvPr>
          <p:cNvCxnSpPr>
            <a:cxnSpLocks/>
          </p:cNvCxnSpPr>
          <p:nvPr/>
        </p:nvCxnSpPr>
        <p:spPr>
          <a:xfrm flipV="1">
            <a:off x="9602896" y="3384045"/>
            <a:ext cx="685632" cy="500241"/>
          </a:xfrm>
          <a:prstGeom prst="straightConnector1">
            <a:avLst/>
          </a:prstGeom>
          <a:ln w="22225">
            <a:solidFill>
              <a:schemeClr val="tx1"/>
            </a:solidFill>
            <a:prstDash val="soli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86" name="Group 285">
            <a:extLst>
              <a:ext uri="{FF2B5EF4-FFF2-40B4-BE49-F238E27FC236}">
                <a16:creationId xmlns:a16="http://schemas.microsoft.com/office/drawing/2014/main" id="{F085A77E-10D2-9F58-8C3F-7ED575F3D0A8}"/>
              </a:ext>
            </a:extLst>
          </p:cNvPr>
          <p:cNvGrpSpPr/>
          <p:nvPr/>
        </p:nvGrpSpPr>
        <p:grpSpPr>
          <a:xfrm>
            <a:off x="10023937" y="3549875"/>
            <a:ext cx="1195009" cy="1203445"/>
            <a:chOff x="5761661" y="3654810"/>
            <a:chExt cx="1195009" cy="1203445"/>
          </a:xfrm>
        </p:grpSpPr>
        <p:sp>
          <p:nvSpPr>
            <p:cNvPr id="287" name="TextBox 286">
              <a:extLst>
                <a:ext uri="{FF2B5EF4-FFF2-40B4-BE49-F238E27FC236}">
                  <a16:creationId xmlns:a16="http://schemas.microsoft.com/office/drawing/2014/main" id="{41AA9575-A7B5-769B-D2B6-C9EF9749AB19}"/>
                </a:ext>
              </a:extLst>
            </p:cNvPr>
            <p:cNvSpPr txBox="1"/>
            <p:nvPr/>
          </p:nvSpPr>
          <p:spPr>
            <a:xfrm>
              <a:off x="5761661" y="4224812"/>
              <a:ext cx="1195009" cy="633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380"/>
                </a:lnSpc>
              </a:pPr>
              <a:r>
                <a:rPr lang="en-US" sz="1400"/>
                <a:t>Global Accelerator flow logs</a:t>
              </a:r>
              <a:endParaRPr lang="en-US" sz="1400" dirty="0"/>
            </a:p>
          </p:txBody>
        </p:sp>
        <p:cxnSp>
          <p:nvCxnSpPr>
            <p:cNvPr id="288" name="Straight Arrow Connector 287">
              <a:extLst>
                <a:ext uri="{FF2B5EF4-FFF2-40B4-BE49-F238E27FC236}">
                  <a16:creationId xmlns:a16="http://schemas.microsoft.com/office/drawing/2014/main" id="{442CAA4E-0C4A-6FC7-179C-0B88C1D52039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6355504" y="3654810"/>
              <a:ext cx="1" cy="523220"/>
            </a:xfrm>
            <a:prstGeom prst="straightConnector1">
              <a:avLst/>
            </a:prstGeom>
            <a:ln w="22225">
              <a:solidFill>
                <a:schemeClr val="tx1"/>
              </a:solidFill>
              <a:prstDash val="solid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9" name="Group 288">
            <a:extLst>
              <a:ext uri="{FF2B5EF4-FFF2-40B4-BE49-F238E27FC236}">
                <a16:creationId xmlns:a16="http://schemas.microsoft.com/office/drawing/2014/main" id="{4EB3E578-B1FC-EDC9-29B6-5163F8437516}"/>
              </a:ext>
            </a:extLst>
          </p:cNvPr>
          <p:cNvGrpSpPr/>
          <p:nvPr/>
        </p:nvGrpSpPr>
        <p:grpSpPr>
          <a:xfrm>
            <a:off x="11158778" y="5121660"/>
            <a:ext cx="1195014" cy="931090"/>
            <a:chOff x="6631266" y="5206711"/>
            <a:chExt cx="1195014" cy="931090"/>
          </a:xfrm>
        </p:grpSpPr>
        <p:sp>
          <p:nvSpPr>
            <p:cNvPr id="290" name="TextBox 289">
              <a:extLst>
                <a:ext uri="{FF2B5EF4-FFF2-40B4-BE49-F238E27FC236}">
                  <a16:creationId xmlns:a16="http://schemas.microsoft.com/office/drawing/2014/main" id="{48E34419-88C8-8139-FB12-74900DC05237}"/>
                </a:ext>
              </a:extLst>
            </p:cNvPr>
            <p:cNvSpPr txBox="1"/>
            <p:nvPr/>
          </p:nvSpPr>
          <p:spPr>
            <a:xfrm>
              <a:off x="6631266" y="5676136"/>
              <a:ext cx="119501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/>
                <a:t>AWS IAM</a:t>
              </a:r>
            </a:p>
            <a:p>
              <a:pPr algn="ctr"/>
              <a:r>
                <a:rPr lang="en-US" sz="1200" dirty="0"/>
                <a:t>Access Analyzer</a:t>
              </a:r>
            </a:p>
          </p:txBody>
        </p:sp>
        <p:pic>
          <p:nvPicPr>
            <p:cNvPr id="291" name="Graphic 290">
              <a:extLst>
                <a:ext uri="{FF2B5EF4-FFF2-40B4-BE49-F238E27FC236}">
                  <a16:creationId xmlns:a16="http://schemas.microsoft.com/office/drawing/2014/main" id="{A3D1E360-2BB9-AC69-87B0-BB2E8782BA4C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p:blipFill>
          <p:spPr>
            <a:xfrm>
              <a:off x="6997149" y="5206711"/>
              <a:ext cx="407987" cy="457200"/>
            </a:xfrm>
            <a:prstGeom prst="rect">
              <a:avLst/>
            </a:prstGeom>
          </p:spPr>
        </p:pic>
      </p:grpSp>
      <p:cxnSp>
        <p:nvCxnSpPr>
          <p:cNvPr id="292" name="Straight Connector 291">
            <a:extLst>
              <a:ext uri="{FF2B5EF4-FFF2-40B4-BE49-F238E27FC236}">
                <a16:creationId xmlns:a16="http://schemas.microsoft.com/office/drawing/2014/main" id="{383C42F8-4324-347F-7C87-2FD72BD66B58}"/>
              </a:ext>
            </a:extLst>
          </p:cNvPr>
          <p:cNvCxnSpPr>
            <a:cxnSpLocks/>
          </p:cNvCxnSpPr>
          <p:nvPr/>
        </p:nvCxnSpPr>
        <p:spPr>
          <a:xfrm>
            <a:off x="7153717" y="4908920"/>
            <a:ext cx="594360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3" name="Group 292">
            <a:extLst>
              <a:ext uri="{FF2B5EF4-FFF2-40B4-BE49-F238E27FC236}">
                <a16:creationId xmlns:a16="http://schemas.microsoft.com/office/drawing/2014/main" id="{BE522197-D95F-B2D3-B783-0E2C8A5313F0}"/>
              </a:ext>
            </a:extLst>
          </p:cNvPr>
          <p:cNvGrpSpPr/>
          <p:nvPr/>
        </p:nvGrpSpPr>
        <p:grpSpPr>
          <a:xfrm>
            <a:off x="12087046" y="5121662"/>
            <a:ext cx="1147961" cy="920831"/>
            <a:chOff x="7712648" y="5206711"/>
            <a:chExt cx="1147961" cy="920831"/>
          </a:xfrm>
        </p:grpSpPr>
        <p:sp>
          <p:nvSpPr>
            <p:cNvPr id="294" name="TextBox 293">
              <a:extLst>
                <a:ext uri="{FF2B5EF4-FFF2-40B4-BE49-F238E27FC236}">
                  <a16:creationId xmlns:a16="http://schemas.microsoft.com/office/drawing/2014/main" id="{A4CD970C-BD83-C26D-BBBA-E31DDFDE0EBA}"/>
                </a:ext>
              </a:extLst>
            </p:cNvPr>
            <p:cNvSpPr txBox="1"/>
            <p:nvPr/>
          </p:nvSpPr>
          <p:spPr>
            <a:xfrm>
              <a:off x="7712648" y="5676136"/>
              <a:ext cx="1147961" cy="4514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380"/>
                </a:lnSpc>
              </a:pPr>
              <a:r>
                <a:rPr lang="en-US" sz="1200" dirty="0"/>
                <a:t>Organization trail</a:t>
              </a:r>
            </a:p>
          </p:txBody>
        </p:sp>
        <p:pic>
          <p:nvPicPr>
            <p:cNvPr id="295" name="Graphic 23">
              <a:extLst>
                <a:ext uri="{FF2B5EF4-FFF2-40B4-BE49-F238E27FC236}">
                  <a16:creationId xmlns:a16="http://schemas.microsoft.com/office/drawing/2014/main" id="{A1E0D588-E720-DE56-BCCF-AAB9129FDB3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rcRect/>
            <a:stretch/>
          </p:blipFill>
          <p:spPr bwMode="auto">
            <a:xfrm>
              <a:off x="8028659" y="5206711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96" name="Group 295">
            <a:extLst>
              <a:ext uri="{FF2B5EF4-FFF2-40B4-BE49-F238E27FC236}">
                <a16:creationId xmlns:a16="http://schemas.microsoft.com/office/drawing/2014/main" id="{CDA40801-45BD-0C7B-542C-BE4592921A6C}"/>
              </a:ext>
            </a:extLst>
          </p:cNvPr>
          <p:cNvGrpSpPr/>
          <p:nvPr/>
        </p:nvGrpSpPr>
        <p:grpSpPr>
          <a:xfrm>
            <a:off x="8566661" y="5119023"/>
            <a:ext cx="932222" cy="931090"/>
            <a:chOff x="3519407" y="5206711"/>
            <a:chExt cx="932222" cy="931090"/>
          </a:xfrm>
        </p:grpSpPr>
        <p:sp>
          <p:nvSpPr>
            <p:cNvPr id="297" name="TextBox 296">
              <a:extLst>
                <a:ext uri="{FF2B5EF4-FFF2-40B4-BE49-F238E27FC236}">
                  <a16:creationId xmlns:a16="http://schemas.microsoft.com/office/drawing/2014/main" id="{7D00B865-C439-C2B0-11DC-9EA9CF7AC115}"/>
                </a:ext>
              </a:extLst>
            </p:cNvPr>
            <p:cNvSpPr txBox="1"/>
            <p:nvPr/>
          </p:nvSpPr>
          <p:spPr>
            <a:xfrm>
              <a:off x="3519407" y="5676136"/>
              <a:ext cx="93222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/>
                <a:t>Amazon</a:t>
              </a:r>
            </a:p>
            <a:p>
              <a:pPr algn="ctr"/>
              <a:r>
                <a:rPr lang="en-US" sz="1200"/>
                <a:t>GuardDuty</a:t>
              </a:r>
              <a:endParaRPr lang="en-US" sz="1200" dirty="0"/>
            </a:p>
          </p:txBody>
        </p:sp>
        <p:pic>
          <p:nvPicPr>
            <p:cNvPr id="298" name="Graphic 19">
              <a:extLst>
                <a:ext uri="{FF2B5EF4-FFF2-40B4-BE49-F238E27FC236}">
                  <a16:creationId xmlns:a16="http://schemas.microsoft.com/office/drawing/2014/main" id="{AA5C667A-EF37-B97D-E052-CA93373B14C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rcRect/>
            <a:stretch/>
          </p:blipFill>
          <p:spPr bwMode="auto">
            <a:xfrm>
              <a:off x="3754977" y="5206711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99" name="Group 298">
            <a:extLst>
              <a:ext uri="{FF2B5EF4-FFF2-40B4-BE49-F238E27FC236}">
                <a16:creationId xmlns:a16="http://schemas.microsoft.com/office/drawing/2014/main" id="{AC0BEC02-2FFB-A1B0-CFE6-FC1A8CA29C65}"/>
              </a:ext>
            </a:extLst>
          </p:cNvPr>
          <p:cNvGrpSpPr/>
          <p:nvPr/>
        </p:nvGrpSpPr>
        <p:grpSpPr>
          <a:xfrm>
            <a:off x="9088807" y="5121660"/>
            <a:ext cx="1449440" cy="746424"/>
            <a:chOff x="4341273" y="5206711"/>
            <a:chExt cx="1449440" cy="746424"/>
          </a:xfrm>
        </p:grpSpPr>
        <p:sp>
          <p:nvSpPr>
            <p:cNvPr id="300" name="TextBox 299">
              <a:extLst>
                <a:ext uri="{FF2B5EF4-FFF2-40B4-BE49-F238E27FC236}">
                  <a16:creationId xmlns:a16="http://schemas.microsoft.com/office/drawing/2014/main" id="{D431C316-D50B-3346-B1FA-4AF2D864DCFE}"/>
                </a:ext>
              </a:extLst>
            </p:cNvPr>
            <p:cNvSpPr txBox="1"/>
            <p:nvPr/>
          </p:nvSpPr>
          <p:spPr>
            <a:xfrm>
              <a:off x="4341273" y="5676136"/>
              <a:ext cx="144944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/>
                <a:t>Amazon </a:t>
              </a:r>
              <a:r>
                <a:rPr lang="en-US" sz="1200" dirty="0"/>
                <a:t>Macie</a:t>
              </a:r>
            </a:p>
          </p:txBody>
        </p:sp>
        <p:pic>
          <p:nvPicPr>
            <p:cNvPr id="301" name="Graphic 6">
              <a:extLst>
                <a:ext uri="{FF2B5EF4-FFF2-40B4-BE49-F238E27FC236}">
                  <a16:creationId xmlns:a16="http://schemas.microsoft.com/office/drawing/2014/main" id="{A76087A1-0403-88DA-7E30-F4C47759996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9">
              <a:extLst>
                <a:ext uri="{96DAC541-7B7A-43D3-8B79-37D633B846F1}">
                  <asvg:svgBlip xmlns:asvg="http://schemas.microsoft.com/office/drawing/2016/SVG/main" r:embed="rId30"/>
                </a:ext>
              </a:extLst>
            </a:blip>
            <a:srcRect/>
            <a:stretch/>
          </p:blipFill>
          <p:spPr bwMode="auto">
            <a:xfrm>
              <a:off x="4835701" y="5206711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02" name="Group 301">
            <a:extLst>
              <a:ext uri="{FF2B5EF4-FFF2-40B4-BE49-F238E27FC236}">
                <a16:creationId xmlns:a16="http://schemas.microsoft.com/office/drawing/2014/main" id="{F82CB749-F2FA-5417-BA4F-3E49FF7CF21A}"/>
              </a:ext>
            </a:extLst>
          </p:cNvPr>
          <p:cNvGrpSpPr/>
          <p:nvPr/>
        </p:nvGrpSpPr>
        <p:grpSpPr>
          <a:xfrm>
            <a:off x="10247435" y="5121660"/>
            <a:ext cx="1081840" cy="746424"/>
            <a:chOff x="5587035" y="5206711"/>
            <a:chExt cx="1081840" cy="746424"/>
          </a:xfrm>
        </p:grpSpPr>
        <p:sp>
          <p:nvSpPr>
            <p:cNvPr id="303" name="TextBox 302">
              <a:extLst>
                <a:ext uri="{FF2B5EF4-FFF2-40B4-BE49-F238E27FC236}">
                  <a16:creationId xmlns:a16="http://schemas.microsoft.com/office/drawing/2014/main" id="{EA02CB54-E7E0-6E0C-9E6B-761EEF20BE46}"/>
                </a:ext>
              </a:extLst>
            </p:cNvPr>
            <p:cNvSpPr txBox="1"/>
            <p:nvPr/>
          </p:nvSpPr>
          <p:spPr>
            <a:xfrm>
              <a:off x="5587035" y="5676136"/>
              <a:ext cx="108184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/>
                <a:t>AWS Config</a:t>
              </a:r>
            </a:p>
          </p:txBody>
        </p:sp>
        <p:pic>
          <p:nvPicPr>
            <p:cNvPr id="304" name="Graphic 8">
              <a:extLst>
                <a:ext uri="{FF2B5EF4-FFF2-40B4-BE49-F238E27FC236}">
                  <a16:creationId xmlns:a16="http://schemas.microsoft.com/office/drawing/2014/main" id="{2D43A300-B8BA-8925-72E1-49238A42630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8">
              <a:extLs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rcRect/>
            <a:stretch/>
          </p:blipFill>
          <p:spPr bwMode="auto">
            <a:xfrm>
              <a:off x="5916425" y="5206711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05" name="Group 304">
            <a:extLst>
              <a:ext uri="{FF2B5EF4-FFF2-40B4-BE49-F238E27FC236}">
                <a16:creationId xmlns:a16="http://schemas.microsoft.com/office/drawing/2014/main" id="{7518222B-71B7-19E1-C7E6-E3C95F19B320}"/>
              </a:ext>
            </a:extLst>
          </p:cNvPr>
          <p:cNvGrpSpPr/>
          <p:nvPr/>
        </p:nvGrpSpPr>
        <p:grpSpPr>
          <a:xfrm>
            <a:off x="6838689" y="5121660"/>
            <a:ext cx="1033252" cy="931090"/>
            <a:chOff x="2404134" y="5206711"/>
            <a:chExt cx="1033252" cy="931090"/>
          </a:xfrm>
        </p:grpSpPr>
        <p:pic>
          <p:nvPicPr>
            <p:cNvPr id="306" name="Graphic 19">
              <a:extLst>
                <a:ext uri="{FF2B5EF4-FFF2-40B4-BE49-F238E27FC236}">
                  <a16:creationId xmlns:a16="http://schemas.microsoft.com/office/drawing/2014/main" id="{F7BE9F8C-19C0-488F-91FE-4498197AAB4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0">
              <a:extLst>
                <a:ext uri="{96DAC541-7B7A-43D3-8B79-37D633B846F1}">
                  <asvg:svgBlip xmlns:asvg="http://schemas.microsoft.com/office/drawing/2016/SVG/main" r:embed="rId21"/>
                </a:ext>
              </a:extLst>
            </a:blip>
            <a:srcRect/>
            <a:stretch/>
          </p:blipFill>
          <p:spPr bwMode="auto">
            <a:xfrm>
              <a:off x="2674253" y="5206711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07" name="TextBox 306">
              <a:extLst>
                <a:ext uri="{FF2B5EF4-FFF2-40B4-BE49-F238E27FC236}">
                  <a16:creationId xmlns:a16="http://schemas.microsoft.com/office/drawing/2014/main" id="{6507A63B-49DB-E4EF-4968-E42341C5A658}"/>
                </a:ext>
              </a:extLst>
            </p:cNvPr>
            <p:cNvSpPr txBox="1"/>
            <p:nvPr/>
          </p:nvSpPr>
          <p:spPr>
            <a:xfrm>
              <a:off x="2404134" y="5676136"/>
              <a:ext cx="10332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/>
                <a:t>AWS Security Hub CSPM</a:t>
              </a:r>
            </a:p>
          </p:txBody>
        </p:sp>
      </p:grpSp>
      <p:grpSp>
        <p:nvGrpSpPr>
          <p:cNvPr id="308" name="Group 307">
            <a:extLst>
              <a:ext uri="{FF2B5EF4-FFF2-40B4-BE49-F238E27FC236}">
                <a16:creationId xmlns:a16="http://schemas.microsoft.com/office/drawing/2014/main" id="{FE87881C-1FE1-BB74-26FA-7828D7C3DDB7}"/>
              </a:ext>
            </a:extLst>
          </p:cNvPr>
          <p:cNvGrpSpPr/>
          <p:nvPr/>
        </p:nvGrpSpPr>
        <p:grpSpPr>
          <a:xfrm>
            <a:off x="6782368" y="2444581"/>
            <a:ext cx="1364961" cy="965410"/>
            <a:chOff x="1523478" y="1290107"/>
            <a:chExt cx="1364961" cy="965410"/>
          </a:xfrm>
        </p:grpSpPr>
        <p:sp>
          <p:nvSpPr>
            <p:cNvPr id="309" name="TextBox 308">
              <a:extLst>
                <a:ext uri="{FF2B5EF4-FFF2-40B4-BE49-F238E27FC236}">
                  <a16:creationId xmlns:a16="http://schemas.microsoft.com/office/drawing/2014/main" id="{2EECCDBD-F0D5-0F0C-64E4-DE0B0E532BD5}"/>
                </a:ext>
              </a:extLst>
            </p:cNvPr>
            <p:cNvSpPr txBox="1"/>
            <p:nvPr/>
          </p:nvSpPr>
          <p:spPr>
            <a:xfrm>
              <a:off x="1523478" y="1732297"/>
              <a:ext cx="136496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/>
                <a:t>Log Archive</a:t>
              </a:r>
            </a:p>
            <a:p>
              <a:pPr algn="ctr"/>
              <a:r>
                <a:rPr lang="en-US" sz="1400"/>
                <a:t>account</a:t>
              </a:r>
              <a:endParaRPr lang="en-US" sz="1400" dirty="0"/>
            </a:p>
          </p:txBody>
        </p:sp>
        <p:pic>
          <p:nvPicPr>
            <p:cNvPr id="310" name="Graphic 7">
              <a:extLst>
                <a:ext uri="{FF2B5EF4-FFF2-40B4-BE49-F238E27FC236}">
                  <a16:creationId xmlns:a16="http://schemas.microsoft.com/office/drawing/2014/main" id="{EA13C7FB-C292-979F-4D26-9CAB5C8E797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rcRect/>
            <a:stretch/>
          </p:blipFill>
          <p:spPr bwMode="auto">
            <a:xfrm>
              <a:off x="1984159" y="1290107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cxnSp>
        <p:nvCxnSpPr>
          <p:cNvPr id="311" name="Straight Arrow Connector 310">
            <a:extLst>
              <a:ext uri="{FF2B5EF4-FFF2-40B4-BE49-F238E27FC236}">
                <a16:creationId xmlns:a16="http://schemas.microsoft.com/office/drawing/2014/main" id="{6DE742A3-69B9-EBB2-6762-724CF917F7C6}"/>
              </a:ext>
            </a:extLst>
          </p:cNvPr>
          <p:cNvCxnSpPr>
            <a:cxnSpLocks/>
          </p:cNvCxnSpPr>
          <p:nvPr/>
        </p:nvCxnSpPr>
        <p:spPr>
          <a:xfrm flipH="1" flipV="1">
            <a:off x="10934615" y="3408255"/>
            <a:ext cx="685632" cy="500241"/>
          </a:xfrm>
          <a:prstGeom prst="straightConnector1">
            <a:avLst/>
          </a:prstGeom>
          <a:ln w="22225">
            <a:solidFill>
              <a:schemeClr val="tx1"/>
            </a:solidFill>
            <a:prstDash val="soli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2" name="TextBox 311">
            <a:extLst>
              <a:ext uri="{FF2B5EF4-FFF2-40B4-BE49-F238E27FC236}">
                <a16:creationId xmlns:a16="http://schemas.microsoft.com/office/drawing/2014/main" id="{B2DE0F74-5B4E-1713-1CA5-758E773946FD}"/>
              </a:ext>
            </a:extLst>
          </p:cNvPr>
          <p:cNvSpPr txBox="1"/>
          <p:nvPr/>
        </p:nvSpPr>
        <p:spPr>
          <a:xfrm>
            <a:off x="11168334" y="3950701"/>
            <a:ext cx="1134101" cy="4539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380"/>
              </a:lnSpc>
            </a:pPr>
            <a:r>
              <a:rPr lang="en-US" sz="1400"/>
              <a:t>AWS WAF</a:t>
            </a:r>
            <a:endParaRPr lang="en-US" sz="1400" dirty="0"/>
          </a:p>
          <a:p>
            <a:pPr algn="ctr">
              <a:lnSpc>
                <a:spcPts val="1380"/>
              </a:lnSpc>
            </a:pPr>
            <a:r>
              <a:rPr lang="en-US" sz="1400"/>
              <a:t>logs</a:t>
            </a:r>
            <a:endParaRPr lang="en-US" sz="1400" dirty="0"/>
          </a:p>
        </p:txBody>
      </p:sp>
      <p:sp>
        <p:nvSpPr>
          <p:cNvPr id="313" name="Rectangle 312">
            <a:extLst>
              <a:ext uri="{FF2B5EF4-FFF2-40B4-BE49-F238E27FC236}">
                <a16:creationId xmlns:a16="http://schemas.microsoft.com/office/drawing/2014/main" id="{E0E5BB17-C083-3047-6280-C6B2AE1D9668}"/>
              </a:ext>
            </a:extLst>
          </p:cNvPr>
          <p:cNvSpPr/>
          <p:nvPr/>
        </p:nvSpPr>
        <p:spPr>
          <a:xfrm>
            <a:off x="387929" y="1518733"/>
            <a:ext cx="14977029" cy="12516826"/>
          </a:xfrm>
          <a:prstGeom prst="rect">
            <a:avLst/>
          </a:prstGeom>
          <a:noFill/>
          <a:ln w="571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14" name="Group 313">
            <a:extLst>
              <a:ext uri="{FF2B5EF4-FFF2-40B4-BE49-F238E27FC236}">
                <a16:creationId xmlns:a16="http://schemas.microsoft.com/office/drawing/2014/main" id="{DA73A418-6D84-4754-F922-5AFC8FAB634F}"/>
              </a:ext>
            </a:extLst>
          </p:cNvPr>
          <p:cNvGrpSpPr/>
          <p:nvPr/>
        </p:nvGrpSpPr>
        <p:grpSpPr>
          <a:xfrm>
            <a:off x="10048435" y="7683019"/>
            <a:ext cx="1033252" cy="931090"/>
            <a:chOff x="2404134" y="5206711"/>
            <a:chExt cx="1033252" cy="931090"/>
          </a:xfrm>
        </p:grpSpPr>
        <p:pic>
          <p:nvPicPr>
            <p:cNvPr id="315" name="Graphic 19">
              <a:extLst>
                <a:ext uri="{FF2B5EF4-FFF2-40B4-BE49-F238E27FC236}">
                  <a16:creationId xmlns:a16="http://schemas.microsoft.com/office/drawing/2014/main" id="{D88720D2-D61B-66B1-5D4F-BCB4F58A377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0">
              <a:extLst>
                <a:ext uri="{96DAC541-7B7A-43D3-8B79-37D633B846F1}">
                  <asvg:svgBlip xmlns:asvg="http://schemas.microsoft.com/office/drawing/2016/SVG/main" r:embed="rId21"/>
                </a:ext>
              </a:extLst>
            </a:blip>
            <a:srcRect/>
            <a:stretch/>
          </p:blipFill>
          <p:spPr bwMode="auto">
            <a:xfrm>
              <a:off x="2674253" y="5206711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16" name="TextBox 315">
              <a:extLst>
                <a:ext uri="{FF2B5EF4-FFF2-40B4-BE49-F238E27FC236}">
                  <a16:creationId xmlns:a16="http://schemas.microsoft.com/office/drawing/2014/main" id="{BB37B35E-04BB-8869-5A43-32837440D78B}"/>
                </a:ext>
              </a:extLst>
            </p:cNvPr>
            <p:cNvSpPr txBox="1"/>
            <p:nvPr/>
          </p:nvSpPr>
          <p:spPr>
            <a:xfrm>
              <a:off x="2404134" y="5676136"/>
              <a:ext cx="10332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>
                  <a:latin typeface="+mj-lt"/>
                </a:rPr>
                <a:t>AWS Security Hub </a:t>
              </a:r>
            </a:p>
          </p:txBody>
        </p:sp>
      </p:grpSp>
      <p:grpSp>
        <p:nvGrpSpPr>
          <p:cNvPr id="317" name="Group 316">
            <a:extLst>
              <a:ext uri="{FF2B5EF4-FFF2-40B4-BE49-F238E27FC236}">
                <a16:creationId xmlns:a16="http://schemas.microsoft.com/office/drawing/2014/main" id="{9C9A4A84-6285-A0F8-1CE6-E2A774D41FDB}"/>
              </a:ext>
            </a:extLst>
          </p:cNvPr>
          <p:cNvGrpSpPr/>
          <p:nvPr/>
        </p:nvGrpSpPr>
        <p:grpSpPr>
          <a:xfrm>
            <a:off x="7726397" y="5122670"/>
            <a:ext cx="1033252" cy="931090"/>
            <a:chOff x="2404134" y="5206711"/>
            <a:chExt cx="1033252" cy="931090"/>
          </a:xfrm>
        </p:grpSpPr>
        <p:pic>
          <p:nvPicPr>
            <p:cNvPr id="318" name="Graphic 19">
              <a:extLst>
                <a:ext uri="{FF2B5EF4-FFF2-40B4-BE49-F238E27FC236}">
                  <a16:creationId xmlns:a16="http://schemas.microsoft.com/office/drawing/2014/main" id="{FA257AC9-4DC5-4EB0-8FA9-1336970575B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0">
              <a:extLst>
                <a:ext uri="{96DAC541-7B7A-43D3-8B79-37D633B846F1}">
                  <asvg:svgBlip xmlns:asvg="http://schemas.microsoft.com/office/drawing/2016/SVG/main" r:embed="rId21"/>
                </a:ext>
              </a:extLst>
            </a:blip>
            <a:srcRect/>
            <a:stretch/>
          </p:blipFill>
          <p:spPr bwMode="auto">
            <a:xfrm>
              <a:off x="2674253" y="5206711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19" name="TextBox 318">
              <a:extLst>
                <a:ext uri="{FF2B5EF4-FFF2-40B4-BE49-F238E27FC236}">
                  <a16:creationId xmlns:a16="http://schemas.microsoft.com/office/drawing/2014/main" id="{551D6185-3CDB-0319-5B11-99D4577D7B0C}"/>
                </a:ext>
              </a:extLst>
            </p:cNvPr>
            <p:cNvSpPr txBox="1"/>
            <p:nvPr/>
          </p:nvSpPr>
          <p:spPr>
            <a:xfrm>
              <a:off x="2404134" y="5676136"/>
              <a:ext cx="10332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/>
                <a:t>AWS Security Hub CSPM</a:t>
              </a:r>
            </a:p>
          </p:txBody>
        </p:sp>
      </p:grpSp>
      <p:grpSp>
        <p:nvGrpSpPr>
          <p:cNvPr id="320" name="Group 319">
            <a:extLst>
              <a:ext uri="{FF2B5EF4-FFF2-40B4-BE49-F238E27FC236}">
                <a16:creationId xmlns:a16="http://schemas.microsoft.com/office/drawing/2014/main" id="{391619A8-F24F-5967-7E86-92EC8D5F1432}"/>
              </a:ext>
            </a:extLst>
          </p:cNvPr>
          <p:cNvGrpSpPr/>
          <p:nvPr/>
        </p:nvGrpSpPr>
        <p:grpSpPr>
          <a:xfrm>
            <a:off x="3839934" y="3697222"/>
            <a:ext cx="1605724" cy="1277312"/>
            <a:chOff x="3863179" y="5078781"/>
            <a:chExt cx="1605724" cy="1277312"/>
          </a:xfrm>
        </p:grpSpPr>
        <p:sp>
          <p:nvSpPr>
            <p:cNvPr id="321" name="TextBox 320">
              <a:extLst>
                <a:ext uri="{FF2B5EF4-FFF2-40B4-BE49-F238E27FC236}">
                  <a16:creationId xmlns:a16="http://schemas.microsoft.com/office/drawing/2014/main" id="{C4D61E8C-6B6F-0AC0-3AE4-C5F345E0AC4E}"/>
                </a:ext>
              </a:extLst>
            </p:cNvPr>
            <p:cNvSpPr txBox="1"/>
            <p:nvPr/>
          </p:nvSpPr>
          <p:spPr>
            <a:xfrm>
              <a:off x="3863179" y="5832873"/>
              <a:ext cx="160572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/>
                <a:t>AWS Security </a:t>
              </a:r>
            </a:p>
            <a:p>
              <a:pPr algn="ctr"/>
              <a:r>
                <a:rPr lang="en-US" sz="1400" dirty="0"/>
                <a:t>Hub  </a:t>
              </a:r>
            </a:p>
          </p:txBody>
        </p:sp>
        <p:pic>
          <p:nvPicPr>
            <p:cNvPr id="322" name="Graphic 19">
              <a:extLst>
                <a:ext uri="{FF2B5EF4-FFF2-40B4-BE49-F238E27FC236}">
                  <a16:creationId xmlns:a16="http://schemas.microsoft.com/office/drawing/2014/main" id="{AD99613E-7BFC-8290-16A6-090ADA3E163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0">
              <a:extLst>
                <a:ext uri="{96DAC541-7B7A-43D3-8B79-37D633B846F1}">
                  <asvg:svgBlip xmlns:asvg="http://schemas.microsoft.com/office/drawing/2016/SVG/main" r:embed="rId21"/>
                </a:ext>
              </a:extLst>
            </a:blip>
            <a:srcRect/>
            <a:stretch/>
          </p:blipFill>
          <p:spPr bwMode="auto">
            <a:xfrm>
              <a:off x="4291061" y="5078781"/>
              <a:ext cx="762000" cy="762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40252815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D039384-557A-DEB8-4E79-C6EC8BAE6EB9}"/>
              </a:ext>
            </a:extLst>
          </p:cNvPr>
          <p:cNvSpPr txBox="1"/>
          <p:nvPr/>
        </p:nvSpPr>
        <p:spPr>
          <a:xfrm>
            <a:off x="11882568" y="707638"/>
            <a:ext cx="365356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AWS Security Reference Architecture</a:t>
            </a:r>
          </a:p>
          <a:p>
            <a:r>
              <a:rPr lang="en-US" sz="16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Deep dive: generative AI, Capability 5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E7676568-35EB-6770-CAA7-143345496167}"/>
              </a:ext>
            </a:extLst>
          </p:cNvPr>
          <p:cNvSpPr/>
          <p:nvPr/>
        </p:nvSpPr>
        <p:spPr>
          <a:xfrm>
            <a:off x="1616757" y="3730706"/>
            <a:ext cx="13225686" cy="11119002"/>
          </a:xfrm>
          <a:prstGeom prst="rect">
            <a:avLst/>
          </a:prstGeom>
          <a:noFill/>
          <a:ln w="34925" cmpd="dbl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>
              <a:latin typeface="+mj-lt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2CBE797C-BC01-A3B8-D245-910449346BD5}"/>
              </a:ext>
            </a:extLst>
          </p:cNvPr>
          <p:cNvGrpSpPr/>
          <p:nvPr/>
        </p:nvGrpSpPr>
        <p:grpSpPr>
          <a:xfrm>
            <a:off x="3262086" y="4057914"/>
            <a:ext cx="1701156" cy="877929"/>
            <a:chOff x="2248016" y="1915634"/>
            <a:chExt cx="1134104" cy="585286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263FC2D0-2FF3-4CA4-442A-76DC2F9B0458}"/>
                </a:ext>
              </a:extLst>
            </p:cNvPr>
            <p:cNvSpPr txBox="1"/>
            <p:nvPr/>
          </p:nvSpPr>
          <p:spPr>
            <a:xfrm>
              <a:off x="2248016" y="2270087"/>
              <a:ext cx="1134104" cy="2308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50" dirty="0">
                  <a:latin typeface="+mj-lt"/>
                </a:rPr>
                <a:t>Permissions</a:t>
              </a:r>
            </a:p>
          </p:txBody>
        </p:sp>
        <p:pic>
          <p:nvPicPr>
            <p:cNvPr id="6" name="Graphic 5">
              <a:extLst>
                <a:ext uri="{FF2B5EF4-FFF2-40B4-BE49-F238E27FC236}">
                  <a16:creationId xmlns:a16="http://schemas.microsoft.com/office/drawing/2014/main" id="{D7D39C5D-0D61-FBA1-B16F-6FBF0A1FADA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2615053" y="1915634"/>
              <a:ext cx="400030" cy="400030"/>
            </a:xfrm>
            <a:prstGeom prst="rect">
              <a:avLst/>
            </a:prstGeom>
          </p:spPr>
        </p:pic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79B4C753-0E20-DF1D-A1B7-5905C8061D99}"/>
              </a:ext>
            </a:extLst>
          </p:cNvPr>
          <p:cNvGrpSpPr/>
          <p:nvPr/>
        </p:nvGrpSpPr>
        <p:grpSpPr>
          <a:xfrm>
            <a:off x="4512723" y="3923979"/>
            <a:ext cx="966621" cy="807749"/>
            <a:chOff x="10297579" y="5276566"/>
            <a:chExt cx="644414" cy="538499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6E3E724B-D482-9849-70B9-02AACA21B71A}"/>
                </a:ext>
              </a:extLst>
            </p:cNvPr>
            <p:cNvSpPr txBox="1"/>
            <p:nvPr/>
          </p:nvSpPr>
          <p:spPr>
            <a:xfrm>
              <a:off x="10297579" y="5584232"/>
              <a:ext cx="644414" cy="2308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50" dirty="0">
                  <a:latin typeface="+mj-lt"/>
                </a:rPr>
                <a:t>Roles</a:t>
              </a:r>
            </a:p>
          </p:txBody>
        </p:sp>
        <p:pic>
          <p:nvPicPr>
            <p:cNvPr id="9" name="Graphic 8">
              <a:extLst>
                <a:ext uri="{FF2B5EF4-FFF2-40B4-BE49-F238E27FC236}">
                  <a16:creationId xmlns:a16="http://schemas.microsoft.com/office/drawing/2014/main" id="{491352C3-753C-CD2E-605A-BF5E7193A84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0384836" y="5276566"/>
              <a:ext cx="469900" cy="469900"/>
            </a:xfrm>
            <a:prstGeom prst="rect">
              <a:avLst/>
            </a:prstGeom>
          </p:spPr>
        </p:pic>
      </p:grp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7D2C7F91-24B6-9A55-5C03-908910BA9F61}"/>
              </a:ext>
            </a:extLst>
          </p:cNvPr>
          <p:cNvCxnSpPr/>
          <p:nvPr/>
        </p:nvCxnSpPr>
        <p:spPr>
          <a:xfrm>
            <a:off x="5428676" y="3927614"/>
            <a:ext cx="0" cy="1281231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7BBE93E6-D912-2969-FE2F-9C1ACA73BB69}"/>
              </a:ext>
            </a:extLst>
          </p:cNvPr>
          <p:cNvCxnSpPr/>
          <p:nvPr/>
        </p:nvCxnSpPr>
        <p:spPr>
          <a:xfrm>
            <a:off x="3540486" y="3927614"/>
            <a:ext cx="0" cy="1281231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Group 11">
            <a:extLst>
              <a:ext uri="{FF2B5EF4-FFF2-40B4-BE49-F238E27FC236}">
                <a16:creationId xmlns:a16="http://schemas.microsoft.com/office/drawing/2014/main" id="{D3BFF4A2-CC62-E83F-C2EC-575AE92AD989}"/>
              </a:ext>
            </a:extLst>
          </p:cNvPr>
          <p:cNvGrpSpPr/>
          <p:nvPr/>
        </p:nvGrpSpPr>
        <p:grpSpPr>
          <a:xfrm>
            <a:off x="1589627" y="4032831"/>
            <a:ext cx="2047442" cy="1401950"/>
            <a:chOff x="1523478" y="1290107"/>
            <a:chExt cx="1364961" cy="934633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42E6D011-0BEC-5840-7801-AF6BBDA848FA}"/>
                </a:ext>
              </a:extLst>
            </p:cNvPr>
            <p:cNvSpPr txBox="1"/>
            <p:nvPr/>
          </p:nvSpPr>
          <p:spPr>
            <a:xfrm>
              <a:off x="1523478" y="1732297"/>
              <a:ext cx="1364961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100">
                  <a:latin typeface="+mj-lt"/>
                </a:rPr>
                <a:t>Generative AI</a:t>
              </a:r>
              <a:endParaRPr lang="en-US" sz="2100" dirty="0">
                <a:latin typeface="+mj-lt"/>
              </a:endParaRPr>
            </a:p>
            <a:p>
              <a:pPr algn="ctr"/>
              <a:r>
                <a:rPr lang="en-US" sz="2100" dirty="0">
                  <a:latin typeface="+mj-lt"/>
                </a:rPr>
                <a:t>account</a:t>
              </a:r>
            </a:p>
          </p:txBody>
        </p:sp>
        <p:pic>
          <p:nvPicPr>
            <p:cNvPr id="14" name="Graphic 7">
              <a:extLst>
                <a:ext uri="{FF2B5EF4-FFF2-40B4-BE49-F238E27FC236}">
                  <a16:creationId xmlns:a16="http://schemas.microsoft.com/office/drawing/2014/main" id="{6880A0D5-7B3D-126A-FCA5-C519B693C76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rcRect/>
            <a:stretch/>
          </p:blipFill>
          <p:spPr bwMode="auto">
            <a:xfrm>
              <a:off x="1984159" y="1290107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BA18B373-9BC4-757A-3C1E-9F8B7A757077}"/>
              </a:ext>
            </a:extLst>
          </p:cNvPr>
          <p:cNvCxnSpPr>
            <a:cxnSpLocks/>
          </p:cNvCxnSpPr>
          <p:nvPr/>
        </p:nvCxnSpPr>
        <p:spPr>
          <a:xfrm>
            <a:off x="11351355" y="4159458"/>
            <a:ext cx="0" cy="891540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ectangle 15">
            <a:extLst>
              <a:ext uri="{FF2B5EF4-FFF2-40B4-BE49-F238E27FC236}">
                <a16:creationId xmlns:a16="http://schemas.microsoft.com/office/drawing/2014/main" id="{B2E1DDA7-1423-E4B3-3363-D8A0F7E23FFB}"/>
              </a:ext>
            </a:extLst>
          </p:cNvPr>
          <p:cNvSpPr/>
          <p:nvPr/>
        </p:nvSpPr>
        <p:spPr>
          <a:xfrm>
            <a:off x="1953060" y="5811621"/>
            <a:ext cx="5550449" cy="1942916"/>
          </a:xfrm>
          <a:prstGeom prst="rect">
            <a:avLst/>
          </a:prstGeom>
          <a:noFill/>
          <a:ln w="15875">
            <a:solidFill>
              <a:srgbClr val="8C4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4380" tIns="137160"/>
          <a:lstStyle/>
          <a:p>
            <a:pPr>
              <a:defRPr/>
            </a:pPr>
            <a:r>
              <a:rPr lang="en-US">
                <a:ln w="0"/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VPC</a:t>
            </a:r>
          </a:p>
        </p:txBody>
      </p:sp>
      <p:pic>
        <p:nvPicPr>
          <p:cNvPr id="17" name="Graphic 16">
            <a:extLst>
              <a:ext uri="{FF2B5EF4-FFF2-40B4-BE49-F238E27FC236}">
                <a16:creationId xmlns:a16="http://schemas.microsoft.com/office/drawing/2014/main" id="{CADFB445-78FF-92E0-914C-0A828242D75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/>
        </p:blipFill>
        <p:spPr>
          <a:xfrm>
            <a:off x="1956114" y="5816052"/>
            <a:ext cx="571500" cy="571500"/>
          </a:xfrm>
          <a:prstGeom prst="rect">
            <a:avLst/>
          </a:prstGeom>
        </p:spPr>
      </p:pic>
      <p:grpSp>
        <p:nvGrpSpPr>
          <p:cNvPr id="18" name="Group 17">
            <a:extLst>
              <a:ext uri="{FF2B5EF4-FFF2-40B4-BE49-F238E27FC236}">
                <a16:creationId xmlns:a16="http://schemas.microsoft.com/office/drawing/2014/main" id="{63A9FAB1-E0B9-F4E9-38BA-F64D888BF671}"/>
              </a:ext>
            </a:extLst>
          </p:cNvPr>
          <p:cNvGrpSpPr/>
          <p:nvPr/>
        </p:nvGrpSpPr>
        <p:grpSpPr>
          <a:xfrm>
            <a:off x="12978640" y="9945176"/>
            <a:ext cx="2024558" cy="1271766"/>
            <a:chOff x="8532014" y="4363147"/>
            <a:chExt cx="1349705" cy="847844"/>
          </a:xfrm>
        </p:grpSpPr>
        <p:pic>
          <p:nvPicPr>
            <p:cNvPr id="19" name="Graphic 21" descr="Amazon Inspector service icon.">
              <a:extLst>
                <a:ext uri="{FF2B5EF4-FFF2-40B4-BE49-F238E27FC236}">
                  <a16:creationId xmlns:a16="http://schemas.microsoft.com/office/drawing/2014/main" id="{4AC42366-9DBE-041B-952E-F722589E12C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rcRect/>
            <a:stretch/>
          </p:blipFill>
          <p:spPr bwMode="auto">
            <a:xfrm>
              <a:off x="8962769" y="4363147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" name="TextBox 15">
              <a:extLst>
                <a:ext uri="{FF2B5EF4-FFF2-40B4-BE49-F238E27FC236}">
                  <a16:creationId xmlns:a16="http://schemas.microsoft.com/office/drawing/2014/main" id="{957B8B0C-56C3-40C4-8C09-9CBBAF0A6E8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532014" y="4780104"/>
              <a:ext cx="1349705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lang="en-US" altLang="en-US" dirty="0">
                  <a:latin typeface="+mj-lt"/>
                  <a:ea typeface="Amazon Ember" panose="020B0603020204020204" pitchFamily="34" charset="0"/>
                  <a:cs typeface="Arial" panose="020B0604020202020204" pitchFamily="34" charset="0"/>
                </a:rPr>
                <a:t>Amazon</a:t>
              </a:r>
            </a:p>
            <a:p>
              <a:pPr algn="ctr" eaLnBrk="1" hangingPunct="1"/>
              <a:r>
                <a:rPr lang="en-US" altLang="en-US" dirty="0">
                  <a:latin typeface="+mj-lt"/>
                  <a:ea typeface="Amazon Ember" panose="020B0603020204020204" pitchFamily="34" charset="0"/>
                  <a:cs typeface="Arial" panose="020B0604020202020204" pitchFamily="34" charset="0"/>
                </a:rPr>
                <a:t>Inspector</a:t>
              </a: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A12DD39E-1DB3-9885-58ED-3A878B67265F}"/>
              </a:ext>
            </a:extLst>
          </p:cNvPr>
          <p:cNvGrpSpPr/>
          <p:nvPr/>
        </p:nvGrpSpPr>
        <p:grpSpPr>
          <a:xfrm>
            <a:off x="4663402" y="12824103"/>
            <a:ext cx="1601025" cy="1612182"/>
            <a:chOff x="3145581" y="4444594"/>
            <a:chExt cx="1067350" cy="1074788"/>
          </a:xfrm>
        </p:grpSpPr>
        <p:pic>
          <p:nvPicPr>
            <p:cNvPr id="22" name="Graphic 14">
              <a:extLst>
                <a:ext uri="{FF2B5EF4-FFF2-40B4-BE49-F238E27FC236}">
                  <a16:creationId xmlns:a16="http://schemas.microsoft.com/office/drawing/2014/main" id="{B2BA920C-177C-21DB-5722-83A1C567DF5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rcRect/>
            <a:stretch/>
          </p:blipFill>
          <p:spPr bwMode="auto">
            <a:xfrm>
              <a:off x="3446914" y="4444594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3" name="TextBox 17">
              <a:extLst>
                <a:ext uri="{FF2B5EF4-FFF2-40B4-BE49-F238E27FC236}">
                  <a16:creationId xmlns:a16="http://schemas.microsoft.com/office/drawing/2014/main" id="{09C3AA90-D700-CB2D-8FA3-14181FCE37B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45581" y="4903829"/>
              <a:ext cx="1067350" cy="6155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lang="en-US" altLang="en-US" dirty="0">
                  <a:latin typeface="+mj-lt"/>
                  <a:ea typeface="Amazon Ember" panose="020B0603020204020204" pitchFamily="34" charset="0"/>
                  <a:cs typeface="Arial" panose="020B0604020202020204" pitchFamily="34" charset="0"/>
                </a:rPr>
                <a:t>Amazon </a:t>
              </a:r>
            </a:p>
            <a:p>
              <a:pPr algn="ctr" eaLnBrk="1" hangingPunct="1"/>
              <a:r>
                <a:rPr lang="en-US" altLang="en-US" dirty="0">
                  <a:latin typeface="+mj-lt"/>
                  <a:ea typeface="Amazon Ember" panose="020B0603020204020204" pitchFamily="34" charset="0"/>
                  <a:cs typeface="Arial" panose="020B0604020202020204" pitchFamily="34" charset="0"/>
                </a:rPr>
                <a:t>OpenSearch </a:t>
              </a:r>
            </a:p>
            <a:p>
              <a:pPr algn="ctr" eaLnBrk="1" hangingPunct="1"/>
              <a:r>
                <a:rPr lang="en-US" altLang="en-US" dirty="0">
                  <a:latin typeface="+mj-lt"/>
                  <a:ea typeface="Amazon Ember" panose="020B0603020204020204" pitchFamily="34" charset="0"/>
                  <a:cs typeface="Arial" panose="020B0604020202020204" pitchFamily="34" charset="0"/>
                </a:rPr>
                <a:t>Serverless</a:t>
              </a: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5EC25F1C-1F3A-E397-CC95-45143DE16632}"/>
              </a:ext>
            </a:extLst>
          </p:cNvPr>
          <p:cNvGrpSpPr/>
          <p:nvPr/>
        </p:nvGrpSpPr>
        <p:grpSpPr>
          <a:xfrm>
            <a:off x="5860001" y="12800157"/>
            <a:ext cx="1684682" cy="1359122"/>
            <a:chOff x="2170712" y="6695124"/>
            <a:chExt cx="1123121" cy="906081"/>
          </a:xfrm>
        </p:grpSpPr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C5E2457B-E360-3797-5E86-8FF592CED3B0}"/>
                </a:ext>
              </a:extLst>
            </p:cNvPr>
            <p:cNvSpPr txBox="1"/>
            <p:nvPr/>
          </p:nvSpPr>
          <p:spPr>
            <a:xfrm>
              <a:off x="2170712" y="7170318"/>
              <a:ext cx="1123121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>
                  <a:latin typeface="+mj-lt"/>
                </a:rPr>
                <a:t>Knowledge</a:t>
              </a:r>
            </a:p>
            <a:p>
              <a:pPr algn="ctr"/>
              <a:r>
                <a:rPr lang="en-US" dirty="0">
                  <a:latin typeface="+mj-lt"/>
                </a:rPr>
                <a:t>b</a:t>
              </a:r>
              <a:r>
                <a:rPr lang="en-US">
                  <a:latin typeface="+mj-lt"/>
                </a:rPr>
                <a:t>ases</a:t>
              </a:r>
              <a:endParaRPr lang="en-US" dirty="0">
                <a:latin typeface="+mj-lt"/>
              </a:endParaRPr>
            </a:p>
          </p:txBody>
        </p:sp>
        <p:pic>
          <p:nvPicPr>
            <p:cNvPr id="26" name="Graphic 25">
              <a:extLst>
                <a:ext uri="{FF2B5EF4-FFF2-40B4-BE49-F238E27FC236}">
                  <a16:creationId xmlns:a16="http://schemas.microsoft.com/office/drawing/2014/main" id="{F75BFCF1-7E61-FB19-FD67-E09AF7B8E0DE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p:blipFill>
          <p:spPr>
            <a:xfrm>
              <a:off x="2511699" y="6695124"/>
              <a:ext cx="457200" cy="457200"/>
            </a:xfrm>
            <a:prstGeom prst="rect">
              <a:avLst/>
            </a:prstGeom>
          </p:spPr>
        </p:pic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D59C0029-3513-89BA-8D0D-63064CEBC73A}"/>
              </a:ext>
            </a:extLst>
          </p:cNvPr>
          <p:cNvGrpSpPr/>
          <p:nvPr/>
        </p:nvGrpSpPr>
        <p:grpSpPr>
          <a:xfrm>
            <a:off x="9795394" y="10270707"/>
            <a:ext cx="918125" cy="1327376"/>
            <a:chOff x="5654515" y="2998356"/>
            <a:chExt cx="612083" cy="884917"/>
          </a:xfrm>
        </p:grpSpPr>
        <p:pic>
          <p:nvPicPr>
            <p:cNvPr id="28" name="Graphic 10">
              <a:extLst>
                <a:ext uri="{FF2B5EF4-FFF2-40B4-BE49-F238E27FC236}">
                  <a16:creationId xmlns:a16="http://schemas.microsoft.com/office/drawing/2014/main" id="{AB52C050-1947-0CC8-1BE5-F83F6723783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rcRect/>
            <a:stretch/>
          </p:blipFill>
          <p:spPr bwMode="auto">
            <a:xfrm>
              <a:off x="5736308" y="2998356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9" name="TextBox 20">
              <a:extLst>
                <a:ext uri="{FF2B5EF4-FFF2-40B4-BE49-F238E27FC236}">
                  <a16:creationId xmlns:a16="http://schemas.microsoft.com/office/drawing/2014/main" id="{C919B9D5-E651-24DE-DCE7-650E0C566C7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654515" y="3452386"/>
              <a:ext cx="612083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lang="en-US" altLang="en-US" dirty="0">
                  <a:latin typeface="+mj-lt"/>
                  <a:ea typeface="Amazon Ember" panose="020B0603020204020204" pitchFamily="34" charset="0"/>
                  <a:cs typeface="Arial" panose="020B0604020202020204" pitchFamily="34" charset="0"/>
                </a:rPr>
                <a:t>AWS</a:t>
              </a:r>
            </a:p>
            <a:p>
              <a:pPr algn="ctr" eaLnBrk="1" hangingPunct="1"/>
              <a:r>
                <a:rPr lang="en-US" altLang="en-US" dirty="0">
                  <a:latin typeface="+mj-lt"/>
                  <a:ea typeface="Amazon Ember" panose="020B0603020204020204" pitchFamily="34" charset="0"/>
                  <a:cs typeface="Arial" panose="020B0604020202020204" pitchFamily="34" charset="0"/>
                </a:rPr>
                <a:t>Lambda</a:t>
              </a:r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07618576-69E7-D7F3-A64C-BE534B587D70}"/>
              </a:ext>
            </a:extLst>
          </p:cNvPr>
          <p:cNvGrpSpPr/>
          <p:nvPr/>
        </p:nvGrpSpPr>
        <p:grpSpPr>
          <a:xfrm>
            <a:off x="2769024" y="12809472"/>
            <a:ext cx="2089703" cy="1349807"/>
            <a:chOff x="5441142" y="2700056"/>
            <a:chExt cx="1393135" cy="899871"/>
          </a:xfrm>
        </p:grpSpPr>
        <p:pic>
          <p:nvPicPr>
            <p:cNvPr id="31" name="Graphic 30" descr="Amazon Bedrock service icon.">
              <a:extLst>
                <a:ext uri="{FF2B5EF4-FFF2-40B4-BE49-F238E27FC236}">
                  <a16:creationId xmlns:a16="http://schemas.microsoft.com/office/drawing/2014/main" id="{0ADDACB7-01E6-0A5E-B46C-0DFFD363CD46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>
              <a:extLs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rcRect/>
            <a:stretch/>
          </p:blipFill>
          <p:spPr>
            <a:xfrm>
              <a:off x="5917540" y="2700056"/>
              <a:ext cx="457200" cy="457200"/>
            </a:xfrm>
            <a:prstGeom prst="rect">
              <a:avLst/>
            </a:prstGeom>
          </p:spPr>
        </p:pic>
        <p:sp>
          <p:nvSpPr>
            <p:cNvPr id="32" name="TextBox 12">
              <a:extLst>
                <a:ext uri="{FF2B5EF4-FFF2-40B4-BE49-F238E27FC236}">
                  <a16:creationId xmlns:a16="http://schemas.microsoft.com/office/drawing/2014/main" id="{9827EBE9-F299-9184-65BF-F49AA0E85F8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441142" y="3169040"/>
              <a:ext cx="1393135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lang="en-US" altLang="en-US" dirty="0">
                  <a:latin typeface="+mj-lt"/>
                  <a:ea typeface="Amazon Ember" panose="020B0603020204020204" pitchFamily="34" charset="0"/>
                  <a:cs typeface="Arial" panose="020B0604020202020204" pitchFamily="34" charset="0"/>
                </a:rPr>
                <a:t>Amazon Bedrock</a:t>
              </a:r>
              <a:br>
                <a:rPr lang="en-US" altLang="en-US" dirty="0">
                  <a:latin typeface="+mj-lt"/>
                  <a:ea typeface="Amazon Ember" panose="020B0603020204020204" pitchFamily="34" charset="0"/>
                  <a:cs typeface="Arial" panose="020B0604020202020204" pitchFamily="34" charset="0"/>
                </a:rPr>
              </a:br>
              <a:r>
                <a:rPr lang="en-US" altLang="en-US" dirty="0">
                  <a:latin typeface="+mj-lt"/>
                  <a:ea typeface="Amazon Ember" panose="020B0603020204020204" pitchFamily="34" charset="0"/>
                  <a:cs typeface="Arial" panose="020B0604020202020204" pitchFamily="34" charset="0"/>
                </a:rPr>
                <a:t>knowledge bases</a:t>
              </a:r>
            </a:p>
          </p:txBody>
        </p:sp>
      </p:grpSp>
      <p:sp>
        <p:nvSpPr>
          <p:cNvPr id="33" name="Rectangle 32">
            <a:extLst>
              <a:ext uri="{FF2B5EF4-FFF2-40B4-BE49-F238E27FC236}">
                <a16:creationId xmlns:a16="http://schemas.microsoft.com/office/drawing/2014/main" id="{E1593A64-E84F-1139-EEB1-18D73EA0E315}"/>
              </a:ext>
            </a:extLst>
          </p:cNvPr>
          <p:cNvSpPr/>
          <p:nvPr/>
        </p:nvSpPr>
        <p:spPr>
          <a:xfrm>
            <a:off x="2500989" y="12588891"/>
            <a:ext cx="4919644" cy="1883537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AA72CB5E-7FF9-A973-F27D-6F432B59924B}"/>
              </a:ext>
            </a:extLst>
          </p:cNvPr>
          <p:cNvSpPr txBox="1"/>
          <p:nvPr/>
        </p:nvSpPr>
        <p:spPr>
          <a:xfrm rot="16200000">
            <a:off x="1819905" y="13336211"/>
            <a:ext cx="1856934" cy="4154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100" dirty="0"/>
              <a:t>RAG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B6F4C1E6-7465-DF5E-6A8F-0EBDB2D13BCC}"/>
              </a:ext>
            </a:extLst>
          </p:cNvPr>
          <p:cNvSpPr txBox="1"/>
          <p:nvPr/>
        </p:nvSpPr>
        <p:spPr>
          <a:xfrm rot="16200000">
            <a:off x="464025" y="10473919"/>
            <a:ext cx="3270543" cy="4154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dirty="0"/>
              <a:t>Amazon Bedrock </a:t>
            </a:r>
            <a:r>
              <a:rPr lang="en-US" sz="2100" dirty="0" err="1"/>
              <a:t>AgentCore</a:t>
            </a:r>
            <a:endParaRPr lang="en-US" sz="2100" dirty="0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706412C8-CD9D-20B7-B110-0A542F699011}"/>
              </a:ext>
            </a:extLst>
          </p:cNvPr>
          <p:cNvSpPr txBox="1"/>
          <p:nvPr/>
        </p:nvSpPr>
        <p:spPr>
          <a:xfrm>
            <a:off x="2452653" y="2817922"/>
            <a:ext cx="354441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dirty="0"/>
              <a:t>OU </a:t>
            </a:r>
            <a:r>
              <a:rPr lang="en-US" sz="3000"/>
              <a:t>– Generative AI</a:t>
            </a:r>
            <a:endParaRPr lang="en-US" sz="3000" dirty="0"/>
          </a:p>
        </p:txBody>
      </p:sp>
      <p:pic>
        <p:nvPicPr>
          <p:cNvPr id="37" name="Graphic 17">
            <a:extLst>
              <a:ext uri="{FF2B5EF4-FFF2-40B4-BE49-F238E27FC236}">
                <a16:creationId xmlns:a16="http://schemas.microsoft.com/office/drawing/2014/main" id="{76E9C977-B177-1AD9-5BFC-03CDF0C16D9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rcRect/>
          <a:stretch/>
        </p:blipFill>
        <p:spPr bwMode="auto">
          <a:xfrm>
            <a:off x="1633779" y="2706525"/>
            <a:ext cx="822960" cy="822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8" name="Group 37">
            <a:extLst>
              <a:ext uri="{FF2B5EF4-FFF2-40B4-BE49-F238E27FC236}">
                <a16:creationId xmlns:a16="http://schemas.microsoft.com/office/drawing/2014/main" id="{16E128DC-FC44-C8E4-DC6F-348CDC63BBFC}"/>
              </a:ext>
            </a:extLst>
          </p:cNvPr>
          <p:cNvGrpSpPr/>
          <p:nvPr/>
        </p:nvGrpSpPr>
        <p:grpSpPr>
          <a:xfrm>
            <a:off x="9368755" y="8923073"/>
            <a:ext cx="1767896" cy="1062732"/>
            <a:chOff x="6566337" y="2597256"/>
            <a:chExt cx="1178597" cy="708488"/>
          </a:xfrm>
        </p:grpSpPr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8260DB53-2692-61BA-367B-E0723523622C}"/>
                </a:ext>
              </a:extLst>
            </p:cNvPr>
            <p:cNvSpPr txBox="1"/>
            <p:nvPr/>
          </p:nvSpPr>
          <p:spPr>
            <a:xfrm>
              <a:off x="6566337" y="3059523"/>
              <a:ext cx="1178597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>
                  <a:latin typeface="+mj-lt"/>
                </a:rPr>
                <a:t>AWS KMS</a:t>
              </a:r>
            </a:p>
          </p:txBody>
        </p:sp>
        <p:pic>
          <p:nvPicPr>
            <p:cNvPr id="40" name="Graphic 7">
              <a:extLst>
                <a:ext uri="{FF2B5EF4-FFF2-40B4-BE49-F238E27FC236}">
                  <a16:creationId xmlns:a16="http://schemas.microsoft.com/office/drawing/2014/main" id="{8555BA5B-65C8-BCD6-B73C-89152551AF3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2">
              <a:extLst>
                <a:ext uri="{96DAC541-7B7A-43D3-8B79-37D633B846F1}">
                  <asvg:svgBlip xmlns:asvg="http://schemas.microsoft.com/office/drawing/2016/SVG/main" r:embed="rId23"/>
                </a:ext>
              </a:extLst>
            </a:blip>
            <a:srcRect/>
            <a:stretch/>
          </p:blipFill>
          <p:spPr bwMode="auto">
            <a:xfrm>
              <a:off x="6929695" y="2597256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41" name="Group 40">
            <a:extLst>
              <a:ext uri="{FF2B5EF4-FFF2-40B4-BE49-F238E27FC236}">
                <a16:creationId xmlns:a16="http://schemas.microsoft.com/office/drawing/2014/main" id="{64AE824A-22C0-B7BB-B200-C8293C1BC1BF}"/>
              </a:ext>
            </a:extLst>
          </p:cNvPr>
          <p:cNvGrpSpPr/>
          <p:nvPr/>
        </p:nvGrpSpPr>
        <p:grpSpPr>
          <a:xfrm>
            <a:off x="8542966" y="4083104"/>
            <a:ext cx="3419475" cy="1059905"/>
            <a:chOff x="5149990" y="2700056"/>
            <a:chExt cx="2279650" cy="706603"/>
          </a:xfrm>
        </p:grpSpPr>
        <p:pic>
          <p:nvPicPr>
            <p:cNvPr id="42" name="Graphic 41" descr="Amazon Bedrock service icon.">
              <a:extLst>
                <a:ext uri="{FF2B5EF4-FFF2-40B4-BE49-F238E27FC236}">
                  <a16:creationId xmlns:a16="http://schemas.microsoft.com/office/drawing/2014/main" id="{566DFF3B-18CE-A30B-A931-A97FFC1C2763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>
              <a:extLs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rcRect/>
            <a:stretch/>
          </p:blipFill>
          <p:spPr>
            <a:xfrm>
              <a:off x="6063121" y="2700056"/>
              <a:ext cx="457200" cy="457200"/>
            </a:xfrm>
            <a:prstGeom prst="rect">
              <a:avLst/>
            </a:prstGeom>
          </p:spPr>
        </p:pic>
        <p:sp>
          <p:nvSpPr>
            <p:cNvPr id="43" name="TextBox 12">
              <a:extLst>
                <a:ext uri="{FF2B5EF4-FFF2-40B4-BE49-F238E27FC236}">
                  <a16:creationId xmlns:a16="http://schemas.microsoft.com/office/drawing/2014/main" id="{AC874E71-E853-5BE7-835B-2C1E68CFA02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49990" y="3160438"/>
              <a:ext cx="2279650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lang="en-US" altLang="en-US">
                  <a:latin typeface="+mj-lt"/>
                  <a:ea typeface="Amazon Ember" panose="020B0603020204020204" pitchFamily="34" charset="0"/>
                  <a:cs typeface="Arial" panose="020B0604020202020204" pitchFamily="34" charset="0"/>
                </a:rPr>
                <a:t>Amazon Bedrock</a:t>
              </a:r>
              <a:endParaRPr lang="en-US" altLang="en-US" dirty="0">
                <a:latin typeface="+mj-lt"/>
                <a:ea typeface="Amazon Ember" panose="020B0603020204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44" name="Group 43">
            <a:extLst>
              <a:ext uri="{FF2B5EF4-FFF2-40B4-BE49-F238E27FC236}">
                <a16:creationId xmlns:a16="http://schemas.microsoft.com/office/drawing/2014/main" id="{1DD8FB8D-D7DC-7FFC-2B13-838658EE9B29}"/>
              </a:ext>
            </a:extLst>
          </p:cNvPr>
          <p:cNvGrpSpPr/>
          <p:nvPr/>
        </p:nvGrpSpPr>
        <p:grpSpPr>
          <a:xfrm>
            <a:off x="9118434" y="7181047"/>
            <a:ext cx="2268539" cy="1336871"/>
            <a:chOff x="3617958" y="7419984"/>
            <a:chExt cx="1512359" cy="891247"/>
          </a:xfrm>
        </p:grpSpPr>
        <p:pic>
          <p:nvPicPr>
            <p:cNvPr id="45" name="Graphic 17" descr="Amazon Comprehend service icon.">
              <a:extLst>
                <a:ext uri="{FF2B5EF4-FFF2-40B4-BE49-F238E27FC236}">
                  <a16:creationId xmlns:a16="http://schemas.microsoft.com/office/drawing/2014/main" id="{B43FA0AA-25DD-B9C9-895E-04BD121CA8F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4">
              <a:extLst>
                <a:ext uri="{96DAC541-7B7A-43D3-8B79-37D633B846F1}">
                  <asvg:svgBlip xmlns:asvg="http://schemas.microsoft.com/office/drawing/2016/SVG/main" r:embed="rId25"/>
                </a:ext>
              </a:extLst>
            </a:blip>
            <a:srcRect/>
            <a:stretch/>
          </p:blipFill>
          <p:spPr bwMode="auto">
            <a:xfrm>
              <a:off x="4161071" y="7419984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6" name="TextBox 9">
              <a:extLst>
                <a:ext uri="{FF2B5EF4-FFF2-40B4-BE49-F238E27FC236}">
                  <a16:creationId xmlns:a16="http://schemas.microsoft.com/office/drawing/2014/main" id="{C16E3AD3-E485-47FF-B5DE-90CA6AF472A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17958" y="7880344"/>
              <a:ext cx="1512359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lang="en-US" altLang="en-US" dirty="0">
                  <a:latin typeface="+mj-lt"/>
                  <a:ea typeface="Amazon Ember" panose="020B0603020204020204" pitchFamily="34" charset="0"/>
                  <a:cs typeface="Arial" panose="020B0604020202020204" pitchFamily="34" charset="0"/>
                </a:rPr>
                <a:t>Amazon </a:t>
              </a:r>
            </a:p>
            <a:p>
              <a:pPr algn="ctr" eaLnBrk="1" hangingPunct="1"/>
              <a:r>
                <a:rPr lang="en-US" altLang="en-US" dirty="0">
                  <a:latin typeface="+mj-lt"/>
                  <a:ea typeface="Amazon Ember" panose="020B0603020204020204" pitchFamily="34" charset="0"/>
                  <a:cs typeface="Arial" panose="020B0604020202020204" pitchFamily="34" charset="0"/>
                </a:rPr>
                <a:t>Comprehend</a:t>
              </a:r>
            </a:p>
          </p:txBody>
        </p:sp>
      </p:grpSp>
      <p:grpSp>
        <p:nvGrpSpPr>
          <p:cNvPr id="47" name="Group 46">
            <a:extLst>
              <a:ext uri="{FF2B5EF4-FFF2-40B4-BE49-F238E27FC236}">
                <a16:creationId xmlns:a16="http://schemas.microsoft.com/office/drawing/2014/main" id="{681865DD-6996-3C18-2B4F-D5CA85CB776E}"/>
              </a:ext>
            </a:extLst>
          </p:cNvPr>
          <p:cNvGrpSpPr/>
          <p:nvPr/>
        </p:nvGrpSpPr>
        <p:grpSpPr>
          <a:xfrm>
            <a:off x="8542966" y="5493576"/>
            <a:ext cx="3419475" cy="1350551"/>
            <a:chOff x="5149990" y="2700056"/>
            <a:chExt cx="2279650" cy="900367"/>
          </a:xfrm>
        </p:grpSpPr>
        <p:pic>
          <p:nvPicPr>
            <p:cNvPr id="48" name="Graphic 47" descr="Amazon Bedrock service icon.">
              <a:extLst>
                <a:ext uri="{FF2B5EF4-FFF2-40B4-BE49-F238E27FC236}">
                  <a16:creationId xmlns:a16="http://schemas.microsoft.com/office/drawing/2014/main" id="{200C77EC-1D3E-EDD0-1223-FF3E2AB183FA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>
              <a:extLs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rcRect/>
            <a:stretch/>
          </p:blipFill>
          <p:spPr>
            <a:xfrm>
              <a:off x="6063121" y="2700056"/>
              <a:ext cx="457200" cy="457200"/>
            </a:xfrm>
            <a:prstGeom prst="rect">
              <a:avLst/>
            </a:prstGeom>
          </p:spPr>
        </p:pic>
        <p:sp>
          <p:nvSpPr>
            <p:cNvPr id="49" name="TextBox 12">
              <a:extLst>
                <a:ext uri="{FF2B5EF4-FFF2-40B4-BE49-F238E27FC236}">
                  <a16:creationId xmlns:a16="http://schemas.microsoft.com/office/drawing/2014/main" id="{6F72C99D-CC3E-796E-DE29-16F9E33734D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49990" y="3169536"/>
              <a:ext cx="2279650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lang="en-US" altLang="en-US">
                  <a:latin typeface="+mj-lt"/>
                  <a:ea typeface="Amazon Ember" panose="020B0603020204020204" pitchFamily="34" charset="0"/>
                  <a:cs typeface="Arial" panose="020B0604020202020204" pitchFamily="34" charset="0"/>
                </a:rPr>
                <a:t>Guardrails for </a:t>
              </a:r>
            </a:p>
            <a:p>
              <a:pPr algn="ctr" eaLnBrk="1" hangingPunct="1"/>
              <a:r>
                <a:rPr lang="en-US" altLang="en-US">
                  <a:latin typeface="+mj-lt"/>
                  <a:ea typeface="Amazon Ember" panose="020B0603020204020204" pitchFamily="34" charset="0"/>
                  <a:cs typeface="Arial" panose="020B0604020202020204" pitchFamily="34" charset="0"/>
                </a:rPr>
                <a:t>Amazon Bedrock</a:t>
              </a:r>
              <a:endParaRPr lang="en-US" altLang="en-US" dirty="0">
                <a:latin typeface="+mj-lt"/>
                <a:ea typeface="Amazon Ember" panose="020B0603020204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50" name="Group 49">
            <a:extLst>
              <a:ext uri="{FF2B5EF4-FFF2-40B4-BE49-F238E27FC236}">
                <a16:creationId xmlns:a16="http://schemas.microsoft.com/office/drawing/2014/main" id="{99F43AA0-B4EC-7078-EC9D-87DF50603568}"/>
              </a:ext>
            </a:extLst>
          </p:cNvPr>
          <p:cNvGrpSpPr/>
          <p:nvPr/>
        </p:nvGrpSpPr>
        <p:grpSpPr>
          <a:xfrm>
            <a:off x="11357370" y="9977531"/>
            <a:ext cx="1792521" cy="1350468"/>
            <a:chOff x="6631266" y="5206711"/>
            <a:chExt cx="1195014" cy="900312"/>
          </a:xfrm>
        </p:grpSpPr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842A5B34-7F72-087A-D389-74BABF0AD762}"/>
                </a:ext>
              </a:extLst>
            </p:cNvPr>
            <p:cNvSpPr txBox="1"/>
            <p:nvPr/>
          </p:nvSpPr>
          <p:spPr>
            <a:xfrm>
              <a:off x="6631266" y="5676136"/>
              <a:ext cx="1195014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>
                  <a:latin typeface="+mj-lt"/>
                </a:rPr>
                <a:t>AWS IAM</a:t>
              </a:r>
            </a:p>
            <a:p>
              <a:pPr algn="ctr"/>
              <a:r>
                <a:rPr lang="en-US" dirty="0">
                  <a:latin typeface="+mj-lt"/>
                </a:rPr>
                <a:t>Access Analyzer</a:t>
              </a:r>
            </a:p>
          </p:txBody>
        </p:sp>
        <p:pic>
          <p:nvPicPr>
            <p:cNvPr id="52" name="Graphic 51">
              <a:extLst>
                <a:ext uri="{FF2B5EF4-FFF2-40B4-BE49-F238E27FC236}">
                  <a16:creationId xmlns:a16="http://schemas.microsoft.com/office/drawing/2014/main" id="{1B8A5446-EA81-80BE-55D6-FC4D3384499C}"/>
                </a:ext>
              </a:extLst>
            </p:cNvPr>
            <p:cNvPicPr>
              <a:picLocks noChangeAspect="1"/>
            </p:cNvPicPr>
            <p:nvPr/>
          </p:nvPicPr>
          <p:blipFill>
            <a:blip r:embed="rId26">
              <a:extLst>
                <a:ext uri="{96DAC541-7B7A-43D3-8B79-37D633B846F1}">
                  <asvg:svgBlip xmlns:asvg="http://schemas.microsoft.com/office/drawing/2016/SVG/main" r:embed="rId27"/>
                </a:ext>
              </a:extLst>
            </a:blip>
            <a:stretch>
              <a:fillRect/>
            </a:stretch>
          </p:blipFill>
          <p:spPr>
            <a:xfrm>
              <a:off x="6997149" y="5206711"/>
              <a:ext cx="407987" cy="457200"/>
            </a:xfrm>
            <a:prstGeom prst="rect">
              <a:avLst/>
            </a:prstGeom>
          </p:spPr>
        </p:pic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id="{1162CAFC-2151-3697-CB67-647DAC9AEED0}"/>
              </a:ext>
            </a:extLst>
          </p:cNvPr>
          <p:cNvGrpSpPr/>
          <p:nvPr/>
        </p:nvGrpSpPr>
        <p:grpSpPr>
          <a:xfrm>
            <a:off x="11392661" y="12035734"/>
            <a:ext cx="1721942" cy="1335080"/>
            <a:chOff x="7712648" y="5206711"/>
            <a:chExt cx="1147961" cy="890053"/>
          </a:xfrm>
        </p:grpSpPr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552FEE89-A98B-CA36-B9CC-314047FB97E6}"/>
                </a:ext>
              </a:extLst>
            </p:cNvPr>
            <p:cNvSpPr txBox="1"/>
            <p:nvPr/>
          </p:nvSpPr>
          <p:spPr>
            <a:xfrm>
              <a:off x="7712648" y="5676136"/>
              <a:ext cx="1147961" cy="420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2070"/>
                </a:lnSpc>
              </a:pPr>
              <a:r>
                <a:rPr lang="en-US">
                  <a:latin typeface="+mj-lt"/>
                </a:rPr>
                <a:t>Organization trail</a:t>
              </a:r>
              <a:endParaRPr lang="en-US" dirty="0">
                <a:latin typeface="+mj-lt"/>
              </a:endParaRPr>
            </a:p>
          </p:txBody>
        </p:sp>
        <p:pic>
          <p:nvPicPr>
            <p:cNvPr id="55" name="Graphic 23">
              <a:extLst>
                <a:ext uri="{FF2B5EF4-FFF2-40B4-BE49-F238E27FC236}">
                  <a16:creationId xmlns:a16="http://schemas.microsoft.com/office/drawing/2014/main" id="{61DF5761-5129-09DB-AF75-88B9D49C30E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8">
              <a:extLst>
                <a:ext uri="{96DAC541-7B7A-43D3-8B79-37D633B846F1}">
                  <asvg:svgBlip xmlns:asvg="http://schemas.microsoft.com/office/drawing/2016/SVG/main" r:embed="rId29"/>
                </a:ext>
              </a:extLst>
            </a:blip>
            <a:srcRect/>
            <a:stretch/>
          </p:blipFill>
          <p:spPr bwMode="auto">
            <a:xfrm>
              <a:off x="8028659" y="5206711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56" name="Group 55">
            <a:extLst>
              <a:ext uri="{FF2B5EF4-FFF2-40B4-BE49-F238E27FC236}">
                <a16:creationId xmlns:a16="http://schemas.microsoft.com/office/drawing/2014/main" id="{C0E2F7B4-0EFD-1A8D-DE61-EBB78F40B619}"/>
              </a:ext>
            </a:extLst>
          </p:cNvPr>
          <p:cNvGrpSpPr/>
          <p:nvPr/>
        </p:nvGrpSpPr>
        <p:grpSpPr>
          <a:xfrm>
            <a:off x="11130745" y="6138122"/>
            <a:ext cx="2259438" cy="1350468"/>
            <a:chOff x="3254487" y="5206711"/>
            <a:chExt cx="1506292" cy="900312"/>
          </a:xfrm>
        </p:grpSpPr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9C4EEF28-5983-B88C-FA05-F6ED288E52C7}"/>
                </a:ext>
              </a:extLst>
            </p:cNvPr>
            <p:cNvSpPr txBox="1"/>
            <p:nvPr/>
          </p:nvSpPr>
          <p:spPr>
            <a:xfrm>
              <a:off x="3254487" y="5676136"/>
              <a:ext cx="1506292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>
                  <a:latin typeface="+mj-lt"/>
                </a:rPr>
                <a:t>Amazon </a:t>
              </a:r>
            </a:p>
            <a:p>
              <a:pPr algn="ctr"/>
              <a:r>
                <a:rPr lang="en-US" dirty="0">
                  <a:latin typeface="+mj-lt"/>
                </a:rPr>
                <a:t>GuardDuty</a:t>
              </a:r>
            </a:p>
          </p:txBody>
        </p:sp>
        <p:pic>
          <p:nvPicPr>
            <p:cNvPr id="58" name="Graphic 57">
              <a:extLst>
                <a:ext uri="{FF2B5EF4-FFF2-40B4-BE49-F238E27FC236}">
                  <a16:creationId xmlns:a16="http://schemas.microsoft.com/office/drawing/2014/main" id="{2A71A0E4-24AE-86AC-0D85-A555CB4C0DA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0">
              <a:extLst>
                <a:ext uri="{96DAC541-7B7A-43D3-8B79-37D633B846F1}">
                  <asvg:svgBlip xmlns:asvg="http://schemas.microsoft.com/office/drawing/2016/SVG/main" r:embed="rId31"/>
                </a:ext>
              </a:extLst>
            </a:blip>
            <a:srcRect/>
            <a:stretch/>
          </p:blipFill>
          <p:spPr bwMode="auto">
            <a:xfrm>
              <a:off x="3754977" y="5206711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59" name="Group 58">
            <a:extLst>
              <a:ext uri="{FF2B5EF4-FFF2-40B4-BE49-F238E27FC236}">
                <a16:creationId xmlns:a16="http://schemas.microsoft.com/office/drawing/2014/main" id="{1622929E-F51A-E63B-F6CF-AF8A6689C243}"/>
              </a:ext>
            </a:extLst>
          </p:cNvPr>
          <p:cNvGrpSpPr/>
          <p:nvPr/>
        </p:nvGrpSpPr>
        <p:grpSpPr>
          <a:xfrm>
            <a:off x="11415912" y="8196326"/>
            <a:ext cx="1622760" cy="1073469"/>
            <a:chOff x="5587035" y="5206711"/>
            <a:chExt cx="1081840" cy="715646"/>
          </a:xfrm>
        </p:grpSpPr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3EE003A8-64FC-D160-DCAA-59D2C87D8E06}"/>
                </a:ext>
              </a:extLst>
            </p:cNvPr>
            <p:cNvSpPr txBox="1"/>
            <p:nvPr/>
          </p:nvSpPr>
          <p:spPr>
            <a:xfrm>
              <a:off x="5587035" y="5676136"/>
              <a:ext cx="108184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>
                  <a:latin typeface="+mj-lt"/>
                </a:rPr>
                <a:t>AWS Config</a:t>
              </a:r>
            </a:p>
          </p:txBody>
        </p:sp>
        <p:pic>
          <p:nvPicPr>
            <p:cNvPr id="61" name="Graphic 8">
              <a:extLst>
                <a:ext uri="{FF2B5EF4-FFF2-40B4-BE49-F238E27FC236}">
                  <a16:creationId xmlns:a16="http://schemas.microsoft.com/office/drawing/2014/main" id="{9DA60A04-2788-5747-8E7B-0748AEE7A40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2">
              <a:extLst>
                <a:ext uri="{96DAC541-7B7A-43D3-8B79-37D633B846F1}">
                  <asvg:svgBlip xmlns:asvg="http://schemas.microsoft.com/office/drawing/2016/SVG/main" r:embed="rId33"/>
                </a:ext>
              </a:extLst>
            </a:blip>
            <a:srcRect/>
            <a:stretch/>
          </p:blipFill>
          <p:spPr bwMode="auto">
            <a:xfrm>
              <a:off x="5916425" y="5206711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62" name="Group 61">
            <a:extLst>
              <a:ext uri="{FF2B5EF4-FFF2-40B4-BE49-F238E27FC236}">
                <a16:creationId xmlns:a16="http://schemas.microsoft.com/office/drawing/2014/main" id="{A59E838B-D120-AB9F-ABC3-E0E8CFB0F4D7}"/>
              </a:ext>
            </a:extLst>
          </p:cNvPr>
          <p:cNvGrpSpPr/>
          <p:nvPr/>
        </p:nvGrpSpPr>
        <p:grpSpPr>
          <a:xfrm>
            <a:off x="11452353" y="4079918"/>
            <a:ext cx="1549878" cy="1350468"/>
            <a:chOff x="2404134" y="5206711"/>
            <a:chExt cx="1033252" cy="900312"/>
          </a:xfrm>
        </p:grpSpPr>
        <p:pic>
          <p:nvPicPr>
            <p:cNvPr id="63" name="Graphic 19">
              <a:extLst>
                <a:ext uri="{FF2B5EF4-FFF2-40B4-BE49-F238E27FC236}">
                  <a16:creationId xmlns:a16="http://schemas.microsoft.com/office/drawing/2014/main" id="{DF296211-D958-38E7-3310-957566919BE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4">
              <a:extLst>
                <a:ext uri="{96DAC541-7B7A-43D3-8B79-37D633B846F1}">
                  <asvg:svgBlip xmlns:asvg="http://schemas.microsoft.com/office/drawing/2016/SVG/main" r:embed="rId35"/>
                </a:ext>
              </a:extLst>
            </a:blip>
            <a:srcRect/>
            <a:stretch/>
          </p:blipFill>
          <p:spPr bwMode="auto">
            <a:xfrm>
              <a:off x="2674253" y="5206711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4" name="TextBox 63">
              <a:extLst>
                <a:ext uri="{FF2B5EF4-FFF2-40B4-BE49-F238E27FC236}">
                  <a16:creationId xmlns:a16="http://schemas.microsoft.com/office/drawing/2014/main" id="{501CC9CA-F06A-3541-AD70-44960E572857}"/>
                </a:ext>
              </a:extLst>
            </p:cNvPr>
            <p:cNvSpPr txBox="1"/>
            <p:nvPr/>
          </p:nvSpPr>
          <p:spPr>
            <a:xfrm>
              <a:off x="2404134" y="5676136"/>
              <a:ext cx="1033252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>
                  <a:latin typeface="+mj-lt"/>
                </a:rPr>
                <a:t>AWS Security Hub CSPM</a:t>
              </a:r>
            </a:p>
          </p:txBody>
        </p:sp>
      </p:grpSp>
      <p:grpSp>
        <p:nvGrpSpPr>
          <p:cNvPr id="65" name="Group 64">
            <a:extLst>
              <a:ext uri="{FF2B5EF4-FFF2-40B4-BE49-F238E27FC236}">
                <a16:creationId xmlns:a16="http://schemas.microsoft.com/office/drawing/2014/main" id="{EE229B07-7EB9-9ABC-4FB8-8ECFDC13E66F}"/>
              </a:ext>
            </a:extLst>
          </p:cNvPr>
          <p:cNvGrpSpPr/>
          <p:nvPr/>
        </p:nvGrpSpPr>
        <p:grpSpPr>
          <a:xfrm>
            <a:off x="12777467" y="8193030"/>
            <a:ext cx="2323364" cy="1350413"/>
            <a:chOff x="6044165" y="5255846"/>
            <a:chExt cx="1548909" cy="900274"/>
          </a:xfrm>
        </p:grpSpPr>
        <p:pic>
          <p:nvPicPr>
            <p:cNvPr id="66" name="Graphic 19" descr="Amazon EventBridge service icon.">
              <a:extLst>
                <a:ext uri="{FF2B5EF4-FFF2-40B4-BE49-F238E27FC236}">
                  <a16:creationId xmlns:a16="http://schemas.microsoft.com/office/drawing/2014/main" id="{23A8B4B4-230F-FB5B-5A8E-AD6E72B3854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6">
              <a:extLst>
                <a:ext uri="{96DAC541-7B7A-43D3-8B79-37D633B846F1}">
                  <asvg:svgBlip xmlns:asvg="http://schemas.microsoft.com/office/drawing/2016/SVG/main" r:embed="rId37"/>
                </a:ext>
              </a:extLst>
            </a:blip>
            <a:srcRect/>
            <a:stretch/>
          </p:blipFill>
          <p:spPr bwMode="auto">
            <a:xfrm>
              <a:off x="6591635" y="5255846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7" name="TextBox 11">
              <a:extLst>
                <a:ext uri="{FF2B5EF4-FFF2-40B4-BE49-F238E27FC236}">
                  <a16:creationId xmlns:a16="http://schemas.microsoft.com/office/drawing/2014/main" id="{45A0CF49-4C06-2F3D-7ED4-01BB9953D10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044165" y="5725233"/>
              <a:ext cx="1548909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lang="en-US" altLang="en-US" dirty="0">
                  <a:latin typeface="+mj-lt"/>
                  <a:ea typeface="Amazon Ember" panose="020B0603020204020204" pitchFamily="34" charset="0"/>
                  <a:cs typeface="Arial" panose="020B0604020202020204" pitchFamily="34" charset="0"/>
                </a:rPr>
                <a:t>Amazon </a:t>
              </a:r>
            </a:p>
            <a:p>
              <a:pPr algn="ctr" eaLnBrk="1" hangingPunct="1"/>
              <a:r>
                <a:rPr lang="en-US" altLang="en-US" dirty="0" err="1">
                  <a:latin typeface="+mj-lt"/>
                  <a:ea typeface="Amazon Ember" panose="020B0603020204020204" pitchFamily="34" charset="0"/>
                  <a:cs typeface="Arial" panose="020B0604020202020204" pitchFamily="34" charset="0"/>
                </a:rPr>
                <a:t>EventBridge</a:t>
              </a:r>
              <a:endParaRPr lang="en-US" altLang="en-US" dirty="0">
                <a:latin typeface="+mj-lt"/>
                <a:ea typeface="Amazon Ember" panose="020B0603020204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68" name="Group 67">
            <a:extLst>
              <a:ext uri="{FF2B5EF4-FFF2-40B4-BE49-F238E27FC236}">
                <a16:creationId xmlns:a16="http://schemas.microsoft.com/office/drawing/2014/main" id="{0339FE9B-0860-D240-63AA-AB611ACC4391}"/>
              </a:ext>
            </a:extLst>
          </p:cNvPr>
          <p:cNvGrpSpPr/>
          <p:nvPr/>
        </p:nvGrpSpPr>
        <p:grpSpPr>
          <a:xfrm>
            <a:off x="12852069" y="6135624"/>
            <a:ext cx="2174160" cy="1073420"/>
            <a:chOff x="4341273" y="5183617"/>
            <a:chExt cx="1449440" cy="715613"/>
          </a:xfrm>
        </p:grpSpPr>
        <p:sp>
          <p:nvSpPr>
            <p:cNvPr id="69" name="TextBox 68">
              <a:extLst>
                <a:ext uri="{FF2B5EF4-FFF2-40B4-BE49-F238E27FC236}">
                  <a16:creationId xmlns:a16="http://schemas.microsoft.com/office/drawing/2014/main" id="{8C279E26-356C-1A60-0238-25EAE0366B08}"/>
                </a:ext>
              </a:extLst>
            </p:cNvPr>
            <p:cNvSpPr txBox="1"/>
            <p:nvPr/>
          </p:nvSpPr>
          <p:spPr>
            <a:xfrm>
              <a:off x="4341273" y="5653009"/>
              <a:ext cx="144944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>
                  <a:latin typeface="+mj-lt"/>
                </a:rPr>
                <a:t>Amazon </a:t>
              </a:r>
              <a:r>
                <a:rPr lang="en-US" dirty="0">
                  <a:latin typeface="+mj-lt"/>
                </a:rPr>
                <a:t>Macie</a:t>
              </a:r>
            </a:p>
          </p:txBody>
        </p:sp>
        <p:pic>
          <p:nvPicPr>
            <p:cNvPr id="70" name="Graphic 6">
              <a:extLst>
                <a:ext uri="{FF2B5EF4-FFF2-40B4-BE49-F238E27FC236}">
                  <a16:creationId xmlns:a16="http://schemas.microsoft.com/office/drawing/2014/main" id="{254D27B0-C0BF-194D-6A40-1407867B7A4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8">
              <a:extLst>
                <a:ext uri="{96DAC541-7B7A-43D3-8B79-37D633B846F1}">
                  <asvg:svgBlip xmlns:asvg="http://schemas.microsoft.com/office/drawing/2016/SVG/main" r:embed="rId39"/>
                </a:ext>
              </a:extLst>
            </a:blip>
            <a:srcRect/>
            <a:stretch/>
          </p:blipFill>
          <p:spPr bwMode="auto">
            <a:xfrm>
              <a:off x="4835701" y="5183617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71" name="Group 70">
            <a:extLst>
              <a:ext uri="{FF2B5EF4-FFF2-40B4-BE49-F238E27FC236}">
                <a16:creationId xmlns:a16="http://schemas.microsoft.com/office/drawing/2014/main" id="{89B3B971-8D9C-6E40-2CE3-2880AF8A78A6}"/>
              </a:ext>
            </a:extLst>
          </p:cNvPr>
          <p:cNvGrpSpPr/>
          <p:nvPr/>
        </p:nvGrpSpPr>
        <p:grpSpPr>
          <a:xfrm>
            <a:off x="3856911" y="7398426"/>
            <a:ext cx="1783804" cy="1309455"/>
            <a:chOff x="4876600" y="3010366"/>
            <a:chExt cx="1189202" cy="872970"/>
          </a:xfrm>
        </p:grpSpPr>
        <p:sp>
          <p:nvSpPr>
            <p:cNvPr id="72" name="TextBox 71">
              <a:extLst>
                <a:ext uri="{FF2B5EF4-FFF2-40B4-BE49-F238E27FC236}">
                  <a16:creationId xmlns:a16="http://schemas.microsoft.com/office/drawing/2014/main" id="{BE4B62A0-8E63-1A18-3DFC-5226EA2BAFD3}"/>
                </a:ext>
              </a:extLst>
            </p:cNvPr>
            <p:cNvSpPr txBox="1"/>
            <p:nvPr/>
          </p:nvSpPr>
          <p:spPr>
            <a:xfrm>
              <a:off x="4876600" y="3452449"/>
              <a:ext cx="1189202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>
                  <a:latin typeface="+mj-lt"/>
                </a:rPr>
                <a:t>Amazon Bedrock endpoint</a:t>
              </a:r>
              <a:endParaRPr lang="en-US" dirty="0">
                <a:latin typeface="+mj-lt"/>
              </a:endParaRPr>
            </a:p>
          </p:txBody>
        </p:sp>
        <p:pic>
          <p:nvPicPr>
            <p:cNvPr id="73" name="Graphic 29">
              <a:extLst>
                <a:ext uri="{FF2B5EF4-FFF2-40B4-BE49-F238E27FC236}">
                  <a16:creationId xmlns:a16="http://schemas.microsoft.com/office/drawing/2014/main" id="{42929E72-BC98-2943-CBBE-7DF9C22739C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41070" y="3010366"/>
              <a:ext cx="457200" cy="4572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</p:pic>
      </p:grpSp>
      <p:grpSp>
        <p:nvGrpSpPr>
          <p:cNvPr id="74" name="Group 73">
            <a:extLst>
              <a:ext uri="{FF2B5EF4-FFF2-40B4-BE49-F238E27FC236}">
                <a16:creationId xmlns:a16="http://schemas.microsoft.com/office/drawing/2014/main" id="{FE8B2AC0-5AD4-FBC4-0694-6E9CC3A992C8}"/>
              </a:ext>
            </a:extLst>
          </p:cNvPr>
          <p:cNvGrpSpPr/>
          <p:nvPr/>
        </p:nvGrpSpPr>
        <p:grpSpPr>
          <a:xfrm>
            <a:off x="5624238" y="7398426"/>
            <a:ext cx="2185200" cy="1309455"/>
            <a:chOff x="4708028" y="3010366"/>
            <a:chExt cx="1456800" cy="872970"/>
          </a:xfrm>
        </p:grpSpPr>
        <p:sp>
          <p:nvSpPr>
            <p:cNvPr id="75" name="TextBox 74">
              <a:extLst>
                <a:ext uri="{FF2B5EF4-FFF2-40B4-BE49-F238E27FC236}">
                  <a16:creationId xmlns:a16="http://schemas.microsoft.com/office/drawing/2014/main" id="{7EBB7A3E-923A-48B4-5365-94B5FB6A183C}"/>
                </a:ext>
              </a:extLst>
            </p:cNvPr>
            <p:cNvSpPr txBox="1"/>
            <p:nvPr/>
          </p:nvSpPr>
          <p:spPr>
            <a:xfrm>
              <a:off x="4708028" y="3452449"/>
              <a:ext cx="1456800" cy="430887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>
                  <a:latin typeface="+mj-lt"/>
                </a:rPr>
                <a:t>Amazon OpenSearch </a:t>
              </a:r>
              <a:endParaRPr lang="en-US" dirty="0">
                <a:latin typeface="+mj-lt"/>
              </a:endParaRPr>
            </a:p>
            <a:p>
              <a:pPr algn="ctr"/>
              <a:r>
                <a:rPr lang="en-US">
                  <a:latin typeface="+mj-lt"/>
                </a:rPr>
                <a:t>Service endpoint</a:t>
              </a:r>
              <a:endParaRPr lang="en-US" dirty="0">
                <a:latin typeface="+mj-lt"/>
              </a:endParaRPr>
            </a:p>
          </p:txBody>
        </p:sp>
        <p:pic>
          <p:nvPicPr>
            <p:cNvPr id="76" name="Graphic 29">
              <a:extLst>
                <a:ext uri="{FF2B5EF4-FFF2-40B4-BE49-F238E27FC236}">
                  <a16:creationId xmlns:a16="http://schemas.microsoft.com/office/drawing/2014/main" id="{2C22E420-11E7-4A79-3FB6-AB1452804AB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41070" y="3010366"/>
              <a:ext cx="457200" cy="4572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</p:pic>
      </p:grpSp>
      <p:grpSp>
        <p:nvGrpSpPr>
          <p:cNvPr id="77" name="Group 76">
            <a:extLst>
              <a:ext uri="{FF2B5EF4-FFF2-40B4-BE49-F238E27FC236}">
                <a16:creationId xmlns:a16="http://schemas.microsoft.com/office/drawing/2014/main" id="{7283DFFF-3456-4F2A-4A9D-F49E57ADD1EB}"/>
              </a:ext>
            </a:extLst>
          </p:cNvPr>
          <p:cNvGrpSpPr/>
          <p:nvPr/>
        </p:nvGrpSpPr>
        <p:grpSpPr>
          <a:xfrm>
            <a:off x="2294032" y="7398426"/>
            <a:ext cx="1551647" cy="1309455"/>
            <a:chOff x="4931194" y="3010366"/>
            <a:chExt cx="1034431" cy="872970"/>
          </a:xfrm>
        </p:grpSpPr>
        <p:sp>
          <p:nvSpPr>
            <p:cNvPr id="78" name="TextBox 77">
              <a:extLst>
                <a:ext uri="{FF2B5EF4-FFF2-40B4-BE49-F238E27FC236}">
                  <a16:creationId xmlns:a16="http://schemas.microsoft.com/office/drawing/2014/main" id="{548EF5A0-EBE6-2E69-3B2A-E9D7F0B084FC}"/>
                </a:ext>
              </a:extLst>
            </p:cNvPr>
            <p:cNvSpPr txBox="1"/>
            <p:nvPr/>
          </p:nvSpPr>
          <p:spPr>
            <a:xfrm>
              <a:off x="4931194" y="3452449"/>
              <a:ext cx="1034431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>
                  <a:latin typeface="+mj-lt"/>
                </a:rPr>
                <a:t>Amazon S3 </a:t>
              </a:r>
            </a:p>
            <a:p>
              <a:pPr algn="ctr"/>
              <a:r>
                <a:rPr lang="en-US" dirty="0">
                  <a:latin typeface="+mj-lt"/>
                </a:rPr>
                <a:t>endpoint</a:t>
              </a:r>
            </a:p>
          </p:txBody>
        </p:sp>
        <p:pic>
          <p:nvPicPr>
            <p:cNvPr id="79" name="Graphic 29">
              <a:extLst>
                <a:ext uri="{FF2B5EF4-FFF2-40B4-BE49-F238E27FC236}">
                  <a16:creationId xmlns:a16="http://schemas.microsoft.com/office/drawing/2014/main" id="{255154EF-CA4F-F487-FB2C-2955D486A40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41070" y="3010366"/>
              <a:ext cx="457200" cy="4572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</p:pic>
      </p:grpSp>
      <p:pic>
        <p:nvPicPr>
          <p:cNvPr id="80" name="Graphic 79">
            <a:extLst>
              <a:ext uri="{FF2B5EF4-FFF2-40B4-BE49-F238E27FC236}">
                <a16:creationId xmlns:a16="http://schemas.microsoft.com/office/drawing/2014/main" id="{28BB76A7-042A-4390-4CC7-4A27EA5C1303}"/>
              </a:ext>
            </a:extLst>
          </p:cNvPr>
          <p:cNvPicPr>
            <a:picLocks noChangeAspect="1"/>
          </p:cNvPicPr>
          <p:nvPr/>
        </p:nvPicPr>
        <p:blipFill>
          <a:blip r:embed="rId41">
            <a:extLst>
              <a:ext uri="{96DAC541-7B7A-43D3-8B79-37D633B846F1}">
                <asvg:svgBlip xmlns:asvg="http://schemas.microsoft.com/office/drawing/2016/SVG/main" r:embed="rId42"/>
              </a:ext>
            </a:extLst>
          </a:blip>
          <a:stretch>
            <a:fillRect/>
          </a:stretch>
        </p:blipFill>
        <p:spPr>
          <a:xfrm>
            <a:off x="3048424" y="9091225"/>
            <a:ext cx="933450" cy="886306"/>
          </a:xfrm>
          <a:prstGeom prst="rect">
            <a:avLst/>
          </a:prstGeom>
        </p:spPr>
      </p:pic>
      <p:sp>
        <p:nvSpPr>
          <p:cNvPr id="81" name="TextBox 12">
            <a:extLst>
              <a:ext uri="{FF2B5EF4-FFF2-40B4-BE49-F238E27FC236}">
                <a16:creationId xmlns:a16="http://schemas.microsoft.com/office/drawing/2014/main" id="{57B29967-B79D-1277-D269-75811D07F86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97527" y="10044570"/>
            <a:ext cx="208970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dirty="0" err="1">
                <a:latin typeface="+mj-lt"/>
                <a:ea typeface="Amazon Ember" panose="020B0603020204020204" pitchFamily="34" charset="0"/>
                <a:cs typeface="Arial" panose="020B0604020202020204" pitchFamily="34" charset="0"/>
              </a:rPr>
              <a:t>AgentCore</a:t>
            </a:r>
            <a:r>
              <a:rPr lang="en-US" altLang="en-US" dirty="0">
                <a:latin typeface="+mj-lt"/>
                <a:ea typeface="Amazon Ember" panose="020B0603020204020204" pitchFamily="34" charset="0"/>
                <a:cs typeface="Arial" panose="020B0604020202020204" pitchFamily="34" charset="0"/>
              </a:rPr>
              <a:t> Runtime</a:t>
            </a:r>
          </a:p>
        </p:txBody>
      </p:sp>
      <p:pic>
        <p:nvPicPr>
          <p:cNvPr id="82" name="Graphic 81">
            <a:extLst>
              <a:ext uri="{FF2B5EF4-FFF2-40B4-BE49-F238E27FC236}">
                <a16:creationId xmlns:a16="http://schemas.microsoft.com/office/drawing/2014/main" id="{99E918BD-B856-AEED-E86D-10A259673C62}"/>
              </a:ext>
            </a:extLst>
          </p:cNvPr>
          <p:cNvPicPr>
            <a:picLocks noChangeAspect="1"/>
          </p:cNvPicPr>
          <p:nvPr/>
        </p:nvPicPr>
        <p:blipFill>
          <a:blip r:embed="rId43">
            <a:extLst>
              <a:ext uri="{96DAC541-7B7A-43D3-8B79-37D633B846F1}">
                <asvg:svgBlip xmlns:asvg="http://schemas.microsoft.com/office/drawing/2016/SVG/main" r:embed="rId44"/>
              </a:ext>
            </a:extLst>
          </a:blip>
          <a:stretch>
            <a:fillRect/>
          </a:stretch>
        </p:blipFill>
        <p:spPr>
          <a:xfrm>
            <a:off x="5321841" y="9134877"/>
            <a:ext cx="933450" cy="809625"/>
          </a:xfrm>
          <a:prstGeom prst="rect">
            <a:avLst/>
          </a:prstGeom>
        </p:spPr>
      </p:pic>
      <p:sp>
        <p:nvSpPr>
          <p:cNvPr id="83" name="TextBox 12">
            <a:extLst>
              <a:ext uri="{FF2B5EF4-FFF2-40B4-BE49-F238E27FC236}">
                <a16:creationId xmlns:a16="http://schemas.microsoft.com/office/drawing/2014/main" id="{4B6DBBE4-D925-FFC9-3AD8-ADFF0B183C0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76998" y="10054157"/>
            <a:ext cx="208970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dirty="0" err="1">
                <a:latin typeface="+mj-lt"/>
                <a:ea typeface="Amazon Ember" panose="020B0603020204020204" pitchFamily="34" charset="0"/>
                <a:cs typeface="Arial" panose="020B0604020202020204" pitchFamily="34" charset="0"/>
              </a:rPr>
              <a:t>AgentCore</a:t>
            </a:r>
            <a:r>
              <a:rPr lang="en-US" altLang="en-US" dirty="0">
                <a:latin typeface="+mj-lt"/>
                <a:ea typeface="Amazon Ember" panose="020B0603020204020204" pitchFamily="34" charset="0"/>
                <a:cs typeface="Arial" panose="020B0604020202020204" pitchFamily="34" charset="0"/>
              </a:rPr>
              <a:t> Gateway</a:t>
            </a:r>
          </a:p>
        </p:txBody>
      </p:sp>
      <p:pic>
        <p:nvPicPr>
          <p:cNvPr id="84" name="Graphic 83">
            <a:extLst>
              <a:ext uri="{FF2B5EF4-FFF2-40B4-BE49-F238E27FC236}">
                <a16:creationId xmlns:a16="http://schemas.microsoft.com/office/drawing/2014/main" id="{10CACD63-AC72-0908-F032-6B190A89713A}"/>
              </a:ext>
            </a:extLst>
          </p:cNvPr>
          <p:cNvPicPr>
            <a:picLocks noChangeAspect="1"/>
          </p:cNvPicPr>
          <p:nvPr/>
        </p:nvPicPr>
        <p:blipFill>
          <a:blip r:embed="rId45">
            <a:extLst>
              <a:ext uri="{96DAC541-7B7A-43D3-8B79-37D633B846F1}">
                <asvg:svgBlip xmlns:asvg="http://schemas.microsoft.com/office/drawing/2016/SVG/main" r:embed="rId46"/>
              </a:ext>
            </a:extLst>
          </a:blip>
          <a:stretch>
            <a:fillRect/>
          </a:stretch>
        </p:blipFill>
        <p:spPr>
          <a:xfrm>
            <a:off x="3048424" y="10650167"/>
            <a:ext cx="1076325" cy="857250"/>
          </a:xfrm>
          <a:prstGeom prst="rect">
            <a:avLst/>
          </a:prstGeom>
        </p:spPr>
      </p:pic>
      <p:sp>
        <p:nvSpPr>
          <p:cNvPr id="85" name="TextBox 12">
            <a:extLst>
              <a:ext uri="{FF2B5EF4-FFF2-40B4-BE49-F238E27FC236}">
                <a16:creationId xmlns:a16="http://schemas.microsoft.com/office/drawing/2014/main" id="{FE9F2C63-54E9-2FC1-C348-CE510E6112D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70297" y="11528991"/>
            <a:ext cx="208970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dirty="0" err="1">
                <a:latin typeface="+mj-lt"/>
                <a:ea typeface="Amazon Ember" panose="020B0603020204020204" pitchFamily="34" charset="0"/>
                <a:cs typeface="Arial" panose="020B0604020202020204" pitchFamily="34" charset="0"/>
              </a:rPr>
              <a:t>AgentCore</a:t>
            </a:r>
            <a:r>
              <a:rPr lang="en-US" altLang="en-US" dirty="0">
                <a:latin typeface="+mj-lt"/>
                <a:ea typeface="Amazon Ember" panose="020B0603020204020204" pitchFamily="34" charset="0"/>
                <a:cs typeface="Arial" panose="020B0604020202020204" pitchFamily="34" charset="0"/>
              </a:rPr>
              <a:t> Identity</a:t>
            </a:r>
          </a:p>
        </p:txBody>
      </p:sp>
      <p:pic>
        <p:nvPicPr>
          <p:cNvPr id="86" name="Graphic 85">
            <a:extLst>
              <a:ext uri="{FF2B5EF4-FFF2-40B4-BE49-F238E27FC236}">
                <a16:creationId xmlns:a16="http://schemas.microsoft.com/office/drawing/2014/main" id="{355D7619-26E4-02FA-5E84-9BAF634B9CF5}"/>
              </a:ext>
            </a:extLst>
          </p:cNvPr>
          <p:cNvPicPr>
            <a:picLocks noChangeAspect="1"/>
          </p:cNvPicPr>
          <p:nvPr/>
        </p:nvPicPr>
        <p:blipFill>
          <a:blip r:embed="rId47">
            <a:extLst>
              <a:ext uri="{96DAC541-7B7A-43D3-8B79-37D633B846F1}">
                <asvg:svgBlip xmlns:asvg="http://schemas.microsoft.com/office/drawing/2016/SVG/main" r:embed="rId48"/>
              </a:ext>
            </a:extLst>
          </a:blip>
          <a:stretch>
            <a:fillRect/>
          </a:stretch>
        </p:blipFill>
        <p:spPr>
          <a:xfrm>
            <a:off x="5221786" y="10570612"/>
            <a:ext cx="1000125" cy="885825"/>
          </a:xfrm>
          <a:prstGeom prst="rect">
            <a:avLst/>
          </a:prstGeom>
        </p:spPr>
      </p:pic>
      <p:sp>
        <p:nvSpPr>
          <p:cNvPr id="87" name="TextBox 12">
            <a:extLst>
              <a:ext uri="{FF2B5EF4-FFF2-40B4-BE49-F238E27FC236}">
                <a16:creationId xmlns:a16="http://schemas.microsoft.com/office/drawing/2014/main" id="{C7465CEE-9A21-3415-1940-F79BFBC3B2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95863" y="11514726"/>
            <a:ext cx="208970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dirty="0" err="1">
                <a:latin typeface="+mj-lt"/>
                <a:ea typeface="Amazon Ember" panose="020B0603020204020204" pitchFamily="34" charset="0"/>
                <a:cs typeface="Arial" panose="020B0604020202020204" pitchFamily="34" charset="0"/>
              </a:rPr>
              <a:t>AgentCore</a:t>
            </a:r>
            <a:r>
              <a:rPr lang="en-US" altLang="en-US" dirty="0">
                <a:latin typeface="+mj-lt"/>
                <a:ea typeface="Amazon Ember" panose="020B0603020204020204" pitchFamily="34" charset="0"/>
                <a:cs typeface="Arial" panose="020B0604020202020204" pitchFamily="34" charset="0"/>
              </a:rPr>
              <a:t> Observability</a:t>
            </a:r>
          </a:p>
        </p:txBody>
      </p:sp>
      <p:pic>
        <p:nvPicPr>
          <p:cNvPr id="88" name="Graphic 87">
            <a:extLst>
              <a:ext uri="{FF2B5EF4-FFF2-40B4-BE49-F238E27FC236}">
                <a16:creationId xmlns:a16="http://schemas.microsoft.com/office/drawing/2014/main" id="{0AB71967-62D2-57F4-FA14-FEF9BBB425D8}"/>
              </a:ext>
            </a:extLst>
          </p:cNvPr>
          <p:cNvPicPr>
            <a:picLocks noChangeAspect="1"/>
          </p:cNvPicPr>
          <p:nvPr/>
        </p:nvPicPr>
        <p:blipFill>
          <a:blip r:embed="rId49">
            <a:extLst>
              <a:ext uri="{96DAC541-7B7A-43D3-8B79-37D633B846F1}">
                <asvg:svgBlip xmlns:asvg="http://schemas.microsoft.com/office/drawing/2016/SVG/main" r:embed="rId50"/>
              </a:ext>
            </a:extLst>
          </a:blip>
          <a:stretch>
            <a:fillRect/>
          </a:stretch>
        </p:blipFill>
        <p:spPr>
          <a:xfrm>
            <a:off x="6968860" y="10650167"/>
            <a:ext cx="923925" cy="923925"/>
          </a:xfrm>
          <a:prstGeom prst="rect">
            <a:avLst/>
          </a:prstGeom>
        </p:spPr>
      </p:pic>
      <p:sp>
        <p:nvSpPr>
          <p:cNvPr id="89" name="TextBox 12">
            <a:extLst>
              <a:ext uri="{FF2B5EF4-FFF2-40B4-BE49-F238E27FC236}">
                <a16:creationId xmlns:a16="http://schemas.microsoft.com/office/drawing/2014/main" id="{4C8006FF-E752-E8C8-D368-F87EA39B5BF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85970" y="11600692"/>
            <a:ext cx="208970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dirty="0" err="1">
                <a:latin typeface="+mj-lt"/>
                <a:ea typeface="Amazon Ember" panose="020B0603020204020204" pitchFamily="34" charset="0"/>
                <a:cs typeface="Arial" panose="020B0604020202020204" pitchFamily="34" charset="0"/>
              </a:rPr>
              <a:t>AgentCore</a:t>
            </a:r>
            <a:r>
              <a:rPr lang="en-US" altLang="en-US" dirty="0">
                <a:latin typeface="+mj-lt"/>
                <a:ea typeface="Amazon Ember" panose="020B0603020204020204" pitchFamily="34" charset="0"/>
                <a:cs typeface="Arial" panose="020B0604020202020204" pitchFamily="34" charset="0"/>
              </a:rPr>
              <a:t> Memory</a:t>
            </a:r>
          </a:p>
        </p:txBody>
      </p:sp>
      <p:sp>
        <p:nvSpPr>
          <p:cNvPr id="90" name="Rectangle 89">
            <a:extLst>
              <a:ext uri="{FF2B5EF4-FFF2-40B4-BE49-F238E27FC236}">
                <a16:creationId xmlns:a16="http://schemas.microsoft.com/office/drawing/2014/main" id="{6A87CEB8-F9EC-B3C5-E1F6-2DB980FC1EF2}"/>
              </a:ext>
            </a:extLst>
          </p:cNvPr>
          <p:cNvSpPr/>
          <p:nvPr/>
        </p:nvSpPr>
        <p:spPr>
          <a:xfrm>
            <a:off x="2467951" y="8943164"/>
            <a:ext cx="6130567" cy="3388059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/>
          </a:p>
        </p:txBody>
      </p:sp>
      <p:pic>
        <p:nvPicPr>
          <p:cNvPr id="91" name="Graphic 17" descr="Amazon CloudWatch service icon.">
            <a:extLst>
              <a:ext uri="{FF2B5EF4-FFF2-40B4-BE49-F238E27FC236}">
                <a16:creationId xmlns:a16="http://schemas.microsoft.com/office/drawing/2014/main" id="{481C30C2-67B9-1C6D-47BC-A7BAEDDDC9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1">
            <a:extLst>
              <a:ext uri="{96DAC541-7B7A-43D3-8B79-37D633B846F1}">
                <asvg:svgBlip xmlns:asvg="http://schemas.microsoft.com/office/drawing/2016/SVG/main" r:embed="rId52"/>
              </a:ext>
            </a:extLst>
          </a:blip>
          <a:srcRect/>
          <a:stretch/>
        </p:blipFill>
        <p:spPr bwMode="auto">
          <a:xfrm>
            <a:off x="9929455" y="11936228"/>
            <a:ext cx="6858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" name="TextBox 20">
            <a:extLst>
              <a:ext uri="{FF2B5EF4-FFF2-40B4-BE49-F238E27FC236}">
                <a16:creationId xmlns:a16="http://schemas.microsoft.com/office/drawing/2014/main" id="{7028D20A-104D-F618-E70D-ED3C983C8C5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512353" y="12668244"/>
            <a:ext cx="152000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dirty="0">
                <a:latin typeface="+mj-lt"/>
                <a:ea typeface="Amazon Ember" panose="020B0603020204020204" pitchFamily="34" charset="0"/>
                <a:cs typeface="Arial" panose="020B0604020202020204" pitchFamily="34" charset="0"/>
              </a:rPr>
              <a:t>Amazon CloudWatch</a:t>
            </a:r>
          </a:p>
        </p:txBody>
      </p:sp>
      <p:grpSp>
        <p:nvGrpSpPr>
          <p:cNvPr id="93" name="Group 92">
            <a:extLst>
              <a:ext uri="{FF2B5EF4-FFF2-40B4-BE49-F238E27FC236}">
                <a16:creationId xmlns:a16="http://schemas.microsoft.com/office/drawing/2014/main" id="{0E4C1A6F-53F9-62E7-3B68-8E6F771DB23E}"/>
              </a:ext>
            </a:extLst>
          </p:cNvPr>
          <p:cNvGrpSpPr/>
          <p:nvPr/>
        </p:nvGrpSpPr>
        <p:grpSpPr>
          <a:xfrm>
            <a:off x="13142963" y="4060864"/>
            <a:ext cx="1549878" cy="1350468"/>
            <a:chOff x="2404134" y="5206711"/>
            <a:chExt cx="1033252" cy="900312"/>
          </a:xfrm>
        </p:grpSpPr>
        <p:pic>
          <p:nvPicPr>
            <p:cNvPr id="94" name="Graphic 19">
              <a:extLst>
                <a:ext uri="{FF2B5EF4-FFF2-40B4-BE49-F238E27FC236}">
                  <a16:creationId xmlns:a16="http://schemas.microsoft.com/office/drawing/2014/main" id="{B20A620E-89F2-3906-3B5D-2D8D970D74D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4">
              <a:extLst>
                <a:ext uri="{96DAC541-7B7A-43D3-8B79-37D633B846F1}">
                  <asvg:svgBlip xmlns:asvg="http://schemas.microsoft.com/office/drawing/2016/SVG/main" r:embed="rId35"/>
                </a:ext>
              </a:extLst>
            </a:blip>
            <a:srcRect/>
            <a:stretch/>
          </p:blipFill>
          <p:spPr bwMode="auto">
            <a:xfrm>
              <a:off x="2674253" y="5206711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5" name="TextBox 94">
              <a:extLst>
                <a:ext uri="{FF2B5EF4-FFF2-40B4-BE49-F238E27FC236}">
                  <a16:creationId xmlns:a16="http://schemas.microsoft.com/office/drawing/2014/main" id="{817404E4-314E-30AE-DB65-C92CC48B3597}"/>
                </a:ext>
              </a:extLst>
            </p:cNvPr>
            <p:cNvSpPr txBox="1"/>
            <p:nvPr/>
          </p:nvSpPr>
          <p:spPr>
            <a:xfrm>
              <a:off x="2404134" y="5676136"/>
              <a:ext cx="1033252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>
                  <a:latin typeface="+mj-lt"/>
                </a:rPr>
                <a:t>AWS Security Hub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9363858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4" name="Group 273">
            <a:extLst>
              <a:ext uri="{FF2B5EF4-FFF2-40B4-BE49-F238E27FC236}">
                <a16:creationId xmlns:a16="http://schemas.microsoft.com/office/drawing/2014/main" id="{719CA4F3-3ED7-82E0-0189-6CE1D47839EF}"/>
              </a:ext>
            </a:extLst>
          </p:cNvPr>
          <p:cNvGrpSpPr/>
          <p:nvPr/>
        </p:nvGrpSpPr>
        <p:grpSpPr>
          <a:xfrm>
            <a:off x="482976" y="2100154"/>
            <a:ext cx="6528162" cy="3924812"/>
            <a:chOff x="553244" y="5308070"/>
            <a:chExt cx="6528162" cy="3924812"/>
          </a:xfrm>
        </p:grpSpPr>
        <p:sp>
          <p:nvSpPr>
            <p:cNvPr id="275" name="Rectangle 274">
              <a:extLst>
                <a:ext uri="{FF2B5EF4-FFF2-40B4-BE49-F238E27FC236}">
                  <a16:creationId xmlns:a16="http://schemas.microsoft.com/office/drawing/2014/main" id="{82E7C411-0BCD-4E67-17F7-5A163326556E}"/>
                </a:ext>
              </a:extLst>
            </p:cNvPr>
            <p:cNvSpPr/>
            <p:nvPr/>
          </p:nvSpPr>
          <p:spPr>
            <a:xfrm>
              <a:off x="639563" y="5308070"/>
              <a:ext cx="6441843" cy="3924812"/>
            </a:xfrm>
            <a:prstGeom prst="rect">
              <a:avLst/>
            </a:prstGeom>
            <a:solidFill>
              <a:schemeClr val="bg2"/>
            </a:solidFill>
            <a:ln w="34925" cmpd="dbl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276" name="Group 275">
              <a:extLst>
                <a:ext uri="{FF2B5EF4-FFF2-40B4-BE49-F238E27FC236}">
                  <a16:creationId xmlns:a16="http://schemas.microsoft.com/office/drawing/2014/main" id="{1292A069-4AAB-FF3F-BB79-79C656CE2483}"/>
                </a:ext>
              </a:extLst>
            </p:cNvPr>
            <p:cNvGrpSpPr/>
            <p:nvPr/>
          </p:nvGrpSpPr>
          <p:grpSpPr>
            <a:xfrm>
              <a:off x="3609220" y="5505177"/>
              <a:ext cx="1571237" cy="1021655"/>
              <a:chOff x="5278903" y="2168132"/>
              <a:chExt cx="1187888" cy="759821"/>
            </a:xfrm>
          </p:grpSpPr>
          <p:pic>
            <p:nvPicPr>
              <p:cNvPr id="314" name="Graphic 313">
                <a:extLst>
                  <a:ext uri="{FF2B5EF4-FFF2-40B4-BE49-F238E27FC236}">
                    <a16:creationId xmlns:a16="http://schemas.microsoft.com/office/drawing/2014/main" id="{FCCFE1E1-9434-7CCF-23DB-31BA650B5A4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5637897" y="2458053"/>
                <a:ext cx="469900" cy="469900"/>
              </a:xfrm>
              <a:prstGeom prst="rect">
                <a:avLst/>
              </a:prstGeom>
            </p:spPr>
          </p:pic>
          <p:sp>
            <p:nvSpPr>
              <p:cNvPr id="315" name="TextBox 314">
                <a:extLst>
                  <a:ext uri="{FF2B5EF4-FFF2-40B4-BE49-F238E27FC236}">
                    <a16:creationId xmlns:a16="http://schemas.microsoft.com/office/drawing/2014/main" id="{4C820D9C-B5DD-88DB-AE2F-E9B22506AEBB}"/>
                  </a:ext>
                </a:extLst>
              </p:cNvPr>
              <p:cNvSpPr txBox="1"/>
              <p:nvPr/>
            </p:nvSpPr>
            <p:spPr>
              <a:xfrm>
                <a:off x="5278903" y="2168132"/>
                <a:ext cx="1187888" cy="2288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/>
                  <a:t>Central logs</a:t>
                </a:r>
                <a:endParaRPr lang="en-US" sz="1400" dirty="0"/>
              </a:p>
            </p:txBody>
          </p:sp>
        </p:grpSp>
        <p:grpSp>
          <p:nvGrpSpPr>
            <p:cNvPr id="277" name="Group 276">
              <a:extLst>
                <a:ext uri="{FF2B5EF4-FFF2-40B4-BE49-F238E27FC236}">
                  <a16:creationId xmlns:a16="http://schemas.microsoft.com/office/drawing/2014/main" id="{D6CBA94B-FC72-ABEC-B26F-76386CD032AA}"/>
                </a:ext>
              </a:extLst>
            </p:cNvPr>
            <p:cNvGrpSpPr/>
            <p:nvPr/>
          </p:nvGrpSpPr>
          <p:grpSpPr>
            <a:xfrm>
              <a:off x="1707984" y="5566315"/>
              <a:ext cx="1134104" cy="616063"/>
              <a:chOff x="2248016" y="1915634"/>
              <a:chExt cx="1134104" cy="616063"/>
            </a:xfrm>
          </p:grpSpPr>
          <p:sp>
            <p:nvSpPr>
              <p:cNvPr id="312" name="TextBox 311">
                <a:extLst>
                  <a:ext uri="{FF2B5EF4-FFF2-40B4-BE49-F238E27FC236}">
                    <a16:creationId xmlns:a16="http://schemas.microsoft.com/office/drawing/2014/main" id="{49F9FBFA-5915-E528-44A2-19BFE20AC7F2}"/>
                  </a:ext>
                </a:extLst>
              </p:cNvPr>
              <p:cNvSpPr txBox="1"/>
              <p:nvPr/>
            </p:nvSpPr>
            <p:spPr>
              <a:xfrm>
                <a:off x="2248016" y="2270087"/>
                <a:ext cx="1134104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100" dirty="0"/>
                  <a:t>Permissions</a:t>
                </a:r>
              </a:p>
            </p:txBody>
          </p:sp>
          <p:pic>
            <p:nvPicPr>
              <p:cNvPr id="313" name="Graphic 312">
                <a:extLst>
                  <a:ext uri="{FF2B5EF4-FFF2-40B4-BE49-F238E27FC236}">
                    <a16:creationId xmlns:a16="http://schemas.microsoft.com/office/drawing/2014/main" id="{61E93563-D12E-A76B-CA7E-0E32C263812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2615053" y="1915634"/>
                <a:ext cx="400030" cy="400030"/>
              </a:xfrm>
              <a:prstGeom prst="rect">
                <a:avLst/>
              </a:prstGeom>
            </p:spPr>
          </p:pic>
        </p:grpSp>
        <p:grpSp>
          <p:nvGrpSpPr>
            <p:cNvPr id="278" name="Group 277">
              <a:extLst>
                <a:ext uri="{FF2B5EF4-FFF2-40B4-BE49-F238E27FC236}">
                  <a16:creationId xmlns:a16="http://schemas.microsoft.com/office/drawing/2014/main" id="{00260873-D979-EA88-1B47-73FBDFF7D856}"/>
                </a:ext>
              </a:extLst>
            </p:cNvPr>
            <p:cNvGrpSpPr/>
            <p:nvPr/>
          </p:nvGrpSpPr>
          <p:grpSpPr>
            <a:xfrm>
              <a:off x="2541742" y="5477022"/>
              <a:ext cx="644414" cy="569276"/>
              <a:chOff x="10297579" y="5276566"/>
              <a:chExt cx="644414" cy="569276"/>
            </a:xfrm>
          </p:grpSpPr>
          <p:sp>
            <p:nvSpPr>
              <p:cNvPr id="310" name="TextBox 309">
                <a:extLst>
                  <a:ext uri="{FF2B5EF4-FFF2-40B4-BE49-F238E27FC236}">
                    <a16:creationId xmlns:a16="http://schemas.microsoft.com/office/drawing/2014/main" id="{73B8FFE6-F25B-D9C5-4570-E21A304A905D}"/>
                  </a:ext>
                </a:extLst>
              </p:cNvPr>
              <p:cNvSpPr txBox="1"/>
              <p:nvPr/>
            </p:nvSpPr>
            <p:spPr>
              <a:xfrm>
                <a:off x="10297579" y="5584232"/>
                <a:ext cx="644414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100" dirty="0"/>
                  <a:t>Roles</a:t>
                </a:r>
              </a:p>
            </p:txBody>
          </p:sp>
          <p:pic>
            <p:nvPicPr>
              <p:cNvPr id="311" name="Graphic 310">
                <a:extLst>
                  <a:ext uri="{FF2B5EF4-FFF2-40B4-BE49-F238E27FC236}">
                    <a16:creationId xmlns:a16="http://schemas.microsoft.com/office/drawing/2014/main" id="{6A5A330E-B841-140A-F7D4-D558AD719E7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p:blipFill>
            <p:spPr>
              <a:xfrm>
                <a:off x="10384836" y="5276566"/>
                <a:ext cx="469900" cy="469900"/>
              </a:xfrm>
              <a:prstGeom prst="rect">
                <a:avLst/>
              </a:prstGeom>
            </p:spPr>
          </p:pic>
        </p:grpSp>
        <p:cxnSp>
          <p:nvCxnSpPr>
            <p:cNvPr id="279" name="Straight Connector 278">
              <a:extLst>
                <a:ext uri="{FF2B5EF4-FFF2-40B4-BE49-F238E27FC236}">
                  <a16:creationId xmlns:a16="http://schemas.microsoft.com/office/drawing/2014/main" id="{BFCEEC0A-1A0A-2028-D730-0234F0BEC4BF}"/>
                </a:ext>
              </a:extLst>
            </p:cNvPr>
            <p:cNvCxnSpPr>
              <a:cxnSpLocks/>
            </p:cNvCxnSpPr>
            <p:nvPr/>
          </p:nvCxnSpPr>
          <p:spPr>
            <a:xfrm>
              <a:off x="1893584" y="5462698"/>
              <a:ext cx="0" cy="949981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0" name="Straight Connector 279">
              <a:extLst>
                <a:ext uri="{FF2B5EF4-FFF2-40B4-BE49-F238E27FC236}">
                  <a16:creationId xmlns:a16="http://schemas.microsoft.com/office/drawing/2014/main" id="{6764F5F3-7CEF-39CF-3161-69F308C0B889}"/>
                </a:ext>
              </a:extLst>
            </p:cNvPr>
            <p:cNvCxnSpPr>
              <a:cxnSpLocks/>
            </p:cNvCxnSpPr>
            <p:nvPr/>
          </p:nvCxnSpPr>
          <p:spPr>
            <a:xfrm>
              <a:off x="3163661" y="5462698"/>
              <a:ext cx="0" cy="949981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1" name="TextBox 280">
              <a:extLst>
                <a:ext uri="{FF2B5EF4-FFF2-40B4-BE49-F238E27FC236}">
                  <a16:creationId xmlns:a16="http://schemas.microsoft.com/office/drawing/2014/main" id="{2FA61A14-28E6-F869-43E9-140E739DEC85}"/>
                </a:ext>
              </a:extLst>
            </p:cNvPr>
            <p:cNvSpPr txBox="1"/>
            <p:nvPr/>
          </p:nvSpPr>
          <p:spPr>
            <a:xfrm>
              <a:off x="2650360" y="6989758"/>
              <a:ext cx="1134101" cy="633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380"/>
                </a:lnSpc>
              </a:pPr>
              <a:r>
                <a:rPr lang="en-US" sz="1400"/>
                <a:t>CloudFront access</a:t>
              </a:r>
              <a:endParaRPr lang="en-US" sz="1400" dirty="0"/>
            </a:p>
            <a:p>
              <a:pPr algn="ctr">
                <a:lnSpc>
                  <a:spcPts val="1380"/>
                </a:lnSpc>
              </a:pPr>
              <a:r>
                <a:rPr lang="en-US" sz="1400"/>
                <a:t>logs</a:t>
              </a:r>
              <a:endParaRPr lang="en-US" sz="1400" dirty="0"/>
            </a:p>
          </p:txBody>
        </p:sp>
        <p:cxnSp>
          <p:nvCxnSpPr>
            <p:cNvPr id="282" name="Straight Arrow Connector 281">
              <a:extLst>
                <a:ext uri="{FF2B5EF4-FFF2-40B4-BE49-F238E27FC236}">
                  <a16:creationId xmlns:a16="http://schemas.microsoft.com/office/drawing/2014/main" id="{8967AE10-8143-4C09-2F4B-BD37CB2DA684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373772" y="6423102"/>
              <a:ext cx="685632" cy="500241"/>
            </a:xfrm>
            <a:prstGeom prst="straightConnector1">
              <a:avLst/>
            </a:prstGeom>
            <a:ln w="22225">
              <a:solidFill>
                <a:schemeClr val="tx1"/>
              </a:solidFill>
              <a:prstDash val="solid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83" name="Group 282">
              <a:extLst>
                <a:ext uri="{FF2B5EF4-FFF2-40B4-BE49-F238E27FC236}">
                  <a16:creationId xmlns:a16="http://schemas.microsoft.com/office/drawing/2014/main" id="{C7C5F61D-9CB6-EA2D-BDAD-D46ED7CB382F}"/>
                </a:ext>
              </a:extLst>
            </p:cNvPr>
            <p:cNvGrpSpPr/>
            <p:nvPr/>
          </p:nvGrpSpPr>
          <p:grpSpPr>
            <a:xfrm>
              <a:off x="3794813" y="6588932"/>
              <a:ext cx="1195009" cy="1203445"/>
              <a:chOff x="5761661" y="3654810"/>
              <a:chExt cx="1195009" cy="1203445"/>
            </a:xfrm>
          </p:grpSpPr>
          <p:sp>
            <p:nvSpPr>
              <p:cNvPr id="308" name="TextBox 307">
                <a:extLst>
                  <a:ext uri="{FF2B5EF4-FFF2-40B4-BE49-F238E27FC236}">
                    <a16:creationId xmlns:a16="http://schemas.microsoft.com/office/drawing/2014/main" id="{36730583-9E16-A16E-F834-7E5DE5B075A6}"/>
                  </a:ext>
                </a:extLst>
              </p:cNvPr>
              <p:cNvSpPr txBox="1"/>
              <p:nvPr/>
            </p:nvSpPr>
            <p:spPr>
              <a:xfrm>
                <a:off x="5761661" y="4224812"/>
                <a:ext cx="1195009" cy="6334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ts val="1380"/>
                  </a:lnSpc>
                </a:pPr>
                <a:r>
                  <a:rPr lang="en-US" sz="1400"/>
                  <a:t>Global Accelerator flow logs</a:t>
                </a:r>
                <a:endParaRPr lang="en-US" sz="1400" dirty="0"/>
              </a:p>
            </p:txBody>
          </p:sp>
          <p:cxnSp>
            <p:nvCxnSpPr>
              <p:cNvPr id="309" name="Straight Arrow Connector 308">
                <a:extLst>
                  <a:ext uri="{FF2B5EF4-FFF2-40B4-BE49-F238E27FC236}">
                    <a16:creationId xmlns:a16="http://schemas.microsoft.com/office/drawing/2014/main" id="{08FE4673-AD01-7B1E-E1EE-035B45A2665E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6355504" y="3654810"/>
                <a:ext cx="1" cy="523220"/>
              </a:xfrm>
              <a:prstGeom prst="straightConnector1">
                <a:avLst/>
              </a:prstGeom>
              <a:ln w="22225">
                <a:solidFill>
                  <a:schemeClr val="tx1"/>
                </a:solidFill>
                <a:prstDash val="solid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84" name="Group 283">
              <a:extLst>
                <a:ext uri="{FF2B5EF4-FFF2-40B4-BE49-F238E27FC236}">
                  <a16:creationId xmlns:a16="http://schemas.microsoft.com/office/drawing/2014/main" id="{C232C78E-833F-EC2F-6628-BB4C7B7D9F59}"/>
                </a:ext>
              </a:extLst>
            </p:cNvPr>
            <p:cNvGrpSpPr/>
            <p:nvPr/>
          </p:nvGrpSpPr>
          <p:grpSpPr>
            <a:xfrm>
              <a:off x="4785276" y="8160717"/>
              <a:ext cx="1195014" cy="931090"/>
              <a:chOff x="6631266" y="5206711"/>
              <a:chExt cx="1195014" cy="931090"/>
            </a:xfrm>
          </p:grpSpPr>
          <p:sp>
            <p:nvSpPr>
              <p:cNvPr id="306" name="TextBox 305">
                <a:extLst>
                  <a:ext uri="{FF2B5EF4-FFF2-40B4-BE49-F238E27FC236}">
                    <a16:creationId xmlns:a16="http://schemas.microsoft.com/office/drawing/2014/main" id="{6C18952D-A618-CD07-3399-AEBB177A01E1}"/>
                  </a:ext>
                </a:extLst>
              </p:cNvPr>
              <p:cNvSpPr txBox="1"/>
              <p:nvPr/>
            </p:nvSpPr>
            <p:spPr>
              <a:xfrm>
                <a:off x="6631266" y="5676136"/>
                <a:ext cx="119501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200" dirty="0"/>
                  <a:t>AWS IAM</a:t>
                </a:r>
              </a:p>
              <a:p>
                <a:pPr algn="ctr"/>
                <a:r>
                  <a:rPr lang="en-US" sz="1200" dirty="0"/>
                  <a:t>Access Analyzer</a:t>
                </a:r>
              </a:p>
            </p:txBody>
          </p:sp>
          <p:pic>
            <p:nvPicPr>
              <p:cNvPr id="307" name="Graphic 306">
                <a:extLst>
                  <a:ext uri="{FF2B5EF4-FFF2-40B4-BE49-F238E27FC236}">
                    <a16:creationId xmlns:a16="http://schemas.microsoft.com/office/drawing/2014/main" id="{35CC0DE7-0BC7-73CC-6D73-03831419779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>
                <a:extLs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>
                <a:fillRect/>
              </a:stretch>
            </p:blipFill>
            <p:spPr>
              <a:xfrm>
                <a:off x="6997149" y="5206711"/>
                <a:ext cx="407987" cy="457200"/>
              </a:xfrm>
              <a:prstGeom prst="rect">
                <a:avLst/>
              </a:prstGeom>
            </p:spPr>
          </p:pic>
        </p:grpSp>
        <p:cxnSp>
          <p:nvCxnSpPr>
            <p:cNvPr id="285" name="Straight Connector 284">
              <a:extLst>
                <a:ext uri="{FF2B5EF4-FFF2-40B4-BE49-F238E27FC236}">
                  <a16:creationId xmlns:a16="http://schemas.microsoft.com/office/drawing/2014/main" id="{392002BD-41E2-3863-24FF-95C4C3170C01}"/>
                </a:ext>
              </a:extLst>
            </p:cNvPr>
            <p:cNvCxnSpPr>
              <a:cxnSpLocks/>
            </p:cNvCxnSpPr>
            <p:nvPr/>
          </p:nvCxnSpPr>
          <p:spPr>
            <a:xfrm>
              <a:off x="924593" y="7947977"/>
              <a:ext cx="5943600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86" name="Group 285">
              <a:extLst>
                <a:ext uri="{FF2B5EF4-FFF2-40B4-BE49-F238E27FC236}">
                  <a16:creationId xmlns:a16="http://schemas.microsoft.com/office/drawing/2014/main" id="{9186702C-7CC3-EC09-130D-0A0BCACF8F0E}"/>
                </a:ext>
              </a:extLst>
            </p:cNvPr>
            <p:cNvGrpSpPr/>
            <p:nvPr/>
          </p:nvGrpSpPr>
          <p:grpSpPr>
            <a:xfrm>
              <a:off x="5857922" y="8160719"/>
              <a:ext cx="1147961" cy="920831"/>
              <a:chOff x="7712648" y="5206711"/>
              <a:chExt cx="1147961" cy="920831"/>
            </a:xfrm>
          </p:grpSpPr>
          <p:sp>
            <p:nvSpPr>
              <p:cNvPr id="304" name="TextBox 303">
                <a:extLst>
                  <a:ext uri="{FF2B5EF4-FFF2-40B4-BE49-F238E27FC236}">
                    <a16:creationId xmlns:a16="http://schemas.microsoft.com/office/drawing/2014/main" id="{02C18675-5FDD-DC3A-B15B-23D941A5EB23}"/>
                  </a:ext>
                </a:extLst>
              </p:cNvPr>
              <p:cNvSpPr txBox="1"/>
              <p:nvPr/>
            </p:nvSpPr>
            <p:spPr>
              <a:xfrm>
                <a:off x="7712648" y="5676136"/>
                <a:ext cx="1147961" cy="45140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ts val="1380"/>
                  </a:lnSpc>
                </a:pPr>
                <a:r>
                  <a:rPr lang="en-US" sz="1200" dirty="0"/>
                  <a:t>Organization trail</a:t>
                </a:r>
              </a:p>
            </p:txBody>
          </p:sp>
          <p:pic>
            <p:nvPicPr>
              <p:cNvPr id="305" name="Graphic 23">
                <a:extLst>
                  <a:ext uri="{FF2B5EF4-FFF2-40B4-BE49-F238E27FC236}">
                    <a16:creationId xmlns:a16="http://schemas.microsoft.com/office/drawing/2014/main" id="{CAF0F0F2-A09D-4133-C44C-DDB844EF0BD1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0">
                <a:extLst>
                  <a:ext uri="{96DAC541-7B7A-43D3-8B79-37D633B846F1}">
                    <asvg:svgBlip xmlns:asvg="http://schemas.microsoft.com/office/drawing/2016/SVG/main" r:embed="rId11"/>
                  </a:ext>
                </a:extLst>
              </a:blip>
              <a:srcRect/>
              <a:stretch/>
            </p:blipFill>
            <p:spPr bwMode="auto">
              <a:xfrm>
                <a:off x="8028659" y="5206711"/>
                <a:ext cx="457200" cy="4572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287" name="Group 286">
              <a:extLst>
                <a:ext uri="{FF2B5EF4-FFF2-40B4-BE49-F238E27FC236}">
                  <a16:creationId xmlns:a16="http://schemas.microsoft.com/office/drawing/2014/main" id="{3B71C293-63CD-B23E-B8D6-453732CC9E54}"/>
                </a:ext>
              </a:extLst>
            </p:cNvPr>
            <p:cNvGrpSpPr/>
            <p:nvPr/>
          </p:nvGrpSpPr>
          <p:grpSpPr>
            <a:xfrm>
              <a:off x="2346609" y="8160717"/>
              <a:ext cx="932222" cy="931090"/>
              <a:chOff x="4177129" y="5206711"/>
              <a:chExt cx="932222" cy="931090"/>
            </a:xfrm>
          </p:grpSpPr>
          <p:sp>
            <p:nvSpPr>
              <p:cNvPr id="302" name="TextBox 301">
                <a:extLst>
                  <a:ext uri="{FF2B5EF4-FFF2-40B4-BE49-F238E27FC236}">
                    <a16:creationId xmlns:a16="http://schemas.microsoft.com/office/drawing/2014/main" id="{FF3E25F4-463D-C767-63C5-F318E170D4A3}"/>
                  </a:ext>
                </a:extLst>
              </p:cNvPr>
              <p:cNvSpPr txBox="1"/>
              <p:nvPr/>
            </p:nvSpPr>
            <p:spPr>
              <a:xfrm>
                <a:off x="4177129" y="5676136"/>
                <a:ext cx="93222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200" dirty="0"/>
                  <a:t>Amazon</a:t>
                </a:r>
              </a:p>
              <a:p>
                <a:pPr algn="ctr"/>
                <a:r>
                  <a:rPr lang="en-US" sz="1200" dirty="0" err="1"/>
                  <a:t>GuardDuty</a:t>
                </a:r>
                <a:endParaRPr lang="en-US" sz="1200" dirty="0"/>
              </a:p>
            </p:txBody>
          </p:sp>
          <p:pic>
            <p:nvPicPr>
              <p:cNvPr id="303" name="Graphic 19">
                <a:extLst>
                  <a:ext uri="{FF2B5EF4-FFF2-40B4-BE49-F238E27FC236}">
                    <a16:creationId xmlns:a16="http://schemas.microsoft.com/office/drawing/2014/main" id="{94546BB9-CA43-211A-F2B3-1BD3602E8A0A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2">
                <a:extLst>
                  <a:ext uri="{96DAC541-7B7A-43D3-8B79-37D633B846F1}">
                    <asvg:svgBlip xmlns:asvg="http://schemas.microsoft.com/office/drawing/2016/SVG/main" r:embed="rId13"/>
                  </a:ext>
                </a:extLst>
              </a:blip>
              <a:srcRect/>
              <a:stretch/>
            </p:blipFill>
            <p:spPr bwMode="auto">
              <a:xfrm>
                <a:off x="4396657" y="5206711"/>
                <a:ext cx="457200" cy="4572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288" name="Group 287">
              <a:extLst>
                <a:ext uri="{FF2B5EF4-FFF2-40B4-BE49-F238E27FC236}">
                  <a16:creationId xmlns:a16="http://schemas.microsoft.com/office/drawing/2014/main" id="{6AFFD799-7BFE-024B-2785-BF821ADB8AB8}"/>
                </a:ext>
              </a:extLst>
            </p:cNvPr>
            <p:cNvGrpSpPr/>
            <p:nvPr/>
          </p:nvGrpSpPr>
          <p:grpSpPr>
            <a:xfrm>
              <a:off x="2931872" y="8160717"/>
              <a:ext cx="1449440" cy="746424"/>
              <a:chOff x="4774407" y="5206711"/>
              <a:chExt cx="1449440" cy="746424"/>
            </a:xfrm>
          </p:grpSpPr>
          <p:sp>
            <p:nvSpPr>
              <p:cNvPr id="300" name="TextBox 299">
                <a:extLst>
                  <a:ext uri="{FF2B5EF4-FFF2-40B4-BE49-F238E27FC236}">
                    <a16:creationId xmlns:a16="http://schemas.microsoft.com/office/drawing/2014/main" id="{45C7F915-68A4-27AC-B541-D3BBD1994DD6}"/>
                  </a:ext>
                </a:extLst>
              </p:cNvPr>
              <p:cNvSpPr txBox="1"/>
              <p:nvPr/>
            </p:nvSpPr>
            <p:spPr>
              <a:xfrm>
                <a:off x="4774407" y="5676136"/>
                <a:ext cx="1449440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200" dirty="0"/>
                  <a:t>Amazon Macie</a:t>
                </a:r>
              </a:p>
            </p:txBody>
          </p:sp>
          <p:pic>
            <p:nvPicPr>
              <p:cNvPr id="301" name="Graphic 6">
                <a:extLst>
                  <a:ext uri="{FF2B5EF4-FFF2-40B4-BE49-F238E27FC236}">
                    <a16:creationId xmlns:a16="http://schemas.microsoft.com/office/drawing/2014/main" id="{5FDD3FC3-25CB-6AB5-85C3-C91F43FD369E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4">
                <a:extLst>
                  <a:ext uri="{96DAC541-7B7A-43D3-8B79-37D633B846F1}">
                    <asvg:svgBlip xmlns:asvg="http://schemas.microsoft.com/office/drawing/2016/SVG/main" r:embed="rId15"/>
                  </a:ext>
                </a:extLst>
              </a:blip>
              <a:srcRect/>
              <a:stretch/>
            </p:blipFill>
            <p:spPr bwMode="auto">
              <a:xfrm>
                <a:off x="5220709" y="5206711"/>
                <a:ext cx="457200" cy="4572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289" name="Group 288">
              <a:extLst>
                <a:ext uri="{FF2B5EF4-FFF2-40B4-BE49-F238E27FC236}">
                  <a16:creationId xmlns:a16="http://schemas.microsoft.com/office/drawing/2014/main" id="{0788E1FC-101A-FE72-4617-3BB7482A6B79}"/>
                </a:ext>
              </a:extLst>
            </p:cNvPr>
            <p:cNvGrpSpPr/>
            <p:nvPr/>
          </p:nvGrpSpPr>
          <p:grpSpPr>
            <a:xfrm>
              <a:off x="3986227" y="8160717"/>
              <a:ext cx="1081840" cy="746424"/>
              <a:chOff x="5747455" y="5206711"/>
              <a:chExt cx="1081840" cy="746424"/>
            </a:xfrm>
          </p:grpSpPr>
          <p:sp>
            <p:nvSpPr>
              <p:cNvPr id="298" name="TextBox 297">
                <a:extLst>
                  <a:ext uri="{FF2B5EF4-FFF2-40B4-BE49-F238E27FC236}">
                    <a16:creationId xmlns:a16="http://schemas.microsoft.com/office/drawing/2014/main" id="{FB19E5A9-1C94-89B0-4DC5-02192EAC0C59}"/>
                  </a:ext>
                </a:extLst>
              </p:cNvPr>
              <p:cNvSpPr txBox="1"/>
              <p:nvPr/>
            </p:nvSpPr>
            <p:spPr>
              <a:xfrm>
                <a:off x="5747455" y="5676136"/>
                <a:ext cx="1081840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200" dirty="0"/>
                  <a:t>AWS Config</a:t>
                </a:r>
              </a:p>
            </p:txBody>
          </p:sp>
          <p:pic>
            <p:nvPicPr>
              <p:cNvPr id="299" name="Graphic 8">
                <a:extLst>
                  <a:ext uri="{FF2B5EF4-FFF2-40B4-BE49-F238E27FC236}">
                    <a16:creationId xmlns:a16="http://schemas.microsoft.com/office/drawing/2014/main" id="{E0BCB93E-38E4-F97A-6BE2-EF1A503AE2FD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6">
                <a:extLst>
                  <a:ext uri="{96DAC541-7B7A-43D3-8B79-37D633B846F1}">
                    <asvg:svgBlip xmlns:asvg="http://schemas.microsoft.com/office/drawing/2016/SVG/main" r:embed="rId17"/>
                  </a:ext>
                </a:extLst>
              </a:blip>
              <a:srcRect/>
              <a:stretch/>
            </p:blipFill>
            <p:spPr bwMode="auto">
              <a:xfrm>
                <a:off x="6141013" y="5206711"/>
                <a:ext cx="457200" cy="4572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290" name="Group 289">
              <a:extLst>
                <a:ext uri="{FF2B5EF4-FFF2-40B4-BE49-F238E27FC236}">
                  <a16:creationId xmlns:a16="http://schemas.microsoft.com/office/drawing/2014/main" id="{B0E13BA5-C704-6050-E78C-DE3E1BBDBF9A}"/>
                </a:ext>
              </a:extLst>
            </p:cNvPr>
            <p:cNvGrpSpPr/>
            <p:nvPr/>
          </p:nvGrpSpPr>
          <p:grpSpPr>
            <a:xfrm>
              <a:off x="553418" y="8160717"/>
              <a:ext cx="1033252" cy="931090"/>
              <a:chOff x="2179546" y="5206711"/>
              <a:chExt cx="1033252" cy="931090"/>
            </a:xfrm>
          </p:grpSpPr>
          <p:pic>
            <p:nvPicPr>
              <p:cNvPr id="296" name="Graphic 19">
                <a:extLst>
                  <a:ext uri="{FF2B5EF4-FFF2-40B4-BE49-F238E27FC236}">
                    <a16:creationId xmlns:a16="http://schemas.microsoft.com/office/drawing/2014/main" id="{2C842CA5-0F4B-4A0C-6366-966D9987C28C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8">
                <a:extLst>
                  <a:ext uri="{96DAC541-7B7A-43D3-8B79-37D633B846F1}">
                    <asvg:svgBlip xmlns:asvg="http://schemas.microsoft.com/office/drawing/2016/SVG/main" r:embed="rId19"/>
                  </a:ext>
                </a:extLst>
              </a:blip>
              <a:srcRect/>
              <a:stretch/>
            </p:blipFill>
            <p:spPr bwMode="auto">
              <a:xfrm>
                <a:off x="2449665" y="5206711"/>
                <a:ext cx="457200" cy="4572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97" name="TextBox 296">
                <a:extLst>
                  <a:ext uri="{FF2B5EF4-FFF2-40B4-BE49-F238E27FC236}">
                    <a16:creationId xmlns:a16="http://schemas.microsoft.com/office/drawing/2014/main" id="{F667B973-55DC-14F1-937C-7B549EB97689}"/>
                  </a:ext>
                </a:extLst>
              </p:cNvPr>
              <p:cNvSpPr txBox="1"/>
              <p:nvPr/>
            </p:nvSpPr>
            <p:spPr>
              <a:xfrm>
                <a:off x="2179546" y="5676136"/>
                <a:ext cx="103325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200" dirty="0"/>
                  <a:t>AWS Security Hub CSPM</a:t>
                </a:r>
              </a:p>
            </p:txBody>
          </p:sp>
        </p:grpSp>
        <p:grpSp>
          <p:nvGrpSpPr>
            <p:cNvPr id="291" name="Group 290">
              <a:extLst>
                <a:ext uri="{FF2B5EF4-FFF2-40B4-BE49-F238E27FC236}">
                  <a16:creationId xmlns:a16="http://schemas.microsoft.com/office/drawing/2014/main" id="{1626C0D5-FF6D-57B5-46A9-2F92DEC615A7}"/>
                </a:ext>
              </a:extLst>
            </p:cNvPr>
            <p:cNvGrpSpPr/>
            <p:nvPr/>
          </p:nvGrpSpPr>
          <p:grpSpPr>
            <a:xfrm>
              <a:off x="553244" y="5483638"/>
              <a:ext cx="1364961" cy="965410"/>
              <a:chOff x="1523478" y="1290107"/>
              <a:chExt cx="1364961" cy="965410"/>
            </a:xfrm>
          </p:grpSpPr>
          <p:sp>
            <p:nvSpPr>
              <p:cNvPr id="294" name="TextBox 293">
                <a:extLst>
                  <a:ext uri="{FF2B5EF4-FFF2-40B4-BE49-F238E27FC236}">
                    <a16:creationId xmlns:a16="http://schemas.microsoft.com/office/drawing/2014/main" id="{D1684F26-2D8F-A9EB-AAE4-7D21F1ACE721}"/>
                  </a:ext>
                </a:extLst>
              </p:cNvPr>
              <p:cNvSpPr txBox="1"/>
              <p:nvPr/>
            </p:nvSpPr>
            <p:spPr>
              <a:xfrm>
                <a:off x="1523478" y="1732297"/>
                <a:ext cx="1364961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/>
                  <a:t>Log Archive</a:t>
                </a:r>
              </a:p>
              <a:p>
                <a:pPr algn="ctr"/>
                <a:r>
                  <a:rPr lang="en-US" sz="1400"/>
                  <a:t>account</a:t>
                </a:r>
                <a:endParaRPr lang="en-US" sz="1400" dirty="0"/>
              </a:p>
            </p:txBody>
          </p:sp>
          <p:pic>
            <p:nvPicPr>
              <p:cNvPr id="295" name="Graphic 7">
                <a:extLst>
                  <a:ext uri="{FF2B5EF4-FFF2-40B4-BE49-F238E27FC236}">
                    <a16:creationId xmlns:a16="http://schemas.microsoft.com/office/drawing/2014/main" id="{58F4EC71-997B-A56B-E2DF-C05AC4E98F3C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0">
                <a:extLst>
                  <a:ext uri="{96DAC541-7B7A-43D3-8B79-37D633B846F1}">
                    <asvg:svgBlip xmlns:asvg="http://schemas.microsoft.com/office/drawing/2016/SVG/main" r:embed="rId21"/>
                  </a:ext>
                </a:extLst>
              </a:blip>
              <a:srcRect/>
              <a:stretch/>
            </p:blipFill>
            <p:spPr bwMode="auto">
              <a:xfrm>
                <a:off x="1984159" y="1290107"/>
                <a:ext cx="457200" cy="4572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cxnSp>
          <p:nvCxnSpPr>
            <p:cNvPr id="292" name="Straight Arrow Connector 291">
              <a:extLst>
                <a:ext uri="{FF2B5EF4-FFF2-40B4-BE49-F238E27FC236}">
                  <a16:creationId xmlns:a16="http://schemas.microsoft.com/office/drawing/2014/main" id="{24A3BA49-7E03-7559-79C7-3B4391EA4328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4705491" y="6447312"/>
              <a:ext cx="685632" cy="500241"/>
            </a:xfrm>
            <a:prstGeom prst="straightConnector1">
              <a:avLst/>
            </a:prstGeom>
            <a:ln w="22225">
              <a:solidFill>
                <a:schemeClr val="tx1"/>
              </a:solidFill>
              <a:prstDash val="solid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3" name="TextBox 292">
              <a:extLst>
                <a:ext uri="{FF2B5EF4-FFF2-40B4-BE49-F238E27FC236}">
                  <a16:creationId xmlns:a16="http://schemas.microsoft.com/office/drawing/2014/main" id="{438577A9-36FC-3733-CB56-35A0762870EE}"/>
                </a:ext>
              </a:extLst>
            </p:cNvPr>
            <p:cNvSpPr txBox="1"/>
            <p:nvPr/>
          </p:nvSpPr>
          <p:spPr>
            <a:xfrm>
              <a:off x="4939210" y="6989758"/>
              <a:ext cx="1134101" cy="4539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380"/>
                </a:lnSpc>
              </a:pPr>
              <a:r>
                <a:rPr lang="en-US" sz="1400"/>
                <a:t>AWS WAF</a:t>
              </a:r>
              <a:endParaRPr lang="en-US" sz="1400" dirty="0"/>
            </a:p>
            <a:p>
              <a:pPr algn="ctr">
                <a:lnSpc>
                  <a:spcPts val="1380"/>
                </a:lnSpc>
              </a:pPr>
              <a:r>
                <a:rPr lang="en-US" sz="1400"/>
                <a:t>logs</a:t>
              </a:r>
              <a:endParaRPr lang="en-US" sz="1400" dirty="0"/>
            </a:p>
          </p:txBody>
        </p:sp>
      </p:grpSp>
      <p:sp>
        <p:nvSpPr>
          <p:cNvPr id="316" name="TextBox 315">
            <a:extLst>
              <a:ext uri="{FF2B5EF4-FFF2-40B4-BE49-F238E27FC236}">
                <a16:creationId xmlns:a16="http://schemas.microsoft.com/office/drawing/2014/main" id="{9E03AC82-013B-4648-EBB8-6EB6FBADB450}"/>
              </a:ext>
            </a:extLst>
          </p:cNvPr>
          <p:cNvSpPr txBox="1"/>
          <p:nvPr/>
        </p:nvSpPr>
        <p:spPr>
          <a:xfrm>
            <a:off x="1055783" y="1551514"/>
            <a:ext cx="23629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OU – Security</a:t>
            </a:r>
          </a:p>
        </p:txBody>
      </p:sp>
      <p:pic>
        <p:nvPicPr>
          <p:cNvPr id="317" name="Graphic 17">
            <a:extLst>
              <a:ext uri="{FF2B5EF4-FFF2-40B4-BE49-F238E27FC236}">
                <a16:creationId xmlns:a16="http://schemas.microsoft.com/office/drawing/2014/main" id="{912BB277-1A91-02FB-7328-F7529CF5E5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rcRect/>
          <a:stretch/>
        </p:blipFill>
        <p:spPr bwMode="auto">
          <a:xfrm>
            <a:off x="514152" y="1477249"/>
            <a:ext cx="548640" cy="548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8" name="TextBox 317">
            <a:extLst>
              <a:ext uri="{FF2B5EF4-FFF2-40B4-BE49-F238E27FC236}">
                <a16:creationId xmlns:a16="http://schemas.microsoft.com/office/drawing/2014/main" id="{EA312A16-972F-49DF-E279-E533E984D878}"/>
              </a:ext>
            </a:extLst>
          </p:cNvPr>
          <p:cNvSpPr txBox="1"/>
          <p:nvPr/>
        </p:nvSpPr>
        <p:spPr>
          <a:xfrm>
            <a:off x="7786551" y="1625779"/>
            <a:ext cx="23629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OU – Infrastructure</a:t>
            </a:r>
          </a:p>
        </p:txBody>
      </p:sp>
      <p:pic>
        <p:nvPicPr>
          <p:cNvPr id="319" name="Graphic 17">
            <a:extLst>
              <a:ext uri="{FF2B5EF4-FFF2-40B4-BE49-F238E27FC236}">
                <a16:creationId xmlns:a16="http://schemas.microsoft.com/office/drawing/2014/main" id="{ADF55D25-7CA3-794F-4A4B-D780CD93256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rcRect/>
          <a:stretch/>
        </p:blipFill>
        <p:spPr bwMode="auto">
          <a:xfrm>
            <a:off x="7245540" y="1551514"/>
            <a:ext cx="548640" cy="548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0" name="TextBox 319">
            <a:extLst>
              <a:ext uri="{FF2B5EF4-FFF2-40B4-BE49-F238E27FC236}">
                <a16:creationId xmlns:a16="http://schemas.microsoft.com/office/drawing/2014/main" id="{3F48BDE8-9F07-34C3-AB65-D48909C241CE}"/>
              </a:ext>
            </a:extLst>
          </p:cNvPr>
          <p:cNvSpPr txBox="1"/>
          <p:nvPr/>
        </p:nvSpPr>
        <p:spPr>
          <a:xfrm>
            <a:off x="1127121" y="6247761"/>
            <a:ext cx="23629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OU – Generative AI</a:t>
            </a:r>
          </a:p>
        </p:txBody>
      </p:sp>
      <p:pic>
        <p:nvPicPr>
          <p:cNvPr id="321" name="Graphic 17">
            <a:extLst>
              <a:ext uri="{FF2B5EF4-FFF2-40B4-BE49-F238E27FC236}">
                <a16:creationId xmlns:a16="http://schemas.microsoft.com/office/drawing/2014/main" id="{1E2671AA-F009-FE15-0EFE-5057382638B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rcRect/>
          <a:stretch/>
        </p:blipFill>
        <p:spPr bwMode="auto">
          <a:xfrm>
            <a:off x="585490" y="6173496"/>
            <a:ext cx="548640" cy="548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22" name="Group 321">
            <a:extLst>
              <a:ext uri="{FF2B5EF4-FFF2-40B4-BE49-F238E27FC236}">
                <a16:creationId xmlns:a16="http://schemas.microsoft.com/office/drawing/2014/main" id="{326C5779-6836-41A5-7B0A-34CF7F8911A6}"/>
              </a:ext>
            </a:extLst>
          </p:cNvPr>
          <p:cNvGrpSpPr/>
          <p:nvPr/>
        </p:nvGrpSpPr>
        <p:grpSpPr>
          <a:xfrm>
            <a:off x="553244" y="598475"/>
            <a:ext cx="2662767" cy="762000"/>
            <a:chOff x="553242" y="376803"/>
            <a:chExt cx="2662767" cy="762000"/>
          </a:xfrm>
        </p:grpSpPr>
        <p:pic>
          <p:nvPicPr>
            <p:cNvPr id="323" name="Graphic 6">
              <a:extLst>
                <a:ext uri="{FF2B5EF4-FFF2-40B4-BE49-F238E27FC236}">
                  <a16:creationId xmlns:a16="http://schemas.microsoft.com/office/drawing/2014/main" id="{7813D77D-0799-E925-09E1-F241FA7D493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4">
              <a:extLst>
                <a:ext uri="{96DAC541-7B7A-43D3-8B79-37D633B846F1}">
                  <asvg:svgBlip xmlns:asvg="http://schemas.microsoft.com/office/drawing/2016/SVG/main" r:embed="rId25"/>
                </a:ext>
              </a:extLst>
            </a:blip>
            <a:srcRect/>
            <a:stretch/>
          </p:blipFill>
          <p:spPr bwMode="auto">
            <a:xfrm>
              <a:off x="553242" y="376803"/>
              <a:ext cx="762000" cy="762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24" name="TextBox 9">
              <a:extLst>
                <a:ext uri="{FF2B5EF4-FFF2-40B4-BE49-F238E27FC236}">
                  <a16:creationId xmlns:a16="http://schemas.microsoft.com/office/drawing/2014/main" id="{1E092544-6AD9-8FBB-8F5E-C28E9318514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72872" y="570128"/>
              <a:ext cx="2243137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lang="en-US" altLang="en-US" sz="2000">
                  <a:latin typeface="+mn-lt"/>
                  <a:ea typeface="Amazon Ember" panose="020B0603020204020204" pitchFamily="34" charset="0"/>
                  <a:cs typeface="Arial" panose="020B0604020202020204" pitchFamily="34" charset="0"/>
                </a:rPr>
                <a:t>Organization</a:t>
              </a:r>
            </a:p>
          </p:txBody>
        </p:sp>
      </p:grpSp>
      <p:grpSp>
        <p:nvGrpSpPr>
          <p:cNvPr id="325" name="Group 324">
            <a:extLst>
              <a:ext uri="{FF2B5EF4-FFF2-40B4-BE49-F238E27FC236}">
                <a16:creationId xmlns:a16="http://schemas.microsoft.com/office/drawing/2014/main" id="{78B5A61E-DDC3-3C91-7459-8251441EDD32}"/>
              </a:ext>
            </a:extLst>
          </p:cNvPr>
          <p:cNvGrpSpPr/>
          <p:nvPr/>
        </p:nvGrpSpPr>
        <p:grpSpPr>
          <a:xfrm>
            <a:off x="7319937" y="2149300"/>
            <a:ext cx="6562033" cy="3340301"/>
            <a:chOff x="8936038" y="6568073"/>
            <a:chExt cx="6562033" cy="3340301"/>
          </a:xfrm>
        </p:grpSpPr>
        <p:sp>
          <p:nvSpPr>
            <p:cNvPr id="326" name="Rectangle 325">
              <a:extLst>
                <a:ext uri="{FF2B5EF4-FFF2-40B4-BE49-F238E27FC236}">
                  <a16:creationId xmlns:a16="http://schemas.microsoft.com/office/drawing/2014/main" id="{3322C745-C5E8-152B-D5BC-60C5CDCA40BC}"/>
                </a:ext>
              </a:extLst>
            </p:cNvPr>
            <p:cNvSpPr/>
            <p:nvPr/>
          </p:nvSpPr>
          <p:spPr>
            <a:xfrm>
              <a:off x="8936038" y="6568073"/>
              <a:ext cx="6562033" cy="3340301"/>
            </a:xfrm>
            <a:prstGeom prst="rect">
              <a:avLst/>
            </a:prstGeom>
            <a:solidFill>
              <a:schemeClr val="bg2"/>
            </a:solidFill>
            <a:ln w="34925" cmpd="dbl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327" name="Group 326">
              <a:extLst>
                <a:ext uri="{FF2B5EF4-FFF2-40B4-BE49-F238E27FC236}">
                  <a16:creationId xmlns:a16="http://schemas.microsoft.com/office/drawing/2014/main" id="{C22C6FEC-F340-AA80-D35C-F8E60A7387BD}"/>
                </a:ext>
              </a:extLst>
            </p:cNvPr>
            <p:cNvGrpSpPr/>
            <p:nvPr/>
          </p:nvGrpSpPr>
          <p:grpSpPr>
            <a:xfrm>
              <a:off x="13057422" y="8959345"/>
              <a:ext cx="1195014" cy="931090"/>
              <a:chOff x="6631266" y="5206711"/>
              <a:chExt cx="1195014" cy="931090"/>
            </a:xfrm>
          </p:grpSpPr>
          <p:sp>
            <p:nvSpPr>
              <p:cNvPr id="365" name="TextBox 364">
                <a:extLst>
                  <a:ext uri="{FF2B5EF4-FFF2-40B4-BE49-F238E27FC236}">
                    <a16:creationId xmlns:a16="http://schemas.microsoft.com/office/drawing/2014/main" id="{992DEF78-508A-6CF9-E982-6F7C6750F5C1}"/>
                  </a:ext>
                </a:extLst>
              </p:cNvPr>
              <p:cNvSpPr txBox="1"/>
              <p:nvPr/>
            </p:nvSpPr>
            <p:spPr>
              <a:xfrm>
                <a:off x="6631266" y="5676136"/>
                <a:ext cx="119501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200" dirty="0"/>
                  <a:t>AWS IAM</a:t>
                </a:r>
              </a:p>
              <a:p>
                <a:pPr algn="ctr"/>
                <a:r>
                  <a:rPr lang="en-US" sz="1200" dirty="0"/>
                  <a:t>Access Analyzer</a:t>
                </a:r>
              </a:p>
            </p:txBody>
          </p:sp>
          <p:pic>
            <p:nvPicPr>
              <p:cNvPr id="366" name="Graphic 365">
                <a:extLst>
                  <a:ext uri="{FF2B5EF4-FFF2-40B4-BE49-F238E27FC236}">
                    <a16:creationId xmlns:a16="http://schemas.microsoft.com/office/drawing/2014/main" id="{32A2DE3C-FD2E-DBE1-B2FD-9FEC11F94A3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>
                <a:extLs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>
                <a:fillRect/>
              </a:stretch>
            </p:blipFill>
            <p:spPr>
              <a:xfrm>
                <a:off x="6997149" y="5206711"/>
                <a:ext cx="407987" cy="457200"/>
              </a:xfrm>
              <a:prstGeom prst="rect">
                <a:avLst/>
              </a:prstGeom>
            </p:spPr>
          </p:pic>
        </p:grpSp>
        <p:grpSp>
          <p:nvGrpSpPr>
            <p:cNvPr id="328" name="Group 327">
              <a:extLst>
                <a:ext uri="{FF2B5EF4-FFF2-40B4-BE49-F238E27FC236}">
                  <a16:creationId xmlns:a16="http://schemas.microsoft.com/office/drawing/2014/main" id="{992486B0-1DF8-01AA-0285-5C34161FA2DB}"/>
                </a:ext>
              </a:extLst>
            </p:cNvPr>
            <p:cNvGrpSpPr/>
            <p:nvPr/>
          </p:nvGrpSpPr>
          <p:grpSpPr>
            <a:xfrm>
              <a:off x="13991195" y="8959345"/>
              <a:ext cx="1147961" cy="920831"/>
              <a:chOff x="7712648" y="5206711"/>
              <a:chExt cx="1147961" cy="920831"/>
            </a:xfrm>
          </p:grpSpPr>
          <p:sp>
            <p:nvSpPr>
              <p:cNvPr id="363" name="TextBox 362">
                <a:extLst>
                  <a:ext uri="{FF2B5EF4-FFF2-40B4-BE49-F238E27FC236}">
                    <a16:creationId xmlns:a16="http://schemas.microsoft.com/office/drawing/2014/main" id="{23A4177B-6084-2675-75AA-8E7D5F1BFB5D}"/>
                  </a:ext>
                </a:extLst>
              </p:cNvPr>
              <p:cNvSpPr txBox="1"/>
              <p:nvPr/>
            </p:nvSpPr>
            <p:spPr>
              <a:xfrm>
                <a:off x="7712648" y="5676136"/>
                <a:ext cx="1147961" cy="45140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ts val="1380"/>
                  </a:lnSpc>
                </a:pPr>
                <a:r>
                  <a:rPr lang="en-US" sz="1200"/>
                  <a:t>Organization trail</a:t>
                </a:r>
                <a:endParaRPr lang="en-US" sz="1200" dirty="0"/>
              </a:p>
            </p:txBody>
          </p:sp>
          <p:pic>
            <p:nvPicPr>
              <p:cNvPr id="364" name="Graphic 23">
                <a:extLst>
                  <a:ext uri="{FF2B5EF4-FFF2-40B4-BE49-F238E27FC236}">
                    <a16:creationId xmlns:a16="http://schemas.microsoft.com/office/drawing/2014/main" id="{955EED36-BB40-AA43-CAB1-336238C761FB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0">
                <a:extLst>
                  <a:ext uri="{96DAC541-7B7A-43D3-8B79-37D633B846F1}">
                    <asvg:svgBlip xmlns:asvg="http://schemas.microsoft.com/office/drawing/2016/SVG/main" r:embed="rId11"/>
                  </a:ext>
                </a:extLst>
              </a:blip>
              <a:srcRect/>
              <a:stretch/>
            </p:blipFill>
            <p:spPr bwMode="auto">
              <a:xfrm>
                <a:off x="8028659" y="5206711"/>
                <a:ext cx="457200" cy="4572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329" name="Group 328">
              <a:extLst>
                <a:ext uri="{FF2B5EF4-FFF2-40B4-BE49-F238E27FC236}">
                  <a16:creationId xmlns:a16="http://schemas.microsoft.com/office/drawing/2014/main" id="{A9A21F92-24B4-D420-E412-A7DE48DE4976}"/>
                </a:ext>
              </a:extLst>
            </p:cNvPr>
            <p:cNvGrpSpPr/>
            <p:nvPr/>
          </p:nvGrpSpPr>
          <p:grpSpPr>
            <a:xfrm>
              <a:off x="10537011" y="8959345"/>
              <a:ext cx="932222" cy="931090"/>
              <a:chOff x="3695869" y="5206711"/>
              <a:chExt cx="932222" cy="931090"/>
            </a:xfrm>
          </p:grpSpPr>
          <p:sp>
            <p:nvSpPr>
              <p:cNvPr id="361" name="TextBox 360">
                <a:extLst>
                  <a:ext uri="{FF2B5EF4-FFF2-40B4-BE49-F238E27FC236}">
                    <a16:creationId xmlns:a16="http://schemas.microsoft.com/office/drawing/2014/main" id="{50AEE138-1332-CCEA-42C0-3C4E07AA2AF8}"/>
                  </a:ext>
                </a:extLst>
              </p:cNvPr>
              <p:cNvSpPr txBox="1"/>
              <p:nvPr/>
            </p:nvSpPr>
            <p:spPr>
              <a:xfrm>
                <a:off x="3695869" y="5676136"/>
                <a:ext cx="93222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200"/>
                  <a:t>Amazon</a:t>
                </a:r>
              </a:p>
              <a:p>
                <a:pPr algn="ctr"/>
                <a:r>
                  <a:rPr lang="en-US" sz="1200"/>
                  <a:t>GuardDuty</a:t>
                </a:r>
                <a:endParaRPr lang="en-US" sz="1200" dirty="0"/>
              </a:p>
            </p:txBody>
          </p:sp>
          <p:pic>
            <p:nvPicPr>
              <p:cNvPr id="362" name="Graphic 19">
                <a:extLst>
                  <a:ext uri="{FF2B5EF4-FFF2-40B4-BE49-F238E27FC236}">
                    <a16:creationId xmlns:a16="http://schemas.microsoft.com/office/drawing/2014/main" id="{52FFFB28-DBF1-6913-9310-340F7DA5B24A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2">
                <a:extLst>
                  <a:ext uri="{96DAC541-7B7A-43D3-8B79-37D633B846F1}">
                    <asvg:svgBlip xmlns:asvg="http://schemas.microsoft.com/office/drawing/2016/SVG/main" r:embed="rId13"/>
                  </a:ext>
                </a:extLst>
              </a:blip>
              <a:srcRect/>
              <a:stretch/>
            </p:blipFill>
            <p:spPr bwMode="auto">
              <a:xfrm>
                <a:off x="3931439" y="5206711"/>
                <a:ext cx="457200" cy="4572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330" name="Group 329">
              <a:extLst>
                <a:ext uri="{FF2B5EF4-FFF2-40B4-BE49-F238E27FC236}">
                  <a16:creationId xmlns:a16="http://schemas.microsoft.com/office/drawing/2014/main" id="{A5C1094D-BEB9-8BFE-5624-DB732A2617FC}"/>
                </a:ext>
              </a:extLst>
            </p:cNvPr>
            <p:cNvGrpSpPr/>
            <p:nvPr/>
          </p:nvGrpSpPr>
          <p:grpSpPr>
            <a:xfrm>
              <a:off x="10127262" y="6795395"/>
              <a:ext cx="1134104" cy="616063"/>
              <a:chOff x="2248016" y="1915634"/>
              <a:chExt cx="1134104" cy="616063"/>
            </a:xfrm>
          </p:grpSpPr>
          <p:sp>
            <p:nvSpPr>
              <p:cNvPr id="359" name="TextBox 358">
                <a:extLst>
                  <a:ext uri="{FF2B5EF4-FFF2-40B4-BE49-F238E27FC236}">
                    <a16:creationId xmlns:a16="http://schemas.microsoft.com/office/drawing/2014/main" id="{0CCE6BAA-D47B-5B7F-8AA4-34F488863616}"/>
                  </a:ext>
                </a:extLst>
              </p:cNvPr>
              <p:cNvSpPr txBox="1"/>
              <p:nvPr/>
            </p:nvSpPr>
            <p:spPr>
              <a:xfrm>
                <a:off x="2248016" y="2270087"/>
                <a:ext cx="1134104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100" dirty="0"/>
                  <a:t>Permissions</a:t>
                </a:r>
              </a:p>
            </p:txBody>
          </p:sp>
          <p:pic>
            <p:nvPicPr>
              <p:cNvPr id="360" name="Graphic 359">
                <a:extLst>
                  <a:ext uri="{FF2B5EF4-FFF2-40B4-BE49-F238E27FC236}">
                    <a16:creationId xmlns:a16="http://schemas.microsoft.com/office/drawing/2014/main" id="{3F006FA7-BF81-9E16-D1BD-7A0DF502684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2615053" y="1915634"/>
                <a:ext cx="400030" cy="400030"/>
              </a:xfrm>
              <a:prstGeom prst="rect">
                <a:avLst/>
              </a:prstGeom>
            </p:spPr>
          </p:pic>
        </p:grpSp>
        <p:grpSp>
          <p:nvGrpSpPr>
            <p:cNvPr id="331" name="Group 330">
              <a:extLst>
                <a:ext uri="{FF2B5EF4-FFF2-40B4-BE49-F238E27FC236}">
                  <a16:creationId xmlns:a16="http://schemas.microsoft.com/office/drawing/2014/main" id="{64277906-6D44-0CC5-F10B-D40F18C3C260}"/>
                </a:ext>
              </a:extLst>
            </p:cNvPr>
            <p:cNvGrpSpPr/>
            <p:nvPr/>
          </p:nvGrpSpPr>
          <p:grpSpPr>
            <a:xfrm>
              <a:off x="10961020" y="6706104"/>
              <a:ext cx="644414" cy="569276"/>
              <a:chOff x="10297579" y="5276566"/>
              <a:chExt cx="644414" cy="569276"/>
            </a:xfrm>
          </p:grpSpPr>
          <p:sp>
            <p:nvSpPr>
              <p:cNvPr id="357" name="TextBox 356">
                <a:extLst>
                  <a:ext uri="{FF2B5EF4-FFF2-40B4-BE49-F238E27FC236}">
                    <a16:creationId xmlns:a16="http://schemas.microsoft.com/office/drawing/2014/main" id="{EA433F76-3386-EF5B-2396-EF4107136E62}"/>
                  </a:ext>
                </a:extLst>
              </p:cNvPr>
              <p:cNvSpPr txBox="1"/>
              <p:nvPr/>
            </p:nvSpPr>
            <p:spPr>
              <a:xfrm>
                <a:off x="10297579" y="5584232"/>
                <a:ext cx="644414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100" dirty="0"/>
                  <a:t>Roles</a:t>
                </a:r>
              </a:p>
            </p:txBody>
          </p:sp>
          <p:pic>
            <p:nvPicPr>
              <p:cNvPr id="358" name="Graphic 357">
                <a:extLst>
                  <a:ext uri="{FF2B5EF4-FFF2-40B4-BE49-F238E27FC236}">
                    <a16:creationId xmlns:a16="http://schemas.microsoft.com/office/drawing/2014/main" id="{FD25DF89-90D4-AD96-740C-C5BD9BF88D7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p:blipFill>
            <p:spPr>
              <a:xfrm>
                <a:off x="10384836" y="5276566"/>
                <a:ext cx="469900" cy="469900"/>
              </a:xfrm>
              <a:prstGeom prst="rect">
                <a:avLst/>
              </a:prstGeom>
            </p:spPr>
          </p:pic>
        </p:grpSp>
        <p:cxnSp>
          <p:nvCxnSpPr>
            <p:cNvPr id="332" name="Straight Connector 331">
              <a:extLst>
                <a:ext uri="{FF2B5EF4-FFF2-40B4-BE49-F238E27FC236}">
                  <a16:creationId xmlns:a16="http://schemas.microsoft.com/office/drawing/2014/main" id="{B2A290A7-5A5E-D1AD-7E76-B7CDD2360D00}"/>
                </a:ext>
              </a:extLst>
            </p:cNvPr>
            <p:cNvCxnSpPr>
              <a:cxnSpLocks/>
            </p:cNvCxnSpPr>
            <p:nvPr/>
          </p:nvCxnSpPr>
          <p:spPr>
            <a:xfrm>
              <a:off x="10312862" y="6691778"/>
              <a:ext cx="0" cy="949981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33" name="Group 332">
              <a:extLst>
                <a:ext uri="{FF2B5EF4-FFF2-40B4-BE49-F238E27FC236}">
                  <a16:creationId xmlns:a16="http://schemas.microsoft.com/office/drawing/2014/main" id="{34CADF8B-7566-9221-57E5-64556409871F}"/>
                </a:ext>
              </a:extLst>
            </p:cNvPr>
            <p:cNvGrpSpPr/>
            <p:nvPr/>
          </p:nvGrpSpPr>
          <p:grpSpPr>
            <a:xfrm>
              <a:off x="8936417" y="6714650"/>
              <a:ext cx="1364961" cy="965410"/>
              <a:chOff x="1523478" y="1290107"/>
              <a:chExt cx="1364961" cy="965410"/>
            </a:xfrm>
          </p:grpSpPr>
          <p:sp>
            <p:nvSpPr>
              <p:cNvPr id="355" name="TextBox 354">
                <a:extLst>
                  <a:ext uri="{FF2B5EF4-FFF2-40B4-BE49-F238E27FC236}">
                    <a16:creationId xmlns:a16="http://schemas.microsoft.com/office/drawing/2014/main" id="{8E4E0994-83DE-8664-AD03-90683466AE7B}"/>
                  </a:ext>
                </a:extLst>
              </p:cNvPr>
              <p:cNvSpPr txBox="1"/>
              <p:nvPr/>
            </p:nvSpPr>
            <p:spPr>
              <a:xfrm>
                <a:off x="1523478" y="1732297"/>
                <a:ext cx="1364961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/>
                  <a:t>Shared Services </a:t>
                </a:r>
              </a:p>
              <a:p>
                <a:pPr algn="ctr"/>
                <a:r>
                  <a:rPr lang="en-US" sz="1400"/>
                  <a:t>account</a:t>
                </a:r>
                <a:endParaRPr lang="en-US" sz="1400" dirty="0"/>
              </a:p>
            </p:txBody>
          </p:sp>
          <p:pic>
            <p:nvPicPr>
              <p:cNvPr id="356" name="Graphic 7">
                <a:extLst>
                  <a:ext uri="{FF2B5EF4-FFF2-40B4-BE49-F238E27FC236}">
                    <a16:creationId xmlns:a16="http://schemas.microsoft.com/office/drawing/2014/main" id="{E23F7EB9-2248-9D41-6E29-1293000D5D84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0">
                <a:extLst>
                  <a:ext uri="{96DAC541-7B7A-43D3-8B79-37D633B846F1}">
                    <asvg:svgBlip xmlns:asvg="http://schemas.microsoft.com/office/drawing/2016/SVG/main" r:embed="rId21"/>
                  </a:ext>
                </a:extLst>
              </a:blip>
              <a:srcRect/>
              <a:stretch/>
            </p:blipFill>
            <p:spPr bwMode="auto">
              <a:xfrm>
                <a:off x="1984159" y="1290107"/>
                <a:ext cx="457200" cy="4572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334" name="Group 333">
              <a:extLst>
                <a:ext uri="{FF2B5EF4-FFF2-40B4-BE49-F238E27FC236}">
                  <a16:creationId xmlns:a16="http://schemas.microsoft.com/office/drawing/2014/main" id="{53544290-8B8C-2E97-3FC7-23AF5A13B188}"/>
                </a:ext>
              </a:extLst>
            </p:cNvPr>
            <p:cNvGrpSpPr/>
            <p:nvPr/>
          </p:nvGrpSpPr>
          <p:grpSpPr>
            <a:xfrm>
              <a:off x="9870015" y="7698620"/>
              <a:ext cx="1431687" cy="978445"/>
              <a:chOff x="7542917" y="8502745"/>
              <a:chExt cx="1431687" cy="978445"/>
            </a:xfrm>
          </p:grpSpPr>
          <p:sp>
            <p:nvSpPr>
              <p:cNvPr id="353" name="TextBox 352">
                <a:extLst>
                  <a:ext uri="{FF2B5EF4-FFF2-40B4-BE49-F238E27FC236}">
                    <a16:creationId xmlns:a16="http://schemas.microsoft.com/office/drawing/2014/main" id="{03F3B77A-ED12-912E-EF24-F59D7E8F9C41}"/>
                  </a:ext>
                </a:extLst>
              </p:cNvPr>
              <p:cNvSpPr txBox="1"/>
              <p:nvPr/>
            </p:nvSpPr>
            <p:spPr>
              <a:xfrm>
                <a:off x="7542917" y="8957970"/>
                <a:ext cx="143168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dirty="0"/>
                  <a:t>AWS Systems </a:t>
                </a:r>
              </a:p>
              <a:p>
                <a:pPr algn="ctr"/>
                <a:r>
                  <a:rPr lang="en-US" sz="1400" dirty="0"/>
                  <a:t>Manager</a:t>
                </a:r>
              </a:p>
            </p:txBody>
          </p:sp>
          <p:pic>
            <p:nvPicPr>
              <p:cNvPr id="354" name="Graphic 15">
                <a:extLst>
                  <a:ext uri="{FF2B5EF4-FFF2-40B4-BE49-F238E27FC236}">
                    <a16:creationId xmlns:a16="http://schemas.microsoft.com/office/drawing/2014/main" id="{8A25BF42-ABCD-3FAC-1A43-6ADD0B5BBAD7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6">
                <a:extLst>
                  <a:ext uri="{96DAC541-7B7A-43D3-8B79-37D633B846F1}">
                    <asvg:svgBlip xmlns:asvg="http://schemas.microsoft.com/office/drawing/2016/SVG/main" r:embed="rId27"/>
                  </a:ext>
                </a:extLst>
              </a:blip>
              <a:srcRect/>
              <a:stretch/>
            </p:blipFill>
            <p:spPr bwMode="auto">
              <a:xfrm>
                <a:off x="8106786" y="8502745"/>
                <a:ext cx="457200" cy="4572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335" name="Group 334">
              <a:extLst>
                <a:ext uri="{FF2B5EF4-FFF2-40B4-BE49-F238E27FC236}">
                  <a16:creationId xmlns:a16="http://schemas.microsoft.com/office/drawing/2014/main" id="{C41A4100-2960-75F8-D8A0-E450555E27E8}"/>
                </a:ext>
              </a:extLst>
            </p:cNvPr>
            <p:cNvGrpSpPr/>
            <p:nvPr/>
          </p:nvGrpSpPr>
          <p:grpSpPr>
            <a:xfrm>
              <a:off x="10967512" y="7701436"/>
              <a:ext cx="2301904" cy="959926"/>
              <a:chOff x="9160111" y="8502745"/>
              <a:chExt cx="2301904" cy="959926"/>
            </a:xfrm>
          </p:grpSpPr>
          <p:sp>
            <p:nvSpPr>
              <p:cNvPr id="351" name="TextBox 350">
                <a:extLst>
                  <a:ext uri="{FF2B5EF4-FFF2-40B4-BE49-F238E27FC236}">
                    <a16:creationId xmlns:a16="http://schemas.microsoft.com/office/drawing/2014/main" id="{79D57C16-90EA-331B-8195-4151EEB7838B}"/>
                  </a:ext>
                </a:extLst>
              </p:cNvPr>
              <p:cNvSpPr txBox="1"/>
              <p:nvPr/>
            </p:nvSpPr>
            <p:spPr>
              <a:xfrm>
                <a:off x="9160111" y="8939451"/>
                <a:ext cx="2301904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dirty="0"/>
                  <a:t>AWS Directory </a:t>
                </a:r>
              </a:p>
              <a:p>
                <a:pPr algn="ctr"/>
                <a:r>
                  <a:rPr lang="en-US" sz="1400" dirty="0"/>
                  <a:t>Service</a:t>
                </a:r>
              </a:p>
            </p:txBody>
          </p:sp>
          <p:pic>
            <p:nvPicPr>
              <p:cNvPr id="352" name="Graphic 7">
                <a:extLst>
                  <a:ext uri="{FF2B5EF4-FFF2-40B4-BE49-F238E27FC236}">
                    <a16:creationId xmlns:a16="http://schemas.microsoft.com/office/drawing/2014/main" id="{6A8A35F7-0ACD-EFBC-3132-FB7F99F0B63B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8">
                <a:extLst>
                  <a:ext uri="{96DAC541-7B7A-43D3-8B79-37D633B846F1}">
                    <asvg:svgBlip xmlns:asvg="http://schemas.microsoft.com/office/drawing/2016/SVG/main" r:embed="rId29"/>
                  </a:ext>
                </a:extLst>
              </a:blip>
              <a:srcRect/>
              <a:stretch/>
            </p:blipFill>
            <p:spPr bwMode="auto">
              <a:xfrm>
                <a:off x="10113442" y="8502745"/>
                <a:ext cx="457200" cy="4572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336" name="Group 335">
              <a:extLst>
                <a:ext uri="{FF2B5EF4-FFF2-40B4-BE49-F238E27FC236}">
                  <a16:creationId xmlns:a16="http://schemas.microsoft.com/office/drawing/2014/main" id="{A02FD7DE-A2F3-5DC9-A8B7-A492FDB43BA8}"/>
                </a:ext>
              </a:extLst>
            </p:cNvPr>
            <p:cNvGrpSpPr/>
            <p:nvPr/>
          </p:nvGrpSpPr>
          <p:grpSpPr>
            <a:xfrm>
              <a:off x="12088487" y="6689275"/>
              <a:ext cx="2301904" cy="955047"/>
              <a:chOff x="10642417" y="7376810"/>
              <a:chExt cx="2301904" cy="955047"/>
            </a:xfrm>
          </p:grpSpPr>
          <p:sp>
            <p:nvSpPr>
              <p:cNvPr id="349" name="TextBox 348">
                <a:extLst>
                  <a:ext uri="{FF2B5EF4-FFF2-40B4-BE49-F238E27FC236}">
                    <a16:creationId xmlns:a16="http://schemas.microsoft.com/office/drawing/2014/main" id="{6B319D23-5452-50FC-5B32-19F6D7C1F913}"/>
                  </a:ext>
                </a:extLst>
              </p:cNvPr>
              <p:cNvSpPr txBox="1"/>
              <p:nvPr/>
            </p:nvSpPr>
            <p:spPr>
              <a:xfrm>
                <a:off x="10642417" y="7808637"/>
                <a:ext cx="2301904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dirty="0"/>
                  <a:t>AWS IAM Identity Center (delegated)</a:t>
                </a:r>
              </a:p>
            </p:txBody>
          </p:sp>
          <p:pic>
            <p:nvPicPr>
              <p:cNvPr id="350" name="Graphic 19">
                <a:extLst>
                  <a:ext uri="{FF2B5EF4-FFF2-40B4-BE49-F238E27FC236}">
                    <a16:creationId xmlns:a16="http://schemas.microsoft.com/office/drawing/2014/main" id="{DF4EBCED-BBB7-3E36-8893-5B005DD7A324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0">
                <a:extLst>
                  <a:ext uri="{96DAC541-7B7A-43D3-8B79-37D633B846F1}">
                    <asvg:svgBlip xmlns:asvg="http://schemas.microsoft.com/office/drawing/2016/SVG/main" r:embed="rId31"/>
                  </a:ext>
                </a:extLst>
              </a:blip>
              <a:srcRect/>
              <a:stretch/>
            </p:blipFill>
            <p:spPr bwMode="auto">
              <a:xfrm>
                <a:off x="11545601" y="7376810"/>
                <a:ext cx="457200" cy="4572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337" name="Group 336">
              <a:extLst>
                <a:ext uri="{FF2B5EF4-FFF2-40B4-BE49-F238E27FC236}">
                  <a16:creationId xmlns:a16="http://schemas.microsoft.com/office/drawing/2014/main" id="{AB0A736D-3217-1C3C-208B-A244F6C853AF}"/>
                </a:ext>
              </a:extLst>
            </p:cNvPr>
            <p:cNvGrpSpPr/>
            <p:nvPr/>
          </p:nvGrpSpPr>
          <p:grpSpPr>
            <a:xfrm>
              <a:off x="12600646" y="7697708"/>
              <a:ext cx="2502004" cy="868706"/>
              <a:chOff x="11154576" y="8766243"/>
              <a:chExt cx="2502004" cy="868706"/>
            </a:xfrm>
          </p:grpSpPr>
          <p:sp>
            <p:nvSpPr>
              <p:cNvPr id="347" name="TextBox 346">
                <a:extLst>
                  <a:ext uri="{FF2B5EF4-FFF2-40B4-BE49-F238E27FC236}">
                    <a16:creationId xmlns:a16="http://schemas.microsoft.com/office/drawing/2014/main" id="{707FF731-819C-BCA4-BFD8-03798574B1CA}"/>
                  </a:ext>
                </a:extLst>
              </p:cNvPr>
              <p:cNvSpPr txBox="1"/>
              <p:nvPr/>
            </p:nvSpPr>
            <p:spPr>
              <a:xfrm>
                <a:off x="11154576" y="9111729"/>
                <a:ext cx="2502004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dirty="0"/>
                  <a:t>AWS Managed</a:t>
                </a:r>
              </a:p>
              <a:p>
                <a:pPr algn="ctr"/>
                <a:r>
                  <a:rPr lang="en-US" sz="1400" dirty="0"/>
                  <a:t>Microsoft AD</a:t>
                </a:r>
              </a:p>
            </p:txBody>
          </p:sp>
          <p:pic>
            <p:nvPicPr>
              <p:cNvPr id="348" name="Graphic 347">
                <a:extLst>
                  <a:ext uri="{FF2B5EF4-FFF2-40B4-BE49-F238E27FC236}">
                    <a16:creationId xmlns:a16="http://schemas.microsoft.com/office/drawing/2014/main" id="{933766E5-8031-41A8-E8FD-6ACB16AE9B0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2">
                <a:extLst>
                  <a:ext uri="{96DAC541-7B7A-43D3-8B79-37D633B846F1}">
                    <asvg:svgBlip xmlns:asvg="http://schemas.microsoft.com/office/drawing/2016/SVG/main" r:embed="rId33"/>
                  </a:ext>
                </a:extLst>
              </a:blip>
              <a:stretch>
                <a:fillRect/>
              </a:stretch>
            </p:blipFill>
            <p:spPr>
              <a:xfrm>
                <a:off x="12215348" y="8766243"/>
                <a:ext cx="457200" cy="457200"/>
              </a:xfrm>
              <a:prstGeom prst="rect">
                <a:avLst/>
              </a:prstGeom>
            </p:spPr>
          </p:pic>
        </p:grpSp>
        <p:grpSp>
          <p:nvGrpSpPr>
            <p:cNvPr id="338" name="Group 337">
              <a:extLst>
                <a:ext uri="{FF2B5EF4-FFF2-40B4-BE49-F238E27FC236}">
                  <a16:creationId xmlns:a16="http://schemas.microsoft.com/office/drawing/2014/main" id="{D94B2936-9BE9-D7F3-DD63-80134E9B7F2B}"/>
                </a:ext>
              </a:extLst>
            </p:cNvPr>
            <p:cNvGrpSpPr/>
            <p:nvPr/>
          </p:nvGrpSpPr>
          <p:grpSpPr>
            <a:xfrm>
              <a:off x="11167364" y="8959345"/>
              <a:ext cx="1449440" cy="746424"/>
              <a:chOff x="4485651" y="5206711"/>
              <a:chExt cx="1449440" cy="746424"/>
            </a:xfrm>
          </p:grpSpPr>
          <p:sp>
            <p:nvSpPr>
              <p:cNvPr id="345" name="TextBox 344">
                <a:extLst>
                  <a:ext uri="{FF2B5EF4-FFF2-40B4-BE49-F238E27FC236}">
                    <a16:creationId xmlns:a16="http://schemas.microsoft.com/office/drawing/2014/main" id="{F5C5C287-6F38-46B1-C844-5AE07F54374E}"/>
                  </a:ext>
                </a:extLst>
              </p:cNvPr>
              <p:cNvSpPr txBox="1"/>
              <p:nvPr/>
            </p:nvSpPr>
            <p:spPr>
              <a:xfrm>
                <a:off x="4485651" y="5676136"/>
                <a:ext cx="1449440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200"/>
                  <a:t>Amazon </a:t>
                </a:r>
                <a:r>
                  <a:rPr lang="en-US" sz="1200" dirty="0"/>
                  <a:t>Macie</a:t>
                </a:r>
              </a:p>
            </p:txBody>
          </p:sp>
          <p:pic>
            <p:nvPicPr>
              <p:cNvPr id="346" name="Graphic 6">
                <a:extLst>
                  <a:ext uri="{FF2B5EF4-FFF2-40B4-BE49-F238E27FC236}">
                    <a16:creationId xmlns:a16="http://schemas.microsoft.com/office/drawing/2014/main" id="{7A97EEAF-B52E-3185-FA08-D7C9FCAFA1A8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4">
                <a:extLst>
                  <a:ext uri="{96DAC541-7B7A-43D3-8B79-37D633B846F1}">
                    <asvg:svgBlip xmlns:asvg="http://schemas.microsoft.com/office/drawing/2016/SVG/main" r:embed="rId15"/>
                  </a:ext>
                </a:extLst>
              </a:blip>
              <a:srcRect/>
              <a:stretch/>
            </p:blipFill>
            <p:spPr bwMode="auto">
              <a:xfrm>
                <a:off x="4980079" y="5206711"/>
                <a:ext cx="457200" cy="4572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339" name="Group 338">
              <a:extLst>
                <a:ext uri="{FF2B5EF4-FFF2-40B4-BE49-F238E27FC236}">
                  <a16:creationId xmlns:a16="http://schemas.microsoft.com/office/drawing/2014/main" id="{55269C6E-3063-EAEB-866B-561A21235A6A}"/>
                </a:ext>
              </a:extLst>
            </p:cNvPr>
            <p:cNvGrpSpPr/>
            <p:nvPr/>
          </p:nvGrpSpPr>
          <p:grpSpPr>
            <a:xfrm>
              <a:off x="12168455" y="8959345"/>
              <a:ext cx="1081840" cy="746424"/>
              <a:chOff x="5587035" y="5206711"/>
              <a:chExt cx="1081840" cy="746424"/>
            </a:xfrm>
          </p:grpSpPr>
          <p:sp>
            <p:nvSpPr>
              <p:cNvPr id="343" name="TextBox 342">
                <a:extLst>
                  <a:ext uri="{FF2B5EF4-FFF2-40B4-BE49-F238E27FC236}">
                    <a16:creationId xmlns:a16="http://schemas.microsoft.com/office/drawing/2014/main" id="{E1E25321-464D-98D4-EC96-2904E676A30A}"/>
                  </a:ext>
                </a:extLst>
              </p:cNvPr>
              <p:cNvSpPr txBox="1"/>
              <p:nvPr/>
            </p:nvSpPr>
            <p:spPr>
              <a:xfrm>
                <a:off x="5587035" y="5676136"/>
                <a:ext cx="1081840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200" dirty="0"/>
                  <a:t>AWS Config</a:t>
                </a:r>
              </a:p>
            </p:txBody>
          </p:sp>
          <p:pic>
            <p:nvPicPr>
              <p:cNvPr id="344" name="Graphic 8">
                <a:extLst>
                  <a:ext uri="{FF2B5EF4-FFF2-40B4-BE49-F238E27FC236}">
                    <a16:creationId xmlns:a16="http://schemas.microsoft.com/office/drawing/2014/main" id="{DDE21DE3-5A59-A217-2C02-5EC27A40C209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6">
                <a:extLst>
                  <a:ext uri="{96DAC541-7B7A-43D3-8B79-37D633B846F1}">
                    <asvg:svgBlip xmlns:asvg="http://schemas.microsoft.com/office/drawing/2016/SVG/main" r:embed="rId17"/>
                  </a:ext>
                </a:extLst>
              </a:blip>
              <a:srcRect/>
              <a:stretch/>
            </p:blipFill>
            <p:spPr bwMode="auto">
              <a:xfrm>
                <a:off x="5916425" y="5206711"/>
                <a:ext cx="457200" cy="4572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340" name="Group 339">
              <a:extLst>
                <a:ext uri="{FF2B5EF4-FFF2-40B4-BE49-F238E27FC236}">
                  <a16:creationId xmlns:a16="http://schemas.microsoft.com/office/drawing/2014/main" id="{63AA3542-367E-347E-9B65-BB3D44EDA356}"/>
                </a:ext>
              </a:extLst>
            </p:cNvPr>
            <p:cNvGrpSpPr/>
            <p:nvPr/>
          </p:nvGrpSpPr>
          <p:grpSpPr>
            <a:xfrm>
              <a:off x="8953452" y="8959345"/>
              <a:ext cx="1033252" cy="931090"/>
              <a:chOff x="1922874" y="5206711"/>
              <a:chExt cx="1033252" cy="931090"/>
            </a:xfrm>
          </p:grpSpPr>
          <p:pic>
            <p:nvPicPr>
              <p:cNvPr id="341" name="Graphic 19">
                <a:extLst>
                  <a:ext uri="{FF2B5EF4-FFF2-40B4-BE49-F238E27FC236}">
                    <a16:creationId xmlns:a16="http://schemas.microsoft.com/office/drawing/2014/main" id="{EAB037AF-5782-851F-7111-C9D1E4BE9CB6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8">
                <a:extLst>
                  <a:ext uri="{96DAC541-7B7A-43D3-8B79-37D633B846F1}">
                    <asvg:svgBlip xmlns:asvg="http://schemas.microsoft.com/office/drawing/2016/SVG/main" r:embed="rId19"/>
                  </a:ext>
                </a:extLst>
              </a:blip>
              <a:srcRect/>
              <a:stretch/>
            </p:blipFill>
            <p:spPr bwMode="auto">
              <a:xfrm>
                <a:off x="2192993" y="5206711"/>
                <a:ext cx="457200" cy="4572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42" name="TextBox 341">
                <a:extLst>
                  <a:ext uri="{FF2B5EF4-FFF2-40B4-BE49-F238E27FC236}">
                    <a16:creationId xmlns:a16="http://schemas.microsoft.com/office/drawing/2014/main" id="{2E7583F1-8D3E-8EAF-3B9B-6EF68A8C2119}"/>
                  </a:ext>
                </a:extLst>
              </p:cNvPr>
              <p:cNvSpPr txBox="1"/>
              <p:nvPr/>
            </p:nvSpPr>
            <p:spPr>
              <a:xfrm>
                <a:off x="1922874" y="5676136"/>
                <a:ext cx="103325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200" dirty="0"/>
                  <a:t>AWS Security Hub CSPM</a:t>
                </a:r>
              </a:p>
            </p:txBody>
          </p:sp>
        </p:grpSp>
      </p:grpSp>
      <p:grpSp>
        <p:nvGrpSpPr>
          <p:cNvPr id="367" name="Group 366">
            <a:extLst>
              <a:ext uri="{FF2B5EF4-FFF2-40B4-BE49-F238E27FC236}">
                <a16:creationId xmlns:a16="http://schemas.microsoft.com/office/drawing/2014/main" id="{844A4D51-C889-3901-32AE-1C6E0D2E20E6}"/>
              </a:ext>
            </a:extLst>
          </p:cNvPr>
          <p:cNvGrpSpPr/>
          <p:nvPr/>
        </p:nvGrpSpPr>
        <p:grpSpPr>
          <a:xfrm>
            <a:off x="12311815" y="14871385"/>
            <a:ext cx="1621653" cy="462589"/>
            <a:chOff x="1028707" y="15637116"/>
            <a:chExt cx="1621653" cy="462589"/>
          </a:xfrm>
        </p:grpSpPr>
        <p:sp>
          <p:nvSpPr>
            <p:cNvPr id="368" name="Rectangle 367">
              <a:extLst>
                <a:ext uri="{FF2B5EF4-FFF2-40B4-BE49-F238E27FC236}">
                  <a16:creationId xmlns:a16="http://schemas.microsoft.com/office/drawing/2014/main" id="{E7E6BCD3-9F01-9C05-A2C6-13B121093A69}"/>
                </a:ext>
              </a:extLst>
            </p:cNvPr>
            <p:cNvSpPr/>
            <p:nvPr/>
          </p:nvSpPr>
          <p:spPr>
            <a:xfrm>
              <a:off x="1028707" y="15637116"/>
              <a:ext cx="1592402" cy="462589"/>
            </a:xfrm>
            <a:prstGeom prst="rect">
              <a:avLst/>
            </a:prstGeom>
            <a:solidFill>
              <a:schemeClr val="bg2"/>
            </a:solidFill>
            <a:ln w="34925" cmpd="dbl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9" name="TextBox 368">
              <a:extLst>
                <a:ext uri="{FF2B5EF4-FFF2-40B4-BE49-F238E27FC236}">
                  <a16:creationId xmlns:a16="http://schemas.microsoft.com/office/drawing/2014/main" id="{0BBB1915-3197-578C-452B-7ED55A4FBE74}"/>
                </a:ext>
              </a:extLst>
            </p:cNvPr>
            <p:cNvSpPr txBox="1"/>
            <p:nvPr/>
          </p:nvSpPr>
          <p:spPr>
            <a:xfrm>
              <a:off x="1137288" y="15676634"/>
              <a:ext cx="151307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dirty="0"/>
                <a:t>Core SRA</a:t>
              </a:r>
            </a:p>
          </p:txBody>
        </p:sp>
      </p:grpSp>
      <p:grpSp>
        <p:nvGrpSpPr>
          <p:cNvPr id="370" name="Group 369">
            <a:extLst>
              <a:ext uri="{FF2B5EF4-FFF2-40B4-BE49-F238E27FC236}">
                <a16:creationId xmlns:a16="http://schemas.microsoft.com/office/drawing/2014/main" id="{7EE06087-BE93-BCF7-22F4-1ED8669DFE8D}"/>
              </a:ext>
            </a:extLst>
          </p:cNvPr>
          <p:cNvGrpSpPr/>
          <p:nvPr/>
        </p:nvGrpSpPr>
        <p:grpSpPr>
          <a:xfrm>
            <a:off x="14189768" y="14880223"/>
            <a:ext cx="1835462" cy="517401"/>
            <a:chOff x="3282874" y="15625331"/>
            <a:chExt cx="1835462" cy="517401"/>
          </a:xfrm>
        </p:grpSpPr>
        <p:sp>
          <p:nvSpPr>
            <p:cNvPr id="371" name="Rectangle 370">
              <a:extLst>
                <a:ext uri="{FF2B5EF4-FFF2-40B4-BE49-F238E27FC236}">
                  <a16:creationId xmlns:a16="http://schemas.microsoft.com/office/drawing/2014/main" id="{9AEA5F61-981A-7A0C-E31E-C0C8A09E0279}"/>
                </a:ext>
              </a:extLst>
            </p:cNvPr>
            <p:cNvSpPr/>
            <p:nvPr/>
          </p:nvSpPr>
          <p:spPr>
            <a:xfrm>
              <a:off x="3282874" y="15625331"/>
              <a:ext cx="1835462" cy="462589"/>
            </a:xfrm>
            <a:prstGeom prst="rect">
              <a:avLst/>
            </a:prstGeom>
            <a:noFill/>
            <a:ln w="34925" cmpd="dbl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2" name="TextBox 371">
              <a:extLst>
                <a:ext uri="{FF2B5EF4-FFF2-40B4-BE49-F238E27FC236}">
                  <a16:creationId xmlns:a16="http://schemas.microsoft.com/office/drawing/2014/main" id="{8287323D-2BEF-B7CA-4625-AB0B310DF796}"/>
                </a:ext>
              </a:extLst>
            </p:cNvPr>
            <p:cNvSpPr txBox="1"/>
            <p:nvPr/>
          </p:nvSpPr>
          <p:spPr>
            <a:xfrm>
              <a:off x="4248150" y="15773400"/>
              <a:ext cx="1847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en-US" dirty="0"/>
            </a:p>
          </p:txBody>
        </p:sp>
        <p:sp>
          <p:nvSpPr>
            <p:cNvPr id="373" name="TextBox 372">
              <a:extLst>
                <a:ext uri="{FF2B5EF4-FFF2-40B4-BE49-F238E27FC236}">
                  <a16:creationId xmlns:a16="http://schemas.microsoft.com/office/drawing/2014/main" id="{F0BF5715-B6C7-9C0A-1849-05D74778EDAA}"/>
                </a:ext>
              </a:extLst>
            </p:cNvPr>
            <p:cNvSpPr txBox="1"/>
            <p:nvPr/>
          </p:nvSpPr>
          <p:spPr>
            <a:xfrm>
              <a:off x="3537287" y="15664778"/>
              <a:ext cx="150691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/>
                <a:t>Gen AI </a:t>
              </a:r>
              <a:r>
                <a:rPr lang="en-US" sz="2000" dirty="0"/>
                <a:t>SRA</a:t>
              </a:r>
            </a:p>
          </p:txBody>
        </p:sp>
      </p:grpSp>
      <p:sp>
        <p:nvSpPr>
          <p:cNvPr id="374" name="TextBox 373">
            <a:extLst>
              <a:ext uri="{FF2B5EF4-FFF2-40B4-BE49-F238E27FC236}">
                <a16:creationId xmlns:a16="http://schemas.microsoft.com/office/drawing/2014/main" id="{749AA5C4-922C-B5EE-C178-677DD2FB1F34}"/>
              </a:ext>
            </a:extLst>
          </p:cNvPr>
          <p:cNvSpPr txBox="1"/>
          <p:nvPr/>
        </p:nvSpPr>
        <p:spPr>
          <a:xfrm>
            <a:off x="10988103" y="14820800"/>
            <a:ext cx="12473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Legend:</a:t>
            </a:r>
          </a:p>
        </p:txBody>
      </p:sp>
      <p:grpSp>
        <p:nvGrpSpPr>
          <p:cNvPr id="375" name="Group 374">
            <a:extLst>
              <a:ext uri="{FF2B5EF4-FFF2-40B4-BE49-F238E27FC236}">
                <a16:creationId xmlns:a16="http://schemas.microsoft.com/office/drawing/2014/main" id="{63F2CE92-3B34-D5DB-6DE0-665886B5D976}"/>
              </a:ext>
            </a:extLst>
          </p:cNvPr>
          <p:cNvGrpSpPr/>
          <p:nvPr/>
        </p:nvGrpSpPr>
        <p:grpSpPr>
          <a:xfrm>
            <a:off x="827777" y="10606543"/>
            <a:ext cx="1419556" cy="776994"/>
            <a:chOff x="6824643" y="8131453"/>
            <a:chExt cx="1419556" cy="776994"/>
          </a:xfrm>
        </p:grpSpPr>
        <p:pic>
          <p:nvPicPr>
            <p:cNvPr id="376" name="Graphic 375">
              <a:extLst>
                <a:ext uri="{FF2B5EF4-FFF2-40B4-BE49-F238E27FC236}">
                  <a16:creationId xmlns:a16="http://schemas.microsoft.com/office/drawing/2014/main" id="{E641E094-5636-CD2B-C239-ED04DC6FC5FB}"/>
                </a:ext>
              </a:extLst>
            </p:cNvPr>
            <p:cNvPicPr>
              <a:picLocks noChangeAspect="1"/>
            </p:cNvPicPr>
            <p:nvPr/>
          </p:nvPicPr>
          <p:blipFill>
            <a:blip r:embed="rId34">
              <a:extLst>
                <a:ext uri="{96DAC541-7B7A-43D3-8B79-37D633B846F1}">
                  <asvg:svgBlip xmlns:asvg="http://schemas.microsoft.com/office/drawing/2016/SVG/main" r:embed="rId35"/>
                </a:ext>
              </a:extLst>
            </a:blip>
            <a:stretch>
              <a:fillRect/>
            </a:stretch>
          </p:blipFill>
          <p:spPr>
            <a:xfrm>
              <a:off x="7305821" y="8131453"/>
              <a:ext cx="457200" cy="457200"/>
            </a:xfrm>
            <a:prstGeom prst="rect">
              <a:avLst/>
            </a:prstGeom>
          </p:spPr>
        </p:pic>
        <p:sp>
          <p:nvSpPr>
            <p:cNvPr id="377" name="TextBox 376">
              <a:extLst>
                <a:ext uri="{FF2B5EF4-FFF2-40B4-BE49-F238E27FC236}">
                  <a16:creationId xmlns:a16="http://schemas.microsoft.com/office/drawing/2014/main" id="{2EBC5381-0400-6C49-1754-988E5D5656F5}"/>
                </a:ext>
              </a:extLst>
            </p:cNvPr>
            <p:cNvSpPr txBox="1"/>
            <p:nvPr/>
          </p:nvSpPr>
          <p:spPr>
            <a:xfrm>
              <a:off x="6824643" y="8636578"/>
              <a:ext cx="1419556" cy="2718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380"/>
                </a:lnSpc>
              </a:pPr>
              <a:r>
                <a:rPr lang="en-US" sz="1200" dirty="0"/>
                <a:t>Amazon Quick Suite</a:t>
              </a:r>
            </a:p>
          </p:txBody>
        </p:sp>
      </p:grpSp>
      <p:pic>
        <p:nvPicPr>
          <p:cNvPr id="378" name="Picture 377">
            <a:extLst>
              <a:ext uri="{FF2B5EF4-FFF2-40B4-BE49-F238E27FC236}">
                <a16:creationId xmlns:a16="http://schemas.microsoft.com/office/drawing/2014/main" id="{26EB71C5-142F-ED2C-FE8B-9FBAE9FA535B}"/>
              </a:ext>
            </a:extLst>
          </p:cNvPr>
          <p:cNvPicPr>
            <a:picLocks noChangeAspect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64442" y="374767"/>
            <a:ext cx="1420009" cy="457200"/>
          </a:xfrm>
          <a:prstGeom prst="rect">
            <a:avLst/>
          </a:prstGeom>
        </p:spPr>
      </p:pic>
      <p:grpSp>
        <p:nvGrpSpPr>
          <p:cNvPr id="379" name="Group 378">
            <a:extLst>
              <a:ext uri="{FF2B5EF4-FFF2-40B4-BE49-F238E27FC236}">
                <a16:creationId xmlns:a16="http://schemas.microsoft.com/office/drawing/2014/main" id="{D0D0774C-21CD-0FA0-996B-9DE89A6030D9}"/>
              </a:ext>
            </a:extLst>
          </p:cNvPr>
          <p:cNvGrpSpPr/>
          <p:nvPr/>
        </p:nvGrpSpPr>
        <p:grpSpPr>
          <a:xfrm>
            <a:off x="10247332" y="120094"/>
            <a:ext cx="2057802" cy="1344907"/>
            <a:chOff x="4526966" y="3537213"/>
            <a:chExt cx="2057802" cy="1344907"/>
          </a:xfrm>
        </p:grpSpPr>
        <p:pic>
          <p:nvPicPr>
            <p:cNvPr id="380" name="Graphic 379" descr="Amazon Q service icon.">
              <a:extLst>
                <a:ext uri="{FF2B5EF4-FFF2-40B4-BE49-F238E27FC236}">
                  <a16:creationId xmlns:a16="http://schemas.microsoft.com/office/drawing/2014/main" id="{22E169A2-51F1-9E9C-B571-52A2A5704909}"/>
                </a:ext>
              </a:extLst>
            </p:cNvPr>
            <p:cNvPicPr>
              <a:picLocks noChangeAspect="1"/>
            </p:cNvPicPr>
            <p:nvPr/>
          </p:nvPicPr>
          <p:blipFill>
            <a:blip r:embed="rId37">
              <a:extLst>
                <a:ext uri="{96DAC541-7B7A-43D3-8B79-37D633B846F1}">
                  <asvg:svgBlip xmlns:asvg="http://schemas.microsoft.com/office/drawing/2016/SVG/main" r:embed="rId38"/>
                </a:ext>
              </a:extLst>
            </a:blip>
            <a:srcRect/>
            <a:stretch/>
          </p:blipFill>
          <p:spPr>
            <a:xfrm>
              <a:off x="5346518" y="3537213"/>
              <a:ext cx="457200" cy="457200"/>
            </a:xfrm>
            <a:prstGeom prst="rect">
              <a:avLst/>
            </a:prstGeom>
          </p:spPr>
        </p:pic>
        <p:sp>
          <p:nvSpPr>
            <p:cNvPr id="381" name="TextBox 17">
              <a:extLst>
                <a:ext uri="{FF2B5EF4-FFF2-40B4-BE49-F238E27FC236}">
                  <a16:creationId xmlns:a16="http://schemas.microsoft.com/office/drawing/2014/main" id="{E03052CE-8AD4-4C44-5A5A-FDAEE421603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526966" y="4051123"/>
              <a:ext cx="2057802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lang="en-US" altLang="en-US" sz="1600" dirty="0">
                  <a:latin typeface="Arial" panose="020B0604020202020204" pitchFamily="34" charset="0"/>
                  <a:ea typeface="Amazon Ember" panose="020B0603020204020204" pitchFamily="34" charset="0"/>
                  <a:cs typeface="Arial" panose="020B0604020202020204" pitchFamily="34" charset="0"/>
                </a:rPr>
                <a:t>Amazon Q Developer</a:t>
              </a:r>
            </a:p>
            <a:p>
              <a:pPr algn="ctr" eaLnBrk="1" hangingPunct="1"/>
              <a:r>
                <a:rPr lang="en-US" altLang="en-US" sz="1600" dirty="0">
                  <a:latin typeface="Arial" panose="020B0604020202020204" pitchFamily="34" charset="0"/>
                  <a:ea typeface="Amazon Ember" panose="020B0603020204020204" pitchFamily="34" charset="0"/>
                  <a:cs typeface="Arial" panose="020B0604020202020204" pitchFamily="34" charset="0"/>
                </a:rPr>
                <a:t>(IDE)</a:t>
              </a:r>
              <a:endParaRPr lang="en-US" altLang="en-US" sz="1100" dirty="0">
                <a:latin typeface="Arial" panose="020B0604020202020204" pitchFamily="34" charset="0"/>
                <a:ea typeface="Amazon Ember" panose="020B0603020204020204" pitchFamily="34" charset="0"/>
                <a:cs typeface="Arial" panose="020B0604020202020204" pitchFamily="34" charset="0"/>
              </a:endParaRPr>
            </a:p>
          </p:txBody>
        </p:sp>
      </p:grpSp>
      <p:cxnSp>
        <p:nvCxnSpPr>
          <p:cNvPr id="382" name="Straight Connector 381">
            <a:extLst>
              <a:ext uri="{FF2B5EF4-FFF2-40B4-BE49-F238E27FC236}">
                <a16:creationId xmlns:a16="http://schemas.microsoft.com/office/drawing/2014/main" id="{BD9FF5B7-6A5F-DDF9-637C-81224E85C51D}"/>
              </a:ext>
            </a:extLst>
          </p:cNvPr>
          <p:cNvCxnSpPr>
            <a:cxnSpLocks/>
          </p:cNvCxnSpPr>
          <p:nvPr/>
        </p:nvCxnSpPr>
        <p:spPr>
          <a:xfrm>
            <a:off x="10448844" y="2482629"/>
            <a:ext cx="0" cy="949981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3" name="Straight Connector 382">
            <a:extLst>
              <a:ext uri="{FF2B5EF4-FFF2-40B4-BE49-F238E27FC236}">
                <a16:creationId xmlns:a16="http://schemas.microsoft.com/office/drawing/2014/main" id="{1E77679E-8569-684F-6429-CC2EA0EE4434}"/>
              </a:ext>
            </a:extLst>
          </p:cNvPr>
          <p:cNvCxnSpPr>
            <a:cxnSpLocks/>
          </p:cNvCxnSpPr>
          <p:nvPr/>
        </p:nvCxnSpPr>
        <p:spPr>
          <a:xfrm>
            <a:off x="8678457" y="4369796"/>
            <a:ext cx="4913764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84" name="Group 383">
            <a:extLst>
              <a:ext uri="{FF2B5EF4-FFF2-40B4-BE49-F238E27FC236}">
                <a16:creationId xmlns:a16="http://schemas.microsoft.com/office/drawing/2014/main" id="{8A03689B-8F3D-5B43-2E9B-114BD4AD2F23}"/>
              </a:ext>
            </a:extLst>
          </p:cNvPr>
          <p:cNvGrpSpPr/>
          <p:nvPr/>
        </p:nvGrpSpPr>
        <p:grpSpPr>
          <a:xfrm>
            <a:off x="11924403" y="265491"/>
            <a:ext cx="2057802" cy="795754"/>
            <a:chOff x="14165871" y="4118247"/>
            <a:chExt cx="2057802" cy="795754"/>
          </a:xfrm>
        </p:grpSpPr>
        <p:pic>
          <p:nvPicPr>
            <p:cNvPr id="385" name="Graphic 22" descr="User resource icon for the General Icons category.">
              <a:extLst>
                <a:ext uri="{FF2B5EF4-FFF2-40B4-BE49-F238E27FC236}">
                  <a16:creationId xmlns:a16="http://schemas.microsoft.com/office/drawing/2014/main" id="{7469B259-8BA5-0361-91B8-CF93A3DF6EF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9">
              <a:extLst>
                <a:ext uri="{96DAC541-7B7A-43D3-8B79-37D633B846F1}">
                  <asvg:svgBlip xmlns:asvg="http://schemas.microsoft.com/office/drawing/2016/SVG/main" r:embed="rId40"/>
                </a:ext>
              </a:extLst>
            </a:blip>
            <a:srcRect/>
            <a:stretch/>
          </p:blipFill>
          <p:spPr bwMode="auto">
            <a:xfrm>
              <a:off x="14970505" y="4118247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86" name="TextBox 17">
              <a:extLst>
                <a:ext uri="{FF2B5EF4-FFF2-40B4-BE49-F238E27FC236}">
                  <a16:creationId xmlns:a16="http://schemas.microsoft.com/office/drawing/2014/main" id="{34CEBEF1-39A1-0431-6909-B0FB55C176B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4165871" y="4575447"/>
              <a:ext cx="2057802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lang="en-US" altLang="en-US" sz="1600" dirty="0">
                  <a:latin typeface="Arial" panose="020B0604020202020204" pitchFamily="34" charset="0"/>
                  <a:ea typeface="Amazon Ember" panose="020B0603020204020204" pitchFamily="34" charset="0"/>
                  <a:cs typeface="Arial" panose="020B0604020202020204" pitchFamily="34" charset="0"/>
                </a:rPr>
                <a:t>User</a:t>
              </a:r>
              <a:endParaRPr lang="en-US" altLang="en-US" sz="1100" dirty="0">
                <a:latin typeface="Arial" panose="020B0604020202020204" pitchFamily="34" charset="0"/>
                <a:ea typeface="Amazon Ember" panose="020B0603020204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387" name="Rectangle 386">
            <a:extLst>
              <a:ext uri="{FF2B5EF4-FFF2-40B4-BE49-F238E27FC236}">
                <a16:creationId xmlns:a16="http://schemas.microsoft.com/office/drawing/2014/main" id="{A8530EC4-221F-A01C-E59F-107A511C72D7}"/>
              </a:ext>
            </a:extLst>
          </p:cNvPr>
          <p:cNvSpPr/>
          <p:nvPr/>
        </p:nvSpPr>
        <p:spPr>
          <a:xfrm>
            <a:off x="827779" y="8419428"/>
            <a:ext cx="2317075" cy="1451148"/>
          </a:xfrm>
          <a:prstGeom prst="rect">
            <a:avLst/>
          </a:prstGeom>
          <a:noFill/>
          <a:ln w="15875">
            <a:solidFill>
              <a:srgbClr val="8C4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2920" tIns="91440"/>
          <a:lstStyle/>
          <a:p>
            <a:pPr>
              <a:defRPr/>
            </a:pPr>
            <a:r>
              <a:rPr lang="en-US" sz="1200">
                <a:ln w="0"/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VPC</a:t>
            </a:r>
          </a:p>
        </p:txBody>
      </p:sp>
      <p:sp>
        <p:nvSpPr>
          <p:cNvPr id="388" name="Rectangle 387">
            <a:extLst>
              <a:ext uri="{FF2B5EF4-FFF2-40B4-BE49-F238E27FC236}">
                <a16:creationId xmlns:a16="http://schemas.microsoft.com/office/drawing/2014/main" id="{B44861CD-3613-FBA0-90DB-5155E564F401}"/>
              </a:ext>
            </a:extLst>
          </p:cNvPr>
          <p:cNvSpPr/>
          <p:nvPr/>
        </p:nvSpPr>
        <p:spPr>
          <a:xfrm>
            <a:off x="585491" y="6776731"/>
            <a:ext cx="3558889" cy="8505734"/>
          </a:xfrm>
          <a:prstGeom prst="rect">
            <a:avLst/>
          </a:prstGeom>
          <a:noFill/>
          <a:ln w="34925" cmpd="dbl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89" name="Group 388">
            <a:extLst>
              <a:ext uri="{FF2B5EF4-FFF2-40B4-BE49-F238E27FC236}">
                <a16:creationId xmlns:a16="http://schemas.microsoft.com/office/drawing/2014/main" id="{D7DBB01C-AA6D-2B9D-CF07-6399924A46BA}"/>
              </a:ext>
            </a:extLst>
          </p:cNvPr>
          <p:cNvGrpSpPr/>
          <p:nvPr/>
        </p:nvGrpSpPr>
        <p:grpSpPr>
          <a:xfrm>
            <a:off x="1700461" y="7062787"/>
            <a:ext cx="1134104" cy="616063"/>
            <a:chOff x="2248016" y="1915634"/>
            <a:chExt cx="1134104" cy="616063"/>
          </a:xfrm>
        </p:grpSpPr>
        <p:sp>
          <p:nvSpPr>
            <p:cNvPr id="390" name="TextBox 389">
              <a:extLst>
                <a:ext uri="{FF2B5EF4-FFF2-40B4-BE49-F238E27FC236}">
                  <a16:creationId xmlns:a16="http://schemas.microsoft.com/office/drawing/2014/main" id="{50FADD80-7CAB-F1E4-412E-1E8758D3B656}"/>
                </a:ext>
              </a:extLst>
            </p:cNvPr>
            <p:cNvSpPr txBox="1"/>
            <p:nvPr/>
          </p:nvSpPr>
          <p:spPr>
            <a:xfrm>
              <a:off x="2248016" y="2270087"/>
              <a:ext cx="113410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dirty="0"/>
                <a:t>Permissions</a:t>
              </a:r>
            </a:p>
          </p:txBody>
        </p:sp>
        <p:pic>
          <p:nvPicPr>
            <p:cNvPr id="391" name="Graphic 390">
              <a:extLst>
                <a:ext uri="{FF2B5EF4-FFF2-40B4-BE49-F238E27FC236}">
                  <a16:creationId xmlns:a16="http://schemas.microsoft.com/office/drawing/2014/main" id="{32B9F81F-FE23-D5A8-A5E8-A464AF18604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2615053" y="1915634"/>
              <a:ext cx="400030" cy="400030"/>
            </a:xfrm>
            <a:prstGeom prst="rect">
              <a:avLst/>
            </a:prstGeom>
          </p:spPr>
        </p:pic>
      </p:grpSp>
      <p:grpSp>
        <p:nvGrpSpPr>
          <p:cNvPr id="392" name="Group 391">
            <a:extLst>
              <a:ext uri="{FF2B5EF4-FFF2-40B4-BE49-F238E27FC236}">
                <a16:creationId xmlns:a16="http://schemas.microsoft.com/office/drawing/2014/main" id="{E424EB6F-7078-F606-1B12-645F6430E40B}"/>
              </a:ext>
            </a:extLst>
          </p:cNvPr>
          <p:cNvGrpSpPr/>
          <p:nvPr/>
        </p:nvGrpSpPr>
        <p:grpSpPr>
          <a:xfrm>
            <a:off x="2534219" y="6973494"/>
            <a:ext cx="644414" cy="569276"/>
            <a:chOff x="10297579" y="5276566"/>
            <a:chExt cx="644414" cy="569276"/>
          </a:xfrm>
        </p:grpSpPr>
        <p:sp>
          <p:nvSpPr>
            <p:cNvPr id="393" name="TextBox 392">
              <a:extLst>
                <a:ext uri="{FF2B5EF4-FFF2-40B4-BE49-F238E27FC236}">
                  <a16:creationId xmlns:a16="http://schemas.microsoft.com/office/drawing/2014/main" id="{D2174CB4-56BD-3EA8-B28B-DE1ACC5782EA}"/>
                </a:ext>
              </a:extLst>
            </p:cNvPr>
            <p:cNvSpPr txBox="1"/>
            <p:nvPr/>
          </p:nvSpPr>
          <p:spPr>
            <a:xfrm>
              <a:off x="10297579" y="5584232"/>
              <a:ext cx="64441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dirty="0"/>
                <a:t>Roles</a:t>
              </a:r>
            </a:p>
          </p:txBody>
        </p:sp>
        <p:pic>
          <p:nvPicPr>
            <p:cNvPr id="394" name="Graphic 393">
              <a:extLst>
                <a:ext uri="{FF2B5EF4-FFF2-40B4-BE49-F238E27FC236}">
                  <a16:creationId xmlns:a16="http://schemas.microsoft.com/office/drawing/2014/main" id="{C7A4A418-E18C-B34A-9880-8C2A0976578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10384836" y="5276566"/>
              <a:ext cx="469900" cy="469900"/>
            </a:xfrm>
            <a:prstGeom prst="rect">
              <a:avLst/>
            </a:prstGeom>
          </p:spPr>
        </p:pic>
      </p:grpSp>
      <p:cxnSp>
        <p:nvCxnSpPr>
          <p:cNvPr id="395" name="Straight Connector 394">
            <a:extLst>
              <a:ext uri="{FF2B5EF4-FFF2-40B4-BE49-F238E27FC236}">
                <a16:creationId xmlns:a16="http://schemas.microsoft.com/office/drawing/2014/main" id="{41C3AB62-8D87-A577-CC64-63CCFB146AE5}"/>
              </a:ext>
            </a:extLst>
          </p:cNvPr>
          <p:cNvCxnSpPr/>
          <p:nvPr/>
        </p:nvCxnSpPr>
        <p:spPr>
          <a:xfrm>
            <a:off x="3144854" y="6975918"/>
            <a:ext cx="0" cy="854154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6" name="Straight Connector 395">
            <a:extLst>
              <a:ext uri="{FF2B5EF4-FFF2-40B4-BE49-F238E27FC236}">
                <a16:creationId xmlns:a16="http://schemas.microsoft.com/office/drawing/2014/main" id="{AF2E5558-4895-E0CD-0D1A-1D60C3517B7D}"/>
              </a:ext>
            </a:extLst>
          </p:cNvPr>
          <p:cNvCxnSpPr/>
          <p:nvPr/>
        </p:nvCxnSpPr>
        <p:spPr>
          <a:xfrm>
            <a:off x="1886061" y="6975918"/>
            <a:ext cx="0" cy="854154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97" name="Graphic 396">
            <a:extLst>
              <a:ext uri="{FF2B5EF4-FFF2-40B4-BE49-F238E27FC236}">
                <a16:creationId xmlns:a16="http://schemas.microsoft.com/office/drawing/2014/main" id="{29226700-1D90-B3C7-F71F-25709F520F31}"/>
              </a:ext>
            </a:extLst>
          </p:cNvPr>
          <p:cNvPicPr>
            <a:picLocks noChangeAspect="1"/>
          </p:cNvPicPr>
          <p:nvPr/>
        </p:nvPicPr>
        <p:blipFill>
          <a:blip r:embed="rId41">
            <a:extLst>
              <a:ext uri="{96DAC541-7B7A-43D3-8B79-37D633B846F1}">
                <asvg:svgBlip xmlns:asvg="http://schemas.microsoft.com/office/drawing/2016/SVG/main" r:embed="rId42"/>
              </a:ext>
            </a:extLst>
          </a:blip>
          <a:srcRect/>
          <a:stretch/>
        </p:blipFill>
        <p:spPr>
          <a:xfrm>
            <a:off x="827777" y="8425355"/>
            <a:ext cx="381000" cy="381000"/>
          </a:xfrm>
          <a:prstGeom prst="rect">
            <a:avLst/>
          </a:prstGeom>
        </p:spPr>
      </p:pic>
      <p:grpSp>
        <p:nvGrpSpPr>
          <p:cNvPr id="398" name="Group 397">
            <a:extLst>
              <a:ext uri="{FF2B5EF4-FFF2-40B4-BE49-F238E27FC236}">
                <a16:creationId xmlns:a16="http://schemas.microsoft.com/office/drawing/2014/main" id="{75F3B92D-BFDE-BF12-B5F4-EFED91718BE2}"/>
              </a:ext>
            </a:extLst>
          </p:cNvPr>
          <p:cNvGrpSpPr/>
          <p:nvPr/>
        </p:nvGrpSpPr>
        <p:grpSpPr>
          <a:xfrm>
            <a:off x="585490" y="7046062"/>
            <a:ext cx="1364961" cy="965410"/>
            <a:chOff x="1523478" y="1290107"/>
            <a:chExt cx="1364961" cy="965410"/>
          </a:xfrm>
        </p:grpSpPr>
        <p:sp>
          <p:nvSpPr>
            <p:cNvPr id="399" name="TextBox 398">
              <a:extLst>
                <a:ext uri="{FF2B5EF4-FFF2-40B4-BE49-F238E27FC236}">
                  <a16:creationId xmlns:a16="http://schemas.microsoft.com/office/drawing/2014/main" id="{A5FAA6B1-886A-DA96-8B0E-E694011B9137}"/>
                </a:ext>
              </a:extLst>
            </p:cNvPr>
            <p:cNvSpPr txBox="1"/>
            <p:nvPr/>
          </p:nvSpPr>
          <p:spPr>
            <a:xfrm>
              <a:off x="1523478" y="1732297"/>
              <a:ext cx="136496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/>
                <a:t>Application</a:t>
              </a:r>
            </a:p>
            <a:p>
              <a:pPr algn="ctr"/>
              <a:r>
                <a:rPr lang="en-US" sz="1400"/>
                <a:t>account</a:t>
              </a:r>
              <a:endParaRPr lang="en-US" sz="1400" dirty="0"/>
            </a:p>
          </p:txBody>
        </p:sp>
        <p:pic>
          <p:nvPicPr>
            <p:cNvPr id="400" name="Graphic 7">
              <a:extLst>
                <a:ext uri="{FF2B5EF4-FFF2-40B4-BE49-F238E27FC236}">
                  <a16:creationId xmlns:a16="http://schemas.microsoft.com/office/drawing/2014/main" id="{04EA2E45-B935-33BB-31C6-8CF80FA8B19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0">
              <a:extLst>
                <a:ext uri="{96DAC541-7B7A-43D3-8B79-37D633B846F1}">
                  <asvg:svgBlip xmlns:asvg="http://schemas.microsoft.com/office/drawing/2016/SVG/main" r:embed="rId21"/>
                </a:ext>
              </a:extLst>
            </a:blip>
            <a:srcRect/>
            <a:stretch/>
          </p:blipFill>
          <p:spPr bwMode="auto">
            <a:xfrm>
              <a:off x="1984159" y="1290107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401" name="Group 400">
            <a:extLst>
              <a:ext uri="{FF2B5EF4-FFF2-40B4-BE49-F238E27FC236}">
                <a16:creationId xmlns:a16="http://schemas.microsoft.com/office/drawing/2014/main" id="{6F149FCB-D4FB-FB0E-DC12-2525913793A2}"/>
              </a:ext>
            </a:extLst>
          </p:cNvPr>
          <p:cNvGrpSpPr/>
          <p:nvPr/>
        </p:nvGrpSpPr>
        <p:grpSpPr>
          <a:xfrm>
            <a:off x="788476" y="9593937"/>
            <a:ext cx="1272803" cy="897372"/>
            <a:chOff x="4909167" y="3010366"/>
            <a:chExt cx="848535" cy="598248"/>
          </a:xfrm>
        </p:grpSpPr>
        <p:sp>
          <p:nvSpPr>
            <p:cNvPr id="402" name="TextBox 401">
              <a:extLst>
                <a:ext uri="{FF2B5EF4-FFF2-40B4-BE49-F238E27FC236}">
                  <a16:creationId xmlns:a16="http://schemas.microsoft.com/office/drawing/2014/main" id="{54F84FFA-BF92-F3CB-2017-FBB8EBC29276}"/>
                </a:ext>
              </a:extLst>
            </p:cNvPr>
            <p:cNvSpPr txBox="1"/>
            <p:nvPr/>
          </p:nvSpPr>
          <p:spPr>
            <a:xfrm>
              <a:off x="4909167" y="3300837"/>
              <a:ext cx="848535" cy="307777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>
                  <a:latin typeface="+mj-lt"/>
                </a:rPr>
                <a:t>Amazon Quick Suite endpoint</a:t>
              </a:r>
            </a:p>
          </p:txBody>
        </p:sp>
        <p:pic>
          <p:nvPicPr>
            <p:cNvPr id="403" name="Graphic 29">
              <a:extLst>
                <a:ext uri="{FF2B5EF4-FFF2-40B4-BE49-F238E27FC236}">
                  <a16:creationId xmlns:a16="http://schemas.microsoft.com/office/drawing/2014/main" id="{5A88BE09-AA27-DD54-3C2E-65D9DC1D4A5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41070" y="3010366"/>
              <a:ext cx="304800" cy="3048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</p:pic>
      </p:grpSp>
      <p:grpSp>
        <p:nvGrpSpPr>
          <p:cNvPr id="404" name="Group 403">
            <a:extLst>
              <a:ext uri="{FF2B5EF4-FFF2-40B4-BE49-F238E27FC236}">
                <a16:creationId xmlns:a16="http://schemas.microsoft.com/office/drawing/2014/main" id="{A84C2C7A-7E42-8EB3-63DE-C029C295E992}"/>
              </a:ext>
            </a:extLst>
          </p:cNvPr>
          <p:cNvGrpSpPr/>
          <p:nvPr/>
        </p:nvGrpSpPr>
        <p:grpSpPr>
          <a:xfrm>
            <a:off x="2270524" y="10591203"/>
            <a:ext cx="1419556" cy="1104435"/>
            <a:chOff x="4858595" y="3537213"/>
            <a:chExt cx="1419556" cy="1104435"/>
          </a:xfrm>
        </p:grpSpPr>
        <p:pic>
          <p:nvPicPr>
            <p:cNvPr id="405" name="Graphic 404" descr="Amazon Q service icon.">
              <a:extLst>
                <a:ext uri="{FF2B5EF4-FFF2-40B4-BE49-F238E27FC236}">
                  <a16:creationId xmlns:a16="http://schemas.microsoft.com/office/drawing/2014/main" id="{179F464C-E8BC-DF60-5AF0-68BAC88A4773}"/>
                </a:ext>
              </a:extLst>
            </p:cNvPr>
            <p:cNvPicPr>
              <a:picLocks noChangeAspect="1"/>
            </p:cNvPicPr>
            <p:nvPr/>
          </p:nvPicPr>
          <p:blipFill>
            <a:blip r:embed="rId37">
              <a:extLst>
                <a:ext uri="{96DAC541-7B7A-43D3-8B79-37D633B846F1}">
                  <asvg:svgBlip xmlns:asvg="http://schemas.microsoft.com/office/drawing/2016/SVG/main" r:embed="rId38"/>
                </a:ext>
              </a:extLst>
            </a:blip>
            <a:srcRect/>
            <a:stretch/>
          </p:blipFill>
          <p:spPr>
            <a:xfrm>
              <a:off x="5346518" y="3537213"/>
              <a:ext cx="457200" cy="457200"/>
            </a:xfrm>
            <a:prstGeom prst="rect">
              <a:avLst/>
            </a:prstGeom>
          </p:spPr>
        </p:pic>
        <p:sp>
          <p:nvSpPr>
            <p:cNvPr id="406" name="TextBox 17">
              <a:extLst>
                <a:ext uri="{FF2B5EF4-FFF2-40B4-BE49-F238E27FC236}">
                  <a16:creationId xmlns:a16="http://schemas.microsoft.com/office/drawing/2014/main" id="{E5875F46-3355-D970-900D-70246BC212E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858595" y="4041484"/>
              <a:ext cx="1419556" cy="6001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lang="en-US" altLang="en-US" sz="1100" dirty="0">
                  <a:latin typeface="Arial" panose="020B0604020202020204" pitchFamily="34" charset="0"/>
                  <a:ea typeface="Amazon Ember" panose="020B0603020204020204" pitchFamily="34" charset="0"/>
                  <a:cs typeface="Arial" panose="020B0604020202020204" pitchFamily="34" charset="0"/>
                </a:rPr>
                <a:t>Amazon Q Developer</a:t>
              </a:r>
            </a:p>
            <a:p>
              <a:pPr algn="ctr" eaLnBrk="1" hangingPunct="1"/>
              <a:r>
                <a:rPr lang="en-US" altLang="en-US" sz="1100" dirty="0">
                  <a:latin typeface="Arial" panose="020B0604020202020204" pitchFamily="34" charset="0"/>
                  <a:ea typeface="Amazon Ember" panose="020B0603020204020204" pitchFamily="34" charset="0"/>
                  <a:cs typeface="Arial" panose="020B0604020202020204" pitchFamily="34" charset="0"/>
                </a:rPr>
                <a:t>(Console)</a:t>
              </a:r>
              <a:endParaRPr lang="en-US" altLang="en-US" sz="900" dirty="0">
                <a:latin typeface="Arial" panose="020B0604020202020204" pitchFamily="34" charset="0"/>
                <a:ea typeface="Amazon Ember" panose="020B0603020204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407" name="Rectangle 406">
            <a:extLst>
              <a:ext uri="{FF2B5EF4-FFF2-40B4-BE49-F238E27FC236}">
                <a16:creationId xmlns:a16="http://schemas.microsoft.com/office/drawing/2014/main" id="{9656C4E1-EB53-C33E-B36A-F3B9145152D3}"/>
              </a:ext>
            </a:extLst>
          </p:cNvPr>
          <p:cNvSpPr/>
          <p:nvPr/>
        </p:nvSpPr>
        <p:spPr>
          <a:xfrm>
            <a:off x="4463510" y="6765677"/>
            <a:ext cx="10979446" cy="6592770"/>
          </a:xfrm>
          <a:prstGeom prst="rect">
            <a:avLst/>
          </a:prstGeom>
          <a:noFill/>
          <a:ln w="34925" cmpd="dbl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j-lt"/>
            </a:endParaRPr>
          </a:p>
        </p:txBody>
      </p:sp>
      <p:grpSp>
        <p:nvGrpSpPr>
          <p:cNvPr id="408" name="Group 407">
            <a:extLst>
              <a:ext uri="{FF2B5EF4-FFF2-40B4-BE49-F238E27FC236}">
                <a16:creationId xmlns:a16="http://schemas.microsoft.com/office/drawing/2014/main" id="{DA2A8310-7658-ABC8-CB31-2775AF4276BB}"/>
              </a:ext>
            </a:extLst>
          </p:cNvPr>
          <p:cNvGrpSpPr/>
          <p:nvPr/>
        </p:nvGrpSpPr>
        <p:grpSpPr>
          <a:xfrm>
            <a:off x="5560396" y="6983816"/>
            <a:ext cx="1134104" cy="616063"/>
            <a:chOff x="2248016" y="1915634"/>
            <a:chExt cx="1134104" cy="616063"/>
          </a:xfrm>
        </p:grpSpPr>
        <p:sp>
          <p:nvSpPr>
            <p:cNvPr id="409" name="TextBox 408">
              <a:extLst>
                <a:ext uri="{FF2B5EF4-FFF2-40B4-BE49-F238E27FC236}">
                  <a16:creationId xmlns:a16="http://schemas.microsoft.com/office/drawing/2014/main" id="{CADDE258-E018-CEF1-E207-B93B03A03690}"/>
                </a:ext>
              </a:extLst>
            </p:cNvPr>
            <p:cNvSpPr txBox="1"/>
            <p:nvPr/>
          </p:nvSpPr>
          <p:spPr>
            <a:xfrm>
              <a:off x="2248016" y="2270087"/>
              <a:ext cx="113410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dirty="0">
                  <a:latin typeface="+mj-lt"/>
                </a:rPr>
                <a:t>Permissions</a:t>
              </a:r>
            </a:p>
          </p:txBody>
        </p:sp>
        <p:pic>
          <p:nvPicPr>
            <p:cNvPr id="410" name="Graphic 409">
              <a:extLst>
                <a:ext uri="{FF2B5EF4-FFF2-40B4-BE49-F238E27FC236}">
                  <a16:creationId xmlns:a16="http://schemas.microsoft.com/office/drawing/2014/main" id="{3FDA754B-900A-A334-955C-6A59AF57E99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2615053" y="1915634"/>
              <a:ext cx="400030" cy="400030"/>
            </a:xfrm>
            <a:prstGeom prst="rect">
              <a:avLst/>
            </a:prstGeom>
          </p:spPr>
        </p:pic>
      </p:grpSp>
      <p:grpSp>
        <p:nvGrpSpPr>
          <p:cNvPr id="411" name="Group 410">
            <a:extLst>
              <a:ext uri="{FF2B5EF4-FFF2-40B4-BE49-F238E27FC236}">
                <a16:creationId xmlns:a16="http://schemas.microsoft.com/office/drawing/2014/main" id="{BF95A031-9F41-1691-E543-6BAA7D125389}"/>
              </a:ext>
            </a:extLst>
          </p:cNvPr>
          <p:cNvGrpSpPr/>
          <p:nvPr/>
        </p:nvGrpSpPr>
        <p:grpSpPr>
          <a:xfrm>
            <a:off x="6394154" y="6894525"/>
            <a:ext cx="644414" cy="569276"/>
            <a:chOff x="10297579" y="5276566"/>
            <a:chExt cx="644414" cy="569276"/>
          </a:xfrm>
        </p:grpSpPr>
        <p:sp>
          <p:nvSpPr>
            <p:cNvPr id="412" name="TextBox 411">
              <a:extLst>
                <a:ext uri="{FF2B5EF4-FFF2-40B4-BE49-F238E27FC236}">
                  <a16:creationId xmlns:a16="http://schemas.microsoft.com/office/drawing/2014/main" id="{BE682DB6-411B-A6DB-4D9A-58461234891F}"/>
                </a:ext>
              </a:extLst>
            </p:cNvPr>
            <p:cNvSpPr txBox="1"/>
            <p:nvPr/>
          </p:nvSpPr>
          <p:spPr>
            <a:xfrm>
              <a:off x="10297579" y="5584232"/>
              <a:ext cx="64441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dirty="0">
                  <a:latin typeface="+mj-lt"/>
                </a:rPr>
                <a:t>Roles</a:t>
              </a:r>
            </a:p>
          </p:txBody>
        </p:sp>
        <p:pic>
          <p:nvPicPr>
            <p:cNvPr id="413" name="Graphic 412">
              <a:extLst>
                <a:ext uri="{FF2B5EF4-FFF2-40B4-BE49-F238E27FC236}">
                  <a16:creationId xmlns:a16="http://schemas.microsoft.com/office/drawing/2014/main" id="{6CCFDDD4-A389-F63B-B7D0-225562C78A6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10384836" y="5276566"/>
              <a:ext cx="469900" cy="469900"/>
            </a:xfrm>
            <a:prstGeom prst="rect">
              <a:avLst/>
            </a:prstGeom>
          </p:spPr>
        </p:pic>
      </p:grpSp>
      <p:cxnSp>
        <p:nvCxnSpPr>
          <p:cNvPr id="414" name="Straight Connector 413">
            <a:extLst>
              <a:ext uri="{FF2B5EF4-FFF2-40B4-BE49-F238E27FC236}">
                <a16:creationId xmlns:a16="http://schemas.microsoft.com/office/drawing/2014/main" id="{EAA31278-4234-CD86-C161-1E9D576CA744}"/>
              </a:ext>
            </a:extLst>
          </p:cNvPr>
          <p:cNvCxnSpPr/>
          <p:nvPr/>
        </p:nvCxnSpPr>
        <p:spPr>
          <a:xfrm>
            <a:off x="7004789" y="6896949"/>
            <a:ext cx="0" cy="854154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5" name="Straight Connector 414">
            <a:extLst>
              <a:ext uri="{FF2B5EF4-FFF2-40B4-BE49-F238E27FC236}">
                <a16:creationId xmlns:a16="http://schemas.microsoft.com/office/drawing/2014/main" id="{ED5343A5-84A8-47CD-B2E7-EB4B5BED6BCB}"/>
              </a:ext>
            </a:extLst>
          </p:cNvPr>
          <p:cNvCxnSpPr/>
          <p:nvPr/>
        </p:nvCxnSpPr>
        <p:spPr>
          <a:xfrm>
            <a:off x="5745996" y="6896949"/>
            <a:ext cx="0" cy="854154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16" name="Group 415">
            <a:extLst>
              <a:ext uri="{FF2B5EF4-FFF2-40B4-BE49-F238E27FC236}">
                <a16:creationId xmlns:a16="http://schemas.microsoft.com/office/drawing/2014/main" id="{1FAC2D7C-1151-EA0C-7833-C727B6809197}"/>
              </a:ext>
            </a:extLst>
          </p:cNvPr>
          <p:cNvGrpSpPr/>
          <p:nvPr/>
        </p:nvGrpSpPr>
        <p:grpSpPr>
          <a:xfrm>
            <a:off x="4445423" y="6967093"/>
            <a:ext cx="1364961" cy="965410"/>
            <a:chOff x="1523478" y="1290107"/>
            <a:chExt cx="1364961" cy="965410"/>
          </a:xfrm>
        </p:grpSpPr>
        <p:sp>
          <p:nvSpPr>
            <p:cNvPr id="417" name="TextBox 416">
              <a:extLst>
                <a:ext uri="{FF2B5EF4-FFF2-40B4-BE49-F238E27FC236}">
                  <a16:creationId xmlns:a16="http://schemas.microsoft.com/office/drawing/2014/main" id="{4EDD258D-D5A6-E1F2-0B0A-28F7C2B7109C}"/>
                </a:ext>
              </a:extLst>
            </p:cNvPr>
            <p:cNvSpPr txBox="1"/>
            <p:nvPr/>
          </p:nvSpPr>
          <p:spPr>
            <a:xfrm>
              <a:off x="1523478" y="1732297"/>
              <a:ext cx="136496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>
                  <a:latin typeface="+mj-lt"/>
                </a:rPr>
                <a:t>Generative AI</a:t>
              </a:r>
              <a:endParaRPr lang="en-US" sz="1400" dirty="0">
                <a:latin typeface="+mj-lt"/>
              </a:endParaRPr>
            </a:p>
            <a:p>
              <a:pPr algn="ctr"/>
              <a:r>
                <a:rPr lang="en-US" sz="1400" dirty="0">
                  <a:latin typeface="+mj-lt"/>
                </a:rPr>
                <a:t>account</a:t>
              </a:r>
            </a:p>
          </p:txBody>
        </p:sp>
        <p:pic>
          <p:nvPicPr>
            <p:cNvPr id="418" name="Graphic 7">
              <a:extLst>
                <a:ext uri="{FF2B5EF4-FFF2-40B4-BE49-F238E27FC236}">
                  <a16:creationId xmlns:a16="http://schemas.microsoft.com/office/drawing/2014/main" id="{0E136F0B-8CA8-14A0-A541-C5770E1F0E9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0">
              <a:extLst>
                <a:ext uri="{96DAC541-7B7A-43D3-8B79-37D633B846F1}">
                  <asvg:svgBlip xmlns:asvg="http://schemas.microsoft.com/office/drawing/2016/SVG/main" r:embed="rId21"/>
                </a:ext>
              </a:extLst>
            </a:blip>
            <a:srcRect/>
            <a:stretch/>
          </p:blipFill>
          <p:spPr bwMode="auto">
            <a:xfrm>
              <a:off x="1984159" y="1290107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419" name="Group 418">
            <a:extLst>
              <a:ext uri="{FF2B5EF4-FFF2-40B4-BE49-F238E27FC236}">
                <a16:creationId xmlns:a16="http://schemas.microsoft.com/office/drawing/2014/main" id="{699A8A1E-BDFE-13BE-CDA5-CD1F88A41782}"/>
              </a:ext>
            </a:extLst>
          </p:cNvPr>
          <p:cNvGrpSpPr/>
          <p:nvPr/>
        </p:nvGrpSpPr>
        <p:grpSpPr>
          <a:xfrm>
            <a:off x="13021575" y="10899379"/>
            <a:ext cx="1195014" cy="931090"/>
            <a:chOff x="6631266" y="5206711"/>
            <a:chExt cx="1195014" cy="931090"/>
          </a:xfrm>
        </p:grpSpPr>
        <p:sp>
          <p:nvSpPr>
            <p:cNvPr id="420" name="TextBox 419">
              <a:extLst>
                <a:ext uri="{FF2B5EF4-FFF2-40B4-BE49-F238E27FC236}">
                  <a16:creationId xmlns:a16="http://schemas.microsoft.com/office/drawing/2014/main" id="{8DAE0506-6D12-D000-0AF8-1C8D48A094EA}"/>
                </a:ext>
              </a:extLst>
            </p:cNvPr>
            <p:cNvSpPr txBox="1"/>
            <p:nvPr/>
          </p:nvSpPr>
          <p:spPr>
            <a:xfrm>
              <a:off x="6631266" y="5676136"/>
              <a:ext cx="119501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>
                  <a:latin typeface="+mj-lt"/>
                </a:rPr>
                <a:t>AWS IAM</a:t>
              </a:r>
            </a:p>
            <a:p>
              <a:pPr algn="ctr"/>
              <a:r>
                <a:rPr lang="en-US" sz="1200" dirty="0">
                  <a:latin typeface="+mj-lt"/>
                </a:rPr>
                <a:t>Access Analyzer</a:t>
              </a:r>
            </a:p>
          </p:txBody>
        </p:sp>
        <p:pic>
          <p:nvPicPr>
            <p:cNvPr id="421" name="Graphic 420">
              <a:extLst>
                <a:ext uri="{FF2B5EF4-FFF2-40B4-BE49-F238E27FC236}">
                  <a16:creationId xmlns:a16="http://schemas.microsoft.com/office/drawing/2014/main" id="{36C37C02-F984-3CA6-52F9-FB3B882AA61A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6997149" y="5206711"/>
              <a:ext cx="407987" cy="457200"/>
            </a:xfrm>
            <a:prstGeom prst="rect">
              <a:avLst/>
            </a:prstGeom>
          </p:spPr>
        </p:pic>
      </p:grpSp>
      <p:grpSp>
        <p:nvGrpSpPr>
          <p:cNvPr id="422" name="Group 421">
            <a:extLst>
              <a:ext uri="{FF2B5EF4-FFF2-40B4-BE49-F238E27FC236}">
                <a16:creationId xmlns:a16="http://schemas.microsoft.com/office/drawing/2014/main" id="{84AFE254-ED11-0331-58B9-6742FA40D05A}"/>
              </a:ext>
            </a:extLst>
          </p:cNvPr>
          <p:cNvGrpSpPr/>
          <p:nvPr/>
        </p:nvGrpSpPr>
        <p:grpSpPr>
          <a:xfrm>
            <a:off x="13083202" y="12127480"/>
            <a:ext cx="1147961" cy="920831"/>
            <a:chOff x="7712648" y="5206711"/>
            <a:chExt cx="1147961" cy="920831"/>
          </a:xfrm>
        </p:grpSpPr>
        <p:sp>
          <p:nvSpPr>
            <p:cNvPr id="423" name="TextBox 422">
              <a:extLst>
                <a:ext uri="{FF2B5EF4-FFF2-40B4-BE49-F238E27FC236}">
                  <a16:creationId xmlns:a16="http://schemas.microsoft.com/office/drawing/2014/main" id="{77877C78-0468-3F67-A544-0B5CFE6846C2}"/>
                </a:ext>
              </a:extLst>
            </p:cNvPr>
            <p:cNvSpPr txBox="1"/>
            <p:nvPr/>
          </p:nvSpPr>
          <p:spPr>
            <a:xfrm>
              <a:off x="7712648" y="5676136"/>
              <a:ext cx="1147961" cy="4514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380"/>
                </a:lnSpc>
              </a:pPr>
              <a:r>
                <a:rPr lang="en-US" sz="1200" dirty="0">
                  <a:latin typeface="+mj-lt"/>
                </a:rPr>
                <a:t>Organization trail</a:t>
              </a:r>
            </a:p>
          </p:txBody>
        </p:sp>
        <p:pic>
          <p:nvPicPr>
            <p:cNvPr id="424" name="Graphic 23">
              <a:extLst>
                <a:ext uri="{FF2B5EF4-FFF2-40B4-BE49-F238E27FC236}">
                  <a16:creationId xmlns:a16="http://schemas.microsoft.com/office/drawing/2014/main" id="{6C55FD65-8455-BDDF-AD0A-0985CA61036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rcRect/>
            <a:stretch/>
          </p:blipFill>
          <p:spPr bwMode="auto">
            <a:xfrm>
              <a:off x="8028659" y="5206711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425" name="Group 424">
            <a:extLst>
              <a:ext uri="{FF2B5EF4-FFF2-40B4-BE49-F238E27FC236}">
                <a16:creationId xmlns:a16="http://schemas.microsoft.com/office/drawing/2014/main" id="{3BA6C9AE-1F01-3180-0D63-81C4F0FD927C}"/>
              </a:ext>
            </a:extLst>
          </p:cNvPr>
          <p:cNvGrpSpPr/>
          <p:nvPr/>
        </p:nvGrpSpPr>
        <p:grpSpPr>
          <a:xfrm>
            <a:off x="12851442" y="8627839"/>
            <a:ext cx="1506292" cy="931090"/>
            <a:chOff x="3254487" y="5206711"/>
            <a:chExt cx="1506292" cy="931090"/>
          </a:xfrm>
        </p:grpSpPr>
        <p:sp>
          <p:nvSpPr>
            <p:cNvPr id="426" name="TextBox 425">
              <a:extLst>
                <a:ext uri="{FF2B5EF4-FFF2-40B4-BE49-F238E27FC236}">
                  <a16:creationId xmlns:a16="http://schemas.microsoft.com/office/drawing/2014/main" id="{8A64182F-2785-89D6-CAB1-F543619ECD28}"/>
                </a:ext>
              </a:extLst>
            </p:cNvPr>
            <p:cNvSpPr txBox="1"/>
            <p:nvPr/>
          </p:nvSpPr>
          <p:spPr>
            <a:xfrm>
              <a:off x="3254487" y="5676136"/>
              <a:ext cx="150629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>
                  <a:latin typeface="+mj-lt"/>
                </a:rPr>
                <a:t>Amazon </a:t>
              </a:r>
            </a:p>
            <a:p>
              <a:pPr algn="ctr"/>
              <a:r>
                <a:rPr lang="en-US" sz="1200" dirty="0">
                  <a:latin typeface="+mj-lt"/>
                </a:rPr>
                <a:t>GuardDuty</a:t>
              </a:r>
            </a:p>
          </p:txBody>
        </p:sp>
        <p:pic>
          <p:nvPicPr>
            <p:cNvPr id="427" name="Graphic 426">
              <a:extLst>
                <a:ext uri="{FF2B5EF4-FFF2-40B4-BE49-F238E27FC236}">
                  <a16:creationId xmlns:a16="http://schemas.microsoft.com/office/drawing/2014/main" id="{6EF82B86-1B3E-52DF-C807-F0821050572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rcRect/>
            <a:stretch/>
          </p:blipFill>
          <p:spPr bwMode="auto">
            <a:xfrm>
              <a:off x="3754977" y="5206711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428" name="Group 427">
            <a:extLst>
              <a:ext uri="{FF2B5EF4-FFF2-40B4-BE49-F238E27FC236}">
                <a16:creationId xmlns:a16="http://schemas.microsoft.com/office/drawing/2014/main" id="{59D6E479-EAA9-7C38-EBAA-DDB68CA9C6FE}"/>
              </a:ext>
            </a:extLst>
          </p:cNvPr>
          <p:cNvGrpSpPr/>
          <p:nvPr/>
        </p:nvGrpSpPr>
        <p:grpSpPr>
          <a:xfrm>
            <a:off x="13041553" y="9855942"/>
            <a:ext cx="1081840" cy="746424"/>
            <a:chOff x="5587035" y="5206711"/>
            <a:chExt cx="1081840" cy="746424"/>
          </a:xfrm>
        </p:grpSpPr>
        <p:sp>
          <p:nvSpPr>
            <p:cNvPr id="429" name="TextBox 428">
              <a:extLst>
                <a:ext uri="{FF2B5EF4-FFF2-40B4-BE49-F238E27FC236}">
                  <a16:creationId xmlns:a16="http://schemas.microsoft.com/office/drawing/2014/main" id="{288836B3-8151-F6E2-96A6-8717A9D3FD96}"/>
                </a:ext>
              </a:extLst>
            </p:cNvPr>
            <p:cNvSpPr txBox="1"/>
            <p:nvPr/>
          </p:nvSpPr>
          <p:spPr>
            <a:xfrm>
              <a:off x="5587035" y="5676136"/>
              <a:ext cx="108184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>
                  <a:latin typeface="+mj-lt"/>
                </a:rPr>
                <a:t>AWS Config</a:t>
              </a:r>
            </a:p>
          </p:txBody>
        </p:sp>
        <p:pic>
          <p:nvPicPr>
            <p:cNvPr id="430" name="Graphic 8">
              <a:extLst>
                <a:ext uri="{FF2B5EF4-FFF2-40B4-BE49-F238E27FC236}">
                  <a16:creationId xmlns:a16="http://schemas.microsoft.com/office/drawing/2014/main" id="{CE45A125-3CA3-C47E-63D4-5737B7078B4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rcRect/>
            <a:stretch/>
          </p:blipFill>
          <p:spPr bwMode="auto">
            <a:xfrm>
              <a:off x="5916425" y="5206711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431" name="Group 430">
            <a:extLst>
              <a:ext uri="{FF2B5EF4-FFF2-40B4-BE49-F238E27FC236}">
                <a16:creationId xmlns:a16="http://schemas.microsoft.com/office/drawing/2014/main" id="{555F736F-7289-2827-497E-C4403184B6FB}"/>
              </a:ext>
            </a:extLst>
          </p:cNvPr>
          <p:cNvGrpSpPr/>
          <p:nvPr/>
        </p:nvGrpSpPr>
        <p:grpSpPr>
          <a:xfrm>
            <a:off x="13093139" y="7399736"/>
            <a:ext cx="1033252" cy="931090"/>
            <a:chOff x="2404134" y="5206711"/>
            <a:chExt cx="1033252" cy="931090"/>
          </a:xfrm>
        </p:grpSpPr>
        <p:pic>
          <p:nvPicPr>
            <p:cNvPr id="432" name="Graphic 19">
              <a:extLst>
                <a:ext uri="{FF2B5EF4-FFF2-40B4-BE49-F238E27FC236}">
                  <a16:creationId xmlns:a16="http://schemas.microsoft.com/office/drawing/2014/main" id="{2885C37F-82F9-4C27-A84C-3D917F4363E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8">
              <a:extLs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rcRect/>
            <a:stretch/>
          </p:blipFill>
          <p:spPr bwMode="auto">
            <a:xfrm>
              <a:off x="2674253" y="5206711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33" name="TextBox 432">
              <a:extLst>
                <a:ext uri="{FF2B5EF4-FFF2-40B4-BE49-F238E27FC236}">
                  <a16:creationId xmlns:a16="http://schemas.microsoft.com/office/drawing/2014/main" id="{DF85179F-B278-FE44-A1C8-C06975FB5F75}"/>
                </a:ext>
              </a:extLst>
            </p:cNvPr>
            <p:cNvSpPr txBox="1"/>
            <p:nvPr/>
          </p:nvSpPr>
          <p:spPr>
            <a:xfrm>
              <a:off x="2404134" y="5676136"/>
              <a:ext cx="10332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>
                  <a:latin typeface="+mj-lt"/>
                </a:rPr>
                <a:t>AWS Security Hub CSPM</a:t>
              </a:r>
            </a:p>
          </p:txBody>
        </p:sp>
      </p:grpSp>
      <p:grpSp>
        <p:nvGrpSpPr>
          <p:cNvPr id="434" name="Group 433">
            <a:extLst>
              <a:ext uri="{FF2B5EF4-FFF2-40B4-BE49-F238E27FC236}">
                <a16:creationId xmlns:a16="http://schemas.microsoft.com/office/drawing/2014/main" id="{9AD7A43B-612E-B472-5604-93991A40E151}"/>
              </a:ext>
            </a:extLst>
          </p:cNvPr>
          <p:cNvGrpSpPr/>
          <p:nvPr/>
        </p:nvGrpSpPr>
        <p:grpSpPr>
          <a:xfrm>
            <a:off x="14133119" y="11995500"/>
            <a:ext cx="1178597" cy="748364"/>
            <a:chOff x="6566337" y="2597256"/>
            <a:chExt cx="1178597" cy="748364"/>
          </a:xfrm>
        </p:grpSpPr>
        <p:sp>
          <p:nvSpPr>
            <p:cNvPr id="435" name="TextBox 434">
              <a:extLst>
                <a:ext uri="{FF2B5EF4-FFF2-40B4-BE49-F238E27FC236}">
                  <a16:creationId xmlns:a16="http://schemas.microsoft.com/office/drawing/2014/main" id="{81BD195E-F2BB-F020-5266-704E4E9AFBA6}"/>
                </a:ext>
              </a:extLst>
            </p:cNvPr>
            <p:cNvSpPr txBox="1"/>
            <p:nvPr/>
          </p:nvSpPr>
          <p:spPr>
            <a:xfrm>
              <a:off x="6566337" y="3068621"/>
              <a:ext cx="117859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>
                  <a:latin typeface="+mj-lt"/>
                </a:rPr>
                <a:t>AWS KMS</a:t>
              </a:r>
            </a:p>
          </p:txBody>
        </p:sp>
        <p:pic>
          <p:nvPicPr>
            <p:cNvPr id="436" name="Graphic 7">
              <a:extLst>
                <a:ext uri="{FF2B5EF4-FFF2-40B4-BE49-F238E27FC236}">
                  <a16:creationId xmlns:a16="http://schemas.microsoft.com/office/drawing/2014/main" id="{D842D1FD-634D-F7A3-F60C-BD453D68E7A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4">
              <a:extLst>
                <a:ext uri="{96DAC541-7B7A-43D3-8B79-37D633B846F1}">
                  <asvg:svgBlip xmlns:asvg="http://schemas.microsoft.com/office/drawing/2016/SVG/main" r:embed="rId45"/>
                </a:ext>
              </a:extLst>
            </a:blip>
            <a:srcRect/>
            <a:stretch/>
          </p:blipFill>
          <p:spPr bwMode="auto">
            <a:xfrm>
              <a:off x="6929695" y="2597256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437" name="Group 436">
            <a:extLst>
              <a:ext uri="{FF2B5EF4-FFF2-40B4-BE49-F238E27FC236}">
                <a16:creationId xmlns:a16="http://schemas.microsoft.com/office/drawing/2014/main" id="{51EDD588-C887-0C04-3AA6-D1B3892039BE}"/>
              </a:ext>
            </a:extLst>
          </p:cNvPr>
          <p:cNvGrpSpPr/>
          <p:nvPr/>
        </p:nvGrpSpPr>
        <p:grpSpPr>
          <a:xfrm>
            <a:off x="13996805" y="9852326"/>
            <a:ext cx="1548909" cy="937153"/>
            <a:chOff x="6044165" y="5155129"/>
            <a:chExt cx="1548909" cy="937153"/>
          </a:xfrm>
        </p:grpSpPr>
        <p:pic>
          <p:nvPicPr>
            <p:cNvPr id="438" name="Graphic 19" descr="Amazon EventBridge service icon.">
              <a:extLst>
                <a:ext uri="{FF2B5EF4-FFF2-40B4-BE49-F238E27FC236}">
                  <a16:creationId xmlns:a16="http://schemas.microsoft.com/office/drawing/2014/main" id="{6945AEE8-78F3-18E1-461B-0A739769B33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6">
              <a:extLst>
                <a:ext uri="{96DAC541-7B7A-43D3-8B79-37D633B846F1}">
                  <asvg:svgBlip xmlns:asvg="http://schemas.microsoft.com/office/drawing/2016/SVG/main" r:embed="rId47"/>
                </a:ext>
              </a:extLst>
            </a:blip>
            <a:srcRect/>
            <a:stretch/>
          </p:blipFill>
          <p:spPr bwMode="auto">
            <a:xfrm>
              <a:off x="6591635" y="5155129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39" name="TextBox 11">
              <a:extLst>
                <a:ext uri="{FF2B5EF4-FFF2-40B4-BE49-F238E27FC236}">
                  <a16:creationId xmlns:a16="http://schemas.microsoft.com/office/drawing/2014/main" id="{428BE481-5E1E-68A4-F711-C06355C5C4E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044165" y="5630617"/>
              <a:ext cx="1548909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lang="en-US" altLang="en-US" sz="1200" dirty="0">
                  <a:latin typeface="+mj-lt"/>
                  <a:ea typeface="Amazon Ember" panose="020B0603020204020204" pitchFamily="34" charset="0"/>
                  <a:cs typeface="Arial" panose="020B0604020202020204" pitchFamily="34" charset="0"/>
                </a:rPr>
                <a:t>Amazon </a:t>
              </a:r>
            </a:p>
            <a:p>
              <a:pPr algn="ctr" eaLnBrk="1" hangingPunct="1"/>
              <a:r>
                <a:rPr lang="en-US" altLang="en-US" sz="1200" dirty="0" err="1">
                  <a:latin typeface="+mj-lt"/>
                  <a:ea typeface="Amazon Ember" panose="020B0603020204020204" pitchFamily="34" charset="0"/>
                  <a:cs typeface="Arial" panose="020B0604020202020204" pitchFamily="34" charset="0"/>
                </a:rPr>
                <a:t>EventBridge</a:t>
              </a:r>
              <a:endParaRPr lang="en-US" altLang="en-US" sz="1200" dirty="0">
                <a:latin typeface="+mj-lt"/>
                <a:ea typeface="Amazon Ember" panose="020B0603020204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440" name="Rectangle 439">
            <a:extLst>
              <a:ext uri="{FF2B5EF4-FFF2-40B4-BE49-F238E27FC236}">
                <a16:creationId xmlns:a16="http://schemas.microsoft.com/office/drawing/2014/main" id="{1B908757-CF58-C6BA-0AAD-0A17FD76DE54}"/>
              </a:ext>
            </a:extLst>
          </p:cNvPr>
          <p:cNvSpPr/>
          <p:nvPr/>
        </p:nvSpPr>
        <p:spPr>
          <a:xfrm>
            <a:off x="4687711" y="8344238"/>
            <a:ext cx="3447419" cy="1391601"/>
          </a:xfrm>
          <a:prstGeom prst="rect">
            <a:avLst/>
          </a:prstGeom>
          <a:noFill/>
          <a:ln w="15875">
            <a:solidFill>
              <a:srgbClr val="8C4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2920" tIns="9144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>
                <a:ln w="0"/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VPC</a:t>
            </a:r>
          </a:p>
        </p:txBody>
      </p:sp>
      <p:grpSp>
        <p:nvGrpSpPr>
          <p:cNvPr id="441" name="Group 440">
            <a:extLst>
              <a:ext uri="{FF2B5EF4-FFF2-40B4-BE49-F238E27FC236}">
                <a16:creationId xmlns:a16="http://schemas.microsoft.com/office/drawing/2014/main" id="{69647CD8-BD73-3349-43EB-3CB5734D0411}"/>
              </a:ext>
            </a:extLst>
          </p:cNvPr>
          <p:cNvGrpSpPr/>
          <p:nvPr/>
        </p:nvGrpSpPr>
        <p:grpSpPr>
          <a:xfrm>
            <a:off x="5320647" y="9413376"/>
            <a:ext cx="1035971" cy="1085310"/>
            <a:chOff x="4826419" y="3013470"/>
            <a:chExt cx="1035971" cy="1085310"/>
          </a:xfrm>
        </p:grpSpPr>
        <p:sp>
          <p:nvSpPr>
            <p:cNvPr id="442" name="TextBox 441">
              <a:extLst>
                <a:ext uri="{FF2B5EF4-FFF2-40B4-BE49-F238E27FC236}">
                  <a16:creationId xmlns:a16="http://schemas.microsoft.com/office/drawing/2014/main" id="{A9F38624-39D0-5A21-F64D-405DD52505FA}"/>
                </a:ext>
              </a:extLst>
            </p:cNvPr>
            <p:cNvSpPr txBox="1"/>
            <p:nvPr/>
          </p:nvSpPr>
          <p:spPr>
            <a:xfrm>
              <a:off x="4826419" y="3452449"/>
              <a:ext cx="1035971" cy="646331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>
                  <a:latin typeface="+mj-lt"/>
                </a:rPr>
                <a:t>Amazon Bedrock </a:t>
              </a:r>
            </a:p>
            <a:p>
              <a:pPr algn="ctr"/>
              <a:r>
                <a:rPr lang="en-US" sz="1200" dirty="0">
                  <a:latin typeface="+mj-lt"/>
                </a:rPr>
                <a:t>endpoint</a:t>
              </a:r>
            </a:p>
          </p:txBody>
        </p:sp>
        <p:pic>
          <p:nvPicPr>
            <p:cNvPr id="443" name="Graphic 29">
              <a:extLst>
                <a:ext uri="{FF2B5EF4-FFF2-40B4-BE49-F238E27FC236}">
                  <a16:creationId xmlns:a16="http://schemas.microsoft.com/office/drawing/2014/main" id="{0F43CCF5-7E68-D1AD-E17F-4A4CA748F84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25888" y="3013470"/>
              <a:ext cx="457200" cy="4572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</p:pic>
      </p:grpSp>
      <p:pic>
        <p:nvPicPr>
          <p:cNvPr id="444" name="Graphic 443">
            <a:extLst>
              <a:ext uri="{FF2B5EF4-FFF2-40B4-BE49-F238E27FC236}">
                <a16:creationId xmlns:a16="http://schemas.microsoft.com/office/drawing/2014/main" id="{474CEA55-7C19-5636-D21E-0394362D5515}"/>
              </a:ext>
            </a:extLst>
          </p:cNvPr>
          <p:cNvPicPr>
            <a:picLocks noChangeAspect="1"/>
          </p:cNvPicPr>
          <p:nvPr/>
        </p:nvPicPr>
        <p:blipFill>
          <a:blip r:embed="rId41">
            <a:extLst>
              <a:ext uri="{96DAC541-7B7A-43D3-8B79-37D633B846F1}">
                <asvg:svgBlip xmlns:asvg="http://schemas.microsoft.com/office/drawing/2016/SVG/main" r:embed="rId42"/>
              </a:ext>
            </a:extLst>
          </a:blip>
          <a:srcRect/>
          <a:stretch/>
        </p:blipFill>
        <p:spPr>
          <a:xfrm>
            <a:off x="4689748" y="8344238"/>
            <a:ext cx="381000" cy="381000"/>
          </a:xfrm>
          <a:prstGeom prst="rect">
            <a:avLst/>
          </a:prstGeom>
        </p:spPr>
      </p:pic>
      <p:grpSp>
        <p:nvGrpSpPr>
          <p:cNvPr id="445" name="Group 444">
            <a:extLst>
              <a:ext uri="{FF2B5EF4-FFF2-40B4-BE49-F238E27FC236}">
                <a16:creationId xmlns:a16="http://schemas.microsoft.com/office/drawing/2014/main" id="{5537F7D2-9B0B-5D74-4347-91ECED3BFD5D}"/>
              </a:ext>
            </a:extLst>
          </p:cNvPr>
          <p:cNvGrpSpPr/>
          <p:nvPr/>
        </p:nvGrpSpPr>
        <p:grpSpPr>
          <a:xfrm>
            <a:off x="14046539" y="8627030"/>
            <a:ext cx="1449440" cy="743343"/>
            <a:chOff x="4341273" y="5499952"/>
            <a:chExt cx="1449440" cy="743343"/>
          </a:xfrm>
        </p:grpSpPr>
        <p:sp>
          <p:nvSpPr>
            <p:cNvPr id="446" name="TextBox 445">
              <a:extLst>
                <a:ext uri="{FF2B5EF4-FFF2-40B4-BE49-F238E27FC236}">
                  <a16:creationId xmlns:a16="http://schemas.microsoft.com/office/drawing/2014/main" id="{485CD3D6-2A2D-7E3A-5938-6AC2EB9BEBD1}"/>
                </a:ext>
              </a:extLst>
            </p:cNvPr>
            <p:cNvSpPr txBox="1"/>
            <p:nvPr/>
          </p:nvSpPr>
          <p:spPr>
            <a:xfrm>
              <a:off x="4341273" y="5966296"/>
              <a:ext cx="144944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>
                  <a:latin typeface="+mj-lt"/>
                </a:rPr>
                <a:t>Amazon </a:t>
              </a:r>
              <a:r>
                <a:rPr lang="en-US" sz="1200" dirty="0">
                  <a:latin typeface="+mj-lt"/>
                </a:rPr>
                <a:t>Macie</a:t>
              </a:r>
            </a:p>
          </p:txBody>
        </p:sp>
        <p:pic>
          <p:nvPicPr>
            <p:cNvPr id="447" name="Graphic 6">
              <a:extLst>
                <a:ext uri="{FF2B5EF4-FFF2-40B4-BE49-F238E27FC236}">
                  <a16:creationId xmlns:a16="http://schemas.microsoft.com/office/drawing/2014/main" id="{448692D9-74F7-D9A2-D1A6-855CA34C51F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rcRect/>
            <a:stretch/>
          </p:blipFill>
          <p:spPr bwMode="auto">
            <a:xfrm>
              <a:off x="4835701" y="5499952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448" name="Group 447">
            <a:extLst>
              <a:ext uri="{FF2B5EF4-FFF2-40B4-BE49-F238E27FC236}">
                <a16:creationId xmlns:a16="http://schemas.microsoft.com/office/drawing/2014/main" id="{7C4C0E2D-B1AB-BF71-AC7A-06009D139A8F}"/>
              </a:ext>
            </a:extLst>
          </p:cNvPr>
          <p:cNvGrpSpPr/>
          <p:nvPr/>
        </p:nvGrpSpPr>
        <p:grpSpPr>
          <a:xfrm>
            <a:off x="11234675" y="7410878"/>
            <a:ext cx="2292350" cy="922911"/>
            <a:chOff x="2521079" y="4416570"/>
            <a:chExt cx="2292350" cy="922911"/>
          </a:xfrm>
        </p:grpSpPr>
        <p:pic>
          <p:nvPicPr>
            <p:cNvPr id="449" name="Graphic 14">
              <a:extLst>
                <a:ext uri="{FF2B5EF4-FFF2-40B4-BE49-F238E27FC236}">
                  <a16:creationId xmlns:a16="http://schemas.microsoft.com/office/drawing/2014/main" id="{F7B354FA-7D3F-EE3A-0BED-00945DF6D87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8">
              <a:extLst>
                <a:ext uri="{96DAC541-7B7A-43D3-8B79-37D633B846F1}">
                  <asvg:svgBlip xmlns:asvg="http://schemas.microsoft.com/office/drawing/2016/SVG/main" r:embed="rId49"/>
                </a:ext>
              </a:extLst>
            </a:blip>
            <a:srcRect/>
            <a:stretch/>
          </p:blipFill>
          <p:spPr bwMode="auto">
            <a:xfrm>
              <a:off x="3446914" y="4416570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50" name="TextBox 17">
              <a:extLst>
                <a:ext uri="{FF2B5EF4-FFF2-40B4-BE49-F238E27FC236}">
                  <a16:creationId xmlns:a16="http://schemas.microsoft.com/office/drawing/2014/main" id="{4F164B30-B506-E666-B9DD-CD774D68E2A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1079" y="4877816"/>
              <a:ext cx="229235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lang="en-US" altLang="en-US" sz="1200">
                  <a:latin typeface="+mj-lt"/>
                  <a:ea typeface="Amazon Ember" panose="020B0603020204020204" pitchFamily="34" charset="0"/>
                  <a:cs typeface="Arial" panose="020B0604020202020204" pitchFamily="34" charset="0"/>
                </a:rPr>
                <a:t>Amazon OpenSearch </a:t>
              </a:r>
            </a:p>
            <a:p>
              <a:pPr algn="ctr" eaLnBrk="1" hangingPunct="1"/>
              <a:r>
                <a:rPr lang="en-US" altLang="en-US" sz="1200">
                  <a:latin typeface="+mj-lt"/>
                  <a:ea typeface="Amazon Ember" panose="020B0603020204020204" pitchFamily="34" charset="0"/>
                  <a:cs typeface="Arial" panose="020B0604020202020204" pitchFamily="34" charset="0"/>
                </a:rPr>
                <a:t>Serverless</a:t>
              </a:r>
              <a:endParaRPr lang="en-US" altLang="en-US" sz="1200" dirty="0">
                <a:latin typeface="+mj-lt"/>
                <a:ea typeface="Amazon Ember" panose="020B0603020204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451" name="Group 450">
            <a:extLst>
              <a:ext uri="{FF2B5EF4-FFF2-40B4-BE49-F238E27FC236}">
                <a16:creationId xmlns:a16="http://schemas.microsoft.com/office/drawing/2014/main" id="{8EBFA57B-0E0B-34A2-C07A-4CAA9327AB1E}"/>
              </a:ext>
            </a:extLst>
          </p:cNvPr>
          <p:cNvGrpSpPr/>
          <p:nvPr/>
        </p:nvGrpSpPr>
        <p:grpSpPr>
          <a:xfrm>
            <a:off x="6162530" y="9396562"/>
            <a:ext cx="1278874" cy="1069598"/>
            <a:chOff x="4731170" y="3029182"/>
            <a:chExt cx="1278874" cy="1069598"/>
          </a:xfrm>
        </p:grpSpPr>
        <p:sp>
          <p:nvSpPr>
            <p:cNvPr id="452" name="TextBox 451">
              <a:extLst>
                <a:ext uri="{FF2B5EF4-FFF2-40B4-BE49-F238E27FC236}">
                  <a16:creationId xmlns:a16="http://schemas.microsoft.com/office/drawing/2014/main" id="{6F6D4348-EC5E-1631-1158-88B19A077C7B}"/>
                </a:ext>
              </a:extLst>
            </p:cNvPr>
            <p:cNvSpPr txBox="1"/>
            <p:nvPr/>
          </p:nvSpPr>
          <p:spPr>
            <a:xfrm>
              <a:off x="4731170" y="3452449"/>
              <a:ext cx="1278874" cy="646331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>
                  <a:latin typeface="+mj-lt"/>
                </a:rPr>
                <a:t>Amazon OpenSearch Service endpoint</a:t>
              </a:r>
            </a:p>
          </p:txBody>
        </p:sp>
        <p:pic>
          <p:nvPicPr>
            <p:cNvPr id="453" name="Graphic 29">
              <a:extLst>
                <a:ext uri="{FF2B5EF4-FFF2-40B4-BE49-F238E27FC236}">
                  <a16:creationId xmlns:a16="http://schemas.microsoft.com/office/drawing/2014/main" id="{C365B91E-C8FD-C133-003E-DCBFD4D6F2C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45967" y="3029182"/>
              <a:ext cx="457200" cy="4572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</p:pic>
      </p:grpSp>
      <p:grpSp>
        <p:nvGrpSpPr>
          <p:cNvPr id="454" name="Group 453">
            <a:extLst>
              <a:ext uri="{FF2B5EF4-FFF2-40B4-BE49-F238E27FC236}">
                <a16:creationId xmlns:a16="http://schemas.microsoft.com/office/drawing/2014/main" id="{73E16BC3-0A62-F8E4-A238-75C824D22110}"/>
              </a:ext>
            </a:extLst>
          </p:cNvPr>
          <p:cNvGrpSpPr/>
          <p:nvPr/>
        </p:nvGrpSpPr>
        <p:grpSpPr>
          <a:xfrm>
            <a:off x="11716231" y="8487203"/>
            <a:ext cx="1267701" cy="919751"/>
            <a:chOff x="5508935" y="3022875"/>
            <a:chExt cx="1267701" cy="919751"/>
          </a:xfrm>
        </p:grpSpPr>
        <p:pic>
          <p:nvPicPr>
            <p:cNvPr id="455" name="Graphic 10">
              <a:extLst>
                <a:ext uri="{FF2B5EF4-FFF2-40B4-BE49-F238E27FC236}">
                  <a16:creationId xmlns:a16="http://schemas.microsoft.com/office/drawing/2014/main" id="{F98FD348-3E2D-D759-D9C9-BEAE9435E82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0">
              <a:extLst>
                <a:ext uri="{96DAC541-7B7A-43D3-8B79-37D633B846F1}">
                  <asvg:svgBlip xmlns:asvg="http://schemas.microsoft.com/office/drawing/2016/SVG/main" r:embed="rId51"/>
                </a:ext>
              </a:extLst>
            </a:blip>
            <a:srcRect/>
            <a:stretch/>
          </p:blipFill>
          <p:spPr bwMode="auto">
            <a:xfrm>
              <a:off x="5945574" y="3022875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56" name="TextBox 20">
              <a:extLst>
                <a:ext uri="{FF2B5EF4-FFF2-40B4-BE49-F238E27FC236}">
                  <a16:creationId xmlns:a16="http://schemas.microsoft.com/office/drawing/2014/main" id="{E3A7CEBF-EE8B-5BAE-B607-049F03BBA6B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508935" y="3480961"/>
              <a:ext cx="1267701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lang="en-US" altLang="en-US" sz="1200" dirty="0">
                  <a:latin typeface="+mj-lt"/>
                  <a:ea typeface="Amazon Ember" panose="020B0603020204020204" pitchFamily="34" charset="0"/>
                  <a:cs typeface="Arial" panose="020B0604020202020204" pitchFamily="34" charset="0"/>
                </a:rPr>
                <a:t>AWS</a:t>
              </a:r>
            </a:p>
            <a:p>
              <a:pPr algn="ctr" eaLnBrk="1" hangingPunct="1"/>
              <a:r>
                <a:rPr lang="en-US" altLang="en-US" sz="1200" dirty="0">
                  <a:latin typeface="+mj-lt"/>
                  <a:ea typeface="Amazon Ember" panose="020B0603020204020204" pitchFamily="34" charset="0"/>
                  <a:cs typeface="Arial" panose="020B0604020202020204" pitchFamily="34" charset="0"/>
                </a:rPr>
                <a:t>Lambda</a:t>
              </a:r>
            </a:p>
          </p:txBody>
        </p:sp>
      </p:grpSp>
      <p:grpSp>
        <p:nvGrpSpPr>
          <p:cNvPr id="457" name="Group 456">
            <a:extLst>
              <a:ext uri="{FF2B5EF4-FFF2-40B4-BE49-F238E27FC236}">
                <a16:creationId xmlns:a16="http://schemas.microsoft.com/office/drawing/2014/main" id="{D765B34D-76F9-4267-D990-6C8356EC7BA1}"/>
              </a:ext>
            </a:extLst>
          </p:cNvPr>
          <p:cNvGrpSpPr/>
          <p:nvPr/>
        </p:nvGrpSpPr>
        <p:grpSpPr>
          <a:xfrm>
            <a:off x="10267697" y="7410730"/>
            <a:ext cx="2279650" cy="914230"/>
            <a:chOff x="5149990" y="2700056"/>
            <a:chExt cx="2279650" cy="914230"/>
          </a:xfrm>
        </p:grpSpPr>
        <p:pic>
          <p:nvPicPr>
            <p:cNvPr id="458" name="Graphic 457" descr="Amazon Bedrock service icon.">
              <a:extLst>
                <a:ext uri="{FF2B5EF4-FFF2-40B4-BE49-F238E27FC236}">
                  <a16:creationId xmlns:a16="http://schemas.microsoft.com/office/drawing/2014/main" id="{500B4510-8B8F-AADB-D8E8-DFDE1D88DE2B}"/>
                </a:ext>
              </a:extLst>
            </p:cNvPr>
            <p:cNvPicPr>
              <a:picLocks noChangeAspect="1"/>
            </p:cNvPicPr>
            <p:nvPr/>
          </p:nvPicPr>
          <p:blipFill>
            <a:blip r:embed="rId52">
              <a:extLst>
                <a:ext uri="{96DAC541-7B7A-43D3-8B79-37D633B846F1}">
                  <asvg:svgBlip xmlns:asvg="http://schemas.microsoft.com/office/drawing/2016/SVG/main" r:embed="rId53"/>
                </a:ext>
              </a:extLst>
            </a:blip>
            <a:srcRect/>
            <a:stretch/>
          </p:blipFill>
          <p:spPr>
            <a:xfrm>
              <a:off x="6063121" y="2700056"/>
              <a:ext cx="457200" cy="457200"/>
            </a:xfrm>
            <a:prstGeom prst="rect">
              <a:avLst/>
            </a:prstGeom>
          </p:spPr>
        </p:pic>
        <p:sp>
          <p:nvSpPr>
            <p:cNvPr id="459" name="TextBox 12">
              <a:extLst>
                <a:ext uri="{FF2B5EF4-FFF2-40B4-BE49-F238E27FC236}">
                  <a16:creationId xmlns:a16="http://schemas.microsoft.com/office/drawing/2014/main" id="{2404C831-E414-B302-E0B2-59D2774C5C5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49990" y="3152621"/>
              <a:ext cx="227965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lang="en-US" altLang="en-US" sz="1200" dirty="0">
                  <a:latin typeface="+mj-lt"/>
                  <a:ea typeface="Amazon Ember" panose="020B0603020204020204" pitchFamily="34" charset="0"/>
                  <a:cs typeface="Arial" panose="020B0604020202020204" pitchFamily="34" charset="0"/>
                </a:rPr>
                <a:t>Amazon </a:t>
              </a:r>
            </a:p>
            <a:p>
              <a:pPr algn="ctr" eaLnBrk="1" hangingPunct="1"/>
              <a:r>
                <a:rPr lang="en-US" altLang="en-US" sz="1200" dirty="0">
                  <a:latin typeface="+mj-lt"/>
                  <a:ea typeface="Amazon Ember" panose="020B0603020204020204" pitchFamily="34" charset="0"/>
                  <a:cs typeface="Arial" panose="020B0604020202020204" pitchFamily="34" charset="0"/>
                </a:rPr>
                <a:t>Bedrock</a:t>
              </a:r>
            </a:p>
          </p:txBody>
        </p:sp>
      </p:grpSp>
      <p:grpSp>
        <p:nvGrpSpPr>
          <p:cNvPr id="460" name="Group 459">
            <a:extLst>
              <a:ext uri="{FF2B5EF4-FFF2-40B4-BE49-F238E27FC236}">
                <a16:creationId xmlns:a16="http://schemas.microsoft.com/office/drawing/2014/main" id="{55D6768B-0206-CDCB-676B-9DB671FEB361}"/>
              </a:ext>
            </a:extLst>
          </p:cNvPr>
          <p:cNvGrpSpPr/>
          <p:nvPr/>
        </p:nvGrpSpPr>
        <p:grpSpPr>
          <a:xfrm>
            <a:off x="4415102" y="9468154"/>
            <a:ext cx="1034431" cy="903748"/>
            <a:chOff x="4931194" y="3010366"/>
            <a:chExt cx="1034431" cy="903748"/>
          </a:xfrm>
        </p:grpSpPr>
        <p:sp>
          <p:nvSpPr>
            <p:cNvPr id="461" name="TextBox 460">
              <a:extLst>
                <a:ext uri="{FF2B5EF4-FFF2-40B4-BE49-F238E27FC236}">
                  <a16:creationId xmlns:a16="http://schemas.microsoft.com/office/drawing/2014/main" id="{975D0F65-5681-3A80-1249-28C611BDCC29}"/>
                </a:ext>
              </a:extLst>
            </p:cNvPr>
            <p:cNvSpPr txBox="1"/>
            <p:nvPr/>
          </p:nvSpPr>
          <p:spPr>
            <a:xfrm>
              <a:off x="4931194" y="3452449"/>
              <a:ext cx="1034431" cy="46166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>
                  <a:latin typeface="+mj-lt"/>
                </a:rPr>
                <a:t>Amazon S3 </a:t>
              </a:r>
            </a:p>
            <a:p>
              <a:pPr algn="ctr"/>
              <a:r>
                <a:rPr lang="en-US" sz="1200" dirty="0">
                  <a:latin typeface="+mj-lt"/>
                </a:rPr>
                <a:t>endpoint</a:t>
              </a:r>
            </a:p>
          </p:txBody>
        </p:sp>
        <p:pic>
          <p:nvPicPr>
            <p:cNvPr id="462" name="Graphic 29">
              <a:extLst>
                <a:ext uri="{FF2B5EF4-FFF2-40B4-BE49-F238E27FC236}">
                  <a16:creationId xmlns:a16="http://schemas.microsoft.com/office/drawing/2014/main" id="{2C5B7CDF-92C1-AD8D-2FB1-22CC9266A49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41070" y="3010366"/>
              <a:ext cx="457200" cy="4572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</p:pic>
      </p:grpSp>
      <p:grpSp>
        <p:nvGrpSpPr>
          <p:cNvPr id="463" name="Group 462">
            <a:extLst>
              <a:ext uri="{FF2B5EF4-FFF2-40B4-BE49-F238E27FC236}">
                <a16:creationId xmlns:a16="http://schemas.microsoft.com/office/drawing/2014/main" id="{BFF237DA-3D91-354B-8E82-F6ECB8F4C7E5}"/>
              </a:ext>
            </a:extLst>
          </p:cNvPr>
          <p:cNvGrpSpPr/>
          <p:nvPr/>
        </p:nvGrpSpPr>
        <p:grpSpPr>
          <a:xfrm>
            <a:off x="11819289" y="9608264"/>
            <a:ext cx="1123121" cy="882696"/>
            <a:chOff x="2170712" y="6695124"/>
            <a:chExt cx="1123121" cy="882696"/>
          </a:xfrm>
        </p:grpSpPr>
        <p:sp>
          <p:nvSpPr>
            <p:cNvPr id="464" name="TextBox 463">
              <a:extLst>
                <a:ext uri="{FF2B5EF4-FFF2-40B4-BE49-F238E27FC236}">
                  <a16:creationId xmlns:a16="http://schemas.microsoft.com/office/drawing/2014/main" id="{388DB1E3-2409-A67D-9244-FA45EB09983A}"/>
                </a:ext>
              </a:extLst>
            </p:cNvPr>
            <p:cNvSpPr txBox="1"/>
            <p:nvPr/>
          </p:nvSpPr>
          <p:spPr>
            <a:xfrm>
              <a:off x="2170712" y="7116155"/>
              <a:ext cx="112312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>
                  <a:latin typeface="+mj-lt"/>
                </a:rPr>
                <a:t>Model invocation </a:t>
              </a:r>
              <a:r>
                <a:rPr lang="en-US" sz="1200" dirty="0">
                  <a:latin typeface="+mj-lt"/>
                </a:rPr>
                <a:t>l</a:t>
              </a:r>
              <a:r>
                <a:rPr lang="en-US" sz="1200">
                  <a:latin typeface="+mj-lt"/>
                </a:rPr>
                <a:t>ogs</a:t>
              </a:r>
              <a:endParaRPr lang="en-US" sz="1200" dirty="0">
                <a:latin typeface="+mj-lt"/>
              </a:endParaRPr>
            </a:p>
          </p:txBody>
        </p:sp>
        <p:pic>
          <p:nvPicPr>
            <p:cNvPr id="465" name="Graphic 464">
              <a:extLst>
                <a:ext uri="{FF2B5EF4-FFF2-40B4-BE49-F238E27FC236}">
                  <a16:creationId xmlns:a16="http://schemas.microsoft.com/office/drawing/2014/main" id="{4947D6E7-EF98-758A-2F1B-2BEF5543F5C4}"/>
                </a:ext>
              </a:extLst>
            </p:cNvPr>
            <p:cNvPicPr>
              <a:picLocks noChangeAspect="1"/>
            </p:cNvPicPr>
            <p:nvPr/>
          </p:nvPicPr>
          <p:blipFill>
            <a:blip r:embed="rId54">
              <a:extLst>
                <a:ext uri="{96DAC541-7B7A-43D3-8B79-37D633B846F1}">
                  <asvg:svgBlip xmlns:asvg="http://schemas.microsoft.com/office/drawing/2016/SVG/main" r:embed="rId55"/>
                </a:ext>
              </a:extLst>
            </a:blip>
            <a:stretch>
              <a:fillRect/>
            </a:stretch>
          </p:blipFill>
          <p:spPr>
            <a:xfrm>
              <a:off x="2511699" y="6695124"/>
              <a:ext cx="457200" cy="457200"/>
            </a:xfrm>
            <a:prstGeom prst="rect">
              <a:avLst/>
            </a:prstGeom>
          </p:spPr>
        </p:pic>
      </p:grpSp>
      <p:grpSp>
        <p:nvGrpSpPr>
          <p:cNvPr id="466" name="Group 465">
            <a:extLst>
              <a:ext uri="{FF2B5EF4-FFF2-40B4-BE49-F238E27FC236}">
                <a16:creationId xmlns:a16="http://schemas.microsoft.com/office/drawing/2014/main" id="{ABFC6C6D-F21F-B5A3-3483-A93773B44A48}"/>
              </a:ext>
            </a:extLst>
          </p:cNvPr>
          <p:cNvGrpSpPr/>
          <p:nvPr/>
        </p:nvGrpSpPr>
        <p:grpSpPr>
          <a:xfrm>
            <a:off x="14064540" y="11006514"/>
            <a:ext cx="1349705" cy="878622"/>
            <a:chOff x="8532014" y="4363147"/>
            <a:chExt cx="1349705" cy="878622"/>
          </a:xfrm>
        </p:grpSpPr>
        <p:pic>
          <p:nvPicPr>
            <p:cNvPr id="467" name="Graphic 21" descr="Amazon Inspector service icon.">
              <a:extLst>
                <a:ext uri="{FF2B5EF4-FFF2-40B4-BE49-F238E27FC236}">
                  <a16:creationId xmlns:a16="http://schemas.microsoft.com/office/drawing/2014/main" id="{7E59F24F-F6AC-F134-E82A-E0BF84E30C9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6">
              <a:extLst>
                <a:ext uri="{96DAC541-7B7A-43D3-8B79-37D633B846F1}">
                  <asvg:svgBlip xmlns:asvg="http://schemas.microsoft.com/office/drawing/2016/SVG/main" r:embed="rId57"/>
                </a:ext>
              </a:extLst>
            </a:blip>
            <a:srcRect/>
            <a:stretch/>
          </p:blipFill>
          <p:spPr bwMode="auto">
            <a:xfrm>
              <a:off x="8962769" y="4363147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68" name="TextBox 15">
              <a:extLst>
                <a:ext uri="{FF2B5EF4-FFF2-40B4-BE49-F238E27FC236}">
                  <a16:creationId xmlns:a16="http://schemas.microsoft.com/office/drawing/2014/main" id="{F345C41A-E5F3-9CFD-51CA-6254FC35894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532014" y="4780104"/>
              <a:ext cx="1349705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lang="en-US" altLang="en-US" sz="1200" dirty="0">
                  <a:latin typeface="+mj-lt"/>
                  <a:ea typeface="Amazon Ember" panose="020B0603020204020204" pitchFamily="34" charset="0"/>
                  <a:cs typeface="Arial" panose="020B0604020202020204" pitchFamily="34" charset="0"/>
                </a:rPr>
                <a:t>Amazon</a:t>
              </a:r>
            </a:p>
            <a:p>
              <a:pPr algn="ctr" eaLnBrk="1" hangingPunct="1"/>
              <a:r>
                <a:rPr lang="en-US" altLang="en-US" sz="1200" dirty="0">
                  <a:latin typeface="+mj-lt"/>
                  <a:ea typeface="Amazon Ember" panose="020B0603020204020204" pitchFamily="34" charset="0"/>
                  <a:cs typeface="Arial" panose="020B0604020202020204" pitchFamily="34" charset="0"/>
                </a:rPr>
                <a:t>Inspector</a:t>
              </a:r>
            </a:p>
          </p:txBody>
        </p:sp>
      </p:grpSp>
      <p:grpSp>
        <p:nvGrpSpPr>
          <p:cNvPr id="469" name="Group 468">
            <a:extLst>
              <a:ext uri="{FF2B5EF4-FFF2-40B4-BE49-F238E27FC236}">
                <a16:creationId xmlns:a16="http://schemas.microsoft.com/office/drawing/2014/main" id="{3DF0FCE5-7D45-76A8-5EB0-3A5176F4AFA4}"/>
              </a:ext>
            </a:extLst>
          </p:cNvPr>
          <p:cNvGrpSpPr/>
          <p:nvPr/>
        </p:nvGrpSpPr>
        <p:grpSpPr>
          <a:xfrm>
            <a:off x="10601332" y="9567571"/>
            <a:ext cx="1512359" cy="922025"/>
            <a:chOff x="3617958" y="7419984"/>
            <a:chExt cx="1512359" cy="922025"/>
          </a:xfrm>
        </p:grpSpPr>
        <p:pic>
          <p:nvPicPr>
            <p:cNvPr id="470" name="Graphic 17" descr="Amazon Comprehend service icon.">
              <a:extLst>
                <a:ext uri="{FF2B5EF4-FFF2-40B4-BE49-F238E27FC236}">
                  <a16:creationId xmlns:a16="http://schemas.microsoft.com/office/drawing/2014/main" id="{B64E16F7-9CA1-CBE8-3827-9B77726ACAA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8">
              <a:extLst>
                <a:ext uri="{96DAC541-7B7A-43D3-8B79-37D633B846F1}">
                  <asvg:svgBlip xmlns:asvg="http://schemas.microsoft.com/office/drawing/2016/SVG/main" r:embed="rId59"/>
                </a:ext>
              </a:extLst>
            </a:blip>
            <a:srcRect/>
            <a:stretch/>
          </p:blipFill>
          <p:spPr bwMode="auto">
            <a:xfrm>
              <a:off x="4161071" y="7419984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71" name="TextBox 9">
              <a:extLst>
                <a:ext uri="{FF2B5EF4-FFF2-40B4-BE49-F238E27FC236}">
                  <a16:creationId xmlns:a16="http://schemas.microsoft.com/office/drawing/2014/main" id="{F691C02A-02B0-6773-AA5E-52EF369AE9D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17958" y="7880344"/>
              <a:ext cx="1512359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lang="en-US" altLang="en-US" sz="1200" dirty="0">
                  <a:latin typeface="+mj-lt"/>
                  <a:ea typeface="Amazon Ember" panose="020B0603020204020204" pitchFamily="34" charset="0"/>
                  <a:cs typeface="Arial" panose="020B0604020202020204" pitchFamily="34" charset="0"/>
                </a:rPr>
                <a:t>Amazon </a:t>
              </a:r>
            </a:p>
            <a:p>
              <a:pPr algn="ctr" eaLnBrk="1" hangingPunct="1"/>
              <a:r>
                <a:rPr lang="en-US" altLang="en-US" sz="1200" dirty="0">
                  <a:latin typeface="+mj-lt"/>
                  <a:ea typeface="Amazon Ember" panose="020B0603020204020204" pitchFamily="34" charset="0"/>
                  <a:cs typeface="Arial" panose="020B0604020202020204" pitchFamily="34" charset="0"/>
                </a:rPr>
                <a:t>Comprehend</a:t>
              </a:r>
            </a:p>
          </p:txBody>
        </p:sp>
      </p:grpSp>
      <p:grpSp>
        <p:nvGrpSpPr>
          <p:cNvPr id="472" name="Group 471">
            <a:extLst>
              <a:ext uri="{FF2B5EF4-FFF2-40B4-BE49-F238E27FC236}">
                <a16:creationId xmlns:a16="http://schemas.microsoft.com/office/drawing/2014/main" id="{F4E7C412-46DD-30B7-A884-A62E74FCE8F7}"/>
              </a:ext>
            </a:extLst>
          </p:cNvPr>
          <p:cNvGrpSpPr/>
          <p:nvPr/>
        </p:nvGrpSpPr>
        <p:grpSpPr>
          <a:xfrm>
            <a:off x="10255297" y="8487203"/>
            <a:ext cx="2279650" cy="915584"/>
            <a:chOff x="5149990" y="2774902"/>
            <a:chExt cx="2279650" cy="915584"/>
          </a:xfrm>
        </p:grpSpPr>
        <p:pic>
          <p:nvPicPr>
            <p:cNvPr id="473" name="Graphic 472" descr="Amazon Bedrock service icon.">
              <a:extLst>
                <a:ext uri="{FF2B5EF4-FFF2-40B4-BE49-F238E27FC236}">
                  <a16:creationId xmlns:a16="http://schemas.microsoft.com/office/drawing/2014/main" id="{E53C0223-F7F3-B975-6923-77F9F2EC7A16}"/>
                </a:ext>
              </a:extLst>
            </p:cNvPr>
            <p:cNvPicPr>
              <a:picLocks noChangeAspect="1"/>
            </p:cNvPicPr>
            <p:nvPr/>
          </p:nvPicPr>
          <p:blipFill>
            <a:blip r:embed="rId52">
              <a:extLst>
                <a:ext uri="{96DAC541-7B7A-43D3-8B79-37D633B846F1}">
                  <asvg:svgBlip xmlns:asvg="http://schemas.microsoft.com/office/drawing/2016/SVG/main" r:embed="rId53"/>
                </a:ext>
              </a:extLst>
            </a:blip>
            <a:srcRect/>
            <a:stretch/>
          </p:blipFill>
          <p:spPr>
            <a:xfrm>
              <a:off x="6063121" y="2774902"/>
              <a:ext cx="457200" cy="457200"/>
            </a:xfrm>
            <a:prstGeom prst="rect">
              <a:avLst/>
            </a:prstGeom>
          </p:spPr>
        </p:pic>
        <p:sp>
          <p:nvSpPr>
            <p:cNvPr id="474" name="TextBox 12">
              <a:extLst>
                <a:ext uri="{FF2B5EF4-FFF2-40B4-BE49-F238E27FC236}">
                  <a16:creationId xmlns:a16="http://schemas.microsoft.com/office/drawing/2014/main" id="{CCC28BCD-5076-5AC5-DB0D-68AA610B263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49990" y="3228821"/>
              <a:ext cx="227965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lang="en-US" altLang="en-US" sz="1200">
                  <a:latin typeface="+mj-lt"/>
                  <a:ea typeface="Amazon Ember" panose="020B0603020204020204" pitchFamily="34" charset="0"/>
                  <a:cs typeface="Arial" panose="020B0604020202020204" pitchFamily="34" charset="0"/>
                </a:rPr>
                <a:t>Guardrails for </a:t>
              </a:r>
            </a:p>
            <a:p>
              <a:pPr algn="ctr" eaLnBrk="1" hangingPunct="1"/>
              <a:r>
                <a:rPr lang="en-US" altLang="en-US" sz="1200">
                  <a:latin typeface="+mj-lt"/>
                  <a:ea typeface="Amazon Ember" panose="020B0603020204020204" pitchFamily="34" charset="0"/>
                  <a:cs typeface="Arial" panose="020B0604020202020204" pitchFamily="34" charset="0"/>
                </a:rPr>
                <a:t>Amazon Bedrock</a:t>
              </a:r>
              <a:endParaRPr lang="en-US" altLang="en-US" sz="1200" dirty="0">
                <a:latin typeface="+mj-lt"/>
                <a:ea typeface="Amazon Ember" panose="020B0603020204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475" name="Group 474">
            <a:extLst>
              <a:ext uri="{FF2B5EF4-FFF2-40B4-BE49-F238E27FC236}">
                <a16:creationId xmlns:a16="http://schemas.microsoft.com/office/drawing/2014/main" id="{94131D20-C720-D5A9-7F59-B4208D072670}"/>
              </a:ext>
            </a:extLst>
          </p:cNvPr>
          <p:cNvGrpSpPr/>
          <p:nvPr/>
        </p:nvGrpSpPr>
        <p:grpSpPr>
          <a:xfrm>
            <a:off x="8361457" y="7364831"/>
            <a:ext cx="2567793" cy="2934295"/>
            <a:chOff x="16494240" y="11227161"/>
            <a:chExt cx="2567793" cy="2934295"/>
          </a:xfrm>
        </p:grpSpPr>
        <p:grpSp>
          <p:nvGrpSpPr>
            <p:cNvPr id="476" name="Group 475">
              <a:extLst>
                <a:ext uri="{FF2B5EF4-FFF2-40B4-BE49-F238E27FC236}">
                  <a16:creationId xmlns:a16="http://schemas.microsoft.com/office/drawing/2014/main" id="{8065F2E0-A880-9A23-3B7D-589C234AEBB8}"/>
                </a:ext>
              </a:extLst>
            </p:cNvPr>
            <p:cNvGrpSpPr/>
            <p:nvPr/>
          </p:nvGrpSpPr>
          <p:grpSpPr>
            <a:xfrm>
              <a:off x="17072504" y="12419579"/>
              <a:ext cx="1123121" cy="873171"/>
              <a:chOff x="2227862" y="6695124"/>
              <a:chExt cx="1123121" cy="873171"/>
            </a:xfrm>
          </p:grpSpPr>
          <p:sp>
            <p:nvSpPr>
              <p:cNvPr id="485" name="TextBox 484">
                <a:extLst>
                  <a:ext uri="{FF2B5EF4-FFF2-40B4-BE49-F238E27FC236}">
                    <a16:creationId xmlns:a16="http://schemas.microsoft.com/office/drawing/2014/main" id="{94F07FA2-86D3-B872-D645-790946589AB6}"/>
                  </a:ext>
                </a:extLst>
              </p:cNvPr>
              <p:cNvSpPr txBox="1"/>
              <p:nvPr/>
            </p:nvSpPr>
            <p:spPr>
              <a:xfrm>
                <a:off x="2227862" y="7106630"/>
                <a:ext cx="112312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200" dirty="0">
                    <a:latin typeface="+mj-lt"/>
                  </a:rPr>
                  <a:t>Model</a:t>
                </a:r>
              </a:p>
              <a:p>
                <a:pPr algn="ctr"/>
                <a:r>
                  <a:rPr lang="en-US" sz="1200">
                    <a:latin typeface="+mj-lt"/>
                  </a:rPr>
                  <a:t>evaluation</a:t>
                </a:r>
                <a:endParaRPr lang="en-US" sz="1200" dirty="0">
                  <a:latin typeface="+mj-lt"/>
                </a:endParaRPr>
              </a:p>
            </p:txBody>
          </p:sp>
          <p:pic>
            <p:nvPicPr>
              <p:cNvPr id="486" name="Graphic 485">
                <a:extLst>
                  <a:ext uri="{FF2B5EF4-FFF2-40B4-BE49-F238E27FC236}">
                    <a16:creationId xmlns:a16="http://schemas.microsoft.com/office/drawing/2014/main" id="{464622B4-0AB8-DF31-46C6-80F802733B3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4">
                <a:extLst>
                  <a:ext uri="{96DAC541-7B7A-43D3-8B79-37D633B846F1}">
                    <asvg:svgBlip xmlns:asvg="http://schemas.microsoft.com/office/drawing/2016/SVG/main" r:embed="rId55"/>
                  </a:ext>
                </a:extLst>
              </a:blip>
              <a:stretch>
                <a:fillRect/>
              </a:stretch>
            </p:blipFill>
            <p:spPr>
              <a:xfrm>
                <a:off x="2568849" y="6695124"/>
                <a:ext cx="457200" cy="457200"/>
              </a:xfrm>
              <a:prstGeom prst="rect">
                <a:avLst/>
              </a:prstGeom>
            </p:spPr>
          </p:pic>
        </p:grpSp>
        <p:grpSp>
          <p:nvGrpSpPr>
            <p:cNvPr id="477" name="Group 476">
              <a:extLst>
                <a:ext uri="{FF2B5EF4-FFF2-40B4-BE49-F238E27FC236}">
                  <a16:creationId xmlns:a16="http://schemas.microsoft.com/office/drawing/2014/main" id="{A116C7D9-7DCC-EE12-903F-0FC7824EEE0B}"/>
                </a:ext>
              </a:extLst>
            </p:cNvPr>
            <p:cNvGrpSpPr/>
            <p:nvPr/>
          </p:nvGrpSpPr>
          <p:grpSpPr>
            <a:xfrm>
              <a:off x="17080530" y="13288285"/>
              <a:ext cx="1123121" cy="873171"/>
              <a:chOff x="2227862" y="6695124"/>
              <a:chExt cx="1123121" cy="873171"/>
            </a:xfrm>
          </p:grpSpPr>
          <p:sp>
            <p:nvSpPr>
              <p:cNvPr id="483" name="TextBox 482">
                <a:extLst>
                  <a:ext uri="{FF2B5EF4-FFF2-40B4-BE49-F238E27FC236}">
                    <a16:creationId xmlns:a16="http://schemas.microsoft.com/office/drawing/2014/main" id="{857220D5-261C-65D2-69EC-F45DA8EF7BFD}"/>
                  </a:ext>
                </a:extLst>
              </p:cNvPr>
              <p:cNvSpPr txBox="1"/>
              <p:nvPr/>
            </p:nvSpPr>
            <p:spPr>
              <a:xfrm>
                <a:off x="2227862" y="7106630"/>
                <a:ext cx="112312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200" dirty="0">
                    <a:latin typeface="+mj-lt"/>
                  </a:rPr>
                  <a:t>Training</a:t>
                </a:r>
              </a:p>
              <a:p>
                <a:pPr algn="ctr"/>
                <a:r>
                  <a:rPr lang="en-US" sz="1200" dirty="0">
                    <a:latin typeface="+mj-lt"/>
                  </a:rPr>
                  <a:t>Data</a:t>
                </a:r>
              </a:p>
            </p:txBody>
          </p:sp>
          <p:pic>
            <p:nvPicPr>
              <p:cNvPr id="484" name="Graphic 483">
                <a:extLst>
                  <a:ext uri="{FF2B5EF4-FFF2-40B4-BE49-F238E27FC236}">
                    <a16:creationId xmlns:a16="http://schemas.microsoft.com/office/drawing/2014/main" id="{78B1EDFD-8049-04B4-5E00-BA368C0DE33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4">
                <a:extLst>
                  <a:ext uri="{96DAC541-7B7A-43D3-8B79-37D633B846F1}">
                    <asvg:svgBlip xmlns:asvg="http://schemas.microsoft.com/office/drawing/2016/SVG/main" r:embed="rId55"/>
                  </a:ext>
                </a:extLst>
              </a:blip>
              <a:stretch>
                <a:fillRect/>
              </a:stretch>
            </p:blipFill>
            <p:spPr>
              <a:xfrm>
                <a:off x="2568849" y="6695124"/>
                <a:ext cx="457200" cy="457200"/>
              </a:xfrm>
              <a:prstGeom prst="rect">
                <a:avLst/>
              </a:prstGeom>
            </p:spPr>
          </p:pic>
        </p:grpSp>
        <p:grpSp>
          <p:nvGrpSpPr>
            <p:cNvPr id="478" name="Group 477">
              <a:extLst>
                <a:ext uri="{FF2B5EF4-FFF2-40B4-BE49-F238E27FC236}">
                  <a16:creationId xmlns:a16="http://schemas.microsoft.com/office/drawing/2014/main" id="{4395C6D9-358A-558C-B0C7-19563C7939AE}"/>
                </a:ext>
              </a:extLst>
            </p:cNvPr>
            <p:cNvGrpSpPr/>
            <p:nvPr/>
          </p:nvGrpSpPr>
          <p:grpSpPr>
            <a:xfrm>
              <a:off x="16494240" y="11330739"/>
              <a:ext cx="2279650" cy="1070321"/>
              <a:chOff x="5207140" y="2700056"/>
              <a:chExt cx="2279650" cy="1070321"/>
            </a:xfrm>
          </p:grpSpPr>
          <p:pic>
            <p:nvPicPr>
              <p:cNvPr id="481" name="Graphic 480" descr="Amazon Bedrock service icon.">
                <a:extLst>
                  <a:ext uri="{FF2B5EF4-FFF2-40B4-BE49-F238E27FC236}">
                    <a16:creationId xmlns:a16="http://schemas.microsoft.com/office/drawing/2014/main" id="{1D4B0010-9C0F-C0B3-E27F-BA24D02ACBC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2">
                <a:extLst>
                  <a:ext uri="{96DAC541-7B7A-43D3-8B79-37D633B846F1}">
                    <asvg:svgBlip xmlns:asvg="http://schemas.microsoft.com/office/drawing/2016/SVG/main" r:embed="rId53"/>
                  </a:ext>
                </a:extLst>
              </a:blip>
              <a:srcRect/>
              <a:stretch/>
            </p:blipFill>
            <p:spPr>
              <a:xfrm>
                <a:off x="6120271" y="2700056"/>
                <a:ext cx="457200" cy="457200"/>
              </a:xfrm>
              <a:prstGeom prst="rect">
                <a:avLst/>
              </a:prstGeom>
            </p:spPr>
          </p:pic>
          <p:sp>
            <p:nvSpPr>
              <p:cNvPr id="482" name="TextBox 12">
                <a:extLst>
                  <a:ext uri="{FF2B5EF4-FFF2-40B4-BE49-F238E27FC236}">
                    <a16:creationId xmlns:a16="http://schemas.microsoft.com/office/drawing/2014/main" id="{D36DBCA7-5E7C-D42B-DEB4-099EC4063AA8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207140" y="3124046"/>
                <a:ext cx="2279650" cy="6463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1200" dirty="0">
                    <a:latin typeface="+mj-lt"/>
                    <a:ea typeface="Amazon Ember" panose="020B0603020204020204" pitchFamily="34" charset="0"/>
                    <a:cs typeface="Arial" panose="020B0604020202020204" pitchFamily="34" charset="0"/>
                  </a:rPr>
                  <a:t>Amazon </a:t>
                </a:r>
              </a:p>
              <a:p>
                <a:pPr algn="ctr" eaLnBrk="1" hangingPunct="1"/>
                <a:r>
                  <a:rPr lang="en-US" altLang="en-US" sz="1200" dirty="0">
                    <a:latin typeface="+mj-lt"/>
                    <a:ea typeface="Amazon Ember" panose="020B0603020204020204" pitchFamily="34" charset="0"/>
                    <a:cs typeface="Arial" panose="020B0604020202020204" pitchFamily="34" charset="0"/>
                  </a:rPr>
                  <a:t>Bedrock</a:t>
                </a:r>
              </a:p>
              <a:p>
                <a:pPr algn="ctr" eaLnBrk="1" hangingPunct="1"/>
                <a:r>
                  <a:rPr lang="en-US" altLang="en-US" sz="1200" dirty="0">
                    <a:latin typeface="+mj-lt"/>
                    <a:ea typeface="Amazon Ember" panose="020B0603020204020204" pitchFamily="34" charset="0"/>
                    <a:cs typeface="Arial" panose="020B0604020202020204" pitchFamily="34" charset="0"/>
                  </a:rPr>
                  <a:t>f</a:t>
                </a:r>
                <a:r>
                  <a:rPr lang="en-US" altLang="en-US" sz="1200">
                    <a:latin typeface="+mj-lt"/>
                    <a:ea typeface="Amazon Ember" panose="020B0603020204020204" pitchFamily="34" charset="0"/>
                    <a:cs typeface="Arial" panose="020B0604020202020204" pitchFamily="34" charset="0"/>
                  </a:rPr>
                  <a:t>ine-tuning</a:t>
                </a:r>
                <a:endParaRPr lang="en-US" altLang="en-US" sz="1200" dirty="0">
                  <a:latin typeface="+mj-lt"/>
                  <a:ea typeface="Amazon Ember" panose="020B0603020204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479" name="Rectangle 478">
              <a:extLst>
                <a:ext uri="{FF2B5EF4-FFF2-40B4-BE49-F238E27FC236}">
                  <a16:creationId xmlns:a16="http://schemas.microsoft.com/office/drawing/2014/main" id="{69CFFB49-35F6-F2D0-DABB-6DC99F4AAB3C}"/>
                </a:ext>
              </a:extLst>
            </p:cNvPr>
            <p:cNvSpPr/>
            <p:nvPr/>
          </p:nvSpPr>
          <p:spPr>
            <a:xfrm>
              <a:off x="16850336" y="11227161"/>
              <a:ext cx="2211697" cy="2934295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0" name="TextBox 479">
              <a:extLst>
                <a:ext uri="{FF2B5EF4-FFF2-40B4-BE49-F238E27FC236}">
                  <a16:creationId xmlns:a16="http://schemas.microsoft.com/office/drawing/2014/main" id="{83C918FD-18EE-9B07-BDD2-4DBD4BBB37A4}"/>
                </a:ext>
              </a:extLst>
            </p:cNvPr>
            <p:cNvSpPr txBox="1"/>
            <p:nvPr/>
          </p:nvSpPr>
          <p:spPr>
            <a:xfrm rot="16200000">
              <a:off x="16057958" y="12468558"/>
              <a:ext cx="198694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/>
                <a:t>Model customization</a:t>
              </a:r>
              <a:endParaRPr lang="en-US" sz="1400" dirty="0"/>
            </a:p>
          </p:txBody>
        </p:sp>
      </p:grpSp>
      <p:cxnSp>
        <p:nvCxnSpPr>
          <p:cNvPr id="487" name="Straight Connector 486">
            <a:extLst>
              <a:ext uri="{FF2B5EF4-FFF2-40B4-BE49-F238E27FC236}">
                <a16:creationId xmlns:a16="http://schemas.microsoft.com/office/drawing/2014/main" id="{7DAEACB7-EA73-1575-50E6-C7FB9C65B5BB}"/>
              </a:ext>
            </a:extLst>
          </p:cNvPr>
          <p:cNvCxnSpPr>
            <a:cxnSpLocks/>
          </p:cNvCxnSpPr>
          <p:nvPr/>
        </p:nvCxnSpPr>
        <p:spPr>
          <a:xfrm>
            <a:off x="12927028" y="7488331"/>
            <a:ext cx="0" cy="548640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8" name="Rectangle 487">
            <a:extLst>
              <a:ext uri="{FF2B5EF4-FFF2-40B4-BE49-F238E27FC236}">
                <a16:creationId xmlns:a16="http://schemas.microsoft.com/office/drawing/2014/main" id="{0656B88D-8DAE-8EA6-18AA-765EBAA68B97}"/>
              </a:ext>
            </a:extLst>
          </p:cNvPr>
          <p:cNvSpPr/>
          <p:nvPr/>
        </p:nvSpPr>
        <p:spPr>
          <a:xfrm>
            <a:off x="10110071" y="10593924"/>
            <a:ext cx="2659049" cy="2525581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9" name="TextBox 488">
            <a:extLst>
              <a:ext uri="{FF2B5EF4-FFF2-40B4-BE49-F238E27FC236}">
                <a16:creationId xmlns:a16="http://schemas.microsoft.com/office/drawing/2014/main" id="{400E9783-9A13-1E7A-7C77-AF2149CD549E}"/>
              </a:ext>
            </a:extLst>
          </p:cNvPr>
          <p:cNvSpPr txBox="1"/>
          <p:nvPr/>
        </p:nvSpPr>
        <p:spPr>
          <a:xfrm rot="16200000">
            <a:off x="9148311" y="11595105"/>
            <a:ext cx="25255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Retrieval Augmented Generation</a:t>
            </a:r>
          </a:p>
        </p:txBody>
      </p:sp>
      <p:grpSp>
        <p:nvGrpSpPr>
          <p:cNvPr id="490" name="Group 489">
            <a:extLst>
              <a:ext uri="{FF2B5EF4-FFF2-40B4-BE49-F238E27FC236}">
                <a16:creationId xmlns:a16="http://schemas.microsoft.com/office/drawing/2014/main" id="{42A280C9-F831-72B6-DCDD-C5F5592FA856}"/>
              </a:ext>
            </a:extLst>
          </p:cNvPr>
          <p:cNvGrpSpPr/>
          <p:nvPr/>
        </p:nvGrpSpPr>
        <p:grpSpPr>
          <a:xfrm>
            <a:off x="10079856" y="11930749"/>
            <a:ext cx="2292350" cy="1110113"/>
            <a:chOff x="2749679" y="4444594"/>
            <a:chExt cx="2292350" cy="1110113"/>
          </a:xfrm>
        </p:grpSpPr>
        <p:pic>
          <p:nvPicPr>
            <p:cNvPr id="491" name="Graphic 14">
              <a:extLst>
                <a:ext uri="{FF2B5EF4-FFF2-40B4-BE49-F238E27FC236}">
                  <a16:creationId xmlns:a16="http://schemas.microsoft.com/office/drawing/2014/main" id="{A7A91F91-8F44-510F-2C73-7EAD94FE213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8">
              <a:extLst>
                <a:ext uri="{96DAC541-7B7A-43D3-8B79-37D633B846F1}">
                  <asvg:svgBlip xmlns:asvg="http://schemas.microsoft.com/office/drawing/2016/SVG/main" r:embed="rId49"/>
                </a:ext>
              </a:extLst>
            </a:blip>
            <a:srcRect/>
            <a:stretch/>
          </p:blipFill>
          <p:spPr bwMode="auto">
            <a:xfrm>
              <a:off x="3675514" y="4444594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92" name="TextBox 17">
              <a:extLst>
                <a:ext uri="{FF2B5EF4-FFF2-40B4-BE49-F238E27FC236}">
                  <a16:creationId xmlns:a16="http://schemas.microsoft.com/office/drawing/2014/main" id="{9598D468-EFBC-0EE8-EC7E-C3118FFBAFF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749679" y="4908376"/>
              <a:ext cx="2292350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lang="en-US" altLang="en-US" sz="1200" dirty="0">
                  <a:latin typeface="+mj-lt"/>
                  <a:ea typeface="Amazon Ember" panose="020B0603020204020204" pitchFamily="34" charset="0"/>
                  <a:cs typeface="Arial" panose="020B0604020202020204" pitchFamily="34" charset="0"/>
                </a:rPr>
                <a:t>Amazon </a:t>
              </a:r>
            </a:p>
            <a:p>
              <a:pPr algn="ctr" eaLnBrk="1" hangingPunct="1"/>
              <a:r>
                <a:rPr lang="en-US" altLang="en-US" sz="1200" dirty="0">
                  <a:latin typeface="+mj-lt"/>
                  <a:ea typeface="Amazon Ember" panose="020B0603020204020204" pitchFamily="34" charset="0"/>
                  <a:cs typeface="Arial" panose="020B0604020202020204" pitchFamily="34" charset="0"/>
                </a:rPr>
                <a:t>OpenSearch </a:t>
              </a:r>
            </a:p>
            <a:p>
              <a:pPr algn="ctr" eaLnBrk="1" hangingPunct="1"/>
              <a:r>
                <a:rPr lang="en-US" altLang="en-US" sz="1200" dirty="0">
                  <a:latin typeface="+mj-lt"/>
                  <a:ea typeface="Amazon Ember" panose="020B0603020204020204" pitchFamily="34" charset="0"/>
                  <a:cs typeface="Arial" panose="020B0604020202020204" pitchFamily="34" charset="0"/>
                </a:rPr>
                <a:t>Serverless</a:t>
              </a:r>
            </a:p>
          </p:txBody>
        </p:sp>
      </p:grpSp>
      <p:grpSp>
        <p:nvGrpSpPr>
          <p:cNvPr id="493" name="Group 492">
            <a:extLst>
              <a:ext uri="{FF2B5EF4-FFF2-40B4-BE49-F238E27FC236}">
                <a16:creationId xmlns:a16="http://schemas.microsoft.com/office/drawing/2014/main" id="{5B291DAF-C3E9-A545-566C-626769107FD4}"/>
              </a:ext>
            </a:extLst>
          </p:cNvPr>
          <p:cNvGrpSpPr/>
          <p:nvPr/>
        </p:nvGrpSpPr>
        <p:grpSpPr>
          <a:xfrm>
            <a:off x="11668129" y="11566915"/>
            <a:ext cx="1123121" cy="941411"/>
            <a:chOff x="2408837" y="6695124"/>
            <a:chExt cx="1123121" cy="941411"/>
          </a:xfrm>
        </p:grpSpPr>
        <p:sp>
          <p:nvSpPr>
            <p:cNvPr id="494" name="TextBox 493">
              <a:extLst>
                <a:ext uri="{FF2B5EF4-FFF2-40B4-BE49-F238E27FC236}">
                  <a16:creationId xmlns:a16="http://schemas.microsoft.com/office/drawing/2014/main" id="{B2B2C65C-40CE-9D58-AFC9-2ACC9E39BB87}"/>
                </a:ext>
              </a:extLst>
            </p:cNvPr>
            <p:cNvSpPr txBox="1"/>
            <p:nvPr/>
          </p:nvSpPr>
          <p:spPr>
            <a:xfrm>
              <a:off x="2408837" y="7174870"/>
              <a:ext cx="112312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>
                  <a:latin typeface="+mj-lt"/>
                </a:rPr>
                <a:t>Knowledge</a:t>
              </a:r>
            </a:p>
            <a:p>
              <a:pPr algn="ctr"/>
              <a:r>
                <a:rPr lang="en-US" sz="1200" dirty="0">
                  <a:latin typeface="+mj-lt"/>
                </a:rPr>
                <a:t>b</a:t>
              </a:r>
              <a:r>
                <a:rPr lang="en-US" sz="1200">
                  <a:latin typeface="+mj-lt"/>
                </a:rPr>
                <a:t>ases</a:t>
              </a:r>
              <a:endParaRPr lang="en-US" sz="1200" dirty="0">
                <a:latin typeface="+mj-lt"/>
              </a:endParaRPr>
            </a:p>
          </p:txBody>
        </p:sp>
        <p:pic>
          <p:nvPicPr>
            <p:cNvPr id="495" name="Graphic 494">
              <a:extLst>
                <a:ext uri="{FF2B5EF4-FFF2-40B4-BE49-F238E27FC236}">
                  <a16:creationId xmlns:a16="http://schemas.microsoft.com/office/drawing/2014/main" id="{AAA3B6E6-B598-61A1-4D45-2BD98C19F5BC}"/>
                </a:ext>
              </a:extLst>
            </p:cNvPr>
            <p:cNvPicPr>
              <a:picLocks noChangeAspect="1"/>
            </p:cNvPicPr>
            <p:nvPr/>
          </p:nvPicPr>
          <p:blipFill>
            <a:blip r:embed="rId54">
              <a:extLst>
                <a:ext uri="{96DAC541-7B7A-43D3-8B79-37D633B846F1}">
                  <asvg:svgBlip xmlns:asvg="http://schemas.microsoft.com/office/drawing/2016/SVG/main" r:embed="rId55"/>
                </a:ext>
              </a:extLst>
            </a:blip>
            <a:stretch>
              <a:fillRect/>
            </a:stretch>
          </p:blipFill>
          <p:spPr>
            <a:xfrm>
              <a:off x="2749824" y="6695124"/>
              <a:ext cx="457200" cy="457200"/>
            </a:xfrm>
            <a:prstGeom prst="rect">
              <a:avLst/>
            </a:prstGeom>
          </p:spPr>
        </p:pic>
      </p:grpSp>
      <p:grpSp>
        <p:nvGrpSpPr>
          <p:cNvPr id="496" name="Group 495">
            <a:extLst>
              <a:ext uri="{FF2B5EF4-FFF2-40B4-BE49-F238E27FC236}">
                <a16:creationId xmlns:a16="http://schemas.microsoft.com/office/drawing/2014/main" id="{AC68CB2C-5BAA-F4C0-6C3A-E5C81EEDA27A}"/>
              </a:ext>
            </a:extLst>
          </p:cNvPr>
          <p:cNvGrpSpPr/>
          <p:nvPr/>
        </p:nvGrpSpPr>
        <p:grpSpPr>
          <a:xfrm>
            <a:off x="10110071" y="10807813"/>
            <a:ext cx="2279650" cy="935201"/>
            <a:chOff x="5235715" y="2700056"/>
            <a:chExt cx="2279650" cy="935201"/>
          </a:xfrm>
        </p:grpSpPr>
        <p:pic>
          <p:nvPicPr>
            <p:cNvPr id="497" name="Graphic 496" descr="Amazon Bedrock service icon.">
              <a:extLst>
                <a:ext uri="{FF2B5EF4-FFF2-40B4-BE49-F238E27FC236}">
                  <a16:creationId xmlns:a16="http://schemas.microsoft.com/office/drawing/2014/main" id="{BE5B2FE7-52FF-5E2C-340D-BE588A04A732}"/>
                </a:ext>
              </a:extLst>
            </p:cNvPr>
            <p:cNvPicPr>
              <a:picLocks noChangeAspect="1"/>
            </p:cNvPicPr>
            <p:nvPr/>
          </p:nvPicPr>
          <p:blipFill>
            <a:blip r:embed="rId52">
              <a:extLst>
                <a:ext uri="{96DAC541-7B7A-43D3-8B79-37D633B846F1}">
                  <asvg:svgBlip xmlns:asvg="http://schemas.microsoft.com/office/drawing/2016/SVG/main" r:embed="rId53"/>
                </a:ext>
              </a:extLst>
            </a:blip>
            <a:srcRect/>
            <a:stretch/>
          </p:blipFill>
          <p:spPr>
            <a:xfrm>
              <a:off x="6148846" y="2700056"/>
              <a:ext cx="457200" cy="457200"/>
            </a:xfrm>
            <a:prstGeom prst="rect">
              <a:avLst/>
            </a:prstGeom>
          </p:spPr>
        </p:pic>
        <p:sp>
          <p:nvSpPr>
            <p:cNvPr id="498" name="TextBox 12">
              <a:extLst>
                <a:ext uri="{FF2B5EF4-FFF2-40B4-BE49-F238E27FC236}">
                  <a16:creationId xmlns:a16="http://schemas.microsoft.com/office/drawing/2014/main" id="{046A7AB0-C149-75B2-97C1-6A8D5F28891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235715" y="3173592"/>
              <a:ext cx="227965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lang="en-US" altLang="en-US" sz="1200" dirty="0">
                  <a:latin typeface="+mj-lt"/>
                  <a:ea typeface="Amazon Ember" panose="020B0603020204020204" pitchFamily="34" charset="0"/>
                  <a:cs typeface="Arial" panose="020B0604020202020204" pitchFamily="34" charset="0"/>
                </a:rPr>
                <a:t>Amazon Bedrock</a:t>
              </a:r>
              <a:br>
                <a:rPr lang="en-US" altLang="en-US" sz="1200" dirty="0">
                  <a:latin typeface="+mj-lt"/>
                  <a:ea typeface="Amazon Ember" panose="020B0603020204020204" pitchFamily="34" charset="0"/>
                  <a:cs typeface="Arial" panose="020B0604020202020204" pitchFamily="34" charset="0"/>
                </a:rPr>
              </a:br>
              <a:r>
                <a:rPr lang="en-US" altLang="en-US" sz="1200" dirty="0">
                  <a:latin typeface="+mj-lt"/>
                  <a:ea typeface="Amazon Ember" panose="020B0603020204020204" pitchFamily="34" charset="0"/>
                  <a:cs typeface="Arial" panose="020B0604020202020204" pitchFamily="34" charset="0"/>
                </a:rPr>
                <a:t>knowledge bases</a:t>
              </a:r>
            </a:p>
          </p:txBody>
        </p:sp>
      </p:grpSp>
      <p:sp>
        <p:nvSpPr>
          <p:cNvPr id="499" name="Rectangle 498">
            <a:extLst>
              <a:ext uri="{FF2B5EF4-FFF2-40B4-BE49-F238E27FC236}">
                <a16:creationId xmlns:a16="http://schemas.microsoft.com/office/drawing/2014/main" id="{287F7BCB-8A6B-AFCC-12C6-5C2785DF2B8A}"/>
              </a:ext>
            </a:extLst>
          </p:cNvPr>
          <p:cNvSpPr/>
          <p:nvPr/>
        </p:nvSpPr>
        <p:spPr>
          <a:xfrm>
            <a:off x="4687712" y="10591204"/>
            <a:ext cx="5264450" cy="2525581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0" name="TextBox 499">
            <a:extLst>
              <a:ext uri="{FF2B5EF4-FFF2-40B4-BE49-F238E27FC236}">
                <a16:creationId xmlns:a16="http://schemas.microsoft.com/office/drawing/2014/main" id="{0979FFAA-0EAC-1441-B2AA-3EB34A161C8A}"/>
              </a:ext>
            </a:extLst>
          </p:cNvPr>
          <p:cNvSpPr txBox="1"/>
          <p:nvPr/>
        </p:nvSpPr>
        <p:spPr>
          <a:xfrm rot="16200000">
            <a:off x="3725952" y="11700106"/>
            <a:ext cx="252558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Bedrock </a:t>
            </a:r>
            <a:r>
              <a:rPr lang="en-US" sz="1400" dirty="0" err="1"/>
              <a:t>AgentCore</a:t>
            </a:r>
            <a:endParaRPr lang="en-US" sz="1400" dirty="0"/>
          </a:p>
        </p:txBody>
      </p:sp>
      <p:grpSp>
        <p:nvGrpSpPr>
          <p:cNvPr id="501" name="Group 500">
            <a:extLst>
              <a:ext uri="{FF2B5EF4-FFF2-40B4-BE49-F238E27FC236}">
                <a16:creationId xmlns:a16="http://schemas.microsoft.com/office/drawing/2014/main" id="{D2F54A42-62EE-4C3C-A8D3-1CD50C223163}"/>
              </a:ext>
            </a:extLst>
          </p:cNvPr>
          <p:cNvGrpSpPr/>
          <p:nvPr/>
        </p:nvGrpSpPr>
        <p:grpSpPr>
          <a:xfrm>
            <a:off x="8309175" y="10941386"/>
            <a:ext cx="1147961" cy="729069"/>
            <a:chOff x="14150986" y="11786040"/>
            <a:chExt cx="1147961" cy="729069"/>
          </a:xfrm>
        </p:grpSpPr>
        <p:pic>
          <p:nvPicPr>
            <p:cNvPr id="502" name="Graphic 501">
              <a:extLst>
                <a:ext uri="{FF2B5EF4-FFF2-40B4-BE49-F238E27FC236}">
                  <a16:creationId xmlns:a16="http://schemas.microsoft.com/office/drawing/2014/main" id="{5BBACE41-4FEE-5023-2C00-5AA0998F9908}"/>
                </a:ext>
              </a:extLst>
            </p:cNvPr>
            <p:cNvPicPr>
              <a:picLocks noChangeAspect="1"/>
            </p:cNvPicPr>
            <p:nvPr/>
          </p:nvPicPr>
          <p:blipFill>
            <a:blip r:embed="rId60">
              <a:extLst>
                <a:ext uri="{96DAC541-7B7A-43D3-8B79-37D633B846F1}">
                  <asvg:svgBlip xmlns:asvg="http://schemas.microsoft.com/office/drawing/2016/SVG/main" r:embed="rId61"/>
                </a:ext>
              </a:extLst>
            </a:blip>
            <a:stretch>
              <a:fillRect/>
            </a:stretch>
          </p:blipFill>
          <p:spPr>
            <a:xfrm>
              <a:off x="14500755" y="11786040"/>
              <a:ext cx="457200" cy="457200"/>
            </a:xfrm>
            <a:prstGeom prst="rect">
              <a:avLst/>
            </a:prstGeom>
          </p:spPr>
        </p:pic>
        <p:sp>
          <p:nvSpPr>
            <p:cNvPr id="503" name="TextBox 502">
              <a:extLst>
                <a:ext uri="{FF2B5EF4-FFF2-40B4-BE49-F238E27FC236}">
                  <a16:creationId xmlns:a16="http://schemas.microsoft.com/office/drawing/2014/main" id="{7176B1C7-73EC-9765-24C7-CB051595C297}"/>
                </a:ext>
              </a:extLst>
            </p:cNvPr>
            <p:cNvSpPr txBox="1"/>
            <p:nvPr/>
          </p:nvSpPr>
          <p:spPr>
            <a:xfrm>
              <a:off x="14150986" y="12243240"/>
              <a:ext cx="1147961" cy="2718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380"/>
                </a:lnSpc>
              </a:pPr>
              <a:r>
                <a:rPr lang="en-US" sz="1200" dirty="0">
                  <a:latin typeface="+mj-lt"/>
                </a:rPr>
                <a:t>Memory</a:t>
              </a:r>
            </a:p>
          </p:txBody>
        </p:sp>
      </p:grpSp>
      <p:grpSp>
        <p:nvGrpSpPr>
          <p:cNvPr id="504" name="Group 503">
            <a:extLst>
              <a:ext uri="{FF2B5EF4-FFF2-40B4-BE49-F238E27FC236}">
                <a16:creationId xmlns:a16="http://schemas.microsoft.com/office/drawing/2014/main" id="{10D66858-25B6-56DF-4C09-B9336E96CAC1}"/>
              </a:ext>
            </a:extLst>
          </p:cNvPr>
          <p:cNvGrpSpPr/>
          <p:nvPr/>
        </p:nvGrpSpPr>
        <p:grpSpPr>
          <a:xfrm>
            <a:off x="7219231" y="10939768"/>
            <a:ext cx="1147961" cy="730687"/>
            <a:chOff x="13782555" y="10449216"/>
            <a:chExt cx="1147961" cy="730687"/>
          </a:xfrm>
        </p:grpSpPr>
        <p:pic>
          <p:nvPicPr>
            <p:cNvPr id="505" name="Graphic 504">
              <a:extLst>
                <a:ext uri="{FF2B5EF4-FFF2-40B4-BE49-F238E27FC236}">
                  <a16:creationId xmlns:a16="http://schemas.microsoft.com/office/drawing/2014/main" id="{504FE9B0-51E1-6B56-5B83-4D50E919C937}"/>
                </a:ext>
              </a:extLst>
            </p:cNvPr>
            <p:cNvPicPr>
              <a:picLocks noChangeAspect="1"/>
            </p:cNvPicPr>
            <p:nvPr/>
          </p:nvPicPr>
          <p:blipFill>
            <a:blip r:embed="rId62">
              <a:extLst>
                <a:ext uri="{96DAC541-7B7A-43D3-8B79-37D633B846F1}">
                  <asvg:svgBlip xmlns:asvg="http://schemas.microsoft.com/office/drawing/2016/SVG/main" r:embed="rId63"/>
                </a:ext>
              </a:extLst>
            </a:blip>
            <a:stretch>
              <a:fillRect/>
            </a:stretch>
          </p:blipFill>
          <p:spPr>
            <a:xfrm>
              <a:off x="14177786" y="10449216"/>
              <a:ext cx="576072" cy="458818"/>
            </a:xfrm>
            <a:prstGeom prst="rect">
              <a:avLst/>
            </a:prstGeom>
          </p:spPr>
        </p:pic>
        <p:sp>
          <p:nvSpPr>
            <p:cNvPr id="506" name="TextBox 505">
              <a:extLst>
                <a:ext uri="{FF2B5EF4-FFF2-40B4-BE49-F238E27FC236}">
                  <a16:creationId xmlns:a16="http://schemas.microsoft.com/office/drawing/2014/main" id="{DC783F93-C4C2-B14C-4475-EA9F6619AF12}"/>
                </a:ext>
              </a:extLst>
            </p:cNvPr>
            <p:cNvSpPr txBox="1"/>
            <p:nvPr/>
          </p:nvSpPr>
          <p:spPr>
            <a:xfrm>
              <a:off x="13782555" y="10908034"/>
              <a:ext cx="1147961" cy="2718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380"/>
                </a:lnSpc>
              </a:pPr>
              <a:r>
                <a:rPr lang="en-US" sz="1200" dirty="0">
                  <a:latin typeface="+mj-lt"/>
                </a:rPr>
                <a:t>Identity</a:t>
              </a:r>
            </a:p>
          </p:txBody>
        </p:sp>
      </p:grpSp>
      <p:grpSp>
        <p:nvGrpSpPr>
          <p:cNvPr id="507" name="Group 506">
            <a:extLst>
              <a:ext uri="{FF2B5EF4-FFF2-40B4-BE49-F238E27FC236}">
                <a16:creationId xmlns:a16="http://schemas.microsoft.com/office/drawing/2014/main" id="{B948167A-711A-0F5A-CF38-F85D94CB5D2E}"/>
              </a:ext>
            </a:extLst>
          </p:cNvPr>
          <p:cNvGrpSpPr/>
          <p:nvPr/>
        </p:nvGrpSpPr>
        <p:grpSpPr>
          <a:xfrm>
            <a:off x="7260972" y="12155870"/>
            <a:ext cx="1147961" cy="715210"/>
            <a:chOff x="14847568" y="8759871"/>
            <a:chExt cx="1147961" cy="715210"/>
          </a:xfrm>
        </p:grpSpPr>
        <p:pic>
          <p:nvPicPr>
            <p:cNvPr id="508" name="Graphic 507">
              <a:extLst>
                <a:ext uri="{FF2B5EF4-FFF2-40B4-BE49-F238E27FC236}">
                  <a16:creationId xmlns:a16="http://schemas.microsoft.com/office/drawing/2014/main" id="{7D4ABE4B-9219-EE89-1329-23B62F588CC4}"/>
                </a:ext>
              </a:extLst>
            </p:cNvPr>
            <p:cNvPicPr>
              <a:picLocks noChangeAspect="1"/>
            </p:cNvPicPr>
            <p:nvPr/>
          </p:nvPicPr>
          <p:blipFill>
            <a:blip r:embed="rId64">
              <a:extLst>
                <a:ext uri="{96DAC541-7B7A-43D3-8B79-37D633B846F1}">
                  <asvg:svgBlip xmlns:asvg="http://schemas.microsoft.com/office/drawing/2016/SVG/main" r:embed="rId65"/>
                </a:ext>
              </a:extLst>
            </a:blip>
            <a:stretch>
              <a:fillRect/>
            </a:stretch>
          </p:blipFill>
          <p:spPr>
            <a:xfrm>
              <a:off x="15156373" y="8759871"/>
              <a:ext cx="530352" cy="458032"/>
            </a:xfrm>
            <a:prstGeom prst="rect">
              <a:avLst/>
            </a:prstGeom>
          </p:spPr>
        </p:pic>
        <p:sp>
          <p:nvSpPr>
            <p:cNvPr id="509" name="TextBox 508">
              <a:extLst>
                <a:ext uri="{FF2B5EF4-FFF2-40B4-BE49-F238E27FC236}">
                  <a16:creationId xmlns:a16="http://schemas.microsoft.com/office/drawing/2014/main" id="{FBDD1CD8-4D0C-24E0-8D42-10CEF8C2C6DA}"/>
                </a:ext>
              </a:extLst>
            </p:cNvPr>
            <p:cNvSpPr txBox="1"/>
            <p:nvPr/>
          </p:nvSpPr>
          <p:spPr>
            <a:xfrm>
              <a:off x="14847568" y="9203212"/>
              <a:ext cx="1147961" cy="2718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380"/>
                </a:lnSpc>
              </a:pPr>
              <a:r>
                <a:rPr lang="en-US" sz="1200" dirty="0">
                  <a:latin typeface="+mj-lt"/>
                </a:rPr>
                <a:t>Browser tool</a:t>
              </a:r>
            </a:p>
          </p:txBody>
        </p:sp>
      </p:grpSp>
      <p:grpSp>
        <p:nvGrpSpPr>
          <p:cNvPr id="510" name="Group 509">
            <a:extLst>
              <a:ext uri="{FF2B5EF4-FFF2-40B4-BE49-F238E27FC236}">
                <a16:creationId xmlns:a16="http://schemas.microsoft.com/office/drawing/2014/main" id="{EAF6E549-65DC-5A62-BA0A-2A97DD28C531}"/>
              </a:ext>
            </a:extLst>
          </p:cNvPr>
          <p:cNvGrpSpPr/>
          <p:nvPr/>
        </p:nvGrpSpPr>
        <p:grpSpPr>
          <a:xfrm>
            <a:off x="6111283" y="12168620"/>
            <a:ext cx="1273824" cy="725916"/>
            <a:chOff x="13593761" y="7590837"/>
            <a:chExt cx="1273824" cy="725916"/>
          </a:xfrm>
        </p:grpSpPr>
        <p:pic>
          <p:nvPicPr>
            <p:cNvPr id="511" name="Graphic 510">
              <a:extLst>
                <a:ext uri="{FF2B5EF4-FFF2-40B4-BE49-F238E27FC236}">
                  <a16:creationId xmlns:a16="http://schemas.microsoft.com/office/drawing/2014/main" id="{81D39DB2-A4BF-B74A-52D9-B047FB3C785C}"/>
                </a:ext>
              </a:extLst>
            </p:cNvPr>
            <p:cNvPicPr>
              <a:picLocks noChangeAspect="1"/>
            </p:cNvPicPr>
            <p:nvPr/>
          </p:nvPicPr>
          <p:blipFill>
            <a:blip r:embed="rId66">
              <a:extLst>
                <a:ext uri="{96DAC541-7B7A-43D3-8B79-37D633B846F1}">
                  <asvg:svgBlip xmlns:asvg="http://schemas.microsoft.com/office/drawing/2016/SVG/main" r:embed="rId67"/>
                </a:ext>
              </a:extLst>
            </a:blip>
            <a:stretch>
              <a:fillRect/>
            </a:stretch>
          </p:blipFill>
          <p:spPr>
            <a:xfrm>
              <a:off x="13970069" y="7590837"/>
              <a:ext cx="585216" cy="454047"/>
            </a:xfrm>
            <a:prstGeom prst="rect">
              <a:avLst/>
            </a:prstGeom>
          </p:spPr>
        </p:pic>
        <p:sp>
          <p:nvSpPr>
            <p:cNvPr id="512" name="TextBox 511">
              <a:extLst>
                <a:ext uri="{FF2B5EF4-FFF2-40B4-BE49-F238E27FC236}">
                  <a16:creationId xmlns:a16="http://schemas.microsoft.com/office/drawing/2014/main" id="{D6A86393-D8C2-5351-9B2A-27B74B441F96}"/>
                </a:ext>
              </a:extLst>
            </p:cNvPr>
            <p:cNvSpPr txBox="1"/>
            <p:nvPr/>
          </p:nvSpPr>
          <p:spPr>
            <a:xfrm>
              <a:off x="13593761" y="8044884"/>
              <a:ext cx="1273824" cy="2718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380"/>
                </a:lnSpc>
              </a:pPr>
              <a:r>
                <a:rPr lang="en-US" sz="1200" dirty="0">
                  <a:latin typeface="+mj-lt"/>
                </a:rPr>
                <a:t>Code interpreter</a:t>
              </a:r>
            </a:p>
          </p:txBody>
        </p:sp>
      </p:grpSp>
      <p:grpSp>
        <p:nvGrpSpPr>
          <p:cNvPr id="513" name="Group 512">
            <a:extLst>
              <a:ext uri="{FF2B5EF4-FFF2-40B4-BE49-F238E27FC236}">
                <a16:creationId xmlns:a16="http://schemas.microsoft.com/office/drawing/2014/main" id="{83B3AB3F-7016-91AE-F765-C3B3C47D98DB}"/>
              </a:ext>
            </a:extLst>
          </p:cNvPr>
          <p:cNvGrpSpPr/>
          <p:nvPr/>
        </p:nvGrpSpPr>
        <p:grpSpPr>
          <a:xfrm>
            <a:off x="5172015" y="12147301"/>
            <a:ext cx="1147961" cy="726877"/>
            <a:chOff x="13652325" y="6096614"/>
            <a:chExt cx="1147961" cy="726877"/>
          </a:xfrm>
        </p:grpSpPr>
        <p:pic>
          <p:nvPicPr>
            <p:cNvPr id="514" name="Graphic 513">
              <a:extLst>
                <a:ext uri="{FF2B5EF4-FFF2-40B4-BE49-F238E27FC236}">
                  <a16:creationId xmlns:a16="http://schemas.microsoft.com/office/drawing/2014/main" id="{F97234EE-B099-3DDF-86FF-099ECBE9AEE1}"/>
                </a:ext>
              </a:extLst>
            </p:cNvPr>
            <p:cNvPicPr>
              <a:picLocks noChangeAspect="1"/>
            </p:cNvPicPr>
            <p:nvPr/>
          </p:nvPicPr>
          <p:blipFill>
            <a:blip r:embed="rId68">
              <a:extLst>
                <a:ext uri="{96DAC541-7B7A-43D3-8B79-37D633B846F1}">
                  <asvg:svgBlip xmlns:asvg="http://schemas.microsoft.com/office/drawing/2016/SVG/main" r:embed="rId69"/>
                </a:ext>
              </a:extLst>
            </a:blip>
            <a:stretch>
              <a:fillRect/>
            </a:stretch>
          </p:blipFill>
          <p:spPr>
            <a:xfrm>
              <a:off x="13970069" y="6096614"/>
              <a:ext cx="521208" cy="461641"/>
            </a:xfrm>
            <a:prstGeom prst="rect">
              <a:avLst/>
            </a:prstGeom>
          </p:spPr>
        </p:pic>
        <p:sp>
          <p:nvSpPr>
            <p:cNvPr id="515" name="TextBox 514">
              <a:extLst>
                <a:ext uri="{FF2B5EF4-FFF2-40B4-BE49-F238E27FC236}">
                  <a16:creationId xmlns:a16="http://schemas.microsoft.com/office/drawing/2014/main" id="{3258917D-3109-5E10-12F5-C54F27D8E4C4}"/>
                </a:ext>
              </a:extLst>
            </p:cNvPr>
            <p:cNvSpPr txBox="1"/>
            <p:nvPr/>
          </p:nvSpPr>
          <p:spPr>
            <a:xfrm>
              <a:off x="13652325" y="6551622"/>
              <a:ext cx="1147961" cy="2718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380"/>
                </a:lnSpc>
              </a:pPr>
              <a:r>
                <a:rPr lang="en-US" sz="1200" dirty="0">
                  <a:latin typeface="+mj-lt"/>
                </a:rPr>
                <a:t>Observability</a:t>
              </a:r>
            </a:p>
          </p:txBody>
        </p:sp>
      </p:grpSp>
      <p:grpSp>
        <p:nvGrpSpPr>
          <p:cNvPr id="516" name="Group 515">
            <a:extLst>
              <a:ext uri="{FF2B5EF4-FFF2-40B4-BE49-F238E27FC236}">
                <a16:creationId xmlns:a16="http://schemas.microsoft.com/office/drawing/2014/main" id="{BD1FCF6F-679D-B882-8E42-CBA17B8E298B}"/>
              </a:ext>
            </a:extLst>
          </p:cNvPr>
          <p:cNvGrpSpPr/>
          <p:nvPr/>
        </p:nvGrpSpPr>
        <p:grpSpPr>
          <a:xfrm>
            <a:off x="5182051" y="10950151"/>
            <a:ext cx="1147961" cy="722586"/>
            <a:chOff x="13396088" y="4839729"/>
            <a:chExt cx="1147961" cy="722586"/>
          </a:xfrm>
        </p:grpSpPr>
        <p:pic>
          <p:nvPicPr>
            <p:cNvPr id="517" name="Graphic 516">
              <a:extLst>
                <a:ext uri="{FF2B5EF4-FFF2-40B4-BE49-F238E27FC236}">
                  <a16:creationId xmlns:a16="http://schemas.microsoft.com/office/drawing/2014/main" id="{C1182E48-A43B-D1FE-EA98-666699619CDE}"/>
                </a:ext>
              </a:extLst>
            </p:cNvPr>
            <p:cNvPicPr>
              <a:picLocks noChangeAspect="1"/>
            </p:cNvPicPr>
            <p:nvPr/>
          </p:nvPicPr>
          <p:blipFill>
            <a:blip r:embed="rId70">
              <a:extLst>
                <a:ext uri="{96DAC541-7B7A-43D3-8B79-37D633B846F1}">
                  <asvg:svgBlip xmlns:asvg="http://schemas.microsoft.com/office/drawing/2016/SVG/main" r:embed="rId71"/>
                </a:ext>
              </a:extLst>
            </a:blip>
            <a:stretch>
              <a:fillRect/>
            </a:stretch>
          </p:blipFill>
          <p:spPr>
            <a:xfrm>
              <a:off x="13772973" y="4839729"/>
              <a:ext cx="484632" cy="460156"/>
            </a:xfrm>
            <a:prstGeom prst="rect">
              <a:avLst/>
            </a:prstGeom>
          </p:spPr>
        </p:pic>
        <p:sp>
          <p:nvSpPr>
            <p:cNvPr id="518" name="TextBox 517">
              <a:extLst>
                <a:ext uri="{FF2B5EF4-FFF2-40B4-BE49-F238E27FC236}">
                  <a16:creationId xmlns:a16="http://schemas.microsoft.com/office/drawing/2014/main" id="{3C8F89E4-8339-8EDA-B336-39DEEC907E6A}"/>
                </a:ext>
              </a:extLst>
            </p:cNvPr>
            <p:cNvSpPr txBox="1"/>
            <p:nvPr/>
          </p:nvSpPr>
          <p:spPr>
            <a:xfrm>
              <a:off x="13396088" y="5290446"/>
              <a:ext cx="1147961" cy="2718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380"/>
                </a:lnSpc>
              </a:pPr>
              <a:r>
                <a:rPr lang="en-US" sz="1200" dirty="0">
                  <a:latin typeface="+mj-lt"/>
                </a:rPr>
                <a:t>Runtime</a:t>
              </a:r>
            </a:p>
          </p:txBody>
        </p:sp>
      </p:grpSp>
      <p:grpSp>
        <p:nvGrpSpPr>
          <p:cNvPr id="519" name="Group 518">
            <a:extLst>
              <a:ext uri="{FF2B5EF4-FFF2-40B4-BE49-F238E27FC236}">
                <a16:creationId xmlns:a16="http://schemas.microsoft.com/office/drawing/2014/main" id="{1CE9FC2A-0744-365C-02E5-B95D3EF34776}"/>
              </a:ext>
            </a:extLst>
          </p:cNvPr>
          <p:cNvGrpSpPr/>
          <p:nvPr/>
        </p:nvGrpSpPr>
        <p:grpSpPr>
          <a:xfrm>
            <a:off x="6169252" y="10950357"/>
            <a:ext cx="1147961" cy="722173"/>
            <a:chOff x="13517379" y="3780664"/>
            <a:chExt cx="1147961" cy="722173"/>
          </a:xfrm>
        </p:grpSpPr>
        <p:pic>
          <p:nvPicPr>
            <p:cNvPr id="520" name="Graphic 519">
              <a:extLst>
                <a:ext uri="{FF2B5EF4-FFF2-40B4-BE49-F238E27FC236}">
                  <a16:creationId xmlns:a16="http://schemas.microsoft.com/office/drawing/2014/main" id="{FDDC73AC-A725-528D-2AF4-9538449E858A}"/>
                </a:ext>
              </a:extLst>
            </p:cNvPr>
            <p:cNvPicPr>
              <a:picLocks noChangeAspect="1"/>
            </p:cNvPicPr>
            <p:nvPr/>
          </p:nvPicPr>
          <p:blipFill>
            <a:blip r:embed="rId72">
              <a:extLst>
                <a:ext uri="{96DAC541-7B7A-43D3-8B79-37D633B846F1}">
                  <asvg:svgBlip xmlns:asvg="http://schemas.microsoft.com/office/drawing/2016/SVG/main" r:embed="rId73"/>
                </a:ext>
              </a:extLst>
            </a:blip>
            <a:stretch>
              <a:fillRect/>
            </a:stretch>
          </p:blipFill>
          <p:spPr>
            <a:xfrm>
              <a:off x="13826184" y="3780664"/>
              <a:ext cx="530352" cy="459999"/>
            </a:xfrm>
            <a:prstGeom prst="rect">
              <a:avLst/>
            </a:prstGeom>
          </p:spPr>
        </p:pic>
        <p:sp>
          <p:nvSpPr>
            <p:cNvPr id="521" name="TextBox 520">
              <a:extLst>
                <a:ext uri="{FF2B5EF4-FFF2-40B4-BE49-F238E27FC236}">
                  <a16:creationId xmlns:a16="http://schemas.microsoft.com/office/drawing/2014/main" id="{72C42B46-49FF-98AA-81BD-35C2DBCF964D}"/>
                </a:ext>
              </a:extLst>
            </p:cNvPr>
            <p:cNvSpPr txBox="1"/>
            <p:nvPr/>
          </p:nvSpPr>
          <p:spPr>
            <a:xfrm>
              <a:off x="13517379" y="4230968"/>
              <a:ext cx="1147961" cy="2718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380"/>
                </a:lnSpc>
              </a:pPr>
              <a:r>
                <a:rPr lang="en-US" sz="1200" dirty="0">
                  <a:latin typeface="+mj-lt"/>
                </a:rPr>
                <a:t>Gateway</a:t>
              </a:r>
            </a:p>
          </p:txBody>
        </p:sp>
      </p:grpSp>
      <p:cxnSp>
        <p:nvCxnSpPr>
          <p:cNvPr id="522" name="Elbow Connector 521">
            <a:extLst>
              <a:ext uri="{FF2B5EF4-FFF2-40B4-BE49-F238E27FC236}">
                <a16:creationId xmlns:a16="http://schemas.microsoft.com/office/drawing/2014/main" id="{473CE56F-6DA4-D0DF-2BE0-B67418729924}"/>
              </a:ext>
            </a:extLst>
          </p:cNvPr>
          <p:cNvCxnSpPr>
            <a:cxnSpLocks/>
          </p:cNvCxnSpPr>
          <p:nvPr/>
        </p:nvCxnSpPr>
        <p:spPr>
          <a:xfrm rot="5400000">
            <a:off x="7240940" y="2686407"/>
            <a:ext cx="9271028" cy="6395985"/>
          </a:xfrm>
          <a:prstGeom prst="bentConnector3">
            <a:avLst>
              <a:gd name="adj1" fmla="val 50000"/>
            </a:avLst>
          </a:prstGeom>
          <a:ln w="190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523" name="Group 522">
            <a:extLst>
              <a:ext uri="{FF2B5EF4-FFF2-40B4-BE49-F238E27FC236}">
                <a16:creationId xmlns:a16="http://schemas.microsoft.com/office/drawing/2014/main" id="{158247C6-7F59-7C2A-28BA-5601B9A0A175}"/>
              </a:ext>
            </a:extLst>
          </p:cNvPr>
          <p:cNvGrpSpPr/>
          <p:nvPr/>
        </p:nvGrpSpPr>
        <p:grpSpPr>
          <a:xfrm>
            <a:off x="2031825" y="9601255"/>
            <a:ext cx="1594542" cy="897371"/>
            <a:chOff x="4909167" y="3010366"/>
            <a:chExt cx="1063028" cy="598247"/>
          </a:xfrm>
        </p:grpSpPr>
        <p:sp>
          <p:nvSpPr>
            <p:cNvPr id="524" name="TextBox 523">
              <a:extLst>
                <a:ext uri="{FF2B5EF4-FFF2-40B4-BE49-F238E27FC236}">
                  <a16:creationId xmlns:a16="http://schemas.microsoft.com/office/drawing/2014/main" id="{D1520C0B-9AFE-79A9-B723-C849DE1123A3}"/>
                </a:ext>
              </a:extLst>
            </p:cNvPr>
            <p:cNvSpPr txBox="1"/>
            <p:nvPr/>
          </p:nvSpPr>
          <p:spPr>
            <a:xfrm>
              <a:off x="4909167" y="3300837"/>
              <a:ext cx="1063028" cy="307776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>
                  <a:latin typeface="+mj-lt"/>
                </a:rPr>
                <a:t>Amazon Q Developer</a:t>
              </a:r>
            </a:p>
            <a:p>
              <a:pPr algn="ctr"/>
              <a:r>
                <a:rPr lang="en-US" sz="1200" dirty="0">
                  <a:latin typeface="+mj-lt"/>
                </a:rPr>
                <a:t>endpoint</a:t>
              </a:r>
            </a:p>
          </p:txBody>
        </p:sp>
        <p:pic>
          <p:nvPicPr>
            <p:cNvPr id="525" name="Graphic 29">
              <a:extLst>
                <a:ext uri="{FF2B5EF4-FFF2-40B4-BE49-F238E27FC236}">
                  <a16:creationId xmlns:a16="http://schemas.microsoft.com/office/drawing/2014/main" id="{69D04FB7-8C37-7428-1F14-8604E7D5606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41070" y="3010366"/>
              <a:ext cx="304800" cy="3048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</p:pic>
      </p:grpSp>
      <p:grpSp>
        <p:nvGrpSpPr>
          <p:cNvPr id="526" name="Group 525">
            <a:extLst>
              <a:ext uri="{FF2B5EF4-FFF2-40B4-BE49-F238E27FC236}">
                <a16:creationId xmlns:a16="http://schemas.microsoft.com/office/drawing/2014/main" id="{29A7C980-1C50-0649-7181-57B62DC47320}"/>
              </a:ext>
            </a:extLst>
          </p:cNvPr>
          <p:cNvGrpSpPr/>
          <p:nvPr/>
        </p:nvGrpSpPr>
        <p:grpSpPr>
          <a:xfrm>
            <a:off x="7298821" y="9445794"/>
            <a:ext cx="1034431" cy="719082"/>
            <a:chOff x="4931194" y="3010366"/>
            <a:chExt cx="1034431" cy="719082"/>
          </a:xfrm>
        </p:grpSpPr>
        <p:sp>
          <p:nvSpPr>
            <p:cNvPr id="527" name="TextBox 526">
              <a:extLst>
                <a:ext uri="{FF2B5EF4-FFF2-40B4-BE49-F238E27FC236}">
                  <a16:creationId xmlns:a16="http://schemas.microsoft.com/office/drawing/2014/main" id="{5B397215-7E5A-43A7-C067-AF0920093568}"/>
                </a:ext>
              </a:extLst>
            </p:cNvPr>
            <p:cNvSpPr txBox="1"/>
            <p:nvPr/>
          </p:nvSpPr>
          <p:spPr>
            <a:xfrm>
              <a:off x="4931194" y="3452449"/>
              <a:ext cx="1034431" cy="276999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>
                  <a:latin typeface="+mj-lt"/>
                </a:rPr>
                <a:t>Kiro endpoint</a:t>
              </a:r>
            </a:p>
          </p:txBody>
        </p:sp>
        <p:pic>
          <p:nvPicPr>
            <p:cNvPr id="528" name="Graphic 29">
              <a:extLst>
                <a:ext uri="{FF2B5EF4-FFF2-40B4-BE49-F238E27FC236}">
                  <a16:creationId xmlns:a16="http://schemas.microsoft.com/office/drawing/2014/main" id="{C49AA6BB-D046-D5D7-487F-79ED4B79D37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41070" y="3010366"/>
              <a:ext cx="457200" cy="4572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</p:pic>
      </p:grpSp>
      <p:pic>
        <p:nvPicPr>
          <p:cNvPr id="529" name="Graphic 22" descr="Authenticated user resource icon for the General Icons category.">
            <a:extLst>
              <a:ext uri="{FF2B5EF4-FFF2-40B4-BE49-F238E27FC236}">
                <a16:creationId xmlns:a16="http://schemas.microsoft.com/office/drawing/2014/main" id="{918BD9AB-241C-DA77-783A-EE2A97F6D9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4">
            <a:extLst>
              <a:ext uri="{96DAC541-7B7A-43D3-8B79-37D633B846F1}">
                <asvg:svgBlip xmlns:asvg="http://schemas.microsoft.com/office/drawing/2016/SVG/main" r:embed="rId75"/>
              </a:ext>
            </a:extLst>
          </a:blip>
          <a:srcRect/>
          <a:stretch/>
        </p:blipFill>
        <p:spPr bwMode="auto">
          <a:xfrm>
            <a:off x="2018252" y="11513273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30" name="TextBox 17">
            <a:extLst>
              <a:ext uri="{FF2B5EF4-FFF2-40B4-BE49-F238E27FC236}">
                <a16:creationId xmlns:a16="http://schemas.microsoft.com/office/drawing/2014/main" id="{D86EB819-5F6D-EB53-729E-F12A186961F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56521" y="11986976"/>
            <a:ext cx="1419556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1100" dirty="0">
                <a:latin typeface="Arial" panose="020B0604020202020204" pitchFamily="34" charset="0"/>
                <a:ea typeface="Amazon Ember" panose="020B0603020204020204" pitchFamily="34" charset="0"/>
                <a:cs typeface="Arial" panose="020B0604020202020204" pitchFamily="34" charset="0"/>
              </a:rPr>
              <a:t>Authenticated User via IAM Identity Center</a:t>
            </a:r>
          </a:p>
          <a:p>
            <a:pPr algn="ctr" eaLnBrk="1" hangingPunct="1"/>
            <a:endParaRPr lang="en-US" altLang="en-US" sz="900" dirty="0">
              <a:latin typeface="Arial" panose="020B0604020202020204" pitchFamily="34" charset="0"/>
              <a:ea typeface="Amazon Ember" panose="020B0603020204020204" pitchFamily="34" charset="0"/>
              <a:cs typeface="Arial" panose="020B0604020202020204" pitchFamily="34" charset="0"/>
            </a:endParaRPr>
          </a:p>
        </p:txBody>
      </p:sp>
      <p:cxnSp>
        <p:nvCxnSpPr>
          <p:cNvPr id="531" name="Straight Arrow Connector 530">
            <a:extLst>
              <a:ext uri="{FF2B5EF4-FFF2-40B4-BE49-F238E27FC236}">
                <a16:creationId xmlns:a16="http://schemas.microsoft.com/office/drawing/2014/main" id="{22A8EF39-29A7-A86C-58BD-DBCB1AB4F655}"/>
              </a:ext>
            </a:extLst>
          </p:cNvPr>
          <p:cNvCxnSpPr>
            <a:cxnSpLocks/>
            <a:endCxn id="377" idx="2"/>
          </p:cNvCxnSpPr>
          <p:nvPr/>
        </p:nvCxnSpPr>
        <p:spPr>
          <a:xfrm flipH="1" flipV="1">
            <a:off x="1537555" y="11383537"/>
            <a:ext cx="299765" cy="358336"/>
          </a:xfrm>
          <a:prstGeom prst="straightConnector1">
            <a:avLst/>
          </a:prstGeom>
          <a:ln w="22225">
            <a:solidFill>
              <a:schemeClr val="tx1"/>
            </a:solidFill>
            <a:prstDash val="soli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2" name="Straight Arrow Connector 531">
            <a:extLst>
              <a:ext uri="{FF2B5EF4-FFF2-40B4-BE49-F238E27FC236}">
                <a16:creationId xmlns:a16="http://schemas.microsoft.com/office/drawing/2014/main" id="{956625C9-AE78-E9D9-3559-D3AFCCCEB245}"/>
              </a:ext>
            </a:extLst>
          </p:cNvPr>
          <p:cNvCxnSpPr>
            <a:cxnSpLocks/>
            <a:endCxn id="406" idx="2"/>
          </p:cNvCxnSpPr>
          <p:nvPr/>
        </p:nvCxnSpPr>
        <p:spPr>
          <a:xfrm flipV="1">
            <a:off x="2699654" y="11695638"/>
            <a:ext cx="280648" cy="291338"/>
          </a:xfrm>
          <a:prstGeom prst="straightConnector1">
            <a:avLst/>
          </a:prstGeom>
          <a:ln w="22225">
            <a:solidFill>
              <a:schemeClr val="tx1"/>
            </a:solidFill>
            <a:prstDash val="soli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3" name="Straight Connector 532">
            <a:extLst>
              <a:ext uri="{FF2B5EF4-FFF2-40B4-BE49-F238E27FC236}">
                <a16:creationId xmlns:a16="http://schemas.microsoft.com/office/drawing/2014/main" id="{B102F48D-FE71-A313-F1A8-F5493268A3CE}"/>
              </a:ext>
            </a:extLst>
          </p:cNvPr>
          <p:cNvCxnSpPr>
            <a:cxnSpLocks/>
          </p:cNvCxnSpPr>
          <p:nvPr/>
        </p:nvCxnSpPr>
        <p:spPr>
          <a:xfrm>
            <a:off x="1208777" y="12581262"/>
            <a:ext cx="1938676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34" name="Group 533">
            <a:extLst>
              <a:ext uri="{FF2B5EF4-FFF2-40B4-BE49-F238E27FC236}">
                <a16:creationId xmlns:a16="http://schemas.microsoft.com/office/drawing/2014/main" id="{D04F366A-27EA-4CBF-E463-323098140E2C}"/>
              </a:ext>
            </a:extLst>
          </p:cNvPr>
          <p:cNvGrpSpPr/>
          <p:nvPr/>
        </p:nvGrpSpPr>
        <p:grpSpPr>
          <a:xfrm>
            <a:off x="567957" y="12728467"/>
            <a:ext cx="1147961" cy="920831"/>
            <a:chOff x="7712648" y="5206711"/>
            <a:chExt cx="1147961" cy="920831"/>
          </a:xfrm>
        </p:grpSpPr>
        <p:sp>
          <p:nvSpPr>
            <p:cNvPr id="535" name="TextBox 534">
              <a:extLst>
                <a:ext uri="{FF2B5EF4-FFF2-40B4-BE49-F238E27FC236}">
                  <a16:creationId xmlns:a16="http://schemas.microsoft.com/office/drawing/2014/main" id="{BFF58E83-8C16-707D-51E4-E4818E706DE0}"/>
                </a:ext>
              </a:extLst>
            </p:cNvPr>
            <p:cNvSpPr txBox="1"/>
            <p:nvPr/>
          </p:nvSpPr>
          <p:spPr>
            <a:xfrm>
              <a:off x="7712648" y="5676136"/>
              <a:ext cx="1147961" cy="4514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380"/>
                </a:lnSpc>
              </a:pPr>
              <a:r>
                <a:rPr lang="en-US" sz="1200" dirty="0">
                  <a:latin typeface="+mj-lt"/>
                </a:rPr>
                <a:t>Organization trail</a:t>
              </a:r>
            </a:p>
          </p:txBody>
        </p:sp>
        <p:pic>
          <p:nvPicPr>
            <p:cNvPr id="536" name="Graphic 23">
              <a:extLst>
                <a:ext uri="{FF2B5EF4-FFF2-40B4-BE49-F238E27FC236}">
                  <a16:creationId xmlns:a16="http://schemas.microsoft.com/office/drawing/2014/main" id="{985C8EC2-2997-4BAE-7397-E5F05819FD3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rcRect/>
            <a:stretch/>
          </p:blipFill>
          <p:spPr bwMode="auto">
            <a:xfrm>
              <a:off x="8028659" y="5206711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537" name="Group 536">
            <a:extLst>
              <a:ext uri="{FF2B5EF4-FFF2-40B4-BE49-F238E27FC236}">
                <a16:creationId xmlns:a16="http://schemas.microsoft.com/office/drawing/2014/main" id="{EFF61A53-989F-FD3A-AA0D-5422F9A87D06}"/>
              </a:ext>
            </a:extLst>
          </p:cNvPr>
          <p:cNvGrpSpPr/>
          <p:nvPr/>
        </p:nvGrpSpPr>
        <p:grpSpPr>
          <a:xfrm>
            <a:off x="1487552" y="12688531"/>
            <a:ext cx="1178597" cy="748364"/>
            <a:chOff x="6566337" y="2597256"/>
            <a:chExt cx="1178597" cy="748364"/>
          </a:xfrm>
        </p:grpSpPr>
        <p:sp>
          <p:nvSpPr>
            <p:cNvPr id="538" name="TextBox 537">
              <a:extLst>
                <a:ext uri="{FF2B5EF4-FFF2-40B4-BE49-F238E27FC236}">
                  <a16:creationId xmlns:a16="http://schemas.microsoft.com/office/drawing/2014/main" id="{0CF903BE-B1F1-74C7-D920-F83A73CEAC54}"/>
                </a:ext>
              </a:extLst>
            </p:cNvPr>
            <p:cNvSpPr txBox="1"/>
            <p:nvPr/>
          </p:nvSpPr>
          <p:spPr>
            <a:xfrm>
              <a:off x="6566337" y="3068621"/>
              <a:ext cx="117859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>
                  <a:latin typeface="+mj-lt"/>
                </a:rPr>
                <a:t>AWS KMS</a:t>
              </a:r>
            </a:p>
          </p:txBody>
        </p:sp>
        <p:pic>
          <p:nvPicPr>
            <p:cNvPr id="539" name="Graphic 7">
              <a:extLst>
                <a:ext uri="{FF2B5EF4-FFF2-40B4-BE49-F238E27FC236}">
                  <a16:creationId xmlns:a16="http://schemas.microsoft.com/office/drawing/2014/main" id="{9F445C02-976B-533F-CB03-5AB64F1C5DF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4">
              <a:extLst>
                <a:ext uri="{96DAC541-7B7A-43D3-8B79-37D633B846F1}">
                  <asvg:svgBlip xmlns:asvg="http://schemas.microsoft.com/office/drawing/2016/SVG/main" r:embed="rId45"/>
                </a:ext>
              </a:extLst>
            </a:blip>
            <a:srcRect/>
            <a:stretch/>
          </p:blipFill>
          <p:spPr bwMode="auto">
            <a:xfrm>
              <a:off x="6929695" y="2597256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40" name="Rectangle 539">
            <a:extLst>
              <a:ext uri="{FF2B5EF4-FFF2-40B4-BE49-F238E27FC236}">
                <a16:creationId xmlns:a16="http://schemas.microsoft.com/office/drawing/2014/main" id="{433D1BF3-EF9B-2356-9221-4190FECDFEE9}"/>
              </a:ext>
            </a:extLst>
          </p:cNvPr>
          <p:cNvSpPr/>
          <p:nvPr/>
        </p:nvSpPr>
        <p:spPr>
          <a:xfrm>
            <a:off x="387929" y="1518733"/>
            <a:ext cx="15893856" cy="13932762"/>
          </a:xfrm>
          <a:prstGeom prst="rect">
            <a:avLst/>
          </a:prstGeom>
          <a:noFill/>
          <a:ln w="571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41" name="Straight Arrow Connector 540">
            <a:extLst>
              <a:ext uri="{FF2B5EF4-FFF2-40B4-BE49-F238E27FC236}">
                <a16:creationId xmlns:a16="http://schemas.microsoft.com/office/drawing/2014/main" id="{80C1E3DF-3D82-B762-73DF-3E7F3C836102}"/>
              </a:ext>
            </a:extLst>
          </p:cNvPr>
          <p:cNvCxnSpPr>
            <a:cxnSpLocks/>
          </p:cNvCxnSpPr>
          <p:nvPr/>
        </p:nvCxnSpPr>
        <p:spPr>
          <a:xfrm flipV="1">
            <a:off x="12122516" y="1081309"/>
            <a:ext cx="2241926" cy="1277615"/>
          </a:xfrm>
          <a:prstGeom prst="straightConnector1">
            <a:avLst/>
          </a:prstGeom>
          <a:ln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42" name="Straight Arrow Connector 541">
            <a:extLst>
              <a:ext uri="{FF2B5EF4-FFF2-40B4-BE49-F238E27FC236}">
                <a16:creationId xmlns:a16="http://schemas.microsoft.com/office/drawing/2014/main" id="{984EAF26-4EF5-E583-50D4-B3AC379657E3}"/>
              </a:ext>
            </a:extLst>
          </p:cNvPr>
          <p:cNvCxnSpPr>
            <a:cxnSpLocks/>
          </p:cNvCxnSpPr>
          <p:nvPr/>
        </p:nvCxnSpPr>
        <p:spPr>
          <a:xfrm flipH="1" flipV="1">
            <a:off x="11652473" y="1168111"/>
            <a:ext cx="18602" cy="915336"/>
          </a:xfrm>
          <a:prstGeom prst="straightConnector1">
            <a:avLst/>
          </a:prstGeom>
          <a:ln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43" name="Straight Arrow Connector 542">
            <a:extLst>
              <a:ext uri="{FF2B5EF4-FFF2-40B4-BE49-F238E27FC236}">
                <a16:creationId xmlns:a16="http://schemas.microsoft.com/office/drawing/2014/main" id="{6D429BD7-0C52-E55D-E4B3-0FE3DCCB940A}"/>
              </a:ext>
            </a:extLst>
          </p:cNvPr>
          <p:cNvCxnSpPr>
            <a:cxnSpLocks/>
          </p:cNvCxnSpPr>
          <p:nvPr/>
        </p:nvCxnSpPr>
        <p:spPr>
          <a:xfrm>
            <a:off x="11625800" y="526230"/>
            <a:ext cx="895882" cy="0"/>
          </a:xfrm>
          <a:prstGeom prst="straightConnector1">
            <a:avLst/>
          </a:prstGeom>
          <a:ln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44" name="Straight Arrow Connector 543">
            <a:extLst>
              <a:ext uri="{FF2B5EF4-FFF2-40B4-BE49-F238E27FC236}">
                <a16:creationId xmlns:a16="http://schemas.microsoft.com/office/drawing/2014/main" id="{1206EC54-42A1-3280-B251-A51A851F5BBB}"/>
              </a:ext>
            </a:extLst>
          </p:cNvPr>
          <p:cNvCxnSpPr>
            <a:cxnSpLocks/>
          </p:cNvCxnSpPr>
          <p:nvPr/>
        </p:nvCxnSpPr>
        <p:spPr>
          <a:xfrm>
            <a:off x="13243479" y="526230"/>
            <a:ext cx="895882" cy="0"/>
          </a:xfrm>
          <a:prstGeom prst="straightConnector1">
            <a:avLst/>
          </a:prstGeom>
          <a:ln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545" name="Group 544">
            <a:extLst>
              <a:ext uri="{FF2B5EF4-FFF2-40B4-BE49-F238E27FC236}">
                <a16:creationId xmlns:a16="http://schemas.microsoft.com/office/drawing/2014/main" id="{B2991BD8-5E98-5CC3-4465-E75695D7E144}"/>
              </a:ext>
            </a:extLst>
          </p:cNvPr>
          <p:cNvGrpSpPr/>
          <p:nvPr/>
        </p:nvGrpSpPr>
        <p:grpSpPr>
          <a:xfrm>
            <a:off x="14209515" y="7402995"/>
            <a:ext cx="1033252" cy="931090"/>
            <a:chOff x="2404134" y="5206711"/>
            <a:chExt cx="1033252" cy="931090"/>
          </a:xfrm>
        </p:grpSpPr>
        <p:pic>
          <p:nvPicPr>
            <p:cNvPr id="546" name="Graphic 19">
              <a:extLst>
                <a:ext uri="{FF2B5EF4-FFF2-40B4-BE49-F238E27FC236}">
                  <a16:creationId xmlns:a16="http://schemas.microsoft.com/office/drawing/2014/main" id="{73231DB6-C14D-DBE4-9BBF-084ED0BC52F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8">
              <a:extLs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rcRect/>
            <a:stretch/>
          </p:blipFill>
          <p:spPr bwMode="auto">
            <a:xfrm>
              <a:off x="2674253" y="5206711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47" name="TextBox 546">
              <a:extLst>
                <a:ext uri="{FF2B5EF4-FFF2-40B4-BE49-F238E27FC236}">
                  <a16:creationId xmlns:a16="http://schemas.microsoft.com/office/drawing/2014/main" id="{E1696013-B524-15D1-0003-6366CFE681C2}"/>
                </a:ext>
              </a:extLst>
            </p:cNvPr>
            <p:cNvSpPr txBox="1"/>
            <p:nvPr/>
          </p:nvSpPr>
          <p:spPr>
            <a:xfrm>
              <a:off x="2404134" y="5676136"/>
              <a:ext cx="10332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>
                  <a:latin typeface="+mj-lt"/>
                </a:rPr>
                <a:t>AWS Security Hub</a:t>
              </a:r>
            </a:p>
          </p:txBody>
        </p:sp>
      </p:grpSp>
      <p:grpSp>
        <p:nvGrpSpPr>
          <p:cNvPr id="548" name="Group 547">
            <a:extLst>
              <a:ext uri="{FF2B5EF4-FFF2-40B4-BE49-F238E27FC236}">
                <a16:creationId xmlns:a16="http://schemas.microsoft.com/office/drawing/2014/main" id="{8F5F23BD-A67D-90FD-19C3-E998F2FCB333}"/>
              </a:ext>
            </a:extLst>
          </p:cNvPr>
          <p:cNvGrpSpPr/>
          <p:nvPr/>
        </p:nvGrpSpPr>
        <p:grpSpPr>
          <a:xfrm>
            <a:off x="2337157" y="12656360"/>
            <a:ext cx="1195014" cy="931090"/>
            <a:chOff x="6631266" y="5206711"/>
            <a:chExt cx="1195014" cy="931090"/>
          </a:xfrm>
        </p:grpSpPr>
        <p:sp>
          <p:nvSpPr>
            <p:cNvPr id="549" name="TextBox 548">
              <a:extLst>
                <a:ext uri="{FF2B5EF4-FFF2-40B4-BE49-F238E27FC236}">
                  <a16:creationId xmlns:a16="http://schemas.microsoft.com/office/drawing/2014/main" id="{B9E86198-2D28-C50C-79E8-6BDE0922A505}"/>
                </a:ext>
              </a:extLst>
            </p:cNvPr>
            <p:cNvSpPr txBox="1"/>
            <p:nvPr/>
          </p:nvSpPr>
          <p:spPr>
            <a:xfrm>
              <a:off x="6631266" y="5676136"/>
              <a:ext cx="119501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>
                  <a:latin typeface="+mj-lt"/>
                </a:rPr>
                <a:t>AWS IAM</a:t>
              </a:r>
            </a:p>
            <a:p>
              <a:pPr algn="ctr"/>
              <a:r>
                <a:rPr lang="en-US" sz="1200" dirty="0">
                  <a:latin typeface="+mj-lt"/>
                </a:rPr>
                <a:t>Access Analyzer</a:t>
              </a:r>
            </a:p>
          </p:txBody>
        </p:sp>
        <p:pic>
          <p:nvPicPr>
            <p:cNvPr id="550" name="Graphic 549">
              <a:extLst>
                <a:ext uri="{FF2B5EF4-FFF2-40B4-BE49-F238E27FC236}">
                  <a16:creationId xmlns:a16="http://schemas.microsoft.com/office/drawing/2014/main" id="{7394C917-3F33-B492-F736-83F4540AC5EC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6997149" y="5206711"/>
              <a:ext cx="407987" cy="457200"/>
            </a:xfrm>
            <a:prstGeom prst="rect">
              <a:avLst/>
            </a:prstGeom>
          </p:spPr>
        </p:pic>
      </p:grpSp>
      <p:grpSp>
        <p:nvGrpSpPr>
          <p:cNvPr id="551" name="Group 550">
            <a:extLst>
              <a:ext uri="{FF2B5EF4-FFF2-40B4-BE49-F238E27FC236}">
                <a16:creationId xmlns:a16="http://schemas.microsoft.com/office/drawing/2014/main" id="{7E9E09E1-FFB4-B6E9-9C8A-9758169E708A}"/>
              </a:ext>
            </a:extLst>
          </p:cNvPr>
          <p:cNvGrpSpPr/>
          <p:nvPr/>
        </p:nvGrpSpPr>
        <p:grpSpPr>
          <a:xfrm>
            <a:off x="343424" y="13633685"/>
            <a:ext cx="1349705" cy="878622"/>
            <a:chOff x="8532014" y="4363147"/>
            <a:chExt cx="1349705" cy="878622"/>
          </a:xfrm>
        </p:grpSpPr>
        <p:pic>
          <p:nvPicPr>
            <p:cNvPr id="552" name="Graphic 21" descr="Amazon Inspector service icon.">
              <a:extLst>
                <a:ext uri="{FF2B5EF4-FFF2-40B4-BE49-F238E27FC236}">
                  <a16:creationId xmlns:a16="http://schemas.microsoft.com/office/drawing/2014/main" id="{84001A61-7916-8677-F428-7E43F16D12F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6">
              <a:extLst>
                <a:ext uri="{96DAC541-7B7A-43D3-8B79-37D633B846F1}">
                  <asvg:svgBlip xmlns:asvg="http://schemas.microsoft.com/office/drawing/2016/SVG/main" r:embed="rId57"/>
                </a:ext>
              </a:extLst>
            </a:blip>
            <a:srcRect/>
            <a:stretch/>
          </p:blipFill>
          <p:spPr bwMode="auto">
            <a:xfrm>
              <a:off x="8962769" y="4363147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53" name="TextBox 15">
              <a:extLst>
                <a:ext uri="{FF2B5EF4-FFF2-40B4-BE49-F238E27FC236}">
                  <a16:creationId xmlns:a16="http://schemas.microsoft.com/office/drawing/2014/main" id="{84C6372A-F70A-6FE3-76DE-73B731FEF0D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532014" y="4780104"/>
              <a:ext cx="1349705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lang="en-US" altLang="en-US" sz="1200" dirty="0">
                  <a:latin typeface="+mj-lt"/>
                  <a:ea typeface="Amazon Ember" panose="020B0603020204020204" pitchFamily="34" charset="0"/>
                  <a:cs typeface="Arial" panose="020B0604020202020204" pitchFamily="34" charset="0"/>
                </a:rPr>
                <a:t>Amazon</a:t>
              </a:r>
            </a:p>
            <a:p>
              <a:pPr algn="ctr" eaLnBrk="1" hangingPunct="1"/>
              <a:r>
                <a:rPr lang="en-US" altLang="en-US" sz="1200" dirty="0">
                  <a:latin typeface="+mj-lt"/>
                  <a:ea typeface="Amazon Ember" panose="020B0603020204020204" pitchFamily="34" charset="0"/>
                  <a:cs typeface="Arial" panose="020B0604020202020204" pitchFamily="34" charset="0"/>
                </a:rPr>
                <a:t>Inspector</a:t>
              </a:r>
            </a:p>
          </p:txBody>
        </p:sp>
      </p:grpSp>
      <p:grpSp>
        <p:nvGrpSpPr>
          <p:cNvPr id="554" name="Group 553">
            <a:extLst>
              <a:ext uri="{FF2B5EF4-FFF2-40B4-BE49-F238E27FC236}">
                <a16:creationId xmlns:a16="http://schemas.microsoft.com/office/drawing/2014/main" id="{CDC9415E-D25D-2FAF-C150-22E7495B7957}"/>
              </a:ext>
            </a:extLst>
          </p:cNvPr>
          <p:cNvGrpSpPr/>
          <p:nvPr/>
        </p:nvGrpSpPr>
        <p:grpSpPr>
          <a:xfrm>
            <a:off x="1345141" y="13649727"/>
            <a:ext cx="1081840" cy="746424"/>
            <a:chOff x="5587035" y="5206711"/>
            <a:chExt cx="1081840" cy="746424"/>
          </a:xfrm>
        </p:grpSpPr>
        <p:sp>
          <p:nvSpPr>
            <p:cNvPr id="555" name="TextBox 554">
              <a:extLst>
                <a:ext uri="{FF2B5EF4-FFF2-40B4-BE49-F238E27FC236}">
                  <a16:creationId xmlns:a16="http://schemas.microsoft.com/office/drawing/2014/main" id="{73432644-86BB-10EA-0D47-A8A8998B8988}"/>
                </a:ext>
              </a:extLst>
            </p:cNvPr>
            <p:cNvSpPr txBox="1"/>
            <p:nvPr/>
          </p:nvSpPr>
          <p:spPr>
            <a:xfrm>
              <a:off x="5587035" y="5676136"/>
              <a:ext cx="108184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>
                  <a:latin typeface="+mj-lt"/>
                </a:rPr>
                <a:t>AWS Config</a:t>
              </a:r>
            </a:p>
          </p:txBody>
        </p:sp>
        <p:pic>
          <p:nvPicPr>
            <p:cNvPr id="556" name="Graphic 8">
              <a:extLst>
                <a:ext uri="{FF2B5EF4-FFF2-40B4-BE49-F238E27FC236}">
                  <a16:creationId xmlns:a16="http://schemas.microsoft.com/office/drawing/2014/main" id="{A78CB614-90DA-F300-9B05-A2588091FD9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rcRect/>
            <a:stretch/>
          </p:blipFill>
          <p:spPr bwMode="auto">
            <a:xfrm>
              <a:off x="5916425" y="5206711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557" name="Group 556">
            <a:extLst>
              <a:ext uri="{FF2B5EF4-FFF2-40B4-BE49-F238E27FC236}">
                <a16:creationId xmlns:a16="http://schemas.microsoft.com/office/drawing/2014/main" id="{CB3A80EC-9E9B-B5A4-35BE-0A7ACD9B9947}"/>
              </a:ext>
            </a:extLst>
          </p:cNvPr>
          <p:cNvGrpSpPr/>
          <p:nvPr/>
        </p:nvGrpSpPr>
        <p:grpSpPr>
          <a:xfrm>
            <a:off x="2086832" y="13645180"/>
            <a:ext cx="1506292" cy="931090"/>
            <a:chOff x="3254487" y="5206711"/>
            <a:chExt cx="1506292" cy="931090"/>
          </a:xfrm>
        </p:grpSpPr>
        <p:sp>
          <p:nvSpPr>
            <p:cNvPr id="558" name="TextBox 557">
              <a:extLst>
                <a:ext uri="{FF2B5EF4-FFF2-40B4-BE49-F238E27FC236}">
                  <a16:creationId xmlns:a16="http://schemas.microsoft.com/office/drawing/2014/main" id="{59C55078-DE55-5812-3899-C9B0562C8E51}"/>
                </a:ext>
              </a:extLst>
            </p:cNvPr>
            <p:cNvSpPr txBox="1"/>
            <p:nvPr/>
          </p:nvSpPr>
          <p:spPr>
            <a:xfrm>
              <a:off x="3254487" y="5676136"/>
              <a:ext cx="150629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>
                  <a:latin typeface="+mj-lt"/>
                </a:rPr>
                <a:t>Amazon </a:t>
              </a:r>
            </a:p>
            <a:p>
              <a:pPr algn="ctr"/>
              <a:r>
                <a:rPr lang="en-US" sz="1200" dirty="0">
                  <a:latin typeface="+mj-lt"/>
                </a:rPr>
                <a:t>GuardDuty</a:t>
              </a:r>
            </a:p>
          </p:txBody>
        </p:sp>
        <p:pic>
          <p:nvPicPr>
            <p:cNvPr id="559" name="Graphic 558">
              <a:extLst>
                <a:ext uri="{FF2B5EF4-FFF2-40B4-BE49-F238E27FC236}">
                  <a16:creationId xmlns:a16="http://schemas.microsoft.com/office/drawing/2014/main" id="{C160971B-62F1-B31A-70E2-57706E1CCCD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rcRect/>
            <a:stretch/>
          </p:blipFill>
          <p:spPr bwMode="auto">
            <a:xfrm>
              <a:off x="3754977" y="5206711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560" name="Group 559">
            <a:extLst>
              <a:ext uri="{FF2B5EF4-FFF2-40B4-BE49-F238E27FC236}">
                <a16:creationId xmlns:a16="http://schemas.microsoft.com/office/drawing/2014/main" id="{F0511AD3-D174-A094-C5E9-0B00E7408C38}"/>
              </a:ext>
            </a:extLst>
          </p:cNvPr>
          <p:cNvGrpSpPr/>
          <p:nvPr/>
        </p:nvGrpSpPr>
        <p:grpSpPr>
          <a:xfrm>
            <a:off x="2887124" y="13619272"/>
            <a:ext cx="1449440" cy="743343"/>
            <a:chOff x="4341273" y="5499952"/>
            <a:chExt cx="1449440" cy="743343"/>
          </a:xfrm>
        </p:grpSpPr>
        <p:sp>
          <p:nvSpPr>
            <p:cNvPr id="561" name="TextBox 560">
              <a:extLst>
                <a:ext uri="{FF2B5EF4-FFF2-40B4-BE49-F238E27FC236}">
                  <a16:creationId xmlns:a16="http://schemas.microsoft.com/office/drawing/2014/main" id="{00055A25-8B31-1EB7-7949-1626B10BFABE}"/>
                </a:ext>
              </a:extLst>
            </p:cNvPr>
            <p:cNvSpPr txBox="1"/>
            <p:nvPr/>
          </p:nvSpPr>
          <p:spPr>
            <a:xfrm>
              <a:off x="4341273" y="5966296"/>
              <a:ext cx="144944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>
                  <a:latin typeface="+mj-lt"/>
                </a:rPr>
                <a:t>Amazon </a:t>
              </a:r>
              <a:r>
                <a:rPr lang="en-US" sz="1200" dirty="0">
                  <a:latin typeface="+mj-lt"/>
                </a:rPr>
                <a:t>Macie</a:t>
              </a:r>
            </a:p>
          </p:txBody>
        </p:sp>
        <p:pic>
          <p:nvPicPr>
            <p:cNvPr id="562" name="Graphic 6">
              <a:extLst>
                <a:ext uri="{FF2B5EF4-FFF2-40B4-BE49-F238E27FC236}">
                  <a16:creationId xmlns:a16="http://schemas.microsoft.com/office/drawing/2014/main" id="{51FE2A92-00C3-1816-2A12-D35A664DDB4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rcRect/>
            <a:stretch/>
          </p:blipFill>
          <p:spPr bwMode="auto">
            <a:xfrm>
              <a:off x="4835701" y="5499952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563" name="Group 562">
            <a:extLst>
              <a:ext uri="{FF2B5EF4-FFF2-40B4-BE49-F238E27FC236}">
                <a16:creationId xmlns:a16="http://schemas.microsoft.com/office/drawing/2014/main" id="{C2BE06CC-EDC9-B463-81F1-3803AEE61E2A}"/>
              </a:ext>
            </a:extLst>
          </p:cNvPr>
          <p:cNvGrpSpPr/>
          <p:nvPr/>
        </p:nvGrpSpPr>
        <p:grpSpPr>
          <a:xfrm>
            <a:off x="842450" y="14415123"/>
            <a:ext cx="1033252" cy="931090"/>
            <a:chOff x="2404134" y="5206711"/>
            <a:chExt cx="1033252" cy="931090"/>
          </a:xfrm>
        </p:grpSpPr>
        <p:pic>
          <p:nvPicPr>
            <p:cNvPr id="564" name="Graphic 19">
              <a:extLst>
                <a:ext uri="{FF2B5EF4-FFF2-40B4-BE49-F238E27FC236}">
                  <a16:creationId xmlns:a16="http://schemas.microsoft.com/office/drawing/2014/main" id="{40A8B09D-16B7-5C1C-5FB0-EC381F5B0AA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8">
              <a:extLs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rcRect/>
            <a:stretch/>
          </p:blipFill>
          <p:spPr bwMode="auto">
            <a:xfrm>
              <a:off x="2674253" y="5206711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65" name="TextBox 564">
              <a:extLst>
                <a:ext uri="{FF2B5EF4-FFF2-40B4-BE49-F238E27FC236}">
                  <a16:creationId xmlns:a16="http://schemas.microsoft.com/office/drawing/2014/main" id="{9789D592-D926-E2F4-7E5E-9C3214CB263F}"/>
                </a:ext>
              </a:extLst>
            </p:cNvPr>
            <p:cNvSpPr txBox="1"/>
            <p:nvPr/>
          </p:nvSpPr>
          <p:spPr>
            <a:xfrm>
              <a:off x="2404134" y="5676136"/>
              <a:ext cx="10332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>
                  <a:latin typeface="+mj-lt"/>
                </a:rPr>
                <a:t>AWS Security Hub CSPM</a:t>
              </a:r>
            </a:p>
          </p:txBody>
        </p:sp>
      </p:grpSp>
      <p:grpSp>
        <p:nvGrpSpPr>
          <p:cNvPr id="566" name="Group 565">
            <a:extLst>
              <a:ext uri="{FF2B5EF4-FFF2-40B4-BE49-F238E27FC236}">
                <a16:creationId xmlns:a16="http://schemas.microsoft.com/office/drawing/2014/main" id="{9CA91342-E717-FF78-1CF3-9FB65939D505}"/>
              </a:ext>
            </a:extLst>
          </p:cNvPr>
          <p:cNvGrpSpPr/>
          <p:nvPr/>
        </p:nvGrpSpPr>
        <p:grpSpPr>
          <a:xfrm>
            <a:off x="1958826" y="14418382"/>
            <a:ext cx="1033252" cy="931090"/>
            <a:chOff x="2404134" y="5206711"/>
            <a:chExt cx="1033252" cy="931090"/>
          </a:xfrm>
        </p:grpSpPr>
        <p:pic>
          <p:nvPicPr>
            <p:cNvPr id="567" name="Graphic 19">
              <a:extLst>
                <a:ext uri="{FF2B5EF4-FFF2-40B4-BE49-F238E27FC236}">
                  <a16:creationId xmlns:a16="http://schemas.microsoft.com/office/drawing/2014/main" id="{60930704-E999-4CAD-7322-F7F61309F53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8">
              <a:extLs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rcRect/>
            <a:stretch/>
          </p:blipFill>
          <p:spPr bwMode="auto">
            <a:xfrm>
              <a:off x="2674253" y="5206711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68" name="TextBox 567">
              <a:extLst>
                <a:ext uri="{FF2B5EF4-FFF2-40B4-BE49-F238E27FC236}">
                  <a16:creationId xmlns:a16="http://schemas.microsoft.com/office/drawing/2014/main" id="{CD5586DA-45BD-8081-9DB4-2C708E70F3B7}"/>
                </a:ext>
              </a:extLst>
            </p:cNvPr>
            <p:cNvSpPr txBox="1"/>
            <p:nvPr/>
          </p:nvSpPr>
          <p:spPr>
            <a:xfrm>
              <a:off x="2404134" y="5676136"/>
              <a:ext cx="10332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>
                  <a:latin typeface="+mj-lt"/>
                </a:rPr>
                <a:t>AWS Security Hub</a:t>
              </a:r>
            </a:p>
          </p:txBody>
        </p:sp>
      </p:grpSp>
      <p:pic>
        <p:nvPicPr>
          <p:cNvPr id="569" name="Graphic 19">
            <a:extLst>
              <a:ext uri="{FF2B5EF4-FFF2-40B4-BE49-F238E27FC236}">
                <a16:creationId xmlns:a16="http://schemas.microsoft.com/office/drawing/2014/main" id="{89B66923-61EE-67BC-058B-EE732B3CEF4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rcRect/>
          <a:stretch/>
        </p:blipFill>
        <p:spPr bwMode="auto">
          <a:xfrm>
            <a:off x="1668815" y="4960868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70" name="TextBox 569">
            <a:extLst>
              <a:ext uri="{FF2B5EF4-FFF2-40B4-BE49-F238E27FC236}">
                <a16:creationId xmlns:a16="http://schemas.microsoft.com/office/drawing/2014/main" id="{B2DA71E2-CC5B-53D0-0B62-B1D53BD63A8B}"/>
              </a:ext>
            </a:extLst>
          </p:cNvPr>
          <p:cNvSpPr txBox="1"/>
          <p:nvPr/>
        </p:nvSpPr>
        <p:spPr>
          <a:xfrm>
            <a:off x="1398696" y="5430293"/>
            <a:ext cx="10332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AWS Security Hub</a:t>
            </a:r>
          </a:p>
        </p:txBody>
      </p:sp>
      <p:pic>
        <p:nvPicPr>
          <p:cNvPr id="571" name="Graphic 19">
            <a:extLst>
              <a:ext uri="{FF2B5EF4-FFF2-40B4-BE49-F238E27FC236}">
                <a16:creationId xmlns:a16="http://schemas.microsoft.com/office/drawing/2014/main" id="{80CB35E5-852E-7BB9-29EF-B2B73F2A62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rcRect/>
          <a:stretch/>
        </p:blipFill>
        <p:spPr bwMode="auto">
          <a:xfrm>
            <a:off x="8426754" y="4549252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72" name="TextBox 571">
            <a:extLst>
              <a:ext uri="{FF2B5EF4-FFF2-40B4-BE49-F238E27FC236}">
                <a16:creationId xmlns:a16="http://schemas.microsoft.com/office/drawing/2014/main" id="{5E3CB3B4-B02D-8D22-342B-E832677AAFCE}"/>
              </a:ext>
            </a:extLst>
          </p:cNvPr>
          <p:cNvSpPr txBox="1"/>
          <p:nvPr/>
        </p:nvSpPr>
        <p:spPr>
          <a:xfrm>
            <a:off x="8156635" y="5018677"/>
            <a:ext cx="10332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AWS Security Hub</a:t>
            </a:r>
          </a:p>
        </p:txBody>
      </p:sp>
      <p:pic>
        <p:nvPicPr>
          <p:cNvPr id="573" name="Graphic 572" descr="Amazon Bedrock service icon.">
            <a:extLst>
              <a:ext uri="{FF2B5EF4-FFF2-40B4-BE49-F238E27FC236}">
                <a16:creationId xmlns:a16="http://schemas.microsoft.com/office/drawing/2014/main" id="{3ED7AC0E-7F51-0784-45F5-C6DFD33784CF}"/>
              </a:ext>
            </a:extLst>
          </p:cNvPr>
          <p:cNvPicPr>
            <a:picLocks noChangeAspect="1"/>
          </p:cNvPicPr>
          <p:nvPr/>
        </p:nvPicPr>
        <p:blipFill>
          <a:blip r:embed="rId52">
            <a:extLst>
              <a:ext uri="{96DAC541-7B7A-43D3-8B79-37D633B846F1}">
                <asvg:svgBlip xmlns:asvg="http://schemas.microsoft.com/office/drawing/2016/SVG/main" r:embed="rId53"/>
              </a:ext>
            </a:extLst>
          </a:blip>
          <a:srcRect/>
          <a:stretch/>
        </p:blipFill>
        <p:spPr>
          <a:xfrm>
            <a:off x="10192851" y="7463568"/>
            <a:ext cx="457200" cy="457200"/>
          </a:xfrm>
          <a:prstGeom prst="rect">
            <a:avLst/>
          </a:prstGeom>
        </p:spPr>
      </p:pic>
      <p:sp>
        <p:nvSpPr>
          <p:cNvPr id="574" name="TextBox 12">
            <a:extLst>
              <a:ext uri="{FF2B5EF4-FFF2-40B4-BE49-F238E27FC236}">
                <a16:creationId xmlns:a16="http://schemas.microsoft.com/office/drawing/2014/main" id="{17533497-C9E5-4E2C-7F26-C609DC8F5A3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279720" y="7887558"/>
            <a:ext cx="227965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1200" dirty="0">
                <a:latin typeface="+mj-lt"/>
                <a:ea typeface="Amazon Ember" panose="020B0603020204020204" pitchFamily="34" charset="0"/>
                <a:cs typeface="Arial" panose="020B0604020202020204" pitchFamily="34" charset="0"/>
              </a:rPr>
              <a:t>Amazon </a:t>
            </a:r>
          </a:p>
          <a:p>
            <a:pPr algn="ctr" eaLnBrk="1" hangingPunct="1"/>
            <a:r>
              <a:rPr lang="en-US" altLang="en-US" sz="1200" dirty="0">
                <a:latin typeface="+mj-lt"/>
                <a:ea typeface="Amazon Ember" panose="020B0603020204020204" pitchFamily="34" charset="0"/>
                <a:cs typeface="Arial" panose="020B0604020202020204" pitchFamily="34" charset="0"/>
              </a:rPr>
              <a:t>Bedrock</a:t>
            </a:r>
          </a:p>
          <a:p>
            <a:pPr algn="ctr" eaLnBrk="1" hangingPunct="1"/>
            <a:r>
              <a:rPr lang="en-US" altLang="en-US" sz="1200" dirty="0">
                <a:latin typeface="+mj-lt"/>
                <a:ea typeface="Amazon Ember" panose="020B0603020204020204" pitchFamily="34" charset="0"/>
                <a:cs typeface="Arial" panose="020B0604020202020204" pitchFamily="34" charset="0"/>
              </a:rPr>
              <a:t>Custom model </a:t>
            </a:r>
          </a:p>
          <a:p>
            <a:pPr algn="ctr" eaLnBrk="1" hangingPunct="1"/>
            <a:r>
              <a:rPr lang="en-US" altLang="en-US" sz="1200" dirty="0">
                <a:latin typeface="+mj-lt"/>
                <a:ea typeface="Amazon Ember" panose="020B0603020204020204" pitchFamily="34" charset="0"/>
                <a:cs typeface="Arial" panose="020B0604020202020204" pitchFamily="34" charset="0"/>
              </a:rPr>
              <a:t>import</a:t>
            </a:r>
          </a:p>
        </p:txBody>
      </p:sp>
      <p:pic>
        <p:nvPicPr>
          <p:cNvPr id="575" name="Graphic 22" descr="Amazon SageMaker AI service icon.">
            <a:extLst>
              <a:ext uri="{FF2B5EF4-FFF2-40B4-BE49-F238E27FC236}">
                <a16:creationId xmlns:a16="http://schemas.microsoft.com/office/drawing/2014/main" id="{BC11BDC1-D931-9F18-672F-D4A2FBA991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6">
            <a:extLst>
              <a:ext uri="{96DAC541-7B7A-43D3-8B79-37D633B846F1}">
                <asvg:svgBlip xmlns:asvg="http://schemas.microsoft.com/office/drawing/2016/SVG/main" r:embed="rId77"/>
              </a:ext>
            </a:extLst>
          </a:blip>
          <a:srcRect/>
          <a:stretch/>
        </p:blipFill>
        <p:spPr bwMode="auto">
          <a:xfrm>
            <a:off x="10165075" y="8804812"/>
            <a:ext cx="425125" cy="42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76" name="TextBox 12">
            <a:extLst>
              <a:ext uri="{FF2B5EF4-FFF2-40B4-BE49-F238E27FC236}">
                <a16:creationId xmlns:a16="http://schemas.microsoft.com/office/drawing/2014/main" id="{90AC8A4B-5482-DDE1-16B4-32DB11D38D8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246640" y="9231356"/>
            <a:ext cx="22796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1200" dirty="0">
                <a:latin typeface="+mj-lt"/>
                <a:ea typeface="Amazon Ember" panose="020B0603020204020204" pitchFamily="34" charset="0"/>
                <a:cs typeface="Arial" panose="020B0604020202020204" pitchFamily="34" charset="0"/>
              </a:rPr>
              <a:t>Amazon </a:t>
            </a:r>
          </a:p>
          <a:p>
            <a:pPr algn="ctr" eaLnBrk="1" hangingPunct="1"/>
            <a:r>
              <a:rPr lang="en-US" altLang="en-US" sz="1200" dirty="0">
                <a:latin typeface="+mj-lt"/>
                <a:ea typeface="Amazon Ember" panose="020B0603020204020204" pitchFamily="34" charset="0"/>
                <a:cs typeface="Arial" panose="020B0604020202020204" pitchFamily="34" charset="0"/>
              </a:rPr>
              <a:t>SageMaker AI </a:t>
            </a:r>
          </a:p>
          <a:p>
            <a:pPr algn="ctr" eaLnBrk="1" hangingPunct="1"/>
            <a:r>
              <a:rPr lang="en-US" altLang="en-US" sz="1200" dirty="0">
                <a:latin typeface="+mj-lt"/>
                <a:ea typeface="Amazon Ember" panose="020B0603020204020204" pitchFamily="34" charset="0"/>
                <a:cs typeface="Arial" panose="020B0604020202020204" pitchFamily="34" charset="0"/>
              </a:rPr>
              <a:t>training job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615F356-BFCD-EB33-F8F1-2DE459E7EF08}"/>
              </a:ext>
            </a:extLst>
          </p:cNvPr>
          <p:cNvSpPr txBox="1"/>
          <p:nvPr/>
        </p:nvSpPr>
        <p:spPr>
          <a:xfrm>
            <a:off x="10942338" y="15721343"/>
            <a:ext cx="365356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AWS Security Reference Architecture</a:t>
            </a:r>
          </a:p>
          <a:p>
            <a:r>
              <a:rPr lang="en-US" sz="16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Deep dive: generative AI, Capability 6</a:t>
            </a:r>
          </a:p>
        </p:txBody>
      </p:sp>
    </p:spTree>
    <p:extLst>
      <p:ext uri="{BB962C8B-B14F-4D97-AF65-F5344CB8AC3E}">
        <p14:creationId xmlns:p14="http://schemas.microsoft.com/office/powerpoint/2010/main" val="167569102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7AEABF-C84F-0662-FEDA-FD8E65C774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" name="TextBox 319">
            <a:extLst>
              <a:ext uri="{FF2B5EF4-FFF2-40B4-BE49-F238E27FC236}">
                <a16:creationId xmlns:a16="http://schemas.microsoft.com/office/drawing/2014/main" id="{DDF47FED-306E-E3B4-ABB3-EB1A1BD20755}"/>
              </a:ext>
            </a:extLst>
          </p:cNvPr>
          <p:cNvSpPr txBox="1"/>
          <p:nvPr/>
        </p:nvSpPr>
        <p:spPr>
          <a:xfrm>
            <a:off x="1127121" y="6247761"/>
            <a:ext cx="23629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OU – Generative AI</a:t>
            </a:r>
          </a:p>
        </p:txBody>
      </p:sp>
      <p:pic>
        <p:nvPicPr>
          <p:cNvPr id="321" name="Graphic 17">
            <a:extLst>
              <a:ext uri="{FF2B5EF4-FFF2-40B4-BE49-F238E27FC236}">
                <a16:creationId xmlns:a16="http://schemas.microsoft.com/office/drawing/2014/main" id="{14A562AB-1564-33FA-2A31-9E9244AAF6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 bwMode="auto">
          <a:xfrm>
            <a:off x="585490" y="6173496"/>
            <a:ext cx="548640" cy="548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22" name="Group 321">
            <a:extLst>
              <a:ext uri="{FF2B5EF4-FFF2-40B4-BE49-F238E27FC236}">
                <a16:creationId xmlns:a16="http://schemas.microsoft.com/office/drawing/2014/main" id="{56F43CF3-F028-4FF2-F13A-3C4C34C54926}"/>
              </a:ext>
            </a:extLst>
          </p:cNvPr>
          <p:cNvGrpSpPr/>
          <p:nvPr/>
        </p:nvGrpSpPr>
        <p:grpSpPr>
          <a:xfrm>
            <a:off x="387929" y="4930903"/>
            <a:ext cx="2662767" cy="762000"/>
            <a:chOff x="553242" y="376803"/>
            <a:chExt cx="2662767" cy="762000"/>
          </a:xfrm>
        </p:grpSpPr>
        <p:pic>
          <p:nvPicPr>
            <p:cNvPr id="323" name="Graphic 6">
              <a:extLst>
                <a:ext uri="{FF2B5EF4-FFF2-40B4-BE49-F238E27FC236}">
                  <a16:creationId xmlns:a16="http://schemas.microsoft.com/office/drawing/2014/main" id="{A5D1F072-E53C-D662-CD0F-FC802DC66F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/>
            <a:stretch/>
          </p:blipFill>
          <p:spPr bwMode="auto">
            <a:xfrm>
              <a:off x="553242" y="376803"/>
              <a:ext cx="762000" cy="762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24" name="TextBox 9">
              <a:extLst>
                <a:ext uri="{FF2B5EF4-FFF2-40B4-BE49-F238E27FC236}">
                  <a16:creationId xmlns:a16="http://schemas.microsoft.com/office/drawing/2014/main" id="{B14BAB68-F9E4-7B9C-AF4D-46BF4DE567F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72872" y="570128"/>
              <a:ext cx="2243137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lang="en-US" altLang="en-US" sz="2000">
                  <a:latin typeface="+mn-lt"/>
                  <a:ea typeface="Amazon Ember" panose="020B0603020204020204" pitchFamily="34" charset="0"/>
                  <a:cs typeface="Arial" panose="020B0604020202020204" pitchFamily="34" charset="0"/>
                </a:rPr>
                <a:t>Organization</a:t>
              </a:r>
            </a:p>
          </p:txBody>
        </p:sp>
      </p:grpSp>
      <p:grpSp>
        <p:nvGrpSpPr>
          <p:cNvPr id="375" name="Group 374">
            <a:extLst>
              <a:ext uri="{FF2B5EF4-FFF2-40B4-BE49-F238E27FC236}">
                <a16:creationId xmlns:a16="http://schemas.microsoft.com/office/drawing/2014/main" id="{BE1B83D2-CF34-1981-630A-F11EE53AC2E7}"/>
              </a:ext>
            </a:extLst>
          </p:cNvPr>
          <p:cNvGrpSpPr/>
          <p:nvPr/>
        </p:nvGrpSpPr>
        <p:grpSpPr>
          <a:xfrm>
            <a:off x="827777" y="10606543"/>
            <a:ext cx="1419556" cy="776994"/>
            <a:chOff x="6824643" y="8131453"/>
            <a:chExt cx="1419556" cy="776994"/>
          </a:xfrm>
        </p:grpSpPr>
        <p:pic>
          <p:nvPicPr>
            <p:cNvPr id="376" name="Graphic 375">
              <a:extLst>
                <a:ext uri="{FF2B5EF4-FFF2-40B4-BE49-F238E27FC236}">
                  <a16:creationId xmlns:a16="http://schemas.microsoft.com/office/drawing/2014/main" id="{51360BDB-484F-C617-2E49-1D1997B5474B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7305821" y="8131453"/>
              <a:ext cx="457200" cy="457200"/>
            </a:xfrm>
            <a:prstGeom prst="rect">
              <a:avLst/>
            </a:prstGeom>
          </p:spPr>
        </p:pic>
        <p:sp>
          <p:nvSpPr>
            <p:cNvPr id="377" name="TextBox 376">
              <a:extLst>
                <a:ext uri="{FF2B5EF4-FFF2-40B4-BE49-F238E27FC236}">
                  <a16:creationId xmlns:a16="http://schemas.microsoft.com/office/drawing/2014/main" id="{B474FD37-254A-CBD0-04DD-0357C25D1A1E}"/>
                </a:ext>
              </a:extLst>
            </p:cNvPr>
            <p:cNvSpPr txBox="1"/>
            <p:nvPr/>
          </p:nvSpPr>
          <p:spPr>
            <a:xfrm>
              <a:off x="6824643" y="8636578"/>
              <a:ext cx="1419556" cy="2718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380"/>
                </a:lnSpc>
              </a:pPr>
              <a:r>
                <a:rPr lang="en-US" sz="1200" dirty="0"/>
                <a:t>Amazon Quick Suite</a:t>
              </a:r>
            </a:p>
          </p:txBody>
        </p:sp>
      </p:grpSp>
      <p:sp>
        <p:nvSpPr>
          <p:cNvPr id="387" name="Rectangle 386">
            <a:extLst>
              <a:ext uri="{FF2B5EF4-FFF2-40B4-BE49-F238E27FC236}">
                <a16:creationId xmlns:a16="http://schemas.microsoft.com/office/drawing/2014/main" id="{8099B497-06D2-BA1C-D303-054C578A4D0D}"/>
              </a:ext>
            </a:extLst>
          </p:cNvPr>
          <p:cNvSpPr/>
          <p:nvPr/>
        </p:nvSpPr>
        <p:spPr>
          <a:xfrm>
            <a:off x="827779" y="8419428"/>
            <a:ext cx="2317075" cy="1451148"/>
          </a:xfrm>
          <a:prstGeom prst="rect">
            <a:avLst/>
          </a:prstGeom>
          <a:noFill/>
          <a:ln w="15875">
            <a:solidFill>
              <a:srgbClr val="8C4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2920" tIns="91440"/>
          <a:lstStyle/>
          <a:p>
            <a:pPr>
              <a:defRPr/>
            </a:pPr>
            <a:r>
              <a:rPr lang="en-US" sz="1200">
                <a:ln w="0"/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VPC</a:t>
            </a:r>
          </a:p>
        </p:txBody>
      </p:sp>
      <p:sp>
        <p:nvSpPr>
          <p:cNvPr id="388" name="Rectangle 387">
            <a:extLst>
              <a:ext uri="{FF2B5EF4-FFF2-40B4-BE49-F238E27FC236}">
                <a16:creationId xmlns:a16="http://schemas.microsoft.com/office/drawing/2014/main" id="{E9B4FCB7-76EF-83E7-A143-7BD85359BA16}"/>
              </a:ext>
            </a:extLst>
          </p:cNvPr>
          <p:cNvSpPr/>
          <p:nvPr/>
        </p:nvSpPr>
        <p:spPr>
          <a:xfrm>
            <a:off x="585491" y="6776731"/>
            <a:ext cx="3558889" cy="8505734"/>
          </a:xfrm>
          <a:prstGeom prst="rect">
            <a:avLst/>
          </a:prstGeom>
          <a:noFill/>
          <a:ln w="34925" cmpd="dbl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89" name="Group 388">
            <a:extLst>
              <a:ext uri="{FF2B5EF4-FFF2-40B4-BE49-F238E27FC236}">
                <a16:creationId xmlns:a16="http://schemas.microsoft.com/office/drawing/2014/main" id="{F3C6060F-36F6-0650-58DD-DD69C36D41D8}"/>
              </a:ext>
            </a:extLst>
          </p:cNvPr>
          <p:cNvGrpSpPr/>
          <p:nvPr/>
        </p:nvGrpSpPr>
        <p:grpSpPr>
          <a:xfrm>
            <a:off x="1700461" y="7062787"/>
            <a:ext cx="1134104" cy="616063"/>
            <a:chOff x="2248016" y="1915634"/>
            <a:chExt cx="1134104" cy="616063"/>
          </a:xfrm>
        </p:grpSpPr>
        <p:sp>
          <p:nvSpPr>
            <p:cNvPr id="390" name="TextBox 389">
              <a:extLst>
                <a:ext uri="{FF2B5EF4-FFF2-40B4-BE49-F238E27FC236}">
                  <a16:creationId xmlns:a16="http://schemas.microsoft.com/office/drawing/2014/main" id="{BE5971AB-08A1-ECD0-D2A2-D4E18A3A1A46}"/>
                </a:ext>
              </a:extLst>
            </p:cNvPr>
            <p:cNvSpPr txBox="1"/>
            <p:nvPr/>
          </p:nvSpPr>
          <p:spPr>
            <a:xfrm>
              <a:off x="2248016" y="2270087"/>
              <a:ext cx="113410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dirty="0"/>
                <a:t>Permissions</a:t>
              </a:r>
            </a:p>
          </p:txBody>
        </p:sp>
        <p:pic>
          <p:nvPicPr>
            <p:cNvPr id="391" name="Graphic 390">
              <a:extLst>
                <a:ext uri="{FF2B5EF4-FFF2-40B4-BE49-F238E27FC236}">
                  <a16:creationId xmlns:a16="http://schemas.microsoft.com/office/drawing/2014/main" id="{8221ABA4-26AD-7366-FCAE-75C1BB398A3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2615053" y="1915634"/>
              <a:ext cx="400030" cy="400030"/>
            </a:xfrm>
            <a:prstGeom prst="rect">
              <a:avLst/>
            </a:prstGeom>
          </p:spPr>
        </p:pic>
      </p:grpSp>
      <p:grpSp>
        <p:nvGrpSpPr>
          <p:cNvPr id="392" name="Group 391">
            <a:extLst>
              <a:ext uri="{FF2B5EF4-FFF2-40B4-BE49-F238E27FC236}">
                <a16:creationId xmlns:a16="http://schemas.microsoft.com/office/drawing/2014/main" id="{4FDC0821-5B60-C0E6-3B7C-07BF33601FBB}"/>
              </a:ext>
            </a:extLst>
          </p:cNvPr>
          <p:cNvGrpSpPr/>
          <p:nvPr/>
        </p:nvGrpSpPr>
        <p:grpSpPr>
          <a:xfrm>
            <a:off x="2534219" y="6973494"/>
            <a:ext cx="644414" cy="569276"/>
            <a:chOff x="10297579" y="5276566"/>
            <a:chExt cx="644414" cy="569276"/>
          </a:xfrm>
        </p:grpSpPr>
        <p:sp>
          <p:nvSpPr>
            <p:cNvPr id="393" name="TextBox 392">
              <a:extLst>
                <a:ext uri="{FF2B5EF4-FFF2-40B4-BE49-F238E27FC236}">
                  <a16:creationId xmlns:a16="http://schemas.microsoft.com/office/drawing/2014/main" id="{036A9CB3-011C-72D6-E769-0ACFA42C2159}"/>
                </a:ext>
              </a:extLst>
            </p:cNvPr>
            <p:cNvSpPr txBox="1"/>
            <p:nvPr/>
          </p:nvSpPr>
          <p:spPr>
            <a:xfrm>
              <a:off x="10297579" y="5584232"/>
              <a:ext cx="64441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dirty="0"/>
                <a:t>Roles</a:t>
              </a:r>
            </a:p>
          </p:txBody>
        </p:sp>
        <p:pic>
          <p:nvPicPr>
            <p:cNvPr id="394" name="Graphic 393">
              <a:extLst>
                <a:ext uri="{FF2B5EF4-FFF2-40B4-BE49-F238E27FC236}">
                  <a16:creationId xmlns:a16="http://schemas.microsoft.com/office/drawing/2014/main" id="{C3C8BF85-BEF7-7824-BC7D-722CADFEA7A5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>
              <a:off x="10384836" y="5276566"/>
              <a:ext cx="469900" cy="469900"/>
            </a:xfrm>
            <a:prstGeom prst="rect">
              <a:avLst/>
            </a:prstGeom>
          </p:spPr>
        </p:pic>
      </p:grpSp>
      <p:cxnSp>
        <p:nvCxnSpPr>
          <p:cNvPr id="395" name="Straight Connector 394">
            <a:extLst>
              <a:ext uri="{FF2B5EF4-FFF2-40B4-BE49-F238E27FC236}">
                <a16:creationId xmlns:a16="http://schemas.microsoft.com/office/drawing/2014/main" id="{95174581-0F9F-A19E-A0C3-9F9CA44A0451}"/>
              </a:ext>
            </a:extLst>
          </p:cNvPr>
          <p:cNvCxnSpPr/>
          <p:nvPr/>
        </p:nvCxnSpPr>
        <p:spPr>
          <a:xfrm>
            <a:off x="3144854" y="6975918"/>
            <a:ext cx="0" cy="854154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6" name="Straight Connector 395">
            <a:extLst>
              <a:ext uri="{FF2B5EF4-FFF2-40B4-BE49-F238E27FC236}">
                <a16:creationId xmlns:a16="http://schemas.microsoft.com/office/drawing/2014/main" id="{54F9B4BD-D9B8-3F62-1945-E1810598A2FA}"/>
              </a:ext>
            </a:extLst>
          </p:cNvPr>
          <p:cNvCxnSpPr/>
          <p:nvPr/>
        </p:nvCxnSpPr>
        <p:spPr>
          <a:xfrm>
            <a:off x="1886061" y="6975918"/>
            <a:ext cx="0" cy="854154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97" name="Graphic 396">
            <a:extLst>
              <a:ext uri="{FF2B5EF4-FFF2-40B4-BE49-F238E27FC236}">
                <a16:creationId xmlns:a16="http://schemas.microsoft.com/office/drawing/2014/main" id="{04969A35-DC9A-E613-67E8-5391E8A7F91C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/>
          <a:stretch/>
        </p:blipFill>
        <p:spPr>
          <a:xfrm>
            <a:off x="827777" y="8425355"/>
            <a:ext cx="381000" cy="381000"/>
          </a:xfrm>
          <a:prstGeom prst="rect">
            <a:avLst/>
          </a:prstGeom>
        </p:spPr>
      </p:pic>
      <p:grpSp>
        <p:nvGrpSpPr>
          <p:cNvPr id="398" name="Group 397">
            <a:extLst>
              <a:ext uri="{FF2B5EF4-FFF2-40B4-BE49-F238E27FC236}">
                <a16:creationId xmlns:a16="http://schemas.microsoft.com/office/drawing/2014/main" id="{8DAFA0B0-376C-68C8-529E-9C13079629FC}"/>
              </a:ext>
            </a:extLst>
          </p:cNvPr>
          <p:cNvGrpSpPr/>
          <p:nvPr/>
        </p:nvGrpSpPr>
        <p:grpSpPr>
          <a:xfrm>
            <a:off x="585490" y="7046062"/>
            <a:ext cx="1364961" cy="965410"/>
            <a:chOff x="1523478" y="1290107"/>
            <a:chExt cx="1364961" cy="965410"/>
          </a:xfrm>
        </p:grpSpPr>
        <p:sp>
          <p:nvSpPr>
            <p:cNvPr id="399" name="TextBox 398">
              <a:extLst>
                <a:ext uri="{FF2B5EF4-FFF2-40B4-BE49-F238E27FC236}">
                  <a16:creationId xmlns:a16="http://schemas.microsoft.com/office/drawing/2014/main" id="{CD4BE5C5-E3CE-5504-8FFC-EB2F4E5317F7}"/>
                </a:ext>
              </a:extLst>
            </p:cNvPr>
            <p:cNvSpPr txBox="1"/>
            <p:nvPr/>
          </p:nvSpPr>
          <p:spPr>
            <a:xfrm>
              <a:off x="1523478" y="1732297"/>
              <a:ext cx="136496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/>
                <a:t>Application</a:t>
              </a:r>
            </a:p>
            <a:p>
              <a:pPr algn="ctr"/>
              <a:r>
                <a:rPr lang="en-US" sz="1400"/>
                <a:t>account</a:t>
              </a:r>
              <a:endParaRPr lang="en-US" sz="1400" dirty="0"/>
            </a:p>
          </p:txBody>
        </p:sp>
        <p:pic>
          <p:nvPicPr>
            <p:cNvPr id="400" name="Graphic 7">
              <a:extLst>
                <a:ext uri="{FF2B5EF4-FFF2-40B4-BE49-F238E27FC236}">
                  <a16:creationId xmlns:a16="http://schemas.microsoft.com/office/drawing/2014/main" id="{70DD1944-FBFB-7E14-580C-0CC2569A3F8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rcRect/>
            <a:stretch/>
          </p:blipFill>
          <p:spPr bwMode="auto">
            <a:xfrm>
              <a:off x="1984159" y="1290107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401" name="Group 400">
            <a:extLst>
              <a:ext uri="{FF2B5EF4-FFF2-40B4-BE49-F238E27FC236}">
                <a16:creationId xmlns:a16="http://schemas.microsoft.com/office/drawing/2014/main" id="{CD174530-B01B-9757-CDF2-753515AC5721}"/>
              </a:ext>
            </a:extLst>
          </p:cNvPr>
          <p:cNvGrpSpPr/>
          <p:nvPr/>
        </p:nvGrpSpPr>
        <p:grpSpPr>
          <a:xfrm>
            <a:off x="788476" y="9593937"/>
            <a:ext cx="1272803" cy="897372"/>
            <a:chOff x="4909167" y="3010366"/>
            <a:chExt cx="848535" cy="598248"/>
          </a:xfrm>
        </p:grpSpPr>
        <p:sp>
          <p:nvSpPr>
            <p:cNvPr id="402" name="TextBox 401">
              <a:extLst>
                <a:ext uri="{FF2B5EF4-FFF2-40B4-BE49-F238E27FC236}">
                  <a16:creationId xmlns:a16="http://schemas.microsoft.com/office/drawing/2014/main" id="{78B38850-417F-FD12-68B1-D6CE87C7650C}"/>
                </a:ext>
              </a:extLst>
            </p:cNvPr>
            <p:cNvSpPr txBox="1"/>
            <p:nvPr/>
          </p:nvSpPr>
          <p:spPr>
            <a:xfrm>
              <a:off x="4909167" y="3300837"/>
              <a:ext cx="848535" cy="307777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>
                  <a:latin typeface="+mj-lt"/>
                </a:rPr>
                <a:t>Amazon Quick Suite endpoint</a:t>
              </a:r>
            </a:p>
          </p:txBody>
        </p:sp>
        <p:pic>
          <p:nvPicPr>
            <p:cNvPr id="403" name="Graphic 29">
              <a:extLst>
                <a:ext uri="{FF2B5EF4-FFF2-40B4-BE49-F238E27FC236}">
                  <a16:creationId xmlns:a16="http://schemas.microsoft.com/office/drawing/2014/main" id="{6A44A058-842C-DCFD-FC83-0C0130C2D25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41070" y="3010366"/>
              <a:ext cx="304800" cy="3048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</p:pic>
      </p:grpSp>
      <p:grpSp>
        <p:nvGrpSpPr>
          <p:cNvPr id="404" name="Group 403">
            <a:extLst>
              <a:ext uri="{FF2B5EF4-FFF2-40B4-BE49-F238E27FC236}">
                <a16:creationId xmlns:a16="http://schemas.microsoft.com/office/drawing/2014/main" id="{50CCC735-B46D-04AA-3858-B250B9654954}"/>
              </a:ext>
            </a:extLst>
          </p:cNvPr>
          <p:cNvGrpSpPr/>
          <p:nvPr/>
        </p:nvGrpSpPr>
        <p:grpSpPr>
          <a:xfrm>
            <a:off x="2270524" y="10591203"/>
            <a:ext cx="1419556" cy="1104435"/>
            <a:chOff x="4858595" y="3537213"/>
            <a:chExt cx="1419556" cy="1104435"/>
          </a:xfrm>
        </p:grpSpPr>
        <p:pic>
          <p:nvPicPr>
            <p:cNvPr id="405" name="Graphic 404" descr="Amazon Q service icon.">
              <a:extLst>
                <a:ext uri="{FF2B5EF4-FFF2-40B4-BE49-F238E27FC236}">
                  <a16:creationId xmlns:a16="http://schemas.microsoft.com/office/drawing/2014/main" id="{B3220CE2-42D6-2735-400B-78AC3ECBB97C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>
              <a:extLs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rcRect/>
            <a:stretch/>
          </p:blipFill>
          <p:spPr>
            <a:xfrm>
              <a:off x="5346518" y="3537213"/>
              <a:ext cx="457200" cy="457200"/>
            </a:xfrm>
            <a:prstGeom prst="rect">
              <a:avLst/>
            </a:prstGeom>
          </p:spPr>
        </p:pic>
        <p:sp>
          <p:nvSpPr>
            <p:cNvPr id="406" name="TextBox 17">
              <a:extLst>
                <a:ext uri="{FF2B5EF4-FFF2-40B4-BE49-F238E27FC236}">
                  <a16:creationId xmlns:a16="http://schemas.microsoft.com/office/drawing/2014/main" id="{1CACE5E6-076B-FA36-1091-32F6E7D8510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858595" y="4041484"/>
              <a:ext cx="1419556" cy="6001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lang="en-US" altLang="en-US" sz="1100" dirty="0">
                  <a:latin typeface="Arial" panose="020B0604020202020204" pitchFamily="34" charset="0"/>
                  <a:ea typeface="Amazon Ember" panose="020B0603020204020204" pitchFamily="34" charset="0"/>
                  <a:cs typeface="Arial" panose="020B0604020202020204" pitchFamily="34" charset="0"/>
                </a:rPr>
                <a:t>Amazon Q Developer</a:t>
              </a:r>
            </a:p>
            <a:p>
              <a:pPr algn="ctr" eaLnBrk="1" hangingPunct="1"/>
              <a:r>
                <a:rPr lang="en-US" altLang="en-US" sz="1100" dirty="0">
                  <a:latin typeface="Arial" panose="020B0604020202020204" pitchFamily="34" charset="0"/>
                  <a:ea typeface="Amazon Ember" panose="020B0603020204020204" pitchFamily="34" charset="0"/>
                  <a:cs typeface="Arial" panose="020B0604020202020204" pitchFamily="34" charset="0"/>
                </a:rPr>
                <a:t>(Console)</a:t>
              </a:r>
              <a:endParaRPr lang="en-US" altLang="en-US" sz="900" dirty="0">
                <a:latin typeface="Arial" panose="020B0604020202020204" pitchFamily="34" charset="0"/>
                <a:ea typeface="Amazon Ember" panose="020B0603020204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407" name="Rectangle 406">
            <a:extLst>
              <a:ext uri="{FF2B5EF4-FFF2-40B4-BE49-F238E27FC236}">
                <a16:creationId xmlns:a16="http://schemas.microsoft.com/office/drawing/2014/main" id="{41B5B69E-01D8-0D36-F631-7BBEC8687CB7}"/>
              </a:ext>
            </a:extLst>
          </p:cNvPr>
          <p:cNvSpPr/>
          <p:nvPr/>
        </p:nvSpPr>
        <p:spPr>
          <a:xfrm>
            <a:off x="4463510" y="6765677"/>
            <a:ext cx="10979446" cy="6592770"/>
          </a:xfrm>
          <a:prstGeom prst="rect">
            <a:avLst/>
          </a:prstGeom>
          <a:noFill/>
          <a:ln w="34925" cmpd="dbl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j-lt"/>
            </a:endParaRPr>
          </a:p>
        </p:txBody>
      </p:sp>
      <p:grpSp>
        <p:nvGrpSpPr>
          <p:cNvPr id="408" name="Group 407">
            <a:extLst>
              <a:ext uri="{FF2B5EF4-FFF2-40B4-BE49-F238E27FC236}">
                <a16:creationId xmlns:a16="http://schemas.microsoft.com/office/drawing/2014/main" id="{2C768404-9C0B-3CC0-59B6-945B767EC163}"/>
              </a:ext>
            </a:extLst>
          </p:cNvPr>
          <p:cNvGrpSpPr/>
          <p:nvPr/>
        </p:nvGrpSpPr>
        <p:grpSpPr>
          <a:xfrm>
            <a:off x="5560396" y="6983816"/>
            <a:ext cx="1134104" cy="616063"/>
            <a:chOff x="2248016" y="1915634"/>
            <a:chExt cx="1134104" cy="616063"/>
          </a:xfrm>
        </p:grpSpPr>
        <p:sp>
          <p:nvSpPr>
            <p:cNvPr id="409" name="TextBox 408">
              <a:extLst>
                <a:ext uri="{FF2B5EF4-FFF2-40B4-BE49-F238E27FC236}">
                  <a16:creationId xmlns:a16="http://schemas.microsoft.com/office/drawing/2014/main" id="{EC65FE6C-EB03-7D19-659B-8B7AB5FED671}"/>
                </a:ext>
              </a:extLst>
            </p:cNvPr>
            <p:cNvSpPr txBox="1"/>
            <p:nvPr/>
          </p:nvSpPr>
          <p:spPr>
            <a:xfrm>
              <a:off x="2248016" y="2270087"/>
              <a:ext cx="113410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dirty="0">
                  <a:latin typeface="+mj-lt"/>
                </a:rPr>
                <a:t>Permissions</a:t>
              </a:r>
            </a:p>
          </p:txBody>
        </p:sp>
        <p:pic>
          <p:nvPicPr>
            <p:cNvPr id="410" name="Graphic 409">
              <a:extLst>
                <a:ext uri="{FF2B5EF4-FFF2-40B4-BE49-F238E27FC236}">
                  <a16:creationId xmlns:a16="http://schemas.microsoft.com/office/drawing/2014/main" id="{C9927E00-8F27-92F1-9A1E-953910D2F925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2615053" y="1915634"/>
              <a:ext cx="400030" cy="400030"/>
            </a:xfrm>
            <a:prstGeom prst="rect">
              <a:avLst/>
            </a:prstGeom>
          </p:spPr>
        </p:pic>
      </p:grpSp>
      <p:grpSp>
        <p:nvGrpSpPr>
          <p:cNvPr id="411" name="Group 410">
            <a:extLst>
              <a:ext uri="{FF2B5EF4-FFF2-40B4-BE49-F238E27FC236}">
                <a16:creationId xmlns:a16="http://schemas.microsoft.com/office/drawing/2014/main" id="{D33C473B-924C-AD56-D6C1-796D66608C96}"/>
              </a:ext>
            </a:extLst>
          </p:cNvPr>
          <p:cNvGrpSpPr/>
          <p:nvPr/>
        </p:nvGrpSpPr>
        <p:grpSpPr>
          <a:xfrm>
            <a:off x="6394154" y="6894525"/>
            <a:ext cx="644414" cy="569276"/>
            <a:chOff x="10297579" y="5276566"/>
            <a:chExt cx="644414" cy="569276"/>
          </a:xfrm>
        </p:grpSpPr>
        <p:sp>
          <p:nvSpPr>
            <p:cNvPr id="412" name="TextBox 411">
              <a:extLst>
                <a:ext uri="{FF2B5EF4-FFF2-40B4-BE49-F238E27FC236}">
                  <a16:creationId xmlns:a16="http://schemas.microsoft.com/office/drawing/2014/main" id="{D0E8BAB6-D974-852F-7D3A-3C6CE2286C69}"/>
                </a:ext>
              </a:extLst>
            </p:cNvPr>
            <p:cNvSpPr txBox="1"/>
            <p:nvPr/>
          </p:nvSpPr>
          <p:spPr>
            <a:xfrm>
              <a:off x="10297579" y="5584232"/>
              <a:ext cx="64441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dirty="0">
                  <a:latin typeface="+mj-lt"/>
                </a:rPr>
                <a:t>Roles</a:t>
              </a:r>
            </a:p>
          </p:txBody>
        </p:sp>
        <p:pic>
          <p:nvPicPr>
            <p:cNvPr id="413" name="Graphic 412">
              <a:extLst>
                <a:ext uri="{FF2B5EF4-FFF2-40B4-BE49-F238E27FC236}">
                  <a16:creationId xmlns:a16="http://schemas.microsoft.com/office/drawing/2014/main" id="{F6DC0081-F510-99CF-ABA9-8E8DB8AEE82D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>
              <a:off x="10384836" y="5276566"/>
              <a:ext cx="469900" cy="469900"/>
            </a:xfrm>
            <a:prstGeom prst="rect">
              <a:avLst/>
            </a:prstGeom>
          </p:spPr>
        </p:pic>
      </p:grpSp>
      <p:cxnSp>
        <p:nvCxnSpPr>
          <p:cNvPr id="414" name="Straight Connector 413">
            <a:extLst>
              <a:ext uri="{FF2B5EF4-FFF2-40B4-BE49-F238E27FC236}">
                <a16:creationId xmlns:a16="http://schemas.microsoft.com/office/drawing/2014/main" id="{40559803-E250-DB5C-51A8-D655C4C2AEFD}"/>
              </a:ext>
            </a:extLst>
          </p:cNvPr>
          <p:cNvCxnSpPr/>
          <p:nvPr/>
        </p:nvCxnSpPr>
        <p:spPr>
          <a:xfrm>
            <a:off x="7004789" y="6896949"/>
            <a:ext cx="0" cy="854154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5" name="Straight Connector 414">
            <a:extLst>
              <a:ext uri="{FF2B5EF4-FFF2-40B4-BE49-F238E27FC236}">
                <a16:creationId xmlns:a16="http://schemas.microsoft.com/office/drawing/2014/main" id="{96E8A03B-FA96-951F-E58D-8DB6EC3ACF19}"/>
              </a:ext>
            </a:extLst>
          </p:cNvPr>
          <p:cNvCxnSpPr/>
          <p:nvPr/>
        </p:nvCxnSpPr>
        <p:spPr>
          <a:xfrm>
            <a:off x="5745996" y="6896949"/>
            <a:ext cx="0" cy="854154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16" name="Group 415">
            <a:extLst>
              <a:ext uri="{FF2B5EF4-FFF2-40B4-BE49-F238E27FC236}">
                <a16:creationId xmlns:a16="http://schemas.microsoft.com/office/drawing/2014/main" id="{1C91B663-5A0E-BFF4-92EF-EC8CC367B43C}"/>
              </a:ext>
            </a:extLst>
          </p:cNvPr>
          <p:cNvGrpSpPr/>
          <p:nvPr/>
        </p:nvGrpSpPr>
        <p:grpSpPr>
          <a:xfrm>
            <a:off x="4445423" y="6967093"/>
            <a:ext cx="1364961" cy="965410"/>
            <a:chOff x="1523478" y="1290107"/>
            <a:chExt cx="1364961" cy="965410"/>
          </a:xfrm>
        </p:grpSpPr>
        <p:sp>
          <p:nvSpPr>
            <p:cNvPr id="417" name="TextBox 416">
              <a:extLst>
                <a:ext uri="{FF2B5EF4-FFF2-40B4-BE49-F238E27FC236}">
                  <a16:creationId xmlns:a16="http://schemas.microsoft.com/office/drawing/2014/main" id="{2235E4D5-6420-AB73-77FA-1E574E8646E4}"/>
                </a:ext>
              </a:extLst>
            </p:cNvPr>
            <p:cNvSpPr txBox="1"/>
            <p:nvPr/>
          </p:nvSpPr>
          <p:spPr>
            <a:xfrm>
              <a:off x="1523478" y="1732297"/>
              <a:ext cx="136496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>
                  <a:latin typeface="+mj-lt"/>
                </a:rPr>
                <a:t>Generative AI</a:t>
              </a:r>
              <a:endParaRPr lang="en-US" sz="1400" dirty="0">
                <a:latin typeface="+mj-lt"/>
              </a:endParaRPr>
            </a:p>
            <a:p>
              <a:pPr algn="ctr"/>
              <a:r>
                <a:rPr lang="en-US" sz="1400" dirty="0">
                  <a:latin typeface="+mj-lt"/>
                </a:rPr>
                <a:t>account</a:t>
              </a:r>
            </a:p>
          </p:txBody>
        </p:sp>
        <p:pic>
          <p:nvPicPr>
            <p:cNvPr id="418" name="Graphic 7">
              <a:extLst>
                <a:ext uri="{FF2B5EF4-FFF2-40B4-BE49-F238E27FC236}">
                  <a16:creationId xmlns:a16="http://schemas.microsoft.com/office/drawing/2014/main" id="{DBD46D05-48BC-3BCF-583D-7233ABD9258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rcRect/>
            <a:stretch/>
          </p:blipFill>
          <p:spPr bwMode="auto">
            <a:xfrm>
              <a:off x="1984159" y="1290107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419" name="Group 418">
            <a:extLst>
              <a:ext uri="{FF2B5EF4-FFF2-40B4-BE49-F238E27FC236}">
                <a16:creationId xmlns:a16="http://schemas.microsoft.com/office/drawing/2014/main" id="{10889C79-FB3B-F72F-8E9E-D4B6721E5589}"/>
              </a:ext>
            </a:extLst>
          </p:cNvPr>
          <p:cNvGrpSpPr/>
          <p:nvPr/>
        </p:nvGrpSpPr>
        <p:grpSpPr>
          <a:xfrm>
            <a:off x="13021575" y="10899379"/>
            <a:ext cx="1195014" cy="931090"/>
            <a:chOff x="6631266" y="5206711"/>
            <a:chExt cx="1195014" cy="931090"/>
          </a:xfrm>
        </p:grpSpPr>
        <p:sp>
          <p:nvSpPr>
            <p:cNvPr id="420" name="TextBox 419">
              <a:extLst>
                <a:ext uri="{FF2B5EF4-FFF2-40B4-BE49-F238E27FC236}">
                  <a16:creationId xmlns:a16="http://schemas.microsoft.com/office/drawing/2014/main" id="{92C8BE8A-B93C-A653-0DE0-47C62B08CCFD}"/>
                </a:ext>
              </a:extLst>
            </p:cNvPr>
            <p:cNvSpPr txBox="1"/>
            <p:nvPr/>
          </p:nvSpPr>
          <p:spPr>
            <a:xfrm>
              <a:off x="6631266" y="5676136"/>
              <a:ext cx="119501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>
                  <a:latin typeface="+mj-lt"/>
                </a:rPr>
                <a:t>AWS IAM</a:t>
              </a:r>
            </a:p>
            <a:p>
              <a:pPr algn="ctr"/>
              <a:r>
                <a:rPr lang="en-US" sz="1200" dirty="0">
                  <a:latin typeface="+mj-lt"/>
                </a:rPr>
                <a:t>Access Analyzer</a:t>
              </a:r>
            </a:p>
          </p:txBody>
        </p:sp>
        <p:pic>
          <p:nvPicPr>
            <p:cNvPr id="421" name="Graphic 420">
              <a:extLst>
                <a:ext uri="{FF2B5EF4-FFF2-40B4-BE49-F238E27FC236}">
                  <a16:creationId xmlns:a16="http://schemas.microsoft.com/office/drawing/2014/main" id="{556EB88B-3BA8-3566-898B-B7235918C3C4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>
              <a:extLst>
                <a:ext uri="{96DAC541-7B7A-43D3-8B79-37D633B846F1}">
                  <asvg:svgBlip xmlns:asvg="http://schemas.microsoft.com/office/drawing/2016/SVG/main" r:embed="rId20"/>
                </a:ext>
              </a:extLst>
            </a:blip>
            <a:stretch>
              <a:fillRect/>
            </a:stretch>
          </p:blipFill>
          <p:spPr>
            <a:xfrm>
              <a:off x="6997149" y="5206711"/>
              <a:ext cx="407987" cy="457200"/>
            </a:xfrm>
            <a:prstGeom prst="rect">
              <a:avLst/>
            </a:prstGeom>
          </p:spPr>
        </p:pic>
      </p:grpSp>
      <p:grpSp>
        <p:nvGrpSpPr>
          <p:cNvPr id="422" name="Group 421">
            <a:extLst>
              <a:ext uri="{FF2B5EF4-FFF2-40B4-BE49-F238E27FC236}">
                <a16:creationId xmlns:a16="http://schemas.microsoft.com/office/drawing/2014/main" id="{598C7146-2CA5-1236-ADA1-EF1CDF12B1D6}"/>
              </a:ext>
            </a:extLst>
          </p:cNvPr>
          <p:cNvGrpSpPr/>
          <p:nvPr/>
        </p:nvGrpSpPr>
        <p:grpSpPr>
          <a:xfrm>
            <a:off x="13083202" y="12127480"/>
            <a:ext cx="1147961" cy="920831"/>
            <a:chOff x="7712648" y="5206711"/>
            <a:chExt cx="1147961" cy="920831"/>
          </a:xfrm>
        </p:grpSpPr>
        <p:sp>
          <p:nvSpPr>
            <p:cNvPr id="423" name="TextBox 422">
              <a:extLst>
                <a:ext uri="{FF2B5EF4-FFF2-40B4-BE49-F238E27FC236}">
                  <a16:creationId xmlns:a16="http://schemas.microsoft.com/office/drawing/2014/main" id="{3B7EEC06-4CDA-A6DE-AA64-091EED2ABA31}"/>
                </a:ext>
              </a:extLst>
            </p:cNvPr>
            <p:cNvSpPr txBox="1"/>
            <p:nvPr/>
          </p:nvSpPr>
          <p:spPr>
            <a:xfrm>
              <a:off x="7712648" y="5676136"/>
              <a:ext cx="1147961" cy="4514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380"/>
                </a:lnSpc>
              </a:pPr>
              <a:r>
                <a:rPr lang="en-US" sz="1200" dirty="0">
                  <a:latin typeface="+mj-lt"/>
                </a:rPr>
                <a:t>Organization trail</a:t>
              </a:r>
            </a:p>
          </p:txBody>
        </p:sp>
        <p:pic>
          <p:nvPicPr>
            <p:cNvPr id="424" name="Graphic 23">
              <a:extLst>
                <a:ext uri="{FF2B5EF4-FFF2-40B4-BE49-F238E27FC236}">
                  <a16:creationId xmlns:a16="http://schemas.microsoft.com/office/drawing/2014/main" id="{B9CCC750-9AA7-AE64-3A27-CC93A827CF3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1">
              <a:extLst>
                <a:ext uri="{96DAC541-7B7A-43D3-8B79-37D633B846F1}">
                  <asvg:svgBlip xmlns:asvg="http://schemas.microsoft.com/office/drawing/2016/SVG/main" r:embed="rId22"/>
                </a:ext>
              </a:extLst>
            </a:blip>
            <a:srcRect/>
            <a:stretch/>
          </p:blipFill>
          <p:spPr bwMode="auto">
            <a:xfrm>
              <a:off x="8028659" y="5206711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425" name="Group 424">
            <a:extLst>
              <a:ext uri="{FF2B5EF4-FFF2-40B4-BE49-F238E27FC236}">
                <a16:creationId xmlns:a16="http://schemas.microsoft.com/office/drawing/2014/main" id="{8433A79B-E378-53C4-E706-CF849AE5CBC0}"/>
              </a:ext>
            </a:extLst>
          </p:cNvPr>
          <p:cNvGrpSpPr/>
          <p:nvPr/>
        </p:nvGrpSpPr>
        <p:grpSpPr>
          <a:xfrm>
            <a:off x="12851442" y="8627839"/>
            <a:ext cx="1506292" cy="931090"/>
            <a:chOff x="3254487" y="5206711"/>
            <a:chExt cx="1506292" cy="931090"/>
          </a:xfrm>
        </p:grpSpPr>
        <p:sp>
          <p:nvSpPr>
            <p:cNvPr id="426" name="TextBox 425">
              <a:extLst>
                <a:ext uri="{FF2B5EF4-FFF2-40B4-BE49-F238E27FC236}">
                  <a16:creationId xmlns:a16="http://schemas.microsoft.com/office/drawing/2014/main" id="{8A4CD465-9635-A7D7-B89F-9B7D524B40F6}"/>
                </a:ext>
              </a:extLst>
            </p:cNvPr>
            <p:cNvSpPr txBox="1"/>
            <p:nvPr/>
          </p:nvSpPr>
          <p:spPr>
            <a:xfrm>
              <a:off x="3254487" y="5676136"/>
              <a:ext cx="150629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>
                  <a:latin typeface="+mj-lt"/>
                </a:rPr>
                <a:t>Amazon </a:t>
              </a:r>
            </a:p>
            <a:p>
              <a:pPr algn="ctr"/>
              <a:r>
                <a:rPr lang="en-US" sz="1200" dirty="0">
                  <a:latin typeface="+mj-lt"/>
                </a:rPr>
                <a:t>GuardDuty</a:t>
              </a:r>
            </a:p>
          </p:txBody>
        </p:sp>
        <p:pic>
          <p:nvPicPr>
            <p:cNvPr id="427" name="Graphic 426">
              <a:extLst>
                <a:ext uri="{FF2B5EF4-FFF2-40B4-BE49-F238E27FC236}">
                  <a16:creationId xmlns:a16="http://schemas.microsoft.com/office/drawing/2014/main" id="{32FF5AA0-5DBF-D4CB-74D8-ADFE4BD4867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3">
              <a:extLst>
                <a:ext uri="{96DAC541-7B7A-43D3-8B79-37D633B846F1}">
                  <asvg:svgBlip xmlns:asvg="http://schemas.microsoft.com/office/drawing/2016/SVG/main" r:embed="rId24"/>
                </a:ext>
              </a:extLst>
            </a:blip>
            <a:srcRect/>
            <a:stretch/>
          </p:blipFill>
          <p:spPr bwMode="auto">
            <a:xfrm>
              <a:off x="3754977" y="5206711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428" name="Group 427">
            <a:extLst>
              <a:ext uri="{FF2B5EF4-FFF2-40B4-BE49-F238E27FC236}">
                <a16:creationId xmlns:a16="http://schemas.microsoft.com/office/drawing/2014/main" id="{A7327F7A-5B4D-3F55-332F-CFBD2459A3A9}"/>
              </a:ext>
            </a:extLst>
          </p:cNvPr>
          <p:cNvGrpSpPr/>
          <p:nvPr/>
        </p:nvGrpSpPr>
        <p:grpSpPr>
          <a:xfrm>
            <a:off x="13041553" y="9855942"/>
            <a:ext cx="1081840" cy="746424"/>
            <a:chOff x="5587035" y="5206711"/>
            <a:chExt cx="1081840" cy="746424"/>
          </a:xfrm>
        </p:grpSpPr>
        <p:sp>
          <p:nvSpPr>
            <p:cNvPr id="429" name="TextBox 428">
              <a:extLst>
                <a:ext uri="{FF2B5EF4-FFF2-40B4-BE49-F238E27FC236}">
                  <a16:creationId xmlns:a16="http://schemas.microsoft.com/office/drawing/2014/main" id="{2F5EB082-4307-9B85-2791-813D5B8F439A}"/>
                </a:ext>
              </a:extLst>
            </p:cNvPr>
            <p:cNvSpPr txBox="1"/>
            <p:nvPr/>
          </p:nvSpPr>
          <p:spPr>
            <a:xfrm>
              <a:off x="5587035" y="5676136"/>
              <a:ext cx="108184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>
                  <a:latin typeface="+mj-lt"/>
                </a:rPr>
                <a:t>AWS Config</a:t>
              </a:r>
            </a:p>
          </p:txBody>
        </p:sp>
        <p:pic>
          <p:nvPicPr>
            <p:cNvPr id="430" name="Graphic 8">
              <a:extLst>
                <a:ext uri="{FF2B5EF4-FFF2-40B4-BE49-F238E27FC236}">
                  <a16:creationId xmlns:a16="http://schemas.microsoft.com/office/drawing/2014/main" id="{7269A8B2-8204-7022-EE49-738CCA931FF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5">
              <a:extLst>
                <a:ext uri="{96DAC541-7B7A-43D3-8B79-37D633B846F1}">
                  <asvg:svgBlip xmlns:asvg="http://schemas.microsoft.com/office/drawing/2016/SVG/main" r:embed="rId26"/>
                </a:ext>
              </a:extLst>
            </a:blip>
            <a:srcRect/>
            <a:stretch/>
          </p:blipFill>
          <p:spPr bwMode="auto">
            <a:xfrm>
              <a:off x="5916425" y="5206711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431" name="Group 430">
            <a:extLst>
              <a:ext uri="{FF2B5EF4-FFF2-40B4-BE49-F238E27FC236}">
                <a16:creationId xmlns:a16="http://schemas.microsoft.com/office/drawing/2014/main" id="{16F6F1A3-700E-64BF-0585-CBD02FE5A8E7}"/>
              </a:ext>
            </a:extLst>
          </p:cNvPr>
          <p:cNvGrpSpPr/>
          <p:nvPr/>
        </p:nvGrpSpPr>
        <p:grpSpPr>
          <a:xfrm>
            <a:off x="13093139" y="7399736"/>
            <a:ext cx="1033252" cy="931090"/>
            <a:chOff x="2404134" y="5206711"/>
            <a:chExt cx="1033252" cy="931090"/>
          </a:xfrm>
        </p:grpSpPr>
        <p:pic>
          <p:nvPicPr>
            <p:cNvPr id="432" name="Graphic 19">
              <a:extLst>
                <a:ext uri="{FF2B5EF4-FFF2-40B4-BE49-F238E27FC236}">
                  <a16:creationId xmlns:a16="http://schemas.microsoft.com/office/drawing/2014/main" id="{93EB27B3-5F39-3424-A9FD-B060261FF33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7">
              <a:extLst>
                <a:ext uri="{96DAC541-7B7A-43D3-8B79-37D633B846F1}">
                  <asvg:svgBlip xmlns:asvg="http://schemas.microsoft.com/office/drawing/2016/SVG/main" r:embed="rId28"/>
                </a:ext>
              </a:extLst>
            </a:blip>
            <a:srcRect/>
            <a:stretch/>
          </p:blipFill>
          <p:spPr bwMode="auto">
            <a:xfrm>
              <a:off x="2674253" y="5206711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33" name="TextBox 432">
              <a:extLst>
                <a:ext uri="{FF2B5EF4-FFF2-40B4-BE49-F238E27FC236}">
                  <a16:creationId xmlns:a16="http://schemas.microsoft.com/office/drawing/2014/main" id="{36F980D1-1346-B371-1099-98867CDBCBC5}"/>
                </a:ext>
              </a:extLst>
            </p:cNvPr>
            <p:cNvSpPr txBox="1"/>
            <p:nvPr/>
          </p:nvSpPr>
          <p:spPr>
            <a:xfrm>
              <a:off x="2404134" y="5676136"/>
              <a:ext cx="10332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>
                  <a:latin typeface="+mj-lt"/>
                </a:rPr>
                <a:t>AWS Security Hub CSPM</a:t>
              </a:r>
            </a:p>
          </p:txBody>
        </p:sp>
      </p:grpSp>
      <p:grpSp>
        <p:nvGrpSpPr>
          <p:cNvPr id="434" name="Group 433">
            <a:extLst>
              <a:ext uri="{FF2B5EF4-FFF2-40B4-BE49-F238E27FC236}">
                <a16:creationId xmlns:a16="http://schemas.microsoft.com/office/drawing/2014/main" id="{E644FE16-2D6F-DED7-3CDF-300C115092A0}"/>
              </a:ext>
            </a:extLst>
          </p:cNvPr>
          <p:cNvGrpSpPr/>
          <p:nvPr/>
        </p:nvGrpSpPr>
        <p:grpSpPr>
          <a:xfrm>
            <a:off x="14133119" y="11995500"/>
            <a:ext cx="1178597" cy="748364"/>
            <a:chOff x="6566337" y="2597256"/>
            <a:chExt cx="1178597" cy="748364"/>
          </a:xfrm>
        </p:grpSpPr>
        <p:sp>
          <p:nvSpPr>
            <p:cNvPr id="435" name="TextBox 434">
              <a:extLst>
                <a:ext uri="{FF2B5EF4-FFF2-40B4-BE49-F238E27FC236}">
                  <a16:creationId xmlns:a16="http://schemas.microsoft.com/office/drawing/2014/main" id="{3AAECE9A-C930-23A7-B886-69AB4F47EBB9}"/>
                </a:ext>
              </a:extLst>
            </p:cNvPr>
            <p:cNvSpPr txBox="1"/>
            <p:nvPr/>
          </p:nvSpPr>
          <p:spPr>
            <a:xfrm>
              <a:off x="6566337" y="3068621"/>
              <a:ext cx="117859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>
                  <a:latin typeface="+mj-lt"/>
                </a:rPr>
                <a:t>AWS KMS</a:t>
              </a:r>
            </a:p>
          </p:txBody>
        </p:sp>
        <p:pic>
          <p:nvPicPr>
            <p:cNvPr id="436" name="Graphic 7">
              <a:extLst>
                <a:ext uri="{FF2B5EF4-FFF2-40B4-BE49-F238E27FC236}">
                  <a16:creationId xmlns:a16="http://schemas.microsoft.com/office/drawing/2014/main" id="{732491CF-128D-7FF4-CAD1-C3017697D1F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9">
              <a:extLst>
                <a:ext uri="{96DAC541-7B7A-43D3-8B79-37D633B846F1}">
                  <asvg:svgBlip xmlns:asvg="http://schemas.microsoft.com/office/drawing/2016/SVG/main" r:embed="rId30"/>
                </a:ext>
              </a:extLst>
            </a:blip>
            <a:srcRect/>
            <a:stretch/>
          </p:blipFill>
          <p:spPr bwMode="auto">
            <a:xfrm>
              <a:off x="6929695" y="2597256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437" name="Group 436">
            <a:extLst>
              <a:ext uri="{FF2B5EF4-FFF2-40B4-BE49-F238E27FC236}">
                <a16:creationId xmlns:a16="http://schemas.microsoft.com/office/drawing/2014/main" id="{C645B73E-ACA4-965E-EFD8-54C02D14DAF8}"/>
              </a:ext>
            </a:extLst>
          </p:cNvPr>
          <p:cNvGrpSpPr/>
          <p:nvPr/>
        </p:nvGrpSpPr>
        <p:grpSpPr>
          <a:xfrm>
            <a:off x="13996805" y="9852326"/>
            <a:ext cx="1548909" cy="937153"/>
            <a:chOff x="6044165" y="5155129"/>
            <a:chExt cx="1548909" cy="937153"/>
          </a:xfrm>
        </p:grpSpPr>
        <p:pic>
          <p:nvPicPr>
            <p:cNvPr id="438" name="Graphic 19" descr="Amazon EventBridge service icon.">
              <a:extLst>
                <a:ext uri="{FF2B5EF4-FFF2-40B4-BE49-F238E27FC236}">
                  <a16:creationId xmlns:a16="http://schemas.microsoft.com/office/drawing/2014/main" id="{C952D380-0476-6EE6-F66F-66578460ECE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1">
              <a:extLst>
                <a:ext uri="{96DAC541-7B7A-43D3-8B79-37D633B846F1}">
                  <asvg:svgBlip xmlns:asvg="http://schemas.microsoft.com/office/drawing/2016/SVG/main" r:embed="rId32"/>
                </a:ext>
              </a:extLst>
            </a:blip>
            <a:srcRect/>
            <a:stretch/>
          </p:blipFill>
          <p:spPr bwMode="auto">
            <a:xfrm>
              <a:off x="6591635" y="5155129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39" name="TextBox 11">
              <a:extLst>
                <a:ext uri="{FF2B5EF4-FFF2-40B4-BE49-F238E27FC236}">
                  <a16:creationId xmlns:a16="http://schemas.microsoft.com/office/drawing/2014/main" id="{40ABFCEA-B17D-A952-F066-D3587FA1B90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044165" y="5630617"/>
              <a:ext cx="1548909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lang="en-US" altLang="en-US" sz="1200" dirty="0">
                  <a:latin typeface="+mj-lt"/>
                  <a:ea typeface="Amazon Ember" panose="020B0603020204020204" pitchFamily="34" charset="0"/>
                  <a:cs typeface="Arial" panose="020B0604020202020204" pitchFamily="34" charset="0"/>
                </a:rPr>
                <a:t>Amazon </a:t>
              </a:r>
            </a:p>
            <a:p>
              <a:pPr algn="ctr" eaLnBrk="1" hangingPunct="1"/>
              <a:r>
                <a:rPr lang="en-US" altLang="en-US" sz="1200" dirty="0" err="1">
                  <a:latin typeface="+mj-lt"/>
                  <a:ea typeface="Amazon Ember" panose="020B0603020204020204" pitchFamily="34" charset="0"/>
                  <a:cs typeface="Arial" panose="020B0604020202020204" pitchFamily="34" charset="0"/>
                </a:rPr>
                <a:t>EventBridge</a:t>
              </a:r>
              <a:endParaRPr lang="en-US" altLang="en-US" sz="1200" dirty="0">
                <a:latin typeface="+mj-lt"/>
                <a:ea typeface="Amazon Ember" panose="020B0603020204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440" name="Rectangle 439">
            <a:extLst>
              <a:ext uri="{FF2B5EF4-FFF2-40B4-BE49-F238E27FC236}">
                <a16:creationId xmlns:a16="http://schemas.microsoft.com/office/drawing/2014/main" id="{CEDC29A6-58DA-38DB-36EC-AC9C619FC466}"/>
              </a:ext>
            </a:extLst>
          </p:cNvPr>
          <p:cNvSpPr/>
          <p:nvPr/>
        </p:nvSpPr>
        <p:spPr>
          <a:xfrm>
            <a:off x="4687711" y="8344238"/>
            <a:ext cx="3447419" cy="1391601"/>
          </a:xfrm>
          <a:prstGeom prst="rect">
            <a:avLst/>
          </a:prstGeom>
          <a:noFill/>
          <a:ln w="15875">
            <a:solidFill>
              <a:srgbClr val="8C4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2920" tIns="9144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>
                <a:ln w="0"/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VPC</a:t>
            </a:r>
          </a:p>
        </p:txBody>
      </p:sp>
      <p:grpSp>
        <p:nvGrpSpPr>
          <p:cNvPr id="441" name="Group 440">
            <a:extLst>
              <a:ext uri="{FF2B5EF4-FFF2-40B4-BE49-F238E27FC236}">
                <a16:creationId xmlns:a16="http://schemas.microsoft.com/office/drawing/2014/main" id="{B15FF866-A7DB-5CAB-EA47-985BAE6F31A1}"/>
              </a:ext>
            </a:extLst>
          </p:cNvPr>
          <p:cNvGrpSpPr/>
          <p:nvPr/>
        </p:nvGrpSpPr>
        <p:grpSpPr>
          <a:xfrm>
            <a:off x="5320647" y="9413376"/>
            <a:ext cx="1035971" cy="1085310"/>
            <a:chOff x="4826419" y="3013470"/>
            <a:chExt cx="1035971" cy="1085310"/>
          </a:xfrm>
        </p:grpSpPr>
        <p:sp>
          <p:nvSpPr>
            <p:cNvPr id="442" name="TextBox 441">
              <a:extLst>
                <a:ext uri="{FF2B5EF4-FFF2-40B4-BE49-F238E27FC236}">
                  <a16:creationId xmlns:a16="http://schemas.microsoft.com/office/drawing/2014/main" id="{5B9D66BF-F47B-87DD-AD08-6941B2109521}"/>
                </a:ext>
              </a:extLst>
            </p:cNvPr>
            <p:cNvSpPr txBox="1"/>
            <p:nvPr/>
          </p:nvSpPr>
          <p:spPr>
            <a:xfrm>
              <a:off x="4826419" y="3452449"/>
              <a:ext cx="1035971" cy="646331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>
                  <a:latin typeface="+mj-lt"/>
                </a:rPr>
                <a:t>Amazon Bedrock </a:t>
              </a:r>
            </a:p>
            <a:p>
              <a:pPr algn="ctr"/>
              <a:r>
                <a:rPr lang="en-US" sz="1200" dirty="0">
                  <a:latin typeface="+mj-lt"/>
                </a:rPr>
                <a:t>endpoint</a:t>
              </a:r>
            </a:p>
          </p:txBody>
        </p:sp>
        <p:pic>
          <p:nvPicPr>
            <p:cNvPr id="443" name="Graphic 29">
              <a:extLst>
                <a:ext uri="{FF2B5EF4-FFF2-40B4-BE49-F238E27FC236}">
                  <a16:creationId xmlns:a16="http://schemas.microsoft.com/office/drawing/2014/main" id="{799CACCA-1F3B-4D1A-F072-11509410215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25888" y="3013470"/>
              <a:ext cx="457200" cy="4572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</p:pic>
      </p:grpSp>
      <p:pic>
        <p:nvPicPr>
          <p:cNvPr id="444" name="Graphic 443">
            <a:extLst>
              <a:ext uri="{FF2B5EF4-FFF2-40B4-BE49-F238E27FC236}">
                <a16:creationId xmlns:a16="http://schemas.microsoft.com/office/drawing/2014/main" id="{43CE62A3-717B-F8F3-DDE7-52A60F49D430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/>
          <a:stretch/>
        </p:blipFill>
        <p:spPr>
          <a:xfrm>
            <a:off x="4689748" y="8344238"/>
            <a:ext cx="381000" cy="381000"/>
          </a:xfrm>
          <a:prstGeom prst="rect">
            <a:avLst/>
          </a:prstGeom>
        </p:spPr>
      </p:pic>
      <p:grpSp>
        <p:nvGrpSpPr>
          <p:cNvPr id="445" name="Group 444">
            <a:extLst>
              <a:ext uri="{FF2B5EF4-FFF2-40B4-BE49-F238E27FC236}">
                <a16:creationId xmlns:a16="http://schemas.microsoft.com/office/drawing/2014/main" id="{E9232E8D-370E-428F-09CA-1B81F57B4FA4}"/>
              </a:ext>
            </a:extLst>
          </p:cNvPr>
          <p:cNvGrpSpPr/>
          <p:nvPr/>
        </p:nvGrpSpPr>
        <p:grpSpPr>
          <a:xfrm>
            <a:off x="14046539" y="8627030"/>
            <a:ext cx="1449440" cy="743343"/>
            <a:chOff x="4341273" y="5499952"/>
            <a:chExt cx="1449440" cy="743343"/>
          </a:xfrm>
        </p:grpSpPr>
        <p:sp>
          <p:nvSpPr>
            <p:cNvPr id="446" name="TextBox 445">
              <a:extLst>
                <a:ext uri="{FF2B5EF4-FFF2-40B4-BE49-F238E27FC236}">
                  <a16:creationId xmlns:a16="http://schemas.microsoft.com/office/drawing/2014/main" id="{46E05E9B-9FC3-869C-D724-6648FD063A5B}"/>
                </a:ext>
              </a:extLst>
            </p:cNvPr>
            <p:cNvSpPr txBox="1"/>
            <p:nvPr/>
          </p:nvSpPr>
          <p:spPr>
            <a:xfrm>
              <a:off x="4341273" y="5966296"/>
              <a:ext cx="144944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>
                  <a:latin typeface="+mj-lt"/>
                </a:rPr>
                <a:t>Amazon </a:t>
              </a:r>
              <a:r>
                <a:rPr lang="en-US" sz="1200" dirty="0">
                  <a:latin typeface="+mj-lt"/>
                </a:rPr>
                <a:t>Macie</a:t>
              </a:r>
            </a:p>
          </p:txBody>
        </p:sp>
        <p:pic>
          <p:nvPicPr>
            <p:cNvPr id="447" name="Graphic 6">
              <a:extLst>
                <a:ext uri="{FF2B5EF4-FFF2-40B4-BE49-F238E27FC236}">
                  <a16:creationId xmlns:a16="http://schemas.microsoft.com/office/drawing/2014/main" id="{0B64F3E4-2057-B230-A446-5982BE4B6B4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3">
              <a:extLst>
                <a:ext uri="{96DAC541-7B7A-43D3-8B79-37D633B846F1}">
                  <asvg:svgBlip xmlns:asvg="http://schemas.microsoft.com/office/drawing/2016/SVG/main" r:embed="rId34"/>
                </a:ext>
              </a:extLst>
            </a:blip>
            <a:srcRect/>
            <a:stretch/>
          </p:blipFill>
          <p:spPr bwMode="auto">
            <a:xfrm>
              <a:off x="4835701" y="5499952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448" name="Group 447">
            <a:extLst>
              <a:ext uri="{FF2B5EF4-FFF2-40B4-BE49-F238E27FC236}">
                <a16:creationId xmlns:a16="http://schemas.microsoft.com/office/drawing/2014/main" id="{316B64AE-7401-B3D8-A044-D869021F0F1D}"/>
              </a:ext>
            </a:extLst>
          </p:cNvPr>
          <p:cNvGrpSpPr/>
          <p:nvPr/>
        </p:nvGrpSpPr>
        <p:grpSpPr>
          <a:xfrm>
            <a:off x="11234675" y="7410878"/>
            <a:ext cx="2292350" cy="922911"/>
            <a:chOff x="2521079" y="4416570"/>
            <a:chExt cx="2292350" cy="922911"/>
          </a:xfrm>
        </p:grpSpPr>
        <p:pic>
          <p:nvPicPr>
            <p:cNvPr id="449" name="Graphic 14">
              <a:extLst>
                <a:ext uri="{FF2B5EF4-FFF2-40B4-BE49-F238E27FC236}">
                  <a16:creationId xmlns:a16="http://schemas.microsoft.com/office/drawing/2014/main" id="{6205E29A-A71A-488A-74C4-70168C86257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5">
              <a:extLst>
                <a:ext uri="{96DAC541-7B7A-43D3-8B79-37D633B846F1}">
                  <asvg:svgBlip xmlns:asvg="http://schemas.microsoft.com/office/drawing/2016/SVG/main" r:embed="rId36"/>
                </a:ext>
              </a:extLst>
            </a:blip>
            <a:srcRect/>
            <a:stretch/>
          </p:blipFill>
          <p:spPr bwMode="auto">
            <a:xfrm>
              <a:off x="3446914" y="4416570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50" name="TextBox 17">
              <a:extLst>
                <a:ext uri="{FF2B5EF4-FFF2-40B4-BE49-F238E27FC236}">
                  <a16:creationId xmlns:a16="http://schemas.microsoft.com/office/drawing/2014/main" id="{3189AE38-A9DA-11DC-FC58-75DD4B233D6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21079" y="4877816"/>
              <a:ext cx="229235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lang="en-US" altLang="en-US" sz="1200">
                  <a:latin typeface="+mj-lt"/>
                  <a:ea typeface="Amazon Ember" panose="020B0603020204020204" pitchFamily="34" charset="0"/>
                  <a:cs typeface="Arial" panose="020B0604020202020204" pitchFamily="34" charset="0"/>
                </a:rPr>
                <a:t>Amazon OpenSearch </a:t>
              </a:r>
            </a:p>
            <a:p>
              <a:pPr algn="ctr" eaLnBrk="1" hangingPunct="1"/>
              <a:r>
                <a:rPr lang="en-US" altLang="en-US" sz="1200">
                  <a:latin typeface="+mj-lt"/>
                  <a:ea typeface="Amazon Ember" panose="020B0603020204020204" pitchFamily="34" charset="0"/>
                  <a:cs typeface="Arial" panose="020B0604020202020204" pitchFamily="34" charset="0"/>
                </a:rPr>
                <a:t>Serverless</a:t>
              </a:r>
              <a:endParaRPr lang="en-US" altLang="en-US" sz="1200" dirty="0">
                <a:latin typeface="+mj-lt"/>
                <a:ea typeface="Amazon Ember" panose="020B0603020204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451" name="Group 450">
            <a:extLst>
              <a:ext uri="{FF2B5EF4-FFF2-40B4-BE49-F238E27FC236}">
                <a16:creationId xmlns:a16="http://schemas.microsoft.com/office/drawing/2014/main" id="{A391742D-3670-D919-F80B-3981507A1FF5}"/>
              </a:ext>
            </a:extLst>
          </p:cNvPr>
          <p:cNvGrpSpPr/>
          <p:nvPr/>
        </p:nvGrpSpPr>
        <p:grpSpPr>
          <a:xfrm>
            <a:off x="6162530" y="9396562"/>
            <a:ext cx="1278874" cy="1069598"/>
            <a:chOff x="4731170" y="3029182"/>
            <a:chExt cx="1278874" cy="1069598"/>
          </a:xfrm>
        </p:grpSpPr>
        <p:sp>
          <p:nvSpPr>
            <p:cNvPr id="452" name="TextBox 451">
              <a:extLst>
                <a:ext uri="{FF2B5EF4-FFF2-40B4-BE49-F238E27FC236}">
                  <a16:creationId xmlns:a16="http://schemas.microsoft.com/office/drawing/2014/main" id="{B8E1C4ED-2B98-6143-CBA6-77A82B8BE1DF}"/>
                </a:ext>
              </a:extLst>
            </p:cNvPr>
            <p:cNvSpPr txBox="1"/>
            <p:nvPr/>
          </p:nvSpPr>
          <p:spPr>
            <a:xfrm>
              <a:off x="4731170" y="3452449"/>
              <a:ext cx="1278874" cy="646331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>
                  <a:latin typeface="+mj-lt"/>
                </a:rPr>
                <a:t>Amazon OpenSearch Service endpoint</a:t>
              </a:r>
            </a:p>
          </p:txBody>
        </p:sp>
        <p:pic>
          <p:nvPicPr>
            <p:cNvPr id="453" name="Graphic 29">
              <a:extLst>
                <a:ext uri="{FF2B5EF4-FFF2-40B4-BE49-F238E27FC236}">
                  <a16:creationId xmlns:a16="http://schemas.microsoft.com/office/drawing/2014/main" id="{65A36159-9059-D5F4-6668-B9907CB3E08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45967" y="3029182"/>
              <a:ext cx="457200" cy="4572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</p:pic>
      </p:grpSp>
      <p:grpSp>
        <p:nvGrpSpPr>
          <p:cNvPr id="454" name="Group 453">
            <a:extLst>
              <a:ext uri="{FF2B5EF4-FFF2-40B4-BE49-F238E27FC236}">
                <a16:creationId xmlns:a16="http://schemas.microsoft.com/office/drawing/2014/main" id="{05F6A6DD-D227-8A63-A354-F705F2FE6C93}"/>
              </a:ext>
            </a:extLst>
          </p:cNvPr>
          <p:cNvGrpSpPr/>
          <p:nvPr/>
        </p:nvGrpSpPr>
        <p:grpSpPr>
          <a:xfrm>
            <a:off x="11716231" y="8487203"/>
            <a:ext cx="1267701" cy="919751"/>
            <a:chOff x="5508935" y="3022875"/>
            <a:chExt cx="1267701" cy="919751"/>
          </a:xfrm>
        </p:grpSpPr>
        <p:pic>
          <p:nvPicPr>
            <p:cNvPr id="455" name="Graphic 10">
              <a:extLst>
                <a:ext uri="{FF2B5EF4-FFF2-40B4-BE49-F238E27FC236}">
                  <a16:creationId xmlns:a16="http://schemas.microsoft.com/office/drawing/2014/main" id="{F690C354-7AFF-8FCB-8D43-796F4590FE7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7">
              <a:extLst>
                <a:ext uri="{96DAC541-7B7A-43D3-8B79-37D633B846F1}">
                  <asvg:svgBlip xmlns:asvg="http://schemas.microsoft.com/office/drawing/2016/SVG/main" r:embed="rId38"/>
                </a:ext>
              </a:extLst>
            </a:blip>
            <a:srcRect/>
            <a:stretch/>
          </p:blipFill>
          <p:spPr bwMode="auto">
            <a:xfrm>
              <a:off x="5945574" y="3022875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56" name="TextBox 20">
              <a:extLst>
                <a:ext uri="{FF2B5EF4-FFF2-40B4-BE49-F238E27FC236}">
                  <a16:creationId xmlns:a16="http://schemas.microsoft.com/office/drawing/2014/main" id="{CCD60BCC-6433-DE74-9C5E-E1CA9686EAE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508935" y="3480961"/>
              <a:ext cx="1267701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lang="en-US" altLang="en-US" sz="1200" dirty="0">
                  <a:latin typeface="+mj-lt"/>
                  <a:ea typeface="Amazon Ember" panose="020B0603020204020204" pitchFamily="34" charset="0"/>
                  <a:cs typeface="Arial" panose="020B0604020202020204" pitchFamily="34" charset="0"/>
                </a:rPr>
                <a:t>AWS</a:t>
              </a:r>
            </a:p>
            <a:p>
              <a:pPr algn="ctr" eaLnBrk="1" hangingPunct="1"/>
              <a:r>
                <a:rPr lang="en-US" altLang="en-US" sz="1200" dirty="0">
                  <a:latin typeface="+mj-lt"/>
                  <a:ea typeface="Amazon Ember" panose="020B0603020204020204" pitchFamily="34" charset="0"/>
                  <a:cs typeface="Arial" panose="020B0604020202020204" pitchFamily="34" charset="0"/>
                </a:rPr>
                <a:t>Lambda</a:t>
              </a:r>
            </a:p>
          </p:txBody>
        </p:sp>
      </p:grpSp>
      <p:grpSp>
        <p:nvGrpSpPr>
          <p:cNvPr id="457" name="Group 456">
            <a:extLst>
              <a:ext uri="{FF2B5EF4-FFF2-40B4-BE49-F238E27FC236}">
                <a16:creationId xmlns:a16="http://schemas.microsoft.com/office/drawing/2014/main" id="{85F63A47-FAF9-DB3C-B099-885FBCA8636F}"/>
              </a:ext>
            </a:extLst>
          </p:cNvPr>
          <p:cNvGrpSpPr/>
          <p:nvPr/>
        </p:nvGrpSpPr>
        <p:grpSpPr>
          <a:xfrm>
            <a:off x="10267697" y="7410730"/>
            <a:ext cx="2279650" cy="914230"/>
            <a:chOff x="5149990" y="2700056"/>
            <a:chExt cx="2279650" cy="914230"/>
          </a:xfrm>
        </p:grpSpPr>
        <p:pic>
          <p:nvPicPr>
            <p:cNvPr id="458" name="Graphic 457" descr="Amazon Bedrock service icon.">
              <a:extLst>
                <a:ext uri="{FF2B5EF4-FFF2-40B4-BE49-F238E27FC236}">
                  <a16:creationId xmlns:a16="http://schemas.microsoft.com/office/drawing/2014/main" id="{E88F3E58-B9AA-6D83-B85B-0066D47AA5A7}"/>
                </a:ext>
              </a:extLst>
            </p:cNvPr>
            <p:cNvPicPr>
              <a:picLocks noChangeAspect="1"/>
            </p:cNvPicPr>
            <p:nvPr/>
          </p:nvPicPr>
          <p:blipFill>
            <a:blip r:embed="rId39">
              <a:extLst>
                <a:ext uri="{96DAC541-7B7A-43D3-8B79-37D633B846F1}">
                  <asvg:svgBlip xmlns:asvg="http://schemas.microsoft.com/office/drawing/2016/SVG/main" r:embed="rId40"/>
                </a:ext>
              </a:extLst>
            </a:blip>
            <a:srcRect/>
            <a:stretch/>
          </p:blipFill>
          <p:spPr>
            <a:xfrm>
              <a:off x="6063121" y="2700056"/>
              <a:ext cx="457200" cy="457200"/>
            </a:xfrm>
            <a:prstGeom prst="rect">
              <a:avLst/>
            </a:prstGeom>
          </p:spPr>
        </p:pic>
        <p:sp>
          <p:nvSpPr>
            <p:cNvPr id="459" name="TextBox 12">
              <a:extLst>
                <a:ext uri="{FF2B5EF4-FFF2-40B4-BE49-F238E27FC236}">
                  <a16:creationId xmlns:a16="http://schemas.microsoft.com/office/drawing/2014/main" id="{77A3C90C-C9A0-C2B2-6FCC-6CA63A888D1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49990" y="3152621"/>
              <a:ext cx="227965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lang="en-US" altLang="en-US" sz="1200" dirty="0">
                  <a:latin typeface="+mj-lt"/>
                  <a:ea typeface="Amazon Ember" panose="020B0603020204020204" pitchFamily="34" charset="0"/>
                  <a:cs typeface="Arial" panose="020B0604020202020204" pitchFamily="34" charset="0"/>
                </a:rPr>
                <a:t>Amazon </a:t>
              </a:r>
            </a:p>
            <a:p>
              <a:pPr algn="ctr" eaLnBrk="1" hangingPunct="1"/>
              <a:r>
                <a:rPr lang="en-US" altLang="en-US" sz="1200" dirty="0">
                  <a:latin typeface="+mj-lt"/>
                  <a:ea typeface="Amazon Ember" panose="020B0603020204020204" pitchFamily="34" charset="0"/>
                  <a:cs typeface="Arial" panose="020B0604020202020204" pitchFamily="34" charset="0"/>
                </a:rPr>
                <a:t>Bedrock</a:t>
              </a:r>
            </a:p>
          </p:txBody>
        </p:sp>
      </p:grpSp>
      <p:grpSp>
        <p:nvGrpSpPr>
          <p:cNvPr id="460" name="Group 459">
            <a:extLst>
              <a:ext uri="{FF2B5EF4-FFF2-40B4-BE49-F238E27FC236}">
                <a16:creationId xmlns:a16="http://schemas.microsoft.com/office/drawing/2014/main" id="{A7B63D75-9B3E-7AA4-D969-055E0D1AD134}"/>
              </a:ext>
            </a:extLst>
          </p:cNvPr>
          <p:cNvGrpSpPr/>
          <p:nvPr/>
        </p:nvGrpSpPr>
        <p:grpSpPr>
          <a:xfrm>
            <a:off x="4415102" y="9468154"/>
            <a:ext cx="1034431" cy="903748"/>
            <a:chOff x="4931194" y="3010366"/>
            <a:chExt cx="1034431" cy="903748"/>
          </a:xfrm>
        </p:grpSpPr>
        <p:sp>
          <p:nvSpPr>
            <p:cNvPr id="461" name="TextBox 460">
              <a:extLst>
                <a:ext uri="{FF2B5EF4-FFF2-40B4-BE49-F238E27FC236}">
                  <a16:creationId xmlns:a16="http://schemas.microsoft.com/office/drawing/2014/main" id="{99A94C8F-B5F5-2298-9C69-5C64A1BF8405}"/>
                </a:ext>
              </a:extLst>
            </p:cNvPr>
            <p:cNvSpPr txBox="1"/>
            <p:nvPr/>
          </p:nvSpPr>
          <p:spPr>
            <a:xfrm>
              <a:off x="4931194" y="3452449"/>
              <a:ext cx="1034431" cy="46166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>
                  <a:latin typeface="+mj-lt"/>
                </a:rPr>
                <a:t>Amazon S3 </a:t>
              </a:r>
            </a:p>
            <a:p>
              <a:pPr algn="ctr"/>
              <a:r>
                <a:rPr lang="en-US" sz="1200" dirty="0">
                  <a:latin typeface="+mj-lt"/>
                </a:rPr>
                <a:t>endpoint</a:t>
              </a:r>
            </a:p>
          </p:txBody>
        </p:sp>
        <p:pic>
          <p:nvPicPr>
            <p:cNvPr id="462" name="Graphic 29">
              <a:extLst>
                <a:ext uri="{FF2B5EF4-FFF2-40B4-BE49-F238E27FC236}">
                  <a16:creationId xmlns:a16="http://schemas.microsoft.com/office/drawing/2014/main" id="{ECEF3B40-E32F-3364-E6B4-9515F8AE6B4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41070" y="3010366"/>
              <a:ext cx="457200" cy="4572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</p:pic>
      </p:grpSp>
      <p:grpSp>
        <p:nvGrpSpPr>
          <p:cNvPr id="463" name="Group 462">
            <a:extLst>
              <a:ext uri="{FF2B5EF4-FFF2-40B4-BE49-F238E27FC236}">
                <a16:creationId xmlns:a16="http://schemas.microsoft.com/office/drawing/2014/main" id="{37542681-4236-D6CC-7D3D-87466FD46453}"/>
              </a:ext>
            </a:extLst>
          </p:cNvPr>
          <p:cNvGrpSpPr/>
          <p:nvPr/>
        </p:nvGrpSpPr>
        <p:grpSpPr>
          <a:xfrm>
            <a:off x="11819289" y="9608264"/>
            <a:ext cx="1123121" cy="882696"/>
            <a:chOff x="2170712" y="6695124"/>
            <a:chExt cx="1123121" cy="882696"/>
          </a:xfrm>
        </p:grpSpPr>
        <p:sp>
          <p:nvSpPr>
            <p:cNvPr id="464" name="TextBox 463">
              <a:extLst>
                <a:ext uri="{FF2B5EF4-FFF2-40B4-BE49-F238E27FC236}">
                  <a16:creationId xmlns:a16="http://schemas.microsoft.com/office/drawing/2014/main" id="{E418B5F7-9341-9108-862B-2A8BCD922E9D}"/>
                </a:ext>
              </a:extLst>
            </p:cNvPr>
            <p:cNvSpPr txBox="1"/>
            <p:nvPr/>
          </p:nvSpPr>
          <p:spPr>
            <a:xfrm>
              <a:off x="2170712" y="7116155"/>
              <a:ext cx="112312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>
                  <a:latin typeface="+mj-lt"/>
                </a:rPr>
                <a:t>Model invocation </a:t>
              </a:r>
              <a:r>
                <a:rPr lang="en-US" sz="1200" dirty="0">
                  <a:latin typeface="+mj-lt"/>
                </a:rPr>
                <a:t>l</a:t>
              </a:r>
              <a:r>
                <a:rPr lang="en-US" sz="1200">
                  <a:latin typeface="+mj-lt"/>
                </a:rPr>
                <a:t>ogs</a:t>
              </a:r>
              <a:endParaRPr lang="en-US" sz="1200" dirty="0">
                <a:latin typeface="+mj-lt"/>
              </a:endParaRPr>
            </a:p>
          </p:txBody>
        </p:sp>
        <p:pic>
          <p:nvPicPr>
            <p:cNvPr id="465" name="Graphic 464">
              <a:extLst>
                <a:ext uri="{FF2B5EF4-FFF2-40B4-BE49-F238E27FC236}">
                  <a16:creationId xmlns:a16="http://schemas.microsoft.com/office/drawing/2014/main" id="{3A15387B-15CD-1F5E-0C0A-691408F45EE6}"/>
                </a:ext>
              </a:extLst>
            </p:cNvPr>
            <p:cNvPicPr>
              <a:picLocks noChangeAspect="1"/>
            </p:cNvPicPr>
            <p:nvPr/>
          </p:nvPicPr>
          <p:blipFill>
            <a:blip r:embed="rId41">
              <a:extLst>
                <a:ext uri="{96DAC541-7B7A-43D3-8B79-37D633B846F1}">
                  <asvg:svgBlip xmlns:asvg="http://schemas.microsoft.com/office/drawing/2016/SVG/main" r:embed="rId42"/>
                </a:ext>
              </a:extLst>
            </a:blip>
            <a:stretch>
              <a:fillRect/>
            </a:stretch>
          </p:blipFill>
          <p:spPr>
            <a:xfrm>
              <a:off x="2511699" y="6695124"/>
              <a:ext cx="457200" cy="457200"/>
            </a:xfrm>
            <a:prstGeom prst="rect">
              <a:avLst/>
            </a:prstGeom>
          </p:spPr>
        </p:pic>
      </p:grpSp>
      <p:grpSp>
        <p:nvGrpSpPr>
          <p:cNvPr id="466" name="Group 465">
            <a:extLst>
              <a:ext uri="{FF2B5EF4-FFF2-40B4-BE49-F238E27FC236}">
                <a16:creationId xmlns:a16="http://schemas.microsoft.com/office/drawing/2014/main" id="{9CBB9747-92B2-A507-0D72-874258B3DD46}"/>
              </a:ext>
            </a:extLst>
          </p:cNvPr>
          <p:cNvGrpSpPr/>
          <p:nvPr/>
        </p:nvGrpSpPr>
        <p:grpSpPr>
          <a:xfrm>
            <a:off x="14064540" y="11006514"/>
            <a:ext cx="1349705" cy="878622"/>
            <a:chOff x="8532014" y="4363147"/>
            <a:chExt cx="1349705" cy="878622"/>
          </a:xfrm>
        </p:grpSpPr>
        <p:pic>
          <p:nvPicPr>
            <p:cNvPr id="467" name="Graphic 21" descr="Amazon Inspector service icon.">
              <a:extLst>
                <a:ext uri="{FF2B5EF4-FFF2-40B4-BE49-F238E27FC236}">
                  <a16:creationId xmlns:a16="http://schemas.microsoft.com/office/drawing/2014/main" id="{65F5CE66-D5C3-4236-426F-52D1F947A67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3">
              <a:extLst>
                <a:ext uri="{96DAC541-7B7A-43D3-8B79-37D633B846F1}">
                  <asvg:svgBlip xmlns:asvg="http://schemas.microsoft.com/office/drawing/2016/SVG/main" r:embed="rId44"/>
                </a:ext>
              </a:extLst>
            </a:blip>
            <a:srcRect/>
            <a:stretch/>
          </p:blipFill>
          <p:spPr bwMode="auto">
            <a:xfrm>
              <a:off x="8962769" y="4363147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68" name="TextBox 15">
              <a:extLst>
                <a:ext uri="{FF2B5EF4-FFF2-40B4-BE49-F238E27FC236}">
                  <a16:creationId xmlns:a16="http://schemas.microsoft.com/office/drawing/2014/main" id="{B37AFD6C-C8EB-7088-61B0-F45CDC15156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532014" y="4780104"/>
              <a:ext cx="1349705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lang="en-US" altLang="en-US" sz="1200" dirty="0">
                  <a:latin typeface="+mj-lt"/>
                  <a:ea typeface="Amazon Ember" panose="020B0603020204020204" pitchFamily="34" charset="0"/>
                  <a:cs typeface="Arial" panose="020B0604020202020204" pitchFamily="34" charset="0"/>
                </a:rPr>
                <a:t>Amazon</a:t>
              </a:r>
            </a:p>
            <a:p>
              <a:pPr algn="ctr" eaLnBrk="1" hangingPunct="1"/>
              <a:r>
                <a:rPr lang="en-US" altLang="en-US" sz="1200" dirty="0">
                  <a:latin typeface="+mj-lt"/>
                  <a:ea typeface="Amazon Ember" panose="020B0603020204020204" pitchFamily="34" charset="0"/>
                  <a:cs typeface="Arial" panose="020B0604020202020204" pitchFamily="34" charset="0"/>
                </a:rPr>
                <a:t>Inspector</a:t>
              </a:r>
            </a:p>
          </p:txBody>
        </p:sp>
      </p:grpSp>
      <p:grpSp>
        <p:nvGrpSpPr>
          <p:cNvPr id="469" name="Group 468">
            <a:extLst>
              <a:ext uri="{FF2B5EF4-FFF2-40B4-BE49-F238E27FC236}">
                <a16:creationId xmlns:a16="http://schemas.microsoft.com/office/drawing/2014/main" id="{7D083CAA-DBC4-6954-A7B8-8A3B9B33797B}"/>
              </a:ext>
            </a:extLst>
          </p:cNvPr>
          <p:cNvGrpSpPr/>
          <p:nvPr/>
        </p:nvGrpSpPr>
        <p:grpSpPr>
          <a:xfrm>
            <a:off x="10601332" y="9567571"/>
            <a:ext cx="1512359" cy="922025"/>
            <a:chOff x="3617958" y="7419984"/>
            <a:chExt cx="1512359" cy="922025"/>
          </a:xfrm>
        </p:grpSpPr>
        <p:pic>
          <p:nvPicPr>
            <p:cNvPr id="470" name="Graphic 17" descr="Amazon Comprehend service icon.">
              <a:extLst>
                <a:ext uri="{FF2B5EF4-FFF2-40B4-BE49-F238E27FC236}">
                  <a16:creationId xmlns:a16="http://schemas.microsoft.com/office/drawing/2014/main" id="{9E94D18A-8C27-17F1-3353-33266BC637A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5">
              <a:extLst>
                <a:ext uri="{96DAC541-7B7A-43D3-8B79-37D633B846F1}">
                  <asvg:svgBlip xmlns:asvg="http://schemas.microsoft.com/office/drawing/2016/SVG/main" r:embed="rId46"/>
                </a:ext>
              </a:extLst>
            </a:blip>
            <a:srcRect/>
            <a:stretch/>
          </p:blipFill>
          <p:spPr bwMode="auto">
            <a:xfrm>
              <a:off x="4161071" y="7419984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71" name="TextBox 9">
              <a:extLst>
                <a:ext uri="{FF2B5EF4-FFF2-40B4-BE49-F238E27FC236}">
                  <a16:creationId xmlns:a16="http://schemas.microsoft.com/office/drawing/2014/main" id="{1DF04881-FDC0-3464-E189-387DE99E81C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17958" y="7880344"/>
              <a:ext cx="1512359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lang="en-US" altLang="en-US" sz="1200" dirty="0">
                  <a:latin typeface="+mj-lt"/>
                  <a:ea typeface="Amazon Ember" panose="020B0603020204020204" pitchFamily="34" charset="0"/>
                  <a:cs typeface="Arial" panose="020B0604020202020204" pitchFamily="34" charset="0"/>
                </a:rPr>
                <a:t>Amazon </a:t>
              </a:r>
            </a:p>
            <a:p>
              <a:pPr algn="ctr" eaLnBrk="1" hangingPunct="1"/>
              <a:r>
                <a:rPr lang="en-US" altLang="en-US" sz="1200" dirty="0">
                  <a:latin typeface="+mj-lt"/>
                  <a:ea typeface="Amazon Ember" panose="020B0603020204020204" pitchFamily="34" charset="0"/>
                  <a:cs typeface="Arial" panose="020B0604020202020204" pitchFamily="34" charset="0"/>
                </a:rPr>
                <a:t>Comprehend</a:t>
              </a:r>
            </a:p>
          </p:txBody>
        </p:sp>
      </p:grpSp>
      <p:grpSp>
        <p:nvGrpSpPr>
          <p:cNvPr id="472" name="Group 471">
            <a:extLst>
              <a:ext uri="{FF2B5EF4-FFF2-40B4-BE49-F238E27FC236}">
                <a16:creationId xmlns:a16="http://schemas.microsoft.com/office/drawing/2014/main" id="{F3EF0CBC-71BA-3946-DC34-DC4B14912347}"/>
              </a:ext>
            </a:extLst>
          </p:cNvPr>
          <p:cNvGrpSpPr/>
          <p:nvPr/>
        </p:nvGrpSpPr>
        <p:grpSpPr>
          <a:xfrm>
            <a:off x="10255297" y="8487203"/>
            <a:ext cx="2279650" cy="915584"/>
            <a:chOff x="5149990" y="2774902"/>
            <a:chExt cx="2279650" cy="915584"/>
          </a:xfrm>
        </p:grpSpPr>
        <p:pic>
          <p:nvPicPr>
            <p:cNvPr id="473" name="Graphic 472" descr="Amazon Bedrock service icon.">
              <a:extLst>
                <a:ext uri="{FF2B5EF4-FFF2-40B4-BE49-F238E27FC236}">
                  <a16:creationId xmlns:a16="http://schemas.microsoft.com/office/drawing/2014/main" id="{E229598F-0C4C-0F0D-2F9B-DEE2A9D1B5C5}"/>
                </a:ext>
              </a:extLst>
            </p:cNvPr>
            <p:cNvPicPr>
              <a:picLocks noChangeAspect="1"/>
            </p:cNvPicPr>
            <p:nvPr/>
          </p:nvPicPr>
          <p:blipFill>
            <a:blip r:embed="rId39">
              <a:extLst>
                <a:ext uri="{96DAC541-7B7A-43D3-8B79-37D633B846F1}">
                  <asvg:svgBlip xmlns:asvg="http://schemas.microsoft.com/office/drawing/2016/SVG/main" r:embed="rId40"/>
                </a:ext>
              </a:extLst>
            </a:blip>
            <a:srcRect/>
            <a:stretch/>
          </p:blipFill>
          <p:spPr>
            <a:xfrm>
              <a:off x="6063121" y="2774902"/>
              <a:ext cx="457200" cy="457200"/>
            </a:xfrm>
            <a:prstGeom prst="rect">
              <a:avLst/>
            </a:prstGeom>
          </p:spPr>
        </p:pic>
        <p:sp>
          <p:nvSpPr>
            <p:cNvPr id="474" name="TextBox 12">
              <a:extLst>
                <a:ext uri="{FF2B5EF4-FFF2-40B4-BE49-F238E27FC236}">
                  <a16:creationId xmlns:a16="http://schemas.microsoft.com/office/drawing/2014/main" id="{B8533F61-1A80-5C0D-5496-DF0E55380C0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49990" y="3228821"/>
              <a:ext cx="227965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lang="en-US" altLang="en-US" sz="1200">
                  <a:latin typeface="+mj-lt"/>
                  <a:ea typeface="Amazon Ember" panose="020B0603020204020204" pitchFamily="34" charset="0"/>
                  <a:cs typeface="Arial" panose="020B0604020202020204" pitchFamily="34" charset="0"/>
                </a:rPr>
                <a:t>Guardrails for </a:t>
              </a:r>
            </a:p>
            <a:p>
              <a:pPr algn="ctr" eaLnBrk="1" hangingPunct="1"/>
              <a:r>
                <a:rPr lang="en-US" altLang="en-US" sz="1200">
                  <a:latin typeface="+mj-lt"/>
                  <a:ea typeface="Amazon Ember" panose="020B0603020204020204" pitchFamily="34" charset="0"/>
                  <a:cs typeface="Arial" panose="020B0604020202020204" pitchFamily="34" charset="0"/>
                </a:rPr>
                <a:t>Amazon Bedrock</a:t>
              </a:r>
              <a:endParaRPr lang="en-US" altLang="en-US" sz="1200" dirty="0">
                <a:latin typeface="+mj-lt"/>
                <a:ea typeface="Amazon Ember" panose="020B0603020204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475" name="Group 474">
            <a:extLst>
              <a:ext uri="{FF2B5EF4-FFF2-40B4-BE49-F238E27FC236}">
                <a16:creationId xmlns:a16="http://schemas.microsoft.com/office/drawing/2014/main" id="{2A904DAE-36F3-8599-9D11-DA0101EA62CC}"/>
              </a:ext>
            </a:extLst>
          </p:cNvPr>
          <p:cNvGrpSpPr/>
          <p:nvPr/>
        </p:nvGrpSpPr>
        <p:grpSpPr>
          <a:xfrm>
            <a:off x="8361457" y="7364831"/>
            <a:ext cx="2567793" cy="2934295"/>
            <a:chOff x="16494240" y="11227161"/>
            <a:chExt cx="2567793" cy="2934295"/>
          </a:xfrm>
        </p:grpSpPr>
        <p:grpSp>
          <p:nvGrpSpPr>
            <p:cNvPr id="476" name="Group 475">
              <a:extLst>
                <a:ext uri="{FF2B5EF4-FFF2-40B4-BE49-F238E27FC236}">
                  <a16:creationId xmlns:a16="http://schemas.microsoft.com/office/drawing/2014/main" id="{37E998F7-F1D0-F9CA-1311-F59C8085E44C}"/>
                </a:ext>
              </a:extLst>
            </p:cNvPr>
            <p:cNvGrpSpPr/>
            <p:nvPr/>
          </p:nvGrpSpPr>
          <p:grpSpPr>
            <a:xfrm>
              <a:off x="17072504" y="12419579"/>
              <a:ext cx="1123121" cy="873171"/>
              <a:chOff x="2227862" y="6695124"/>
              <a:chExt cx="1123121" cy="873171"/>
            </a:xfrm>
          </p:grpSpPr>
          <p:sp>
            <p:nvSpPr>
              <p:cNvPr id="485" name="TextBox 484">
                <a:extLst>
                  <a:ext uri="{FF2B5EF4-FFF2-40B4-BE49-F238E27FC236}">
                    <a16:creationId xmlns:a16="http://schemas.microsoft.com/office/drawing/2014/main" id="{44B43E87-CEA1-791D-066F-A3277657702A}"/>
                  </a:ext>
                </a:extLst>
              </p:cNvPr>
              <p:cNvSpPr txBox="1"/>
              <p:nvPr/>
            </p:nvSpPr>
            <p:spPr>
              <a:xfrm>
                <a:off x="2227862" y="7106630"/>
                <a:ext cx="112312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200" dirty="0">
                    <a:latin typeface="+mj-lt"/>
                  </a:rPr>
                  <a:t>Model</a:t>
                </a:r>
              </a:p>
              <a:p>
                <a:pPr algn="ctr"/>
                <a:r>
                  <a:rPr lang="en-US" sz="1200">
                    <a:latin typeface="+mj-lt"/>
                  </a:rPr>
                  <a:t>evaluation</a:t>
                </a:r>
                <a:endParaRPr lang="en-US" sz="1200" dirty="0">
                  <a:latin typeface="+mj-lt"/>
                </a:endParaRPr>
              </a:p>
            </p:txBody>
          </p:sp>
          <p:pic>
            <p:nvPicPr>
              <p:cNvPr id="486" name="Graphic 485">
                <a:extLst>
                  <a:ext uri="{FF2B5EF4-FFF2-40B4-BE49-F238E27FC236}">
                    <a16:creationId xmlns:a16="http://schemas.microsoft.com/office/drawing/2014/main" id="{855D6408-0B59-667F-E519-A655E6B52B8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1">
                <a:extLst>
                  <a:ext uri="{96DAC541-7B7A-43D3-8B79-37D633B846F1}">
                    <asvg:svgBlip xmlns:asvg="http://schemas.microsoft.com/office/drawing/2016/SVG/main" r:embed="rId42"/>
                  </a:ext>
                </a:extLst>
              </a:blip>
              <a:stretch>
                <a:fillRect/>
              </a:stretch>
            </p:blipFill>
            <p:spPr>
              <a:xfrm>
                <a:off x="2568849" y="6695124"/>
                <a:ext cx="457200" cy="457200"/>
              </a:xfrm>
              <a:prstGeom prst="rect">
                <a:avLst/>
              </a:prstGeom>
            </p:spPr>
          </p:pic>
        </p:grpSp>
        <p:grpSp>
          <p:nvGrpSpPr>
            <p:cNvPr id="477" name="Group 476">
              <a:extLst>
                <a:ext uri="{FF2B5EF4-FFF2-40B4-BE49-F238E27FC236}">
                  <a16:creationId xmlns:a16="http://schemas.microsoft.com/office/drawing/2014/main" id="{96DD1EA6-8338-1908-6791-CAE64533691A}"/>
                </a:ext>
              </a:extLst>
            </p:cNvPr>
            <p:cNvGrpSpPr/>
            <p:nvPr/>
          </p:nvGrpSpPr>
          <p:grpSpPr>
            <a:xfrm>
              <a:off x="17080530" y="13288285"/>
              <a:ext cx="1123121" cy="873171"/>
              <a:chOff x="2227862" y="6695124"/>
              <a:chExt cx="1123121" cy="873171"/>
            </a:xfrm>
          </p:grpSpPr>
          <p:sp>
            <p:nvSpPr>
              <p:cNvPr id="483" name="TextBox 482">
                <a:extLst>
                  <a:ext uri="{FF2B5EF4-FFF2-40B4-BE49-F238E27FC236}">
                    <a16:creationId xmlns:a16="http://schemas.microsoft.com/office/drawing/2014/main" id="{BBEBB289-9D5E-8EFA-7164-28361FD5B364}"/>
                  </a:ext>
                </a:extLst>
              </p:cNvPr>
              <p:cNvSpPr txBox="1"/>
              <p:nvPr/>
            </p:nvSpPr>
            <p:spPr>
              <a:xfrm>
                <a:off x="2227862" y="7106630"/>
                <a:ext cx="112312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200" dirty="0">
                    <a:latin typeface="+mj-lt"/>
                  </a:rPr>
                  <a:t>Training</a:t>
                </a:r>
              </a:p>
              <a:p>
                <a:pPr algn="ctr"/>
                <a:r>
                  <a:rPr lang="en-US" sz="1200" dirty="0">
                    <a:latin typeface="+mj-lt"/>
                  </a:rPr>
                  <a:t>Data</a:t>
                </a:r>
              </a:p>
            </p:txBody>
          </p:sp>
          <p:pic>
            <p:nvPicPr>
              <p:cNvPr id="484" name="Graphic 483">
                <a:extLst>
                  <a:ext uri="{FF2B5EF4-FFF2-40B4-BE49-F238E27FC236}">
                    <a16:creationId xmlns:a16="http://schemas.microsoft.com/office/drawing/2014/main" id="{ED32E767-9C13-F1A0-182A-89F762B060F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1">
                <a:extLst>
                  <a:ext uri="{96DAC541-7B7A-43D3-8B79-37D633B846F1}">
                    <asvg:svgBlip xmlns:asvg="http://schemas.microsoft.com/office/drawing/2016/SVG/main" r:embed="rId42"/>
                  </a:ext>
                </a:extLst>
              </a:blip>
              <a:stretch>
                <a:fillRect/>
              </a:stretch>
            </p:blipFill>
            <p:spPr>
              <a:xfrm>
                <a:off x="2568849" y="6695124"/>
                <a:ext cx="457200" cy="457200"/>
              </a:xfrm>
              <a:prstGeom prst="rect">
                <a:avLst/>
              </a:prstGeom>
            </p:spPr>
          </p:pic>
        </p:grpSp>
        <p:grpSp>
          <p:nvGrpSpPr>
            <p:cNvPr id="478" name="Group 477">
              <a:extLst>
                <a:ext uri="{FF2B5EF4-FFF2-40B4-BE49-F238E27FC236}">
                  <a16:creationId xmlns:a16="http://schemas.microsoft.com/office/drawing/2014/main" id="{35AF1F7C-5FB6-5958-386C-1CBB1DDCD2DE}"/>
                </a:ext>
              </a:extLst>
            </p:cNvPr>
            <p:cNvGrpSpPr/>
            <p:nvPr/>
          </p:nvGrpSpPr>
          <p:grpSpPr>
            <a:xfrm>
              <a:off x="16494240" y="11330739"/>
              <a:ext cx="2279650" cy="1070321"/>
              <a:chOff x="5207140" y="2700056"/>
              <a:chExt cx="2279650" cy="1070321"/>
            </a:xfrm>
          </p:grpSpPr>
          <p:pic>
            <p:nvPicPr>
              <p:cNvPr id="481" name="Graphic 480" descr="Amazon Bedrock service icon.">
                <a:extLst>
                  <a:ext uri="{FF2B5EF4-FFF2-40B4-BE49-F238E27FC236}">
                    <a16:creationId xmlns:a16="http://schemas.microsoft.com/office/drawing/2014/main" id="{E36209E0-AC6C-6032-140D-95139251D38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9">
                <a:extLst>
                  <a:ext uri="{96DAC541-7B7A-43D3-8B79-37D633B846F1}">
                    <asvg:svgBlip xmlns:asvg="http://schemas.microsoft.com/office/drawing/2016/SVG/main" r:embed="rId40"/>
                  </a:ext>
                </a:extLst>
              </a:blip>
              <a:srcRect/>
              <a:stretch/>
            </p:blipFill>
            <p:spPr>
              <a:xfrm>
                <a:off x="6120271" y="2700056"/>
                <a:ext cx="457200" cy="457200"/>
              </a:xfrm>
              <a:prstGeom prst="rect">
                <a:avLst/>
              </a:prstGeom>
            </p:spPr>
          </p:pic>
          <p:sp>
            <p:nvSpPr>
              <p:cNvPr id="482" name="TextBox 12">
                <a:extLst>
                  <a:ext uri="{FF2B5EF4-FFF2-40B4-BE49-F238E27FC236}">
                    <a16:creationId xmlns:a16="http://schemas.microsoft.com/office/drawing/2014/main" id="{56F4C772-0E09-1EDE-412F-061ECF988F92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207140" y="3124046"/>
                <a:ext cx="2279650" cy="6463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algn="ctr" eaLnBrk="1" hangingPunct="1"/>
                <a:r>
                  <a:rPr lang="en-US" altLang="en-US" sz="1200" dirty="0">
                    <a:latin typeface="+mj-lt"/>
                    <a:ea typeface="Amazon Ember" panose="020B0603020204020204" pitchFamily="34" charset="0"/>
                    <a:cs typeface="Arial" panose="020B0604020202020204" pitchFamily="34" charset="0"/>
                  </a:rPr>
                  <a:t>Amazon </a:t>
                </a:r>
              </a:p>
              <a:p>
                <a:pPr algn="ctr" eaLnBrk="1" hangingPunct="1"/>
                <a:r>
                  <a:rPr lang="en-US" altLang="en-US" sz="1200" dirty="0">
                    <a:latin typeface="+mj-lt"/>
                    <a:ea typeface="Amazon Ember" panose="020B0603020204020204" pitchFamily="34" charset="0"/>
                    <a:cs typeface="Arial" panose="020B0604020202020204" pitchFamily="34" charset="0"/>
                  </a:rPr>
                  <a:t>Bedrock</a:t>
                </a:r>
              </a:p>
              <a:p>
                <a:pPr algn="ctr" eaLnBrk="1" hangingPunct="1"/>
                <a:r>
                  <a:rPr lang="en-US" altLang="en-US" sz="1200" dirty="0">
                    <a:latin typeface="+mj-lt"/>
                    <a:ea typeface="Amazon Ember" panose="020B0603020204020204" pitchFamily="34" charset="0"/>
                    <a:cs typeface="Arial" panose="020B0604020202020204" pitchFamily="34" charset="0"/>
                  </a:rPr>
                  <a:t>f</a:t>
                </a:r>
                <a:r>
                  <a:rPr lang="en-US" altLang="en-US" sz="1200">
                    <a:latin typeface="+mj-lt"/>
                    <a:ea typeface="Amazon Ember" panose="020B0603020204020204" pitchFamily="34" charset="0"/>
                    <a:cs typeface="Arial" panose="020B0604020202020204" pitchFamily="34" charset="0"/>
                  </a:rPr>
                  <a:t>ine-tuning</a:t>
                </a:r>
                <a:endParaRPr lang="en-US" altLang="en-US" sz="1200" dirty="0">
                  <a:latin typeface="+mj-lt"/>
                  <a:ea typeface="Amazon Ember" panose="020B0603020204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479" name="Rectangle 478">
              <a:extLst>
                <a:ext uri="{FF2B5EF4-FFF2-40B4-BE49-F238E27FC236}">
                  <a16:creationId xmlns:a16="http://schemas.microsoft.com/office/drawing/2014/main" id="{5997B9BE-C24F-8091-5EDD-DCEF3EA5A370}"/>
                </a:ext>
              </a:extLst>
            </p:cNvPr>
            <p:cNvSpPr/>
            <p:nvPr/>
          </p:nvSpPr>
          <p:spPr>
            <a:xfrm>
              <a:off x="16850336" y="11227161"/>
              <a:ext cx="2211697" cy="2934295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0" name="TextBox 479">
              <a:extLst>
                <a:ext uri="{FF2B5EF4-FFF2-40B4-BE49-F238E27FC236}">
                  <a16:creationId xmlns:a16="http://schemas.microsoft.com/office/drawing/2014/main" id="{B2E9399C-91A0-298E-1D82-32034FA30022}"/>
                </a:ext>
              </a:extLst>
            </p:cNvPr>
            <p:cNvSpPr txBox="1"/>
            <p:nvPr/>
          </p:nvSpPr>
          <p:spPr>
            <a:xfrm rot="16200000">
              <a:off x="16057958" y="12468558"/>
              <a:ext cx="198694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/>
                <a:t>Model customization</a:t>
              </a:r>
              <a:endParaRPr lang="en-US" sz="1400" dirty="0"/>
            </a:p>
          </p:txBody>
        </p:sp>
      </p:grpSp>
      <p:cxnSp>
        <p:nvCxnSpPr>
          <p:cNvPr id="487" name="Straight Connector 486">
            <a:extLst>
              <a:ext uri="{FF2B5EF4-FFF2-40B4-BE49-F238E27FC236}">
                <a16:creationId xmlns:a16="http://schemas.microsoft.com/office/drawing/2014/main" id="{66A6B06F-62A3-6B5A-0624-7A3FFA8CF462}"/>
              </a:ext>
            </a:extLst>
          </p:cNvPr>
          <p:cNvCxnSpPr>
            <a:cxnSpLocks/>
          </p:cNvCxnSpPr>
          <p:nvPr/>
        </p:nvCxnSpPr>
        <p:spPr>
          <a:xfrm>
            <a:off x="12927028" y="7488331"/>
            <a:ext cx="0" cy="548640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8" name="Rectangle 487">
            <a:extLst>
              <a:ext uri="{FF2B5EF4-FFF2-40B4-BE49-F238E27FC236}">
                <a16:creationId xmlns:a16="http://schemas.microsoft.com/office/drawing/2014/main" id="{85F903E1-415E-8240-1E33-C7889FE0E2A3}"/>
              </a:ext>
            </a:extLst>
          </p:cNvPr>
          <p:cNvSpPr/>
          <p:nvPr/>
        </p:nvSpPr>
        <p:spPr>
          <a:xfrm>
            <a:off x="10110071" y="10593924"/>
            <a:ext cx="2659049" cy="2525581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9" name="TextBox 488">
            <a:extLst>
              <a:ext uri="{FF2B5EF4-FFF2-40B4-BE49-F238E27FC236}">
                <a16:creationId xmlns:a16="http://schemas.microsoft.com/office/drawing/2014/main" id="{969D5629-93B1-DF55-0EF8-75DFD5FE433C}"/>
              </a:ext>
            </a:extLst>
          </p:cNvPr>
          <p:cNvSpPr txBox="1"/>
          <p:nvPr/>
        </p:nvSpPr>
        <p:spPr>
          <a:xfrm rot="16200000">
            <a:off x="9148311" y="11595105"/>
            <a:ext cx="25255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Retrieval Augmented Generation</a:t>
            </a:r>
          </a:p>
        </p:txBody>
      </p:sp>
      <p:grpSp>
        <p:nvGrpSpPr>
          <p:cNvPr id="490" name="Group 489">
            <a:extLst>
              <a:ext uri="{FF2B5EF4-FFF2-40B4-BE49-F238E27FC236}">
                <a16:creationId xmlns:a16="http://schemas.microsoft.com/office/drawing/2014/main" id="{3E61A98F-1550-45B7-6F7D-01156148ED35}"/>
              </a:ext>
            </a:extLst>
          </p:cNvPr>
          <p:cNvGrpSpPr/>
          <p:nvPr/>
        </p:nvGrpSpPr>
        <p:grpSpPr>
          <a:xfrm>
            <a:off x="10079856" y="11930749"/>
            <a:ext cx="2292350" cy="1110113"/>
            <a:chOff x="2749679" y="4444594"/>
            <a:chExt cx="2292350" cy="1110113"/>
          </a:xfrm>
        </p:grpSpPr>
        <p:pic>
          <p:nvPicPr>
            <p:cNvPr id="491" name="Graphic 14">
              <a:extLst>
                <a:ext uri="{FF2B5EF4-FFF2-40B4-BE49-F238E27FC236}">
                  <a16:creationId xmlns:a16="http://schemas.microsoft.com/office/drawing/2014/main" id="{AA8636C8-3770-C719-25CF-51AD3CC7D50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5">
              <a:extLst>
                <a:ext uri="{96DAC541-7B7A-43D3-8B79-37D633B846F1}">
                  <asvg:svgBlip xmlns:asvg="http://schemas.microsoft.com/office/drawing/2016/SVG/main" r:embed="rId36"/>
                </a:ext>
              </a:extLst>
            </a:blip>
            <a:srcRect/>
            <a:stretch/>
          </p:blipFill>
          <p:spPr bwMode="auto">
            <a:xfrm>
              <a:off x="3675514" y="4444594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92" name="TextBox 17">
              <a:extLst>
                <a:ext uri="{FF2B5EF4-FFF2-40B4-BE49-F238E27FC236}">
                  <a16:creationId xmlns:a16="http://schemas.microsoft.com/office/drawing/2014/main" id="{EAA9F40E-9D71-240B-0C8F-8A3BCAF2C2E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749679" y="4908376"/>
              <a:ext cx="2292350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lang="en-US" altLang="en-US" sz="1200" dirty="0">
                  <a:latin typeface="+mj-lt"/>
                  <a:ea typeface="Amazon Ember" panose="020B0603020204020204" pitchFamily="34" charset="0"/>
                  <a:cs typeface="Arial" panose="020B0604020202020204" pitchFamily="34" charset="0"/>
                </a:rPr>
                <a:t>Amazon </a:t>
              </a:r>
            </a:p>
            <a:p>
              <a:pPr algn="ctr" eaLnBrk="1" hangingPunct="1"/>
              <a:r>
                <a:rPr lang="en-US" altLang="en-US" sz="1200" dirty="0">
                  <a:latin typeface="+mj-lt"/>
                  <a:ea typeface="Amazon Ember" panose="020B0603020204020204" pitchFamily="34" charset="0"/>
                  <a:cs typeface="Arial" panose="020B0604020202020204" pitchFamily="34" charset="0"/>
                </a:rPr>
                <a:t>OpenSearch </a:t>
              </a:r>
            </a:p>
            <a:p>
              <a:pPr algn="ctr" eaLnBrk="1" hangingPunct="1"/>
              <a:r>
                <a:rPr lang="en-US" altLang="en-US" sz="1200" dirty="0">
                  <a:latin typeface="+mj-lt"/>
                  <a:ea typeface="Amazon Ember" panose="020B0603020204020204" pitchFamily="34" charset="0"/>
                  <a:cs typeface="Arial" panose="020B0604020202020204" pitchFamily="34" charset="0"/>
                </a:rPr>
                <a:t>Serverless</a:t>
              </a:r>
            </a:p>
          </p:txBody>
        </p:sp>
      </p:grpSp>
      <p:grpSp>
        <p:nvGrpSpPr>
          <p:cNvPr id="493" name="Group 492">
            <a:extLst>
              <a:ext uri="{FF2B5EF4-FFF2-40B4-BE49-F238E27FC236}">
                <a16:creationId xmlns:a16="http://schemas.microsoft.com/office/drawing/2014/main" id="{39446C4A-CE48-4AEC-D2F0-CDE84540366E}"/>
              </a:ext>
            </a:extLst>
          </p:cNvPr>
          <p:cNvGrpSpPr/>
          <p:nvPr/>
        </p:nvGrpSpPr>
        <p:grpSpPr>
          <a:xfrm>
            <a:off x="11668129" y="11566915"/>
            <a:ext cx="1123121" cy="941411"/>
            <a:chOff x="2408837" y="6695124"/>
            <a:chExt cx="1123121" cy="941411"/>
          </a:xfrm>
        </p:grpSpPr>
        <p:sp>
          <p:nvSpPr>
            <p:cNvPr id="494" name="TextBox 493">
              <a:extLst>
                <a:ext uri="{FF2B5EF4-FFF2-40B4-BE49-F238E27FC236}">
                  <a16:creationId xmlns:a16="http://schemas.microsoft.com/office/drawing/2014/main" id="{49627E0D-7832-3A30-8719-3506A75603BF}"/>
                </a:ext>
              </a:extLst>
            </p:cNvPr>
            <p:cNvSpPr txBox="1"/>
            <p:nvPr/>
          </p:nvSpPr>
          <p:spPr>
            <a:xfrm>
              <a:off x="2408837" y="7174870"/>
              <a:ext cx="112312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>
                  <a:latin typeface="+mj-lt"/>
                </a:rPr>
                <a:t>Knowledge</a:t>
              </a:r>
            </a:p>
            <a:p>
              <a:pPr algn="ctr"/>
              <a:r>
                <a:rPr lang="en-US" sz="1200" dirty="0">
                  <a:latin typeface="+mj-lt"/>
                </a:rPr>
                <a:t>b</a:t>
              </a:r>
              <a:r>
                <a:rPr lang="en-US" sz="1200">
                  <a:latin typeface="+mj-lt"/>
                </a:rPr>
                <a:t>ases</a:t>
              </a:r>
              <a:endParaRPr lang="en-US" sz="1200" dirty="0">
                <a:latin typeface="+mj-lt"/>
              </a:endParaRPr>
            </a:p>
          </p:txBody>
        </p:sp>
        <p:pic>
          <p:nvPicPr>
            <p:cNvPr id="495" name="Graphic 494">
              <a:extLst>
                <a:ext uri="{FF2B5EF4-FFF2-40B4-BE49-F238E27FC236}">
                  <a16:creationId xmlns:a16="http://schemas.microsoft.com/office/drawing/2014/main" id="{4F9AC77B-C6DD-197A-DCCB-0E9FFB63E300}"/>
                </a:ext>
              </a:extLst>
            </p:cNvPr>
            <p:cNvPicPr>
              <a:picLocks noChangeAspect="1"/>
            </p:cNvPicPr>
            <p:nvPr/>
          </p:nvPicPr>
          <p:blipFill>
            <a:blip r:embed="rId41">
              <a:extLst>
                <a:ext uri="{96DAC541-7B7A-43D3-8B79-37D633B846F1}">
                  <asvg:svgBlip xmlns:asvg="http://schemas.microsoft.com/office/drawing/2016/SVG/main" r:embed="rId42"/>
                </a:ext>
              </a:extLst>
            </a:blip>
            <a:stretch>
              <a:fillRect/>
            </a:stretch>
          </p:blipFill>
          <p:spPr>
            <a:xfrm>
              <a:off x="2749824" y="6695124"/>
              <a:ext cx="457200" cy="457200"/>
            </a:xfrm>
            <a:prstGeom prst="rect">
              <a:avLst/>
            </a:prstGeom>
          </p:spPr>
        </p:pic>
      </p:grpSp>
      <p:grpSp>
        <p:nvGrpSpPr>
          <p:cNvPr id="496" name="Group 495">
            <a:extLst>
              <a:ext uri="{FF2B5EF4-FFF2-40B4-BE49-F238E27FC236}">
                <a16:creationId xmlns:a16="http://schemas.microsoft.com/office/drawing/2014/main" id="{7F993186-CD1C-9273-ECAD-2BF69F68A944}"/>
              </a:ext>
            </a:extLst>
          </p:cNvPr>
          <p:cNvGrpSpPr/>
          <p:nvPr/>
        </p:nvGrpSpPr>
        <p:grpSpPr>
          <a:xfrm>
            <a:off x="10110071" y="10807813"/>
            <a:ext cx="2279650" cy="935201"/>
            <a:chOff x="5235715" y="2700056"/>
            <a:chExt cx="2279650" cy="935201"/>
          </a:xfrm>
        </p:grpSpPr>
        <p:pic>
          <p:nvPicPr>
            <p:cNvPr id="497" name="Graphic 496" descr="Amazon Bedrock service icon.">
              <a:extLst>
                <a:ext uri="{FF2B5EF4-FFF2-40B4-BE49-F238E27FC236}">
                  <a16:creationId xmlns:a16="http://schemas.microsoft.com/office/drawing/2014/main" id="{838EB4D7-C92E-765E-3F13-E7F2A528ADB7}"/>
                </a:ext>
              </a:extLst>
            </p:cNvPr>
            <p:cNvPicPr>
              <a:picLocks noChangeAspect="1"/>
            </p:cNvPicPr>
            <p:nvPr/>
          </p:nvPicPr>
          <p:blipFill>
            <a:blip r:embed="rId39">
              <a:extLst>
                <a:ext uri="{96DAC541-7B7A-43D3-8B79-37D633B846F1}">
                  <asvg:svgBlip xmlns:asvg="http://schemas.microsoft.com/office/drawing/2016/SVG/main" r:embed="rId40"/>
                </a:ext>
              </a:extLst>
            </a:blip>
            <a:srcRect/>
            <a:stretch/>
          </p:blipFill>
          <p:spPr>
            <a:xfrm>
              <a:off x="6148846" y="2700056"/>
              <a:ext cx="457200" cy="457200"/>
            </a:xfrm>
            <a:prstGeom prst="rect">
              <a:avLst/>
            </a:prstGeom>
          </p:spPr>
        </p:pic>
        <p:sp>
          <p:nvSpPr>
            <p:cNvPr id="498" name="TextBox 12">
              <a:extLst>
                <a:ext uri="{FF2B5EF4-FFF2-40B4-BE49-F238E27FC236}">
                  <a16:creationId xmlns:a16="http://schemas.microsoft.com/office/drawing/2014/main" id="{A0014B17-73BB-AF2E-2782-273F33B1FC2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235715" y="3173592"/>
              <a:ext cx="227965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lang="en-US" altLang="en-US" sz="1200" dirty="0">
                  <a:latin typeface="+mj-lt"/>
                  <a:ea typeface="Amazon Ember" panose="020B0603020204020204" pitchFamily="34" charset="0"/>
                  <a:cs typeface="Arial" panose="020B0604020202020204" pitchFamily="34" charset="0"/>
                </a:rPr>
                <a:t>Amazon Bedrock</a:t>
              </a:r>
              <a:br>
                <a:rPr lang="en-US" altLang="en-US" sz="1200" dirty="0">
                  <a:latin typeface="+mj-lt"/>
                  <a:ea typeface="Amazon Ember" panose="020B0603020204020204" pitchFamily="34" charset="0"/>
                  <a:cs typeface="Arial" panose="020B0604020202020204" pitchFamily="34" charset="0"/>
                </a:rPr>
              </a:br>
              <a:r>
                <a:rPr lang="en-US" altLang="en-US" sz="1200" dirty="0">
                  <a:latin typeface="+mj-lt"/>
                  <a:ea typeface="Amazon Ember" panose="020B0603020204020204" pitchFamily="34" charset="0"/>
                  <a:cs typeface="Arial" panose="020B0604020202020204" pitchFamily="34" charset="0"/>
                </a:rPr>
                <a:t>knowledge bases</a:t>
              </a:r>
            </a:p>
          </p:txBody>
        </p:sp>
      </p:grpSp>
      <p:sp>
        <p:nvSpPr>
          <p:cNvPr id="499" name="Rectangle 498">
            <a:extLst>
              <a:ext uri="{FF2B5EF4-FFF2-40B4-BE49-F238E27FC236}">
                <a16:creationId xmlns:a16="http://schemas.microsoft.com/office/drawing/2014/main" id="{CC04B827-4D67-EC36-A999-0B3239544BF2}"/>
              </a:ext>
            </a:extLst>
          </p:cNvPr>
          <p:cNvSpPr/>
          <p:nvPr/>
        </p:nvSpPr>
        <p:spPr>
          <a:xfrm>
            <a:off x="4687712" y="10591204"/>
            <a:ext cx="5264450" cy="2525581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0" name="TextBox 499">
            <a:extLst>
              <a:ext uri="{FF2B5EF4-FFF2-40B4-BE49-F238E27FC236}">
                <a16:creationId xmlns:a16="http://schemas.microsoft.com/office/drawing/2014/main" id="{F64A2CE2-3CEE-07F4-44FC-E3D7BF66C1AA}"/>
              </a:ext>
            </a:extLst>
          </p:cNvPr>
          <p:cNvSpPr txBox="1"/>
          <p:nvPr/>
        </p:nvSpPr>
        <p:spPr>
          <a:xfrm rot="16200000">
            <a:off x="3725952" y="11700106"/>
            <a:ext cx="252558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Bedrock </a:t>
            </a:r>
            <a:r>
              <a:rPr lang="en-US" sz="1400" dirty="0" err="1"/>
              <a:t>AgentCore</a:t>
            </a:r>
            <a:endParaRPr lang="en-US" sz="1400" dirty="0"/>
          </a:p>
        </p:txBody>
      </p:sp>
      <p:grpSp>
        <p:nvGrpSpPr>
          <p:cNvPr id="501" name="Group 500">
            <a:extLst>
              <a:ext uri="{FF2B5EF4-FFF2-40B4-BE49-F238E27FC236}">
                <a16:creationId xmlns:a16="http://schemas.microsoft.com/office/drawing/2014/main" id="{DBCE3003-DEEC-9E45-9AF3-51C06F1386FE}"/>
              </a:ext>
            </a:extLst>
          </p:cNvPr>
          <p:cNvGrpSpPr/>
          <p:nvPr/>
        </p:nvGrpSpPr>
        <p:grpSpPr>
          <a:xfrm>
            <a:off x="8309175" y="10941386"/>
            <a:ext cx="1147961" cy="729069"/>
            <a:chOff x="14150986" y="11786040"/>
            <a:chExt cx="1147961" cy="729069"/>
          </a:xfrm>
        </p:grpSpPr>
        <p:pic>
          <p:nvPicPr>
            <p:cNvPr id="502" name="Graphic 501">
              <a:extLst>
                <a:ext uri="{FF2B5EF4-FFF2-40B4-BE49-F238E27FC236}">
                  <a16:creationId xmlns:a16="http://schemas.microsoft.com/office/drawing/2014/main" id="{FBB4578A-536F-EFF6-27E0-04F134969947}"/>
                </a:ext>
              </a:extLst>
            </p:cNvPr>
            <p:cNvPicPr>
              <a:picLocks noChangeAspect="1"/>
            </p:cNvPicPr>
            <p:nvPr/>
          </p:nvPicPr>
          <p:blipFill>
            <a:blip r:embed="rId47">
              <a:extLst>
                <a:ext uri="{96DAC541-7B7A-43D3-8B79-37D633B846F1}">
                  <asvg:svgBlip xmlns:asvg="http://schemas.microsoft.com/office/drawing/2016/SVG/main" r:embed="rId48"/>
                </a:ext>
              </a:extLst>
            </a:blip>
            <a:stretch>
              <a:fillRect/>
            </a:stretch>
          </p:blipFill>
          <p:spPr>
            <a:xfrm>
              <a:off x="14500755" y="11786040"/>
              <a:ext cx="457200" cy="457200"/>
            </a:xfrm>
            <a:prstGeom prst="rect">
              <a:avLst/>
            </a:prstGeom>
          </p:spPr>
        </p:pic>
        <p:sp>
          <p:nvSpPr>
            <p:cNvPr id="503" name="TextBox 502">
              <a:extLst>
                <a:ext uri="{FF2B5EF4-FFF2-40B4-BE49-F238E27FC236}">
                  <a16:creationId xmlns:a16="http://schemas.microsoft.com/office/drawing/2014/main" id="{EDA3262C-D225-1BD0-F476-D23C7AC9B543}"/>
                </a:ext>
              </a:extLst>
            </p:cNvPr>
            <p:cNvSpPr txBox="1"/>
            <p:nvPr/>
          </p:nvSpPr>
          <p:spPr>
            <a:xfrm>
              <a:off x="14150986" y="12243240"/>
              <a:ext cx="1147961" cy="2718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380"/>
                </a:lnSpc>
              </a:pPr>
              <a:r>
                <a:rPr lang="en-US" sz="1200" dirty="0">
                  <a:latin typeface="+mj-lt"/>
                </a:rPr>
                <a:t>Memory</a:t>
              </a:r>
            </a:p>
          </p:txBody>
        </p:sp>
      </p:grpSp>
      <p:grpSp>
        <p:nvGrpSpPr>
          <p:cNvPr id="504" name="Group 503">
            <a:extLst>
              <a:ext uri="{FF2B5EF4-FFF2-40B4-BE49-F238E27FC236}">
                <a16:creationId xmlns:a16="http://schemas.microsoft.com/office/drawing/2014/main" id="{84E79BD8-B97B-D78D-DDE3-B08DE3132795}"/>
              </a:ext>
            </a:extLst>
          </p:cNvPr>
          <p:cNvGrpSpPr/>
          <p:nvPr/>
        </p:nvGrpSpPr>
        <p:grpSpPr>
          <a:xfrm>
            <a:off x="7219231" y="10939768"/>
            <a:ext cx="1147961" cy="730687"/>
            <a:chOff x="13782555" y="10449216"/>
            <a:chExt cx="1147961" cy="730687"/>
          </a:xfrm>
        </p:grpSpPr>
        <p:pic>
          <p:nvPicPr>
            <p:cNvPr id="505" name="Graphic 504">
              <a:extLst>
                <a:ext uri="{FF2B5EF4-FFF2-40B4-BE49-F238E27FC236}">
                  <a16:creationId xmlns:a16="http://schemas.microsoft.com/office/drawing/2014/main" id="{205DD701-168D-9413-D543-7CB7E03FC3EA}"/>
                </a:ext>
              </a:extLst>
            </p:cNvPr>
            <p:cNvPicPr>
              <a:picLocks noChangeAspect="1"/>
            </p:cNvPicPr>
            <p:nvPr/>
          </p:nvPicPr>
          <p:blipFill>
            <a:blip r:embed="rId49">
              <a:extLst>
                <a:ext uri="{96DAC541-7B7A-43D3-8B79-37D633B846F1}">
                  <asvg:svgBlip xmlns:asvg="http://schemas.microsoft.com/office/drawing/2016/SVG/main" r:embed="rId50"/>
                </a:ext>
              </a:extLst>
            </a:blip>
            <a:stretch>
              <a:fillRect/>
            </a:stretch>
          </p:blipFill>
          <p:spPr>
            <a:xfrm>
              <a:off x="14177786" y="10449216"/>
              <a:ext cx="576072" cy="458818"/>
            </a:xfrm>
            <a:prstGeom prst="rect">
              <a:avLst/>
            </a:prstGeom>
          </p:spPr>
        </p:pic>
        <p:sp>
          <p:nvSpPr>
            <p:cNvPr id="506" name="TextBox 505">
              <a:extLst>
                <a:ext uri="{FF2B5EF4-FFF2-40B4-BE49-F238E27FC236}">
                  <a16:creationId xmlns:a16="http://schemas.microsoft.com/office/drawing/2014/main" id="{4707F857-130B-2D71-E6C8-756F66EBC312}"/>
                </a:ext>
              </a:extLst>
            </p:cNvPr>
            <p:cNvSpPr txBox="1"/>
            <p:nvPr/>
          </p:nvSpPr>
          <p:spPr>
            <a:xfrm>
              <a:off x="13782555" y="10908034"/>
              <a:ext cx="1147961" cy="2718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380"/>
                </a:lnSpc>
              </a:pPr>
              <a:r>
                <a:rPr lang="en-US" sz="1200" dirty="0">
                  <a:latin typeface="+mj-lt"/>
                </a:rPr>
                <a:t>Identity</a:t>
              </a:r>
            </a:p>
          </p:txBody>
        </p:sp>
      </p:grpSp>
      <p:grpSp>
        <p:nvGrpSpPr>
          <p:cNvPr id="507" name="Group 506">
            <a:extLst>
              <a:ext uri="{FF2B5EF4-FFF2-40B4-BE49-F238E27FC236}">
                <a16:creationId xmlns:a16="http://schemas.microsoft.com/office/drawing/2014/main" id="{731C1198-CACA-2644-9EFF-45D5B389A32B}"/>
              </a:ext>
            </a:extLst>
          </p:cNvPr>
          <p:cNvGrpSpPr/>
          <p:nvPr/>
        </p:nvGrpSpPr>
        <p:grpSpPr>
          <a:xfrm>
            <a:off x="7260972" y="12155870"/>
            <a:ext cx="1147961" cy="715210"/>
            <a:chOff x="14847568" y="8759871"/>
            <a:chExt cx="1147961" cy="715210"/>
          </a:xfrm>
        </p:grpSpPr>
        <p:pic>
          <p:nvPicPr>
            <p:cNvPr id="508" name="Graphic 507">
              <a:extLst>
                <a:ext uri="{FF2B5EF4-FFF2-40B4-BE49-F238E27FC236}">
                  <a16:creationId xmlns:a16="http://schemas.microsoft.com/office/drawing/2014/main" id="{EB4CE651-9939-CF29-58CB-1CDCB72A38D0}"/>
                </a:ext>
              </a:extLst>
            </p:cNvPr>
            <p:cNvPicPr>
              <a:picLocks noChangeAspect="1"/>
            </p:cNvPicPr>
            <p:nvPr/>
          </p:nvPicPr>
          <p:blipFill>
            <a:blip r:embed="rId51">
              <a:extLst>
                <a:ext uri="{96DAC541-7B7A-43D3-8B79-37D633B846F1}">
                  <asvg:svgBlip xmlns:asvg="http://schemas.microsoft.com/office/drawing/2016/SVG/main" r:embed="rId52"/>
                </a:ext>
              </a:extLst>
            </a:blip>
            <a:stretch>
              <a:fillRect/>
            </a:stretch>
          </p:blipFill>
          <p:spPr>
            <a:xfrm>
              <a:off x="15156373" y="8759871"/>
              <a:ext cx="530352" cy="458032"/>
            </a:xfrm>
            <a:prstGeom prst="rect">
              <a:avLst/>
            </a:prstGeom>
          </p:spPr>
        </p:pic>
        <p:sp>
          <p:nvSpPr>
            <p:cNvPr id="509" name="TextBox 508">
              <a:extLst>
                <a:ext uri="{FF2B5EF4-FFF2-40B4-BE49-F238E27FC236}">
                  <a16:creationId xmlns:a16="http://schemas.microsoft.com/office/drawing/2014/main" id="{91AE50F4-0F61-7C96-049C-F6148FB38BF8}"/>
                </a:ext>
              </a:extLst>
            </p:cNvPr>
            <p:cNvSpPr txBox="1"/>
            <p:nvPr/>
          </p:nvSpPr>
          <p:spPr>
            <a:xfrm>
              <a:off x="14847568" y="9203212"/>
              <a:ext cx="1147961" cy="2718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380"/>
                </a:lnSpc>
              </a:pPr>
              <a:r>
                <a:rPr lang="en-US" sz="1200" dirty="0">
                  <a:latin typeface="+mj-lt"/>
                </a:rPr>
                <a:t>Browser tool</a:t>
              </a:r>
            </a:p>
          </p:txBody>
        </p:sp>
      </p:grpSp>
      <p:grpSp>
        <p:nvGrpSpPr>
          <p:cNvPr id="510" name="Group 509">
            <a:extLst>
              <a:ext uri="{FF2B5EF4-FFF2-40B4-BE49-F238E27FC236}">
                <a16:creationId xmlns:a16="http://schemas.microsoft.com/office/drawing/2014/main" id="{E7D42A5C-CE68-194B-480E-81AB0E3E03D2}"/>
              </a:ext>
            </a:extLst>
          </p:cNvPr>
          <p:cNvGrpSpPr/>
          <p:nvPr/>
        </p:nvGrpSpPr>
        <p:grpSpPr>
          <a:xfrm>
            <a:off x="6111283" y="12168620"/>
            <a:ext cx="1273824" cy="725916"/>
            <a:chOff x="13593761" y="7590837"/>
            <a:chExt cx="1273824" cy="725916"/>
          </a:xfrm>
        </p:grpSpPr>
        <p:pic>
          <p:nvPicPr>
            <p:cNvPr id="511" name="Graphic 510">
              <a:extLst>
                <a:ext uri="{FF2B5EF4-FFF2-40B4-BE49-F238E27FC236}">
                  <a16:creationId xmlns:a16="http://schemas.microsoft.com/office/drawing/2014/main" id="{1A7EF6FF-B2F2-F14B-C64A-DF7D67E15E4D}"/>
                </a:ext>
              </a:extLst>
            </p:cNvPr>
            <p:cNvPicPr>
              <a:picLocks noChangeAspect="1"/>
            </p:cNvPicPr>
            <p:nvPr/>
          </p:nvPicPr>
          <p:blipFill>
            <a:blip r:embed="rId53">
              <a:extLst>
                <a:ext uri="{96DAC541-7B7A-43D3-8B79-37D633B846F1}">
                  <asvg:svgBlip xmlns:asvg="http://schemas.microsoft.com/office/drawing/2016/SVG/main" r:embed="rId54"/>
                </a:ext>
              </a:extLst>
            </a:blip>
            <a:stretch>
              <a:fillRect/>
            </a:stretch>
          </p:blipFill>
          <p:spPr>
            <a:xfrm>
              <a:off x="13970069" y="7590837"/>
              <a:ext cx="585216" cy="454047"/>
            </a:xfrm>
            <a:prstGeom prst="rect">
              <a:avLst/>
            </a:prstGeom>
          </p:spPr>
        </p:pic>
        <p:sp>
          <p:nvSpPr>
            <p:cNvPr id="512" name="TextBox 511">
              <a:extLst>
                <a:ext uri="{FF2B5EF4-FFF2-40B4-BE49-F238E27FC236}">
                  <a16:creationId xmlns:a16="http://schemas.microsoft.com/office/drawing/2014/main" id="{AB1751F2-FF46-DEDE-82D2-F54BCEFE3582}"/>
                </a:ext>
              </a:extLst>
            </p:cNvPr>
            <p:cNvSpPr txBox="1"/>
            <p:nvPr/>
          </p:nvSpPr>
          <p:spPr>
            <a:xfrm>
              <a:off x="13593761" y="8044884"/>
              <a:ext cx="1273824" cy="2718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380"/>
                </a:lnSpc>
              </a:pPr>
              <a:r>
                <a:rPr lang="en-US" sz="1200" dirty="0">
                  <a:latin typeface="+mj-lt"/>
                </a:rPr>
                <a:t>Code interpreter</a:t>
              </a:r>
            </a:p>
          </p:txBody>
        </p:sp>
      </p:grpSp>
      <p:grpSp>
        <p:nvGrpSpPr>
          <p:cNvPr id="513" name="Group 512">
            <a:extLst>
              <a:ext uri="{FF2B5EF4-FFF2-40B4-BE49-F238E27FC236}">
                <a16:creationId xmlns:a16="http://schemas.microsoft.com/office/drawing/2014/main" id="{07759AB2-5B13-7EFD-066B-03C8FE4E24F2}"/>
              </a:ext>
            </a:extLst>
          </p:cNvPr>
          <p:cNvGrpSpPr/>
          <p:nvPr/>
        </p:nvGrpSpPr>
        <p:grpSpPr>
          <a:xfrm>
            <a:off x="5172015" y="12147301"/>
            <a:ext cx="1147961" cy="726877"/>
            <a:chOff x="13652325" y="6096614"/>
            <a:chExt cx="1147961" cy="726877"/>
          </a:xfrm>
        </p:grpSpPr>
        <p:pic>
          <p:nvPicPr>
            <p:cNvPr id="514" name="Graphic 513">
              <a:extLst>
                <a:ext uri="{FF2B5EF4-FFF2-40B4-BE49-F238E27FC236}">
                  <a16:creationId xmlns:a16="http://schemas.microsoft.com/office/drawing/2014/main" id="{BD0977D9-A214-E37B-B2B7-1865B609DB96}"/>
                </a:ext>
              </a:extLst>
            </p:cNvPr>
            <p:cNvPicPr>
              <a:picLocks noChangeAspect="1"/>
            </p:cNvPicPr>
            <p:nvPr/>
          </p:nvPicPr>
          <p:blipFill>
            <a:blip r:embed="rId55">
              <a:extLst>
                <a:ext uri="{96DAC541-7B7A-43D3-8B79-37D633B846F1}">
                  <asvg:svgBlip xmlns:asvg="http://schemas.microsoft.com/office/drawing/2016/SVG/main" r:embed="rId56"/>
                </a:ext>
              </a:extLst>
            </a:blip>
            <a:stretch>
              <a:fillRect/>
            </a:stretch>
          </p:blipFill>
          <p:spPr>
            <a:xfrm>
              <a:off x="13970069" y="6096614"/>
              <a:ext cx="521208" cy="461641"/>
            </a:xfrm>
            <a:prstGeom prst="rect">
              <a:avLst/>
            </a:prstGeom>
          </p:spPr>
        </p:pic>
        <p:sp>
          <p:nvSpPr>
            <p:cNvPr id="515" name="TextBox 514">
              <a:extLst>
                <a:ext uri="{FF2B5EF4-FFF2-40B4-BE49-F238E27FC236}">
                  <a16:creationId xmlns:a16="http://schemas.microsoft.com/office/drawing/2014/main" id="{B2804AD7-195C-E782-03E6-13D686C6E28C}"/>
                </a:ext>
              </a:extLst>
            </p:cNvPr>
            <p:cNvSpPr txBox="1"/>
            <p:nvPr/>
          </p:nvSpPr>
          <p:spPr>
            <a:xfrm>
              <a:off x="13652325" y="6551622"/>
              <a:ext cx="1147961" cy="2718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380"/>
                </a:lnSpc>
              </a:pPr>
              <a:r>
                <a:rPr lang="en-US" sz="1200" dirty="0">
                  <a:latin typeface="+mj-lt"/>
                </a:rPr>
                <a:t>Observability</a:t>
              </a:r>
            </a:p>
          </p:txBody>
        </p:sp>
      </p:grpSp>
      <p:grpSp>
        <p:nvGrpSpPr>
          <p:cNvPr id="516" name="Group 515">
            <a:extLst>
              <a:ext uri="{FF2B5EF4-FFF2-40B4-BE49-F238E27FC236}">
                <a16:creationId xmlns:a16="http://schemas.microsoft.com/office/drawing/2014/main" id="{024FEA66-B229-30A2-4B78-0B169077871E}"/>
              </a:ext>
            </a:extLst>
          </p:cNvPr>
          <p:cNvGrpSpPr/>
          <p:nvPr/>
        </p:nvGrpSpPr>
        <p:grpSpPr>
          <a:xfrm>
            <a:off x="5182051" y="10950151"/>
            <a:ext cx="1147961" cy="722586"/>
            <a:chOff x="13396088" y="4839729"/>
            <a:chExt cx="1147961" cy="722586"/>
          </a:xfrm>
        </p:grpSpPr>
        <p:pic>
          <p:nvPicPr>
            <p:cNvPr id="517" name="Graphic 516">
              <a:extLst>
                <a:ext uri="{FF2B5EF4-FFF2-40B4-BE49-F238E27FC236}">
                  <a16:creationId xmlns:a16="http://schemas.microsoft.com/office/drawing/2014/main" id="{7F0A39CE-18ED-1D6F-C212-8463B1D8B059}"/>
                </a:ext>
              </a:extLst>
            </p:cNvPr>
            <p:cNvPicPr>
              <a:picLocks noChangeAspect="1"/>
            </p:cNvPicPr>
            <p:nvPr/>
          </p:nvPicPr>
          <p:blipFill>
            <a:blip r:embed="rId57">
              <a:extLst>
                <a:ext uri="{96DAC541-7B7A-43D3-8B79-37D633B846F1}">
                  <asvg:svgBlip xmlns:asvg="http://schemas.microsoft.com/office/drawing/2016/SVG/main" r:embed="rId58"/>
                </a:ext>
              </a:extLst>
            </a:blip>
            <a:stretch>
              <a:fillRect/>
            </a:stretch>
          </p:blipFill>
          <p:spPr>
            <a:xfrm>
              <a:off x="13772973" y="4839729"/>
              <a:ext cx="484632" cy="460156"/>
            </a:xfrm>
            <a:prstGeom prst="rect">
              <a:avLst/>
            </a:prstGeom>
          </p:spPr>
        </p:pic>
        <p:sp>
          <p:nvSpPr>
            <p:cNvPr id="518" name="TextBox 517">
              <a:extLst>
                <a:ext uri="{FF2B5EF4-FFF2-40B4-BE49-F238E27FC236}">
                  <a16:creationId xmlns:a16="http://schemas.microsoft.com/office/drawing/2014/main" id="{E8CCE213-D61C-581A-6E8A-DCAE51C5682C}"/>
                </a:ext>
              </a:extLst>
            </p:cNvPr>
            <p:cNvSpPr txBox="1"/>
            <p:nvPr/>
          </p:nvSpPr>
          <p:spPr>
            <a:xfrm>
              <a:off x="13396088" y="5290446"/>
              <a:ext cx="1147961" cy="2718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380"/>
                </a:lnSpc>
              </a:pPr>
              <a:r>
                <a:rPr lang="en-US" sz="1200" dirty="0">
                  <a:latin typeface="+mj-lt"/>
                </a:rPr>
                <a:t>Runtime</a:t>
              </a:r>
            </a:p>
          </p:txBody>
        </p:sp>
      </p:grpSp>
      <p:grpSp>
        <p:nvGrpSpPr>
          <p:cNvPr id="519" name="Group 518">
            <a:extLst>
              <a:ext uri="{FF2B5EF4-FFF2-40B4-BE49-F238E27FC236}">
                <a16:creationId xmlns:a16="http://schemas.microsoft.com/office/drawing/2014/main" id="{2604F95E-D07A-0783-61E4-31F558842ED1}"/>
              </a:ext>
            </a:extLst>
          </p:cNvPr>
          <p:cNvGrpSpPr/>
          <p:nvPr/>
        </p:nvGrpSpPr>
        <p:grpSpPr>
          <a:xfrm>
            <a:off x="6169252" y="10950357"/>
            <a:ext cx="1147961" cy="722173"/>
            <a:chOff x="13517379" y="3780664"/>
            <a:chExt cx="1147961" cy="722173"/>
          </a:xfrm>
        </p:grpSpPr>
        <p:pic>
          <p:nvPicPr>
            <p:cNvPr id="520" name="Graphic 519">
              <a:extLst>
                <a:ext uri="{FF2B5EF4-FFF2-40B4-BE49-F238E27FC236}">
                  <a16:creationId xmlns:a16="http://schemas.microsoft.com/office/drawing/2014/main" id="{55F4CB48-EC0C-E54E-E7D0-816FD6694CA2}"/>
                </a:ext>
              </a:extLst>
            </p:cNvPr>
            <p:cNvPicPr>
              <a:picLocks noChangeAspect="1"/>
            </p:cNvPicPr>
            <p:nvPr/>
          </p:nvPicPr>
          <p:blipFill>
            <a:blip r:embed="rId59">
              <a:extLst>
                <a:ext uri="{96DAC541-7B7A-43D3-8B79-37D633B846F1}">
                  <asvg:svgBlip xmlns:asvg="http://schemas.microsoft.com/office/drawing/2016/SVG/main" r:embed="rId60"/>
                </a:ext>
              </a:extLst>
            </a:blip>
            <a:stretch>
              <a:fillRect/>
            </a:stretch>
          </p:blipFill>
          <p:spPr>
            <a:xfrm>
              <a:off x="13826184" y="3780664"/>
              <a:ext cx="530352" cy="459999"/>
            </a:xfrm>
            <a:prstGeom prst="rect">
              <a:avLst/>
            </a:prstGeom>
          </p:spPr>
        </p:pic>
        <p:sp>
          <p:nvSpPr>
            <p:cNvPr id="521" name="TextBox 520">
              <a:extLst>
                <a:ext uri="{FF2B5EF4-FFF2-40B4-BE49-F238E27FC236}">
                  <a16:creationId xmlns:a16="http://schemas.microsoft.com/office/drawing/2014/main" id="{243F2B20-8385-0A20-0674-A899E8B6AB27}"/>
                </a:ext>
              </a:extLst>
            </p:cNvPr>
            <p:cNvSpPr txBox="1"/>
            <p:nvPr/>
          </p:nvSpPr>
          <p:spPr>
            <a:xfrm>
              <a:off x="13517379" y="4230968"/>
              <a:ext cx="1147961" cy="2718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380"/>
                </a:lnSpc>
              </a:pPr>
              <a:r>
                <a:rPr lang="en-US" sz="1200" dirty="0">
                  <a:latin typeface="+mj-lt"/>
                </a:rPr>
                <a:t>Gateway</a:t>
              </a:r>
            </a:p>
          </p:txBody>
        </p:sp>
      </p:grpSp>
      <p:grpSp>
        <p:nvGrpSpPr>
          <p:cNvPr id="523" name="Group 522">
            <a:extLst>
              <a:ext uri="{FF2B5EF4-FFF2-40B4-BE49-F238E27FC236}">
                <a16:creationId xmlns:a16="http://schemas.microsoft.com/office/drawing/2014/main" id="{1CE5C2D0-129B-9959-68AE-C623B5F58900}"/>
              </a:ext>
            </a:extLst>
          </p:cNvPr>
          <p:cNvGrpSpPr/>
          <p:nvPr/>
        </p:nvGrpSpPr>
        <p:grpSpPr>
          <a:xfrm>
            <a:off x="2031825" y="9601255"/>
            <a:ext cx="1594542" cy="897371"/>
            <a:chOff x="4909167" y="3010366"/>
            <a:chExt cx="1063028" cy="598247"/>
          </a:xfrm>
        </p:grpSpPr>
        <p:sp>
          <p:nvSpPr>
            <p:cNvPr id="524" name="TextBox 523">
              <a:extLst>
                <a:ext uri="{FF2B5EF4-FFF2-40B4-BE49-F238E27FC236}">
                  <a16:creationId xmlns:a16="http://schemas.microsoft.com/office/drawing/2014/main" id="{D0AE324B-2FAD-1182-FD10-EBFBF7318B2D}"/>
                </a:ext>
              </a:extLst>
            </p:cNvPr>
            <p:cNvSpPr txBox="1"/>
            <p:nvPr/>
          </p:nvSpPr>
          <p:spPr>
            <a:xfrm>
              <a:off x="4909167" y="3300837"/>
              <a:ext cx="1063028" cy="307776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>
                  <a:latin typeface="+mj-lt"/>
                </a:rPr>
                <a:t>Amazon Q Developer</a:t>
              </a:r>
            </a:p>
            <a:p>
              <a:pPr algn="ctr"/>
              <a:r>
                <a:rPr lang="en-US" sz="1200" dirty="0">
                  <a:latin typeface="+mj-lt"/>
                </a:rPr>
                <a:t>endpoint</a:t>
              </a:r>
            </a:p>
          </p:txBody>
        </p:sp>
        <p:pic>
          <p:nvPicPr>
            <p:cNvPr id="525" name="Graphic 29">
              <a:extLst>
                <a:ext uri="{FF2B5EF4-FFF2-40B4-BE49-F238E27FC236}">
                  <a16:creationId xmlns:a16="http://schemas.microsoft.com/office/drawing/2014/main" id="{E0965E5C-B8A4-E34F-DBA2-A07BCC4634F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41070" y="3010366"/>
              <a:ext cx="304800" cy="3048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</p:pic>
      </p:grpSp>
      <p:grpSp>
        <p:nvGrpSpPr>
          <p:cNvPr id="526" name="Group 525">
            <a:extLst>
              <a:ext uri="{FF2B5EF4-FFF2-40B4-BE49-F238E27FC236}">
                <a16:creationId xmlns:a16="http://schemas.microsoft.com/office/drawing/2014/main" id="{B51E533B-6475-3E3F-993D-B4AA9F507C0C}"/>
              </a:ext>
            </a:extLst>
          </p:cNvPr>
          <p:cNvGrpSpPr/>
          <p:nvPr/>
        </p:nvGrpSpPr>
        <p:grpSpPr>
          <a:xfrm>
            <a:off x="7298821" y="9445794"/>
            <a:ext cx="1034431" cy="719082"/>
            <a:chOff x="4931194" y="3010366"/>
            <a:chExt cx="1034431" cy="719082"/>
          </a:xfrm>
        </p:grpSpPr>
        <p:sp>
          <p:nvSpPr>
            <p:cNvPr id="527" name="TextBox 526">
              <a:extLst>
                <a:ext uri="{FF2B5EF4-FFF2-40B4-BE49-F238E27FC236}">
                  <a16:creationId xmlns:a16="http://schemas.microsoft.com/office/drawing/2014/main" id="{5B533FAA-D901-D0EC-68CD-3B04EE286386}"/>
                </a:ext>
              </a:extLst>
            </p:cNvPr>
            <p:cNvSpPr txBox="1"/>
            <p:nvPr/>
          </p:nvSpPr>
          <p:spPr>
            <a:xfrm>
              <a:off x="4931194" y="3452449"/>
              <a:ext cx="1034431" cy="276999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>
                  <a:latin typeface="+mj-lt"/>
                </a:rPr>
                <a:t>Kiro endpoint</a:t>
              </a:r>
            </a:p>
          </p:txBody>
        </p:sp>
        <p:pic>
          <p:nvPicPr>
            <p:cNvPr id="528" name="Graphic 29">
              <a:extLst>
                <a:ext uri="{FF2B5EF4-FFF2-40B4-BE49-F238E27FC236}">
                  <a16:creationId xmlns:a16="http://schemas.microsoft.com/office/drawing/2014/main" id="{6C9F9176-4AA0-C8D2-980C-907E7443297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41070" y="3010366"/>
              <a:ext cx="457200" cy="4572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</p:pic>
      </p:grpSp>
      <p:cxnSp>
        <p:nvCxnSpPr>
          <p:cNvPr id="533" name="Straight Connector 532">
            <a:extLst>
              <a:ext uri="{FF2B5EF4-FFF2-40B4-BE49-F238E27FC236}">
                <a16:creationId xmlns:a16="http://schemas.microsoft.com/office/drawing/2014/main" id="{303686BD-975E-5601-A08C-13FCFF8444DB}"/>
              </a:ext>
            </a:extLst>
          </p:cNvPr>
          <p:cNvCxnSpPr>
            <a:cxnSpLocks/>
          </p:cNvCxnSpPr>
          <p:nvPr/>
        </p:nvCxnSpPr>
        <p:spPr>
          <a:xfrm>
            <a:off x="1208777" y="12581262"/>
            <a:ext cx="1938676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34" name="Group 533">
            <a:extLst>
              <a:ext uri="{FF2B5EF4-FFF2-40B4-BE49-F238E27FC236}">
                <a16:creationId xmlns:a16="http://schemas.microsoft.com/office/drawing/2014/main" id="{4248FC79-1288-7450-8586-8EFEC1161D53}"/>
              </a:ext>
            </a:extLst>
          </p:cNvPr>
          <p:cNvGrpSpPr/>
          <p:nvPr/>
        </p:nvGrpSpPr>
        <p:grpSpPr>
          <a:xfrm>
            <a:off x="567957" y="12728467"/>
            <a:ext cx="1147961" cy="920831"/>
            <a:chOff x="7712648" y="5206711"/>
            <a:chExt cx="1147961" cy="920831"/>
          </a:xfrm>
        </p:grpSpPr>
        <p:sp>
          <p:nvSpPr>
            <p:cNvPr id="535" name="TextBox 534">
              <a:extLst>
                <a:ext uri="{FF2B5EF4-FFF2-40B4-BE49-F238E27FC236}">
                  <a16:creationId xmlns:a16="http://schemas.microsoft.com/office/drawing/2014/main" id="{7DCE37FF-2DAA-B07B-46F0-78609B867DD3}"/>
                </a:ext>
              </a:extLst>
            </p:cNvPr>
            <p:cNvSpPr txBox="1"/>
            <p:nvPr/>
          </p:nvSpPr>
          <p:spPr>
            <a:xfrm>
              <a:off x="7712648" y="5676136"/>
              <a:ext cx="1147961" cy="4514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380"/>
                </a:lnSpc>
              </a:pPr>
              <a:r>
                <a:rPr lang="en-US" sz="1200" dirty="0">
                  <a:latin typeface="+mj-lt"/>
                </a:rPr>
                <a:t>Organization trail</a:t>
              </a:r>
            </a:p>
          </p:txBody>
        </p:sp>
        <p:pic>
          <p:nvPicPr>
            <p:cNvPr id="536" name="Graphic 23">
              <a:extLst>
                <a:ext uri="{FF2B5EF4-FFF2-40B4-BE49-F238E27FC236}">
                  <a16:creationId xmlns:a16="http://schemas.microsoft.com/office/drawing/2014/main" id="{829F79A9-ADD4-686A-42B2-94EA72DEB2C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1">
              <a:extLst>
                <a:ext uri="{96DAC541-7B7A-43D3-8B79-37D633B846F1}">
                  <asvg:svgBlip xmlns:asvg="http://schemas.microsoft.com/office/drawing/2016/SVG/main" r:embed="rId22"/>
                </a:ext>
              </a:extLst>
            </a:blip>
            <a:srcRect/>
            <a:stretch/>
          </p:blipFill>
          <p:spPr bwMode="auto">
            <a:xfrm>
              <a:off x="8028659" y="5206711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537" name="Group 536">
            <a:extLst>
              <a:ext uri="{FF2B5EF4-FFF2-40B4-BE49-F238E27FC236}">
                <a16:creationId xmlns:a16="http://schemas.microsoft.com/office/drawing/2014/main" id="{DB41F811-6679-1CEF-5486-C4B21E73C970}"/>
              </a:ext>
            </a:extLst>
          </p:cNvPr>
          <p:cNvGrpSpPr/>
          <p:nvPr/>
        </p:nvGrpSpPr>
        <p:grpSpPr>
          <a:xfrm>
            <a:off x="1487552" y="12688531"/>
            <a:ext cx="1178597" cy="748364"/>
            <a:chOff x="6566337" y="2597256"/>
            <a:chExt cx="1178597" cy="748364"/>
          </a:xfrm>
        </p:grpSpPr>
        <p:sp>
          <p:nvSpPr>
            <p:cNvPr id="538" name="TextBox 537">
              <a:extLst>
                <a:ext uri="{FF2B5EF4-FFF2-40B4-BE49-F238E27FC236}">
                  <a16:creationId xmlns:a16="http://schemas.microsoft.com/office/drawing/2014/main" id="{47004FFD-C395-FD1E-9D38-1595FC80C773}"/>
                </a:ext>
              </a:extLst>
            </p:cNvPr>
            <p:cNvSpPr txBox="1"/>
            <p:nvPr/>
          </p:nvSpPr>
          <p:spPr>
            <a:xfrm>
              <a:off x="6566337" y="3068621"/>
              <a:ext cx="117859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>
                  <a:latin typeface="+mj-lt"/>
                </a:rPr>
                <a:t>AWS KMS</a:t>
              </a:r>
            </a:p>
          </p:txBody>
        </p:sp>
        <p:pic>
          <p:nvPicPr>
            <p:cNvPr id="539" name="Graphic 7">
              <a:extLst>
                <a:ext uri="{FF2B5EF4-FFF2-40B4-BE49-F238E27FC236}">
                  <a16:creationId xmlns:a16="http://schemas.microsoft.com/office/drawing/2014/main" id="{423D4C66-0921-E293-8129-1BB3D1FA474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9">
              <a:extLst>
                <a:ext uri="{96DAC541-7B7A-43D3-8B79-37D633B846F1}">
                  <asvg:svgBlip xmlns:asvg="http://schemas.microsoft.com/office/drawing/2016/SVG/main" r:embed="rId30"/>
                </a:ext>
              </a:extLst>
            </a:blip>
            <a:srcRect/>
            <a:stretch/>
          </p:blipFill>
          <p:spPr bwMode="auto">
            <a:xfrm>
              <a:off x="6929695" y="2597256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40" name="Rectangle 539">
            <a:extLst>
              <a:ext uri="{FF2B5EF4-FFF2-40B4-BE49-F238E27FC236}">
                <a16:creationId xmlns:a16="http://schemas.microsoft.com/office/drawing/2014/main" id="{68ECA78B-153F-DD2D-8EB5-3612CC113524}"/>
              </a:ext>
            </a:extLst>
          </p:cNvPr>
          <p:cNvSpPr/>
          <p:nvPr/>
        </p:nvSpPr>
        <p:spPr>
          <a:xfrm>
            <a:off x="387929" y="5926667"/>
            <a:ext cx="15893856" cy="9524828"/>
          </a:xfrm>
          <a:prstGeom prst="rect">
            <a:avLst/>
          </a:prstGeom>
          <a:noFill/>
          <a:ln w="571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45" name="Group 544">
            <a:extLst>
              <a:ext uri="{FF2B5EF4-FFF2-40B4-BE49-F238E27FC236}">
                <a16:creationId xmlns:a16="http://schemas.microsoft.com/office/drawing/2014/main" id="{0B407361-0EEB-87AB-D100-DCB7F71987BE}"/>
              </a:ext>
            </a:extLst>
          </p:cNvPr>
          <p:cNvGrpSpPr/>
          <p:nvPr/>
        </p:nvGrpSpPr>
        <p:grpSpPr>
          <a:xfrm>
            <a:off x="14209515" y="7402995"/>
            <a:ext cx="1033252" cy="931090"/>
            <a:chOff x="2404134" y="5206711"/>
            <a:chExt cx="1033252" cy="931090"/>
          </a:xfrm>
        </p:grpSpPr>
        <p:pic>
          <p:nvPicPr>
            <p:cNvPr id="546" name="Graphic 19">
              <a:extLst>
                <a:ext uri="{FF2B5EF4-FFF2-40B4-BE49-F238E27FC236}">
                  <a16:creationId xmlns:a16="http://schemas.microsoft.com/office/drawing/2014/main" id="{2D5271E6-DE48-7F89-9E64-7CAAD8AADB7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7">
              <a:extLst>
                <a:ext uri="{96DAC541-7B7A-43D3-8B79-37D633B846F1}">
                  <asvg:svgBlip xmlns:asvg="http://schemas.microsoft.com/office/drawing/2016/SVG/main" r:embed="rId28"/>
                </a:ext>
              </a:extLst>
            </a:blip>
            <a:srcRect/>
            <a:stretch/>
          </p:blipFill>
          <p:spPr bwMode="auto">
            <a:xfrm>
              <a:off x="2674253" y="5206711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47" name="TextBox 546">
              <a:extLst>
                <a:ext uri="{FF2B5EF4-FFF2-40B4-BE49-F238E27FC236}">
                  <a16:creationId xmlns:a16="http://schemas.microsoft.com/office/drawing/2014/main" id="{BF05AD87-A9D8-7754-8703-DEE0D3C43523}"/>
                </a:ext>
              </a:extLst>
            </p:cNvPr>
            <p:cNvSpPr txBox="1"/>
            <p:nvPr/>
          </p:nvSpPr>
          <p:spPr>
            <a:xfrm>
              <a:off x="2404134" y="5676136"/>
              <a:ext cx="10332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>
                  <a:latin typeface="+mj-lt"/>
                </a:rPr>
                <a:t>AWS Security Hub</a:t>
              </a:r>
            </a:p>
          </p:txBody>
        </p:sp>
      </p:grpSp>
      <p:grpSp>
        <p:nvGrpSpPr>
          <p:cNvPr id="548" name="Group 547">
            <a:extLst>
              <a:ext uri="{FF2B5EF4-FFF2-40B4-BE49-F238E27FC236}">
                <a16:creationId xmlns:a16="http://schemas.microsoft.com/office/drawing/2014/main" id="{136CBDF8-D9FE-3778-F8F5-04E56EA47DE0}"/>
              </a:ext>
            </a:extLst>
          </p:cNvPr>
          <p:cNvGrpSpPr/>
          <p:nvPr/>
        </p:nvGrpSpPr>
        <p:grpSpPr>
          <a:xfrm>
            <a:off x="2337157" y="12656360"/>
            <a:ext cx="1195014" cy="931090"/>
            <a:chOff x="6631266" y="5206711"/>
            <a:chExt cx="1195014" cy="931090"/>
          </a:xfrm>
        </p:grpSpPr>
        <p:sp>
          <p:nvSpPr>
            <p:cNvPr id="549" name="TextBox 548">
              <a:extLst>
                <a:ext uri="{FF2B5EF4-FFF2-40B4-BE49-F238E27FC236}">
                  <a16:creationId xmlns:a16="http://schemas.microsoft.com/office/drawing/2014/main" id="{0D071D58-50FA-D138-2370-9ED190D56C02}"/>
                </a:ext>
              </a:extLst>
            </p:cNvPr>
            <p:cNvSpPr txBox="1"/>
            <p:nvPr/>
          </p:nvSpPr>
          <p:spPr>
            <a:xfrm>
              <a:off x="6631266" y="5676136"/>
              <a:ext cx="119501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>
                  <a:latin typeface="+mj-lt"/>
                </a:rPr>
                <a:t>AWS IAM</a:t>
              </a:r>
            </a:p>
            <a:p>
              <a:pPr algn="ctr"/>
              <a:r>
                <a:rPr lang="en-US" sz="1200" dirty="0">
                  <a:latin typeface="+mj-lt"/>
                </a:rPr>
                <a:t>Access Analyzer</a:t>
              </a:r>
            </a:p>
          </p:txBody>
        </p:sp>
        <p:pic>
          <p:nvPicPr>
            <p:cNvPr id="550" name="Graphic 549">
              <a:extLst>
                <a:ext uri="{FF2B5EF4-FFF2-40B4-BE49-F238E27FC236}">
                  <a16:creationId xmlns:a16="http://schemas.microsoft.com/office/drawing/2014/main" id="{AC5DC2A0-784C-6B71-663C-04CD16208079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>
              <a:extLst>
                <a:ext uri="{96DAC541-7B7A-43D3-8B79-37D633B846F1}">
                  <asvg:svgBlip xmlns:asvg="http://schemas.microsoft.com/office/drawing/2016/SVG/main" r:embed="rId20"/>
                </a:ext>
              </a:extLst>
            </a:blip>
            <a:stretch>
              <a:fillRect/>
            </a:stretch>
          </p:blipFill>
          <p:spPr>
            <a:xfrm>
              <a:off x="6997149" y="5206711"/>
              <a:ext cx="407987" cy="457200"/>
            </a:xfrm>
            <a:prstGeom prst="rect">
              <a:avLst/>
            </a:prstGeom>
          </p:spPr>
        </p:pic>
      </p:grpSp>
      <p:grpSp>
        <p:nvGrpSpPr>
          <p:cNvPr id="551" name="Group 550">
            <a:extLst>
              <a:ext uri="{FF2B5EF4-FFF2-40B4-BE49-F238E27FC236}">
                <a16:creationId xmlns:a16="http://schemas.microsoft.com/office/drawing/2014/main" id="{22659900-FC1B-CEA2-8A28-071A1F653F6C}"/>
              </a:ext>
            </a:extLst>
          </p:cNvPr>
          <p:cNvGrpSpPr/>
          <p:nvPr/>
        </p:nvGrpSpPr>
        <p:grpSpPr>
          <a:xfrm>
            <a:off x="343424" y="13633685"/>
            <a:ext cx="1349705" cy="878622"/>
            <a:chOff x="8532014" y="4363147"/>
            <a:chExt cx="1349705" cy="878622"/>
          </a:xfrm>
        </p:grpSpPr>
        <p:pic>
          <p:nvPicPr>
            <p:cNvPr id="552" name="Graphic 21" descr="Amazon Inspector service icon.">
              <a:extLst>
                <a:ext uri="{FF2B5EF4-FFF2-40B4-BE49-F238E27FC236}">
                  <a16:creationId xmlns:a16="http://schemas.microsoft.com/office/drawing/2014/main" id="{DAEB7D4E-52D1-3011-CB8D-81436AFD5B0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3">
              <a:extLst>
                <a:ext uri="{96DAC541-7B7A-43D3-8B79-37D633B846F1}">
                  <asvg:svgBlip xmlns:asvg="http://schemas.microsoft.com/office/drawing/2016/SVG/main" r:embed="rId44"/>
                </a:ext>
              </a:extLst>
            </a:blip>
            <a:srcRect/>
            <a:stretch/>
          </p:blipFill>
          <p:spPr bwMode="auto">
            <a:xfrm>
              <a:off x="8962769" y="4363147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53" name="TextBox 15">
              <a:extLst>
                <a:ext uri="{FF2B5EF4-FFF2-40B4-BE49-F238E27FC236}">
                  <a16:creationId xmlns:a16="http://schemas.microsoft.com/office/drawing/2014/main" id="{1DEFAD86-E62A-03A3-864E-7B36EE8783E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532014" y="4780104"/>
              <a:ext cx="1349705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lang="en-US" altLang="en-US" sz="1200" dirty="0">
                  <a:latin typeface="+mj-lt"/>
                  <a:ea typeface="Amazon Ember" panose="020B0603020204020204" pitchFamily="34" charset="0"/>
                  <a:cs typeface="Arial" panose="020B0604020202020204" pitchFamily="34" charset="0"/>
                </a:rPr>
                <a:t>Amazon</a:t>
              </a:r>
            </a:p>
            <a:p>
              <a:pPr algn="ctr" eaLnBrk="1" hangingPunct="1"/>
              <a:r>
                <a:rPr lang="en-US" altLang="en-US" sz="1200" dirty="0">
                  <a:latin typeface="+mj-lt"/>
                  <a:ea typeface="Amazon Ember" panose="020B0603020204020204" pitchFamily="34" charset="0"/>
                  <a:cs typeface="Arial" panose="020B0604020202020204" pitchFamily="34" charset="0"/>
                </a:rPr>
                <a:t>Inspector</a:t>
              </a:r>
            </a:p>
          </p:txBody>
        </p:sp>
      </p:grpSp>
      <p:grpSp>
        <p:nvGrpSpPr>
          <p:cNvPr id="554" name="Group 553">
            <a:extLst>
              <a:ext uri="{FF2B5EF4-FFF2-40B4-BE49-F238E27FC236}">
                <a16:creationId xmlns:a16="http://schemas.microsoft.com/office/drawing/2014/main" id="{3F2A365D-60DB-83A2-2138-DC842025305E}"/>
              </a:ext>
            </a:extLst>
          </p:cNvPr>
          <p:cNvGrpSpPr/>
          <p:nvPr/>
        </p:nvGrpSpPr>
        <p:grpSpPr>
          <a:xfrm>
            <a:off x="1345141" y="13649727"/>
            <a:ext cx="1081840" cy="746424"/>
            <a:chOff x="5587035" y="5206711"/>
            <a:chExt cx="1081840" cy="746424"/>
          </a:xfrm>
        </p:grpSpPr>
        <p:sp>
          <p:nvSpPr>
            <p:cNvPr id="555" name="TextBox 554">
              <a:extLst>
                <a:ext uri="{FF2B5EF4-FFF2-40B4-BE49-F238E27FC236}">
                  <a16:creationId xmlns:a16="http://schemas.microsoft.com/office/drawing/2014/main" id="{21E3F3BE-0289-C7E9-EAB1-D0F5F14A90AB}"/>
                </a:ext>
              </a:extLst>
            </p:cNvPr>
            <p:cNvSpPr txBox="1"/>
            <p:nvPr/>
          </p:nvSpPr>
          <p:spPr>
            <a:xfrm>
              <a:off x="5587035" y="5676136"/>
              <a:ext cx="108184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>
                  <a:latin typeface="+mj-lt"/>
                </a:rPr>
                <a:t>AWS Config</a:t>
              </a:r>
            </a:p>
          </p:txBody>
        </p:sp>
        <p:pic>
          <p:nvPicPr>
            <p:cNvPr id="556" name="Graphic 8">
              <a:extLst>
                <a:ext uri="{FF2B5EF4-FFF2-40B4-BE49-F238E27FC236}">
                  <a16:creationId xmlns:a16="http://schemas.microsoft.com/office/drawing/2014/main" id="{3FAE9D9B-96CD-7554-0666-9F7BE8BCC08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5">
              <a:extLst>
                <a:ext uri="{96DAC541-7B7A-43D3-8B79-37D633B846F1}">
                  <asvg:svgBlip xmlns:asvg="http://schemas.microsoft.com/office/drawing/2016/SVG/main" r:embed="rId26"/>
                </a:ext>
              </a:extLst>
            </a:blip>
            <a:srcRect/>
            <a:stretch/>
          </p:blipFill>
          <p:spPr bwMode="auto">
            <a:xfrm>
              <a:off x="5916425" y="5206711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557" name="Group 556">
            <a:extLst>
              <a:ext uri="{FF2B5EF4-FFF2-40B4-BE49-F238E27FC236}">
                <a16:creationId xmlns:a16="http://schemas.microsoft.com/office/drawing/2014/main" id="{DC722E61-5D6B-C0BC-928B-A80AA0F51AAC}"/>
              </a:ext>
            </a:extLst>
          </p:cNvPr>
          <p:cNvGrpSpPr/>
          <p:nvPr/>
        </p:nvGrpSpPr>
        <p:grpSpPr>
          <a:xfrm>
            <a:off x="2086832" y="13645180"/>
            <a:ext cx="1506292" cy="931090"/>
            <a:chOff x="3254487" y="5206711"/>
            <a:chExt cx="1506292" cy="931090"/>
          </a:xfrm>
        </p:grpSpPr>
        <p:sp>
          <p:nvSpPr>
            <p:cNvPr id="558" name="TextBox 557">
              <a:extLst>
                <a:ext uri="{FF2B5EF4-FFF2-40B4-BE49-F238E27FC236}">
                  <a16:creationId xmlns:a16="http://schemas.microsoft.com/office/drawing/2014/main" id="{55123172-5B21-522D-3513-0A097CA5877E}"/>
                </a:ext>
              </a:extLst>
            </p:cNvPr>
            <p:cNvSpPr txBox="1"/>
            <p:nvPr/>
          </p:nvSpPr>
          <p:spPr>
            <a:xfrm>
              <a:off x="3254487" y="5676136"/>
              <a:ext cx="150629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>
                  <a:latin typeface="+mj-lt"/>
                </a:rPr>
                <a:t>Amazon </a:t>
              </a:r>
            </a:p>
            <a:p>
              <a:pPr algn="ctr"/>
              <a:r>
                <a:rPr lang="en-US" sz="1200" dirty="0">
                  <a:latin typeface="+mj-lt"/>
                </a:rPr>
                <a:t>GuardDuty</a:t>
              </a:r>
            </a:p>
          </p:txBody>
        </p:sp>
        <p:pic>
          <p:nvPicPr>
            <p:cNvPr id="559" name="Graphic 558">
              <a:extLst>
                <a:ext uri="{FF2B5EF4-FFF2-40B4-BE49-F238E27FC236}">
                  <a16:creationId xmlns:a16="http://schemas.microsoft.com/office/drawing/2014/main" id="{29C59EA3-91D1-CC3A-6243-A3208DB32CF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3">
              <a:extLst>
                <a:ext uri="{96DAC541-7B7A-43D3-8B79-37D633B846F1}">
                  <asvg:svgBlip xmlns:asvg="http://schemas.microsoft.com/office/drawing/2016/SVG/main" r:embed="rId24"/>
                </a:ext>
              </a:extLst>
            </a:blip>
            <a:srcRect/>
            <a:stretch/>
          </p:blipFill>
          <p:spPr bwMode="auto">
            <a:xfrm>
              <a:off x="3754977" y="5206711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560" name="Group 559">
            <a:extLst>
              <a:ext uri="{FF2B5EF4-FFF2-40B4-BE49-F238E27FC236}">
                <a16:creationId xmlns:a16="http://schemas.microsoft.com/office/drawing/2014/main" id="{0B26F430-60FC-543D-32EA-047D9696B5BC}"/>
              </a:ext>
            </a:extLst>
          </p:cNvPr>
          <p:cNvGrpSpPr/>
          <p:nvPr/>
        </p:nvGrpSpPr>
        <p:grpSpPr>
          <a:xfrm>
            <a:off x="2887124" y="13619272"/>
            <a:ext cx="1449440" cy="743343"/>
            <a:chOff x="4341273" y="5499952"/>
            <a:chExt cx="1449440" cy="743343"/>
          </a:xfrm>
        </p:grpSpPr>
        <p:sp>
          <p:nvSpPr>
            <p:cNvPr id="561" name="TextBox 560">
              <a:extLst>
                <a:ext uri="{FF2B5EF4-FFF2-40B4-BE49-F238E27FC236}">
                  <a16:creationId xmlns:a16="http://schemas.microsoft.com/office/drawing/2014/main" id="{1687E2BB-AA9A-100E-6046-C58FCCCC7521}"/>
                </a:ext>
              </a:extLst>
            </p:cNvPr>
            <p:cNvSpPr txBox="1"/>
            <p:nvPr/>
          </p:nvSpPr>
          <p:spPr>
            <a:xfrm>
              <a:off x="4341273" y="5966296"/>
              <a:ext cx="144944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>
                  <a:latin typeface="+mj-lt"/>
                </a:rPr>
                <a:t>Amazon </a:t>
              </a:r>
              <a:r>
                <a:rPr lang="en-US" sz="1200" dirty="0">
                  <a:latin typeface="+mj-lt"/>
                </a:rPr>
                <a:t>Macie</a:t>
              </a:r>
            </a:p>
          </p:txBody>
        </p:sp>
        <p:pic>
          <p:nvPicPr>
            <p:cNvPr id="562" name="Graphic 6">
              <a:extLst>
                <a:ext uri="{FF2B5EF4-FFF2-40B4-BE49-F238E27FC236}">
                  <a16:creationId xmlns:a16="http://schemas.microsoft.com/office/drawing/2014/main" id="{CE6A1E0E-B21C-43D9-AE13-0BD4F4EF530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3">
              <a:extLst>
                <a:ext uri="{96DAC541-7B7A-43D3-8B79-37D633B846F1}">
                  <asvg:svgBlip xmlns:asvg="http://schemas.microsoft.com/office/drawing/2016/SVG/main" r:embed="rId34"/>
                </a:ext>
              </a:extLst>
            </a:blip>
            <a:srcRect/>
            <a:stretch/>
          </p:blipFill>
          <p:spPr bwMode="auto">
            <a:xfrm>
              <a:off x="4835701" y="5499952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563" name="Group 562">
            <a:extLst>
              <a:ext uri="{FF2B5EF4-FFF2-40B4-BE49-F238E27FC236}">
                <a16:creationId xmlns:a16="http://schemas.microsoft.com/office/drawing/2014/main" id="{1490F922-4485-FBA9-5B36-B282E4B277FD}"/>
              </a:ext>
            </a:extLst>
          </p:cNvPr>
          <p:cNvGrpSpPr/>
          <p:nvPr/>
        </p:nvGrpSpPr>
        <p:grpSpPr>
          <a:xfrm>
            <a:off x="842450" y="14415123"/>
            <a:ext cx="1033252" cy="931090"/>
            <a:chOff x="2404134" y="5206711"/>
            <a:chExt cx="1033252" cy="931090"/>
          </a:xfrm>
        </p:grpSpPr>
        <p:pic>
          <p:nvPicPr>
            <p:cNvPr id="564" name="Graphic 19">
              <a:extLst>
                <a:ext uri="{FF2B5EF4-FFF2-40B4-BE49-F238E27FC236}">
                  <a16:creationId xmlns:a16="http://schemas.microsoft.com/office/drawing/2014/main" id="{CC66277A-C37D-6AA8-A43E-59E726B49BB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7">
              <a:extLst>
                <a:ext uri="{96DAC541-7B7A-43D3-8B79-37D633B846F1}">
                  <asvg:svgBlip xmlns:asvg="http://schemas.microsoft.com/office/drawing/2016/SVG/main" r:embed="rId28"/>
                </a:ext>
              </a:extLst>
            </a:blip>
            <a:srcRect/>
            <a:stretch/>
          </p:blipFill>
          <p:spPr bwMode="auto">
            <a:xfrm>
              <a:off x="2674253" y="5206711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65" name="TextBox 564">
              <a:extLst>
                <a:ext uri="{FF2B5EF4-FFF2-40B4-BE49-F238E27FC236}">
                  <a16:creationId xmlns:a16="http://schemas.microsoft.com/office/drawing/2014/main" id="{C314FA2F-4F7D-3097-C005-527CE7098D12}"/>
                </a:ext>
              </a:extLst>
            </p:cNvPr>
            <p:cNvSpPr txBox="1"/>
            <p:nvPr/>
          </p:nvSpPr>
          <p:spPr>
            <a:xfrm>
              <a:off x="2404134" y="5676136"/>
              <a:ext cx="10332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>
                  <a:latin typeface="+mj-lt"/>
                </a:rPr>
                <a:t>AWS Security Hub CSPM</a:t>
              </a:r>
            </a:p>
          </p:txBody>
        </p:sp>
      </p:grpSp>
      <p:grpSp>
        <p:nvGrpSpPr>
          <p:cNvPr id="566" name="Group 565">
            <a:extLst>
              <a:ext uri="{FF2B5EF4-FFF2-40B4-BE49-F238E27FC236}">
                <a16:creationId xmlns:a16="http://schemas.microsoft.com/office/drawing/2014/main" id="{433452E9-16C3-9A90-2EF3-F09B76E4CBFA}"/>
              </a:ext>
            </a:extLst>
          </p:cNvPr>
          <p:cNvGrpSpPr/>
          <p:nvPr/>
        </p:nvGrpSpPr>
        <p:grpSpPr>
          <a:xfrm>
            <a:off x="1958826" y="14418382"/>
            <a:ext cx="1033252" cy="931090"/>
            <a:chOff x="2404134" y="5206711"/>
            <a:chExt cx="1033252" cy="931090"/>
          </a:xfrm>
        </p:grpSpPr>
        <p:pic>
          <p:nvPicPr>
            <p:cNvPr id="567" name="Graphic 19">
              <a:extLst>
                <a:ext uri="{FF2B5EF4-FFF2-40B4-BE49-F238E27FC236}">
                  <a16:creationId xmlns:a16="http://schemas.microsoft.com/office/drawing/2014/main" id="{19BC01C4-EDF4-94CF-998C-6B402DA4752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7">
              <a:extLst>
                <a:ext uri="{96DAC541-7B7A-43D3-8B79-37D633B846F1}">
                  <asvg:svgBlip xmlns:asvg="http://schemas.microsoft.com/office/drawing/2016/SVG/main" r:embed="rId28"/>
                </a:ext>
              </a:extLst>
            </a:blip>
            <a:srcRect/>
            <a:stretch/>
          </p:blipFill>
          <p:spPr bwMode="auto">
            <a:xfrm>
              <a:off x="2674253" y="5206711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68" name="TextBox 567">
              <a:extLst>
                <a:ext uri="{FF2B5EF4-FFF2-40B4-BE49-F238E27FC236}">
                  <a16:creationId xmlns:a16="http://schemas.microsoft.com/office/drawing/2014/main" id="{F3B51030-B97B-BC0C-4887-C5B6BFEFE9A4}"/>
                </a:ext>
              </a:extLst>
            </p:cNvPr>
            <p:cNvSpPr txBox="1"/>
            <p:nvPr/>
          </p:nvSpPr>
          <p:spPr>
            <a:xfrm>
              <a:off x="2404134" y="5676136"/>
              <a:ext cx="10332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>
                  <a:latin typeface="+mj-lt"/>
                </a:rPr>
                <a:t>AWS Security Hub</a:t>
              </a:r>
            </a:p>
          </p:txBody>
        </p:sp>
      </p:grpSp>
      <p:pic>
        <p:nvPicPr>
          <p:cNvPr id="573" name="Graphic 572" descr="Amazon Bedrock service icon.">
            <a:extLst>
              <a:ext uri="{FF2B5EF4-FFF2-40B4-BE49-F238E27FC236}">
                <a16:creationId xmlns:a16="http://schemas.microsoft.com/office/drawing/2014/main" id="{1DD3F42A-D5D1-1B25-FD9D-9EED143AA978}"/>
              </a:ext>
            </a:extLst>
          </p:cNvPr>
          <p:cNvPicPr>
            <a:picLocks noChangeAspect="1"/>
          </p:cNvPicPr>
          <p:nvPr/>
        </p:nvPicPr>
        <p:blipFill>
          <a:blip r:embed="rId39">
            <a:extLst>
              <a:ext uri="{96DAC541-7B7A-43D3-8B79-37D633B846F1}">
                <asvg:svgBlip xmlns:asvg="http://schemas.microsoft.com/office/drawing/2016/SVG/main" r:embed="rId40"/>
              </a:ext>
            </a:extLst>
          </a:blip>
          <a:srcRect/>
          <a:stretch/>
        </p:blipFill>
        <p:spPr>
          <a:xfrm>
            <a:off x="10192851" y="7463568"/>
            <a:ext cx="457200" cy="457200"/>
          </a:xfrm>
          <a:prstGeom prst="rect">
            <a:avLst/>
          </a:prstGeom>
        </p:spPr>
      </p:pic>
      <p:sp>
        <p:nvSpPr>
          <p:cNvPr id="574" name="TextBox 12">
            <a:extLst>
              <a:ext uri="{FF2B5EF4-FFF2-40B4-BE49-F238E27FC236}">
                <a16:creationId xmlns:a16="http://schemas.microsoft.com/office/drawing/2014/main" id="{9C072A58-2C9F-77DF-1B38-A5D3F6DC1D0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279720" y="7887558"/>
            <a:ext cx="227965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1200" dirty="0">
                <a:latin typeface="+mj-lt"/>
                <a:ea typeface="Amazon Ember" panose="020B0603020204020204" pitchFamily="34" charset="0"/>
                <a:cs typeface="Arial" panose="020B0604020202020204" pitchFamily="34" charset="0"/>
              </a:rPr>
              <a:t>Amazon </a:t>
            </a:r>
          </a:p>
          <a:p>
            <a:pPr algn="ctr" eaLnBrk="1" hangingPunct="1"/>
            <a:r>
              <a:rPr lang="en-US" altLang="en-US" sz="1200" dirty="0">
                <a:latin typeface="+mj-lt"/>
                <a:ea typeface="Amazon Ember" panose="020B0603020204020204" pitchFamily="34" charset="0"/>
                <a:cs typeface="Arial" panose="020B0604020202020204" pitchFamily="34" charset="0"/>
              </a:rPr>
              <a:t>Bedrock</a:t>
            </a:r>
          </a:p>
          <a:p>
            <a:pPr algn="ctr" eaLnBrk="1" hangingPunct="1"/>
            <a:r>
              <a:rPr lang="en-US" altLang="en-US" sz="1200" dirty="0">
                <a:latin typeface="+mj-lt"/>
                <a:ea typeface="Amazon Ember" panose="020B0603020204020204" pitchFamily="34" charset="0"/>
                <a:cs typeface="Arial" panose="020B0604020202020204" pitchFamily="34" charset="0"/>
              </a:rPr>
              <a:t>Custom model </a:t>
            </a:r>
          </a:p>
          <a:p>
            <a:pPr algn="ctr" eaLnBrk="1" hangingPunct="1"/>
            <a:r>
              <a:rPr lang="en-US" altLang="en-US" sz="1200" dirty="0">
                <a:latin typeface="+mj-lt"/>
                <a:ea typeface="Amazon Ember" panose="020B0603020204020204" pitchFamily="34" charset="0"/>
                <a:cs typeface="Arial" panose="020B0604020202020204" pitchFamily="34" charset="0"/>
              </a:rPr>
              <a:t>import</a:t>
            </a:r>
          </a:p>
        </p:txBody>
      </p:sp>
      <p:pic>
        <p:nvPicPr>
          <p:cNvPr id="575" name="Graphic 22" descr="Amazon SageMaker AI service icon.">
            <a:extLst>
              <a:ext uri="{FF2B5EF4-FFF2-40B4-BE49-F238E27FC236}">
                <a16:creationId xmlns:a16="http://schemas.microsoft.com/office/drawing/2014/main" id="{2BCB91CB-7BAC-497D-487B-39B1C2E69EC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1">
            <a:extLst>
              <a:ext uri="{96DAC541-7B7A-43D3-8B79-37D633B846F1}">
                <asvg:svgBlip xmlns:asvg="http://schemas.microsoft.com/office/drawing/2016/SVG/main" r:embed="rId62"/>
              </a:ext>
            </a:extLst>
          </a:blip>
          <a:srcRect/>
          <a:stretch/>
        </p:blipFill>
        <p:spPr bwMode="auto">
          <a:xfrm>
            <a:off x="10165075" y="8804812"/>
            <a:ext cx="425125" cy="42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76" name="TextBox 12">
            <a:extLst>
              <a:ext uri="{FF2B5EF4-FFF2-40B4-BE49-F238E27FC236}">
                <a16:creationId xmlns:a16="http://schemas.microsoft.com/office/drawing/2014/main" id="{BC19922A-54D1-F1BE-865B-B43FF16B8E6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246640" y="9231356"/>
            <a:ext cx="22796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1200" dirty="0">
                <a:latin typeface="+mj-lt"/>
                <a:ea typeface="Amazon Ember" panose="020B0603020204020204" pitchFamily="34" charset="0"/>
                <a:cs typeface="Arial" panose="020B0604020202020204" pitchFamily="34" charset="0"/>
              </a:rPr>
              <a:t>Amazon </a:t>
            </a:r>
          </a:p>
          <a:p>
            <a:pPr algn="ctr" eaLnBrk="1" hangingPunct="1"/>
            <a:r>
              <a:rPr lang="en-US" altLang="en-US" sz="1200" dirty="0">
                <a:latin typeface="+mj-lt"/>
                <a:ea typeface="Amazon Ember" panose="020B0603020204020204" pitchFamily="34" charset="0"/>
                <a:cs typeface="Arial" panose="020B0604020202020204" pitchFamily="34" charset="0"/>
              </a:rPr>
              <a:t>SageMaker AI </a:t>
            </a:r>
          </a:p>
          <a:p>
            <a:pPr algn="ctr" eaLnBrk="1" hangingPunct="1"/>
            <a:r>
              <a:rPr lang="en-US" altLang="en-US" sz="1200" dirty="0">
                <a:latin typeface="+mj-lt"/>
                <a:ea typeface="Amazon Ember" panose="020B0603020204020204" pitchFamily="34" charset="0"/>
                <a:cs typeface="Arial" panose="020B0604020202020204" pitchFamily="34" charset="0"/>
              </a:rPr>
              <a:t>training job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B9B5BB-9F0D-3BA4-C09C-D15BB560555B}"/>
              </a:ext>
            </a:extLst>
          </p:cNvPr>
          <p:cNvSpPr txBox="1"/>
          <p:nvPr/>
        </p:nvSpPr>
        <p:spPr>
          <a:xfrm>
            <a:off x="11882568" y="707638"/>
            <a:ext cx="430117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AWS Security Reference Architecture</a:t>
            </a:r>
          </a:p>
          <a:p>
            <a:r>
              <a:rPr lang="en-US" sz="16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Deep dive: AI Security, Traditional workload </a:t>
            </a:r>
          </a:p>
          <a:p>
            <a:r>
              <a:rPr lang="en-US" sz="16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integration</a:t>
            </a:r>
          </a:p>
        </p:txBody>
      </p:sp>
    </p:spTree>
    <p:extLst>
      <p:ext uri="{BB962C8B-B14F-4D97-AF65-F5344CB8AC3E}">
        <p14:creationId xmlns:p14="http://schemas.microsoft.com/office/powerpoint/2010/main" val="87580626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6" name="Rectangle: Rounded Corners 475">
            <a:extLst>
              <a:ext uri="{FF2B5EF4-FFF2-40B4-BE49-F238E27FC236}">
                <a16:creationId xmlns:a16="http://schemas.microsoft.com/office/drawing/2014/main" id="{F7D7C841-4077-16C9-50E4-8A19AA86602C}"/>
              </a:ext>
            </a:extLst>
          </p:cNvPr>
          <p:cNvSpPr/>
          <p:nvPr/>
        </p:nvSpPr>
        <p:spPr>
          <a:xfrm>
            <a:off x="10401298" y="12915900"/>
            <a:ext cx="3000374" cy="457178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0" name="TextBox 409">
            <a:extLst>
              <a:ext uri="{FF2B5EF4-FFF2-40B4-BE49-F238E27FC236}">
                <a16:creationId xmlns:a16="http://schemas.microsoft.com/office/drawing/2014/main" id="{5A6427C6-7B1C-83D7-27BB-626DCE86D946}"/>
              </a:ext>
            </a:extLst>
          </p:cNvPr>
          <p:cNvSpPr txBox="1"/>
          <p:nvPr/>
        </p:nvSpPr>
        <p:spPr>
          <a:xfrm>
            <a:off x="11106075" y="548890"/>
            <a:ext cx="361028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AWS Security Reference Architecture</a:t>
            </a:r>
          </a:p>
          <a:p>
            <a:r>
              <a:rPr lang="en-US" sz="16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Deep dive: IoT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4EA49AA-1C4F-3443-4BBD-512D76CC2AD0}"/>
              </a:ext>
            </a:extLst>
          </p:cNvPr>
          <p:cNvSpPr/>
          <p:nvPr/>
        </p:nvSpPr>
        <p:spPr>
          <a:xfrm>
            <a:off x="1992774" y="2934576"/>
            <a:ext cx="2657475" cy="784236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en-AU" sz="967" dirty="0">
                <a:solidFill>
                  <a:schemeClr val="tx1"/>
                </a:solidFill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Levels 0-2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CC2DD0DC-723E-3CAD-4F48-485470C61C2F}"/>
              </a:ext>
            </a:extLst>
          </p:cNvPr>
          <p:cNvCxnSpPr>
            <a:cxnSpLocks/>
          </p:cNvCxnSpPr>
          <p:nvPr/>
        </p:nvCxnSpPr>
        <p:spPr>
          <a:xfrm>
            <a:off x="7537507" y="6708256"/>
            <a:ext cx="123959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Rectangle 5">
            <a:extLst>
              <a:ext uri="{FF2B5EF4-FFF2-40B4-BE49-F238E27FC236}">
                <a16:creationId xmlns:a16="http://schemas.microsoft.com/office/drawing/2014/main" id="{78A39E9A-08FA-E86C-8E01-47DCF5C0B458}"/>
              </a:ext>
            </a:extLst>
          </p:cNvPr>
          <p:cNvSpPr/>
          <p:nvPr/>
        </p:nvSpPr>
        <p:spPr>
          <a:xfrm>
            <a:off x="7317249" y="2991727"/>
            <a:ext cx="1096160" cy="776616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en-AU" sz="967" dirty="0">
                <a:solidFill>
                  <a:schemeClr val="tx1"/>
                </a:solidFill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Industrial IoT edge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C1980E8-FA09-D5E8-840F-96DE3AA3FD12}"/>
              </a:ext>
            </a:extLst>
          </p:cNvPr>
          <p:cNvSpPr/>
          <p:nvPr/>
        </p:nvSpPr>
        <p:spPr>
          <a:xfrm>
            <a:off x="8413408" y="2991727"/>
            <a:ext cx="1011579" cy="776616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en-AU" sz="967" dirty="0">
                <a:solidFill>
                  <a:schemeClr val="tx1"/>
                </a:solidFill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Levels 4-5</a:t>
            </a:r>
          </a:p>
        </p:txBody>
      </p:sp>
      <p:pic>
        <p:nvPicPr>
          <p:cNvPr id="8" name="Graphic 7" descr="Corporate data center group icon. ">
            <a:extLst>
              <a:ext uri="{FF2B5EF4-FFF2-40B4-BE49-F238E27FC236}">
                <a16:creationId xmlns:a16="http://schemas.microsoft.com/office/drawing/2014/main" id="{FFB512D5-87E1-C508-AE7F-A5B72D9B99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2025968" y="2437645"/>
            <a:ext cx="457200" cy="4572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CE17F2F9-202F-AB94-4124-6D3AEBFD5881}"/>
              </a:ext>
            </a:extLst>
          </p:cNvPr>
          <p:cNvSpPr txBox="1"/>
          <p:nvPr/>
        </p:nvSpPr>
        <p:spPr>
          <a:xfrm>
            <a:off x="2476965" y="2531407"/>
            <a:ext cx="33288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Site and asset edge (multiple sites)</a:t>
            </a:r>
          </a:p>
        </p:txBody>
      </p:sp>
      <p:pic>
        <p:nvPicPr>
          <p:cNvPr id="10" name="Graphic 7">
            <a:extLst>
              <a:ext uri="{FF2B5EF4-FFF2-40B4-BE49-F238E27FC236}">
                <a16:creationId xmlns:a16="http://schemas.microsoft.com/office/drawing/2014/main" id="{8B65D7B1-83D4-B49C-C649-F5992E0052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 bwMode="auto">
          <a:xfrm>
            <a:off x="9865216" y="10860944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Graphic 7">
            <a:extLst>
              <a:ext uri="{FF2B5EF4-FFF2-40B4-BE49-F238E27FC236}">
                <a16:creationId xmlns:a16="http://schemas.microsoft.com/office/drawing/2014/main" id="{28C869E3-A7AB-3EF7-E165-AF5DD95E8B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 bwMode="auto">
          <a:xfrm>
            <a:off x="10780722" y="10869066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EA7EFF42-D1E8-D8E2-86DD-BADEA427739D}"/>
              </a:ext>
            </a:extLst>
          </p:cNvPr>
          <p:cNvSpPr>
            <a:spLocks noChangeAspect="1"/>
          </p:cNvSpPr>
          <p:nvPr/>
        </p:nvSpPr>
        <p:spPr>
          <a:xfrm>
            <a:off x="2002299" y="2976052"/>
            <a:ext cx="7384589" cy="7800886"/>
          </a:xfrm>
          <a:prstGeom prst="rect">
            <a:avLst/>
          </a:prstGeom>
          <a:noFill/>
          <a:ln w="34925" cmpd="dbl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1289" dirty="0">
              <a:solidFill>
                <a:schemeClr val="tx1"/>
              </a:solidFill>
              <a:latin typeface="Amazon Ember" panose="020B0603020204020204" pitchFamily="34" charset="0"/>
              <a:ea typeface="Amazon Ember" panose="020B0603020204020204" pitchFamily="34" charset="0"/>
              <a:cs typeface="Amazon Ember" panose="020B0603020204020204" pitchFamily="34" charset="0"/>
            </a:endParaRPr>
          </a:p>
        </p:txBody>
      </p:sp>
      <p:pic>
        <p:nvPicPr>
          <p:cNvPr id="13" name="Graphic 12">
            <a:extLst>
              <a:ext uri="{FF2B5EF4-FFF2-40B4-BE49-F238E27FC236}">
                <a16:creationId xmlns:a16="http://schemas.microsoft.com/office/drawing/2014/main" id="{E16EF27B-A6C0-BE61-D571-4EFCEF886E1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2321387" y="3732895"/>
            <a:ext cx="662727" cy="662727"/>
          </a:xfrm>
          <a:prstGeom prst="rect">
            <a:avLst/>
          </a:prstGeom>
        </p:spPr>
      </p:pic>
      <p:pic>
        <p:nvPicPr>
          <p:cNvPr id="14" name="Graphic 13">
            <a:extLst>
              <a:ext uri="{FF2B5EF4-FFF2-40B4-BE49-F238E27FC236}">
                <a16:creationId xmlns:a16="http://schemas.microsoft.com/office/drawing/2014/main" id="{1289B958-3CAB-57D6-7FDA-F5DC8111EABA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2321387" y="5371379"/>
            <a:ext cx="662727" cy="662727"/>
          </a:xfrm>
          <a:prstGeom prst="rect">
            <a:avLst/>
          </a:prstGeom>
        </p:spPr>
      </p:pic>
      <p:pic>
        <p:nvPicPr>
          <p:cNvPr id="15" name="Graphic 14">
            <a:extLst>
              <a:ext uri="{FF2B5EF4-FFF2-40B4-BE49-F238E27FC236}">
                <a16:creationId xmlns:a16="http://schemas.microsoft.com/office/drawing/2014/main" id="{AD6F48B5-CA2E-11F1-66E8-9B8543588B0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2321387" y="6906321"/>
            <a:ext cx="662727" cy="662727"/>
          </a:xfrm>
          <a:prstGeom prst="rect">
            <a:avLst/>
          </a:prstGeom>
        </p:spPr>
      </p:pic>
      <p:pic>
        <p:nvPicPr>
          <p:cNvPr id="16" name="Graphic 15">
            <a:extLst>
              <a:ext uri="{FF2B5EF4-FFF2-40B4-BE49-F238E27FC236}">
                <a16:creationId xmlns:a16="http://schemas.microsoft.com/office/drawing/2014/main" id="{5BB37F16-7741-77F2-0662-28F0C6796D3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2321387" y="8676811"/>
            <a:ext cx="662727" cy="662727"/>
          </a:xfrm>
          <a:prstGeom prst="rect">
            <a:avLst/>
          </a:prstGeom>
        </p:spPr>
      </p:pic>
      <p:pic>
        <p:nvPicPr>
          <p:cNvPr id="17" name="Graphic 16">
            <a:extLst>
              <a:ext uri="{FF2B5EF4-FFF2-40B4-BE49-F238E27FC236}">
                <a16:creationId xmlns:a16="http://schemas.microsoft.com/office/drawing/2014/main" id="{B28993A2-291B-EA5D-93C3-86ED5BB36FF4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/>
          <a:stretch/>
        </p:blipFill>
        <p:spPr>
          <a:xfrm>
            <a:off x="3540012" y="3288586"/>
            <a:ext cx="457200" cy="457200"/>
          </a:xfrm>
          <a:prstGeom prst="rect">
            <a:avLst/>
          </a:prstGeom>
        </p:spPr>
      </p:pic>
      <p:sp>
        <p:nvSpPr>
          <p:cNvPr id="18" name="TextBox 9">
            <a:extLst>
              <a:ext uri="{FF2B5EF4-FFF2-40B4-BE49-F238E27FC236}">
                <a16:creationId xmlns:a16="http://schemas.microsoft.com/office/drawing/2014/main" id="{DBF23C7E-AF9D-56F7-88E0-DA53DE270AD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79031" y="3752031"/>
            <a:ext cx="111420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9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Protocol</a:t>
            </a:r>
          </a:p>
          <a:p>
            <a:pPr algn="ctr" eaLnBrk="1" hangingPunct="1"/>
            <a:r>
              <a:rPr lang="en-US" altLang="en-US" sz="9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converter</a:t>
            </a:r>
          </a:p>
        </p:txBody>
      </p:sp>
      <p:pic>
        <p:nvPicPr>
          <p:cNvPr id="19" name="Graphic 6">
            <a:extLst>
              <a:ext uri="{FF2B5EF4-FFF2-40B4-BE49-F238E27FC236}">
                <a16:creationId xmlns:a16="http://schemas.microsoft.com/office/drawing/2014/main" id="{10612D4B-85EF-F0F7-5215-C9942E9896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rcRect/>
          <a:stretch/>
        </p:blipFill>
        <p:spPr bwMode="auto">
          <a:xfrm>
            <a:off x="3533605" y="4341188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TextBox 9">
            <a:extLst>
              <a:ext uri="{FF2B5EF4-FFF2-40B4-BE49-F238E27FC236}">
                <a16:creationId xmlns:a16="http://schemas.microsoft.com/office/drawing/2014/main" id="{47314CBF-D951-D230-292E-21D5507135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85260" y="4815857"/>
            <a:ext cx="111420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9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AWS IoT </a:t>
            </a:r>
          </a:p>
          <a:p>
            <a:pPr algn="ctr" eaLnBrk="1" hangingPunct="1"/>
            <a:r>
              <a:rPr lang="en-US" altLang="en-US" sz="900" dirty="0" err="1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SiteWise</a:t>
            </a:r>
            <a:r>
              <a:rPr lang="en-US" altLang="en-US" sz="9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 Edge</a:t>
            </a:r>
          </a:p>
        </p:txBody>
      </p:sp>
      <p:cxnSp>
        <p:nvCxnSpPr>
          <p:cNvPr id="21" name="Elbow Connector 439">
            <a:extLst>
              <a:ext uri="{FF2B5EF4-FFF2-40B4-BE49-F238E27FC236}">
                <a16:creationId xmlns:a16="http://schemas.microsoft.com/office/drawing/2014/main" id="{80081F5F-76DA-96E0-D2BB-224054B9BCC4}"/>
              </a:ext>
            </a:extLst>
          </p:cNvPr>
          <p:cNvCxnSpPr>
            <a:cxnSpLocks/>
            <a:stCxn id="13" idx="3"/>
            <a:endCxn id="19" idx="1"/>
          </p:cNvCxnSpPr>
          <p:nvPr/>
        </p:nvCxnSpPr>
        <p:spPr>
          <a:xfrm>
            <a:off x="2984114" y="4064259"/>
            <a:ext cx="549491" cy="505529"/>
          </a:xfrm>
          <a:prstGeom prst="bentConnector3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2" name="Elbow Connector 441">
            <a:extLst>
              <a:ext uri="{FF2B5EF4-FFF2-40B4-BE49-F238E27FC236}">
                <a16:creationId xmlns:a16="http://schemas.microsoft.com/office/drawing/2014/main" id="{15C9128D-BDCA-BA9F-DE58-BD7732173D72}"/>
              </a:ext>
            </a:extLst>
          </p:cNvPr>
          <p:cNvCxnSpPr>
            <a:cxnSpLocks/>
          </p:cNvCxnSpPr>
          <p:nvPr/>
        </p:nvCxnSpPr>
        <p:spPr>
          <a:xfrm rot="5400000" flipH="1" flipV="1">
            <a:off x="3061073" y="3714027"/>
            <a:ext cx="723404" cy="329723"/>
          </a:xfrm>
          <a:prstGeom prst="bentConnector2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3" name="Elbow Connector 448">
            <a:extLst>
              <a:ext uri="{FF2B5EF4-FFF2-40B4-BE49-F238E27FC236}">
                <a16:creationId xmlns:a16="http://schemas.microsoft.com/office/drawing/2014/main" id="{FB5A4F9A-7E51-9E7E-97D7-B690A0F9F6B8}"/>
              </a:ext>
            </a:extLst>
          </p:cNvPr>
          <p:cNvCxnSpPr>
            <a:cxnSpLocks/>
            <a:stCxn id="17" idx="3"/>
            <a:endCxn id="412" idx="1"/>
          </p:cNvCxnSpPr>
          <p:nvPr/>
        </p:nvCxnSpPr>
        <p:spPr>
          <a:xfrm>
            <a:off x="3997212" y="3517186"/>
            <a:ext cx="441663" cy="533282"/>
          </a:xfrm>
          <a:prstGeom prst="bentConnector3">
            <a:avLst>
              <a:gd name="adj1" fmla="val 50000"/>
            </a:avLst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4" name="Elbow Connector 450">
            <a:extLst>
              <a:ext uri="{FF2B5EF4-FFF2-40B4-BE49-F238E27FC236}">
                <a16:creationId xmlns:a16="http://schemas.microsoft.com/office/drawing/2014/main" id="{1904E8FE-A161-A686-FC5C-4608A98A6B46}"/>
              </a:ext>
            </a:extLst>
          </p:cNvPr>
          <p:cNvCxnSpPr>
            <a:stCxn id="19" idx="3"/>
            <a:endCxn id="412" idx="1"/>
          </p:cNvCxnSpPr>
          <p:nvPr/>
        </p:nvCxnSpPr>
        <p:spPr>
          <a:xfrm flipV="1">
            <a:off x="3990805" y="4050468"/>
            <a:ext cx="448070" cy="519320"/>
          </a:xfrm>
          <a:prstGeom prst="bentConnector3">
            <a:avLst>
              <a:gd name="adj1" fmla="val 50000"/>
            </a:avLst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5" name="Graphic 24">
            <a:extLst>
              <a:ext uri="{FF2B5EF4-FFF2-40B4-BE49-F238E27FC236}">
                <a16:creationId xmlns:a16="http://schemas.microsoft.com/office/drawing/2014/main" id="{94B6518E-F38B-1854-AAC7-CFF432A8CF73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/>
          <a:stretch/>
        </p:blipFill>
        <p:spPr>
          <a:xfrm>
            <a:off x="3499228" y="5463295"/>
            <a:ext cx="457200" cy="457200"/>
          </a:xfrm>
          <a:prstGeom prst="rect">
            <a:avLst/>
          </a:prstGeom>
        </p:spPr>
      </p:pic>
      <p:sp>
        <p:nvSpPr>
          <p:cNvPr id="26" name="TextBox 9">
            <a:extLst>
              <a:ext uri="{FF2B5EF4-FFF2-40B4-BE49-F238E27FC236}">
                <a16:creationId xmlns:a16="http://schemas.microsoft.com/office/drawing/2014/main" id="{3BAA5053-0EA2-38A5-D57A-5F1D30C6275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76347" y="5904010"/>
            <a:ext cx="1114208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9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Data diode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6F9AEFD4-BE57-9DD7-57C9-DBBED809D979}"/>
              </a:ext>
            </a:extLst>
          </p:cNvPr>
          <p:cNvCxnSpPr>
            <a:cxnSpLocks/>
          </p:cNvCxnSpPr>
          <p:nvPr/>
        </p:nvCxnSpPr>
        <p:spPr>
          <a:xfrm>
            <a:off x="3049299" y="5702286"/>
            <a:ext cx="50292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6B2B56FA-1EC0-A8F8-69E2-3111B29A0251}"/>
              </a:ext>
            </a:extLst>
          </p:cNvPr>
          <p:cNvCxnSpPr>
            <a:cxnSpLocks/>
          </p:cNvCxnSpPr>
          <p:nvPr/>
        </p:nvCxnSpPr>
        <p:spPr>
          <a:xfrm>
            <a:off x="3884559" y="5700260"/>
            <a:ext cx="52052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BE46EABC-F54C-81E0-5100-AA043004F8DD}"/>
              </a:ext>
            </a:extLst>
          </p:cNvPr>
          <p:cNvCxnSpPr>
            <a:cxnSpLocks/>
          </p:cNvCxnSpPr>
          <p:nvPr/>
        </p:nvCxnSpPr>
        <p:spPr>
          <a:xfrm>
            <a:off x="3049299" y="7237685"/>
            <a:ext cx="13716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0" name="Rectangle 29">
            <a:extLst>
              <a:ext uri="{FF2B5EF4-FFF2-40B4-BE49-F238E27FC236}">
                <a16:creationId xmlns:a16="http://schemas.microsoft.com/office/drawing/2014/main" id="{395884A3-3E4F-A865-A82F-65DE8517BAAF}"/>
              </a:ext>
            </a:extLst>
          </p:cNvPr>
          <p:cNvSpPr/>
          <p:nvPr/>
        </p:nvSpPr>
        <p:spPr>
          <a:xfrm>
            <a:off x="4607438" y="2991727"/>
            <a:ext cx="2709811" cy="776616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en-AU" sz="967" dirty="0">
                <a:solidFill>
                  <a:schemeClr val="tx1"/>
                </a:solidFill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Level 3</a:t>
            </a:r>
          </a:p>
        </p:txBody>
      </p:sp>
      <p:pic>
        <p:nvPicPr>
          <p:cNvPr id="31" name="Graphic 6" descr="Firewall resource icon for the General Icons category.">
            <a:extLst>
              <a:ext uri="{FF2B5EF4-FFF2-40B4-BE49-F238E27FC236}">
                <a16:creationId xmlns:a16="http://schemas.microsoft.com/office/drawing/2014/main" id="{B51CBB1F-DA0E-C421-0343-D2EFAB0C82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8885" y="8773082"/>
            <a:ext cx="420832" cy="42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4292731C-1DAC-E6FA-A459-223FC6AA7295}"/>
              </a:ext>
            </a:extLst>
          </p:cNvPr>
          <p:cNvCxnSpPr>
            <a:cxnSpLocks/>
          </p:cNvCxnSpPr>
          <p:nvPr/>
        </p:nvCxnSpPr>
        <p:spPr>
          <a:xfrm>
            <a:off x="3049298" y="8983498"/>
            <a:ext cx="13716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33" name="Graphic 10" descr="Servers resource icon for the General Icons category.">
            <a:extLst>
              <a:ext uri="{FF2B5EF4-FFF2-40B4-BE49-F238E27FC236}">
                <a16:creationId xmlns:a16="http://schemas.microsoft.com/office/drawing/2014/main" id="{7592C927-76EE-EC10-D9B8-783F6BBA0F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7"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rcRect/>
          <a:stretch/>
        </p:blipFill>
        <p:spPr bwMode="auto">
          <a:xfrm>
            <a:off x="5889860" y="3293490"/>
            <a:ext cx="420832" cy="42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4E4BEDE0-4645-0019-E9FE-70DCDF594151}"/>
              </a:ext>
            </a:extLst>
          </p:cNvPr>
          <p:cNvCxnSpPr>
            <a:cxnSpLocks/>
          </p:cNvCxnSpPr>
          <p:nvPr/>
        </p:nvCxnSpPr>
        <p:spPr>
          <a:xfrm>
            <a:off x="8959571" y="3067927"/>
            <a:ext cx="0" cy="3066543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5" name="Straight Connector 746">
            <a:extLst>
              <a:ext uri="{FF2B5EF4-FFF2-40B4-BE49-F238E27FC236}">
                <a16:creationId xmlns:a16="http://schemas.microsoft.com/office/drawing/2014/main" id="{D1002852-9FCA-ACAF-9E74-DF0C91B40CE5}"/>
              </a:ext>
            </a:extLst>
          </p:cNvPr>
          <p:cNvCxnSpPr>
            <a:cxnSpLocks/>
          </p:cNvCxnSpPr>
          <p:nvPr/>
        </p:nvCxnSpPr>
        <p:spPr>
          <a:xfrm flipV="1">
            <a:off x="10587038" y="4800600"/>
            <a:ext cx="0" cy="7104786"/>
          </a:xfrm>
          <a:prstGeom prst="straightConnector1">
            <a:avLst/>
          </a:prstGeom>
          <a:ln w="38100">
            <a:head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4C93CE9B-E61F-63E7-8068-268D02CECFCC}"/>
              </a:ext>
            </a:extLst>
          </p:cNvPr>
          <p:cNvCxnSpPr>
            <a:cxnSpLocks/>
          </p:cNvCxnSpPr>
          <p:nvPr/>
        </p:nvCxnSpPr>
        <p:spPr>
          <a:xfrm>
            <a:off x="8962887" y="4824318"/>
            <a:ext cx="1627632" cy="0"/>
          </a:xfrm>
          <a:prstGeom prst="line">
            <a:avLst/>
          </a:prstGeom>
          <a:ln w="38100">
            <a:head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7" name="TextBox 9">
            <a:extLst>
              <a:ext uri="{FF2B5EF4-FFF2-40B4-BE49-F238E27FC236}">
                <a16:creationId xmlns:a16="http://schemas.microsoft.com/office/drawing/2014/main" id="{0EF6B9CC-FC18-FA53-F2EC-BC449ED2F2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61067" y="3693453"/>
            <a:ext cx="111420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9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Partner edge</a:t>
            </a:r>
          </a:p>
          <a:p>
            <a:pPr algn="ctr" eaLnBrk="1" hangingPunct="1"/>
            <a:r>
              <a:rPr lang="en-US" altLang="en-US" sz="9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gateway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9D857A0A-871C-5452-22A6-22908E5F38C1}"/>
              </a:ext>
            </a:extLst>
          </p:cNvPr>
          <p:cNvSpPr/>
          <p:nvPr/>
        </p:nvSpPr>
        <p:spPr>
          <a:xfrm>
            <a:off x="5101011" y="6964643"/>
            <a:ext cx="1990895" cy="1819372"/>
          </a:xfrm>
          <a:prstGeom prst="rect">
            <a:avLst/>
          </a:prstGeom>
          <a:noFill/>
          <a:ln w="15875">
            <a:solidFill>
              <a:srgbClr val="7D899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62915" tIns="84166"/>
          <a:lstStyle/>
          <a:p>
            <a:pPr>
              <a:defRPr/>
            </a:pPr>
            <a:r>
              <a:rPr lang="en-US" sz="800" dirty="0">
                <a:solidFill>
                  <a:schemeClr val="tx1"/>
                </a:solidFill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Server / VM</a:t>
            </a:r>
          </a:p>
        </p:txBody>
      </p:sp>
      <p:pic>
        <p:nvPicPr>
          <p:cNvPr id="39" name="Graphic 38" descr="Server contents group icon. ">
            <a:extLst>
              <a:ext uri="{FF2B5EF4-FFF2-40B4-BE49-F238E27FC236}">
                <a16:creationId xmlns:a16="http://schemas.microsoft.com/office/drawing/2014/main" id="{3D5B4FDA-A7C3-02E2-59A9-26231B1E0746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rcRect/>
          <a:stretch/>
        </p:blipFill>
        <p:spPr>
          <a:xfrm>
            <a:off x="5101011" y="6964644"/>
            <a:ext cx="350693" cy="350693"/>
          </a:xfrm>
          <a:prstGeom prst="rect">
            <a:avLst/>
          </a:prstGeom>
        </p:spPr>
      </p:pic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FA14D4DE-B35D-5E12-764F-5AEE035F292F}"/>
              </a:ext>
            </a:extLst>
          </p:cNvPr>
          <p:cNvCxnSpPr>
            <a:cxnSpLocks/>
          </p:cNvCxnSpPr>
          <p:nvPr/>
        </p:nvCxnSpPr>
        <p:spPr>
          <a:xfrm>
            <a:off x="4977907" y="3067927"/>
            <a:ext cx="0" cy="7354388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97B4C942-7C8A-9373-6AEB-E7C94825B764}"/>
              </a:ext>
            </a:extLst>
          </p:cNvPr>
          <p:cNvCxnSpPr>
            <a:cxnSpLocks/>
          </p:cNvCxnSpPr>
          <p:nvPr/>
        </p:nvCxnSpPr>
        <p:spPr>
          <a:xfrm>
            <a:off x="4837882" y="7237685"/>
            <a:ext cx="140026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23F38E8E-5870-FD50-42F1-96CEB95425F4}"/>
              </a:ext>
            </a:extLst>
          </p:cNvPr>
          <p:cNvCxnSpPr>
            <a:cxnSpLocks/>
          </p:cNvCxnSpPr>
          <p:nvPr/>
        </p:nvCxnSpPr>
        <p:spPr>
          <a:xfrm>
            <a:off x="4837882" y="5700260"/>
            <a:ext cx="140026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9742828A-A5E4-F377-A213-325028A90EA0}"/>
              </a:ext>
            </a:extLst>
          </p:cNvPr>
          <p:cNvCxnSpPr>
            <a:cxnSpLocks/>
          </p:cNvCxnSpPr>
          <p:nvPr/>
        </p:nvCxnSpPr>
        <p:spPr>
          <a:xfrm>
            <a:off x="4837882" y="4064258"/>
            <a:ext cx="140026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57A747F4-9844-673E-5886-D5AA3BBA564D}"/>
              </a:ext>
            </a:extLst>
          </p:cNvPr>
          <p:cNvCxnSpPr>
            <a:cxnSpLocks/>
          </p:cNvCxnSpPr>
          <p:nvPr/>
        </p:nvCxnSpPr>
        <p:spPr>
          <a:xfrm>
            <a:off x="4837882" y="8983498"/>
            <a:ext cx="140026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5" name="Rectangle 44">
            <a:extLst>
              <a:ext uri="{FF2B5EF4-FFF2-40B4-BE49-F238E27FC236}">
                <a16:creationId xmlns:a16="http://schemas.microsoft.com/office/drawing/2014/main" id="{7CDA7D3A-7B39-F8D8-C16E-052F2C33B879}"/>
              </a:ext>
            </a:extLst>
          </p:cNvPr>
          <p:cNvSpPr/>
          <p:nvPr/>
        </p:nvSpPr>
        <p:spPr>
          <a:xfrm>
            <a:off x="5099124" y="4063648"/>
            <a:ext cx="1992783" cy="2081942"/>
          </a:xfrm>
          <a:prstGeom prst="rect">
            <a:avLst/>
          </a:prstGeom>
          <a:noFill/>
          <a:ln w="15875">
            <a:solidFill>
              <a:srgbClr val="ED71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62915" tIns="84166"/>
          <a:lstStyle/>
          <a:p>
            <a:pPr>
              <a:defRPr/>
            </a:pPr>
            <a:r>
              <a:rPr lang="en-US" sz="736" dirty="0">
                <a:solidFill>
                  <a:schemeClr val="accent2"/>
                </a:solidFill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  </a:t>
            </a:r>
            <a:r>
              <a:rPr lang="en-US" sz="800" dirty="0">
                <a:solidFill>
                  <a:schemeClr val="accent2"/>
                </a:solidFill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AWS Outposts Family</a:t>
            </a:r>
          </a:p>
        </p:txBody>
      </p:sp>
      <p:pic>
        <p:nvPicPr>
          <p:cNvPr id="46" name="Graphic 6">
            <a:extLst>
              <a:ext uri="{FF2B5EF4-FFF2-40B4-BE49-F238E27FC236}">
                <a16:creationId xmlns:a16="http://schemas.microsoft.com/office/drawing/2014/main" id="{CB150E2C-A3A7-C4E8-A6F8-73678FEAA3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1">
            <a:extLst>
              <a:ext uri="{96DAC541-7B7A-43D3-8B79-37D633B846F1}">
                <asvg:svgBlip xmlns:asvg="http://schemas.microsoft.com/office/drawing/2016/SVG/main" r:embed="rId22"/>
              </a:ext>
            </a:extLst>
          </a:blip>
          <a:srcRect/>
          <a:stretch/>
        </p:blipFill>
        <p:spPr bwMode="auto">
          <a:xfrm>
            <a:off x="5725036" y="9457359"/>
            <a:ext cx="502920" cy="5029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7" name="TextBox 9">
            <a:extLst>
              <a:ext uri="{FF2B5EF4-FFF2-40B4-BE49-F238E27FC236}">
                <a16:creationId xmlns:a16="http://schemas.microsoft.com/office/drawing/2014/main" id="{DF574F76-28D4-9870-06EF-0B86641AC01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20595" y="9989297"/>
            <a:ext cx="1114208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9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AWS IoT </a:t>
            </a:r>
          </a:p>
          <a:p>
            <a:pPr algn="ctr" eaLnBrk="1" hangingPunct="1"/>
            <a:r>
              <a:rPr lang="en-US" altLang="en-US" sz="9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Greengrass Edge</a:t>
            </a:r>
          </a:p>
          <a:p>
            <a:pPr algn="ctr" eaLnBrk="1" hangingPunct="1"/>
            <a:r>
              <a:rPr lang="en-US" altLang="en-US" sz="9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gateway</a:t>
            </a:r>
          </a:p>
        </p:txBody>
      </p:sp>
      <p:pic>
        <p:nvPicPr>
          <p:cNvPr id="48" name="Graphic 47">
            <a:extLst>
              <a:ext uri="{FF2B5EF4-FFF2-40B4-BE49-F238E27FC236}">
                <a16:creationId xmlns:a16="http://schemas.microsoft.com/office/drawing/2014/main" id="{27BE1538-CC29-87AB-F0F1-96858FA9ED33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/>
          <a:stretch/>
        </p:blipFill>
        <p:spPr>
          <a:xfrm>
            <a:off x="5771335" y="6189144"/>
            <a:ext cx="457200" cy="457200"/>
          </a:xfrm>
          <a:prstGeom prst="rect">
            <a:avLst/>
          </a:prstGeom>
        </p:spPr>
      </p:pic>
      <p:sp>
        <p:nvSpPr>
          <p:cNvPr id="49" name="TextBox 9">
            <a:extLst>
              <a:ext uri="{FF2B5EF4-FFF2-40B4-BE49-F238E27FC236}">
                <a16:creationId xmlns:a16="http://schemas.microsoft.com/office/drawing/2014/main" id="{DD6C5292-6FF0-F4A2-A236-0CB8C4F970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02701" y="6248858"/>
            <a:ext cx="111420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en-US" sz="9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Identity</a:t>
            </a:r>
          </a:p>
          <a:p>
            <a:pPr eaLnBrk="1" hangingPunct="1"/>
            <a:r>
              <a:rPr lang="en-US" altLang="en-US" sz="9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directory</a:t>
            </a:r>
          </a:p>
        </p:txBody>
      </p:sp>
      <p:pic>
        <p:nvPicPr>
          <p:cNvPr id="50" name="Graphic 6">
            <a:extLst>
              <a:ext uri="{FF2B5EF4-FFF2-40B4-BE49-F238E27FC236}">
                <a16:creationId xmlns:a16="http://schemas.microsoft.com/office/drawing/2014/main" id="{676830E5-B924-ED19-C624-0A9CA788F1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3">
            <a:extLst>
              <a:ext uri="{96DAC541-7B7A-43D3-8B79-37D633B846F1}">
                <asvg:svgBlip xmlns:asvg="http://schemas.microsoft.com/office/drawing/2016/SVG/main" r:embed="rId24"/>
              </a:ext>
            </a:extLst>
          </a:blip>
          <a:srcRect/>
          <a:stretch/>
        </p:blipFill>
        <p:spPr bwMode="auto">
          <a:xfrm>
            <a:off x="5661293" y="4444687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" name="Graphic 6">
            <a:extLst>
              <a:ext uri="{FF2B5EF4-FFF2-40B4-BE49-F238E27FC236}">
                <a16:creationId xmlns:a16="http://schemas.microsoft.com/office/drawing/2014/main" id="{53FDBAE9-462E-6E84-E7C7-561BBD4539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rcRect/>
          <a:stretch/>
        </p:blipFill>
        <p:spPr bwMode="auto">
          <a:xfrm>
            <a:off x="5661293" y="5207717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2" name="TextBox 9">
            <a:extLst>
              <a:ext uri="{FF2B5EF4-FFF2-40B4-BE49-F238E27FC236}">
                <a16:creationId xmlns:a16="http://schemas.microsoft.com/office/drawing/2014/main" id="{88FCB7E0-4597-75A3-8A95-19F3B2DB45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12948" y="5682386"/>
            <a:ext cx="111420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9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AWS IoT </a:t>
            </a:r>
          </a:p>
          <a:p>
            <a:pPr algn="ctr" eaLnBrk="1" hangingPunct="1"/>
            <a:r>
              <a:rPr lang="en-US" altLang="en-US" sz="900" dirty="0" err="1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SiteWise</a:t>
            </a:r>
            <a:r>
              <a:rPr lang="en-US" altLang="en-US" sz="9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 Edge</a:t>
            </a:r>
          </a:p>
        </p:txBody>
      </p:sp>
      <p:sp>
        <p:nvSpPr>
          <p:cNvPr id="53" name="TextBox 9">
            <a:extLst>
              <a:ext uri="{FF2B5EF4-FFF2-40B4-BE49-F238E27FC236}">
                <a16:creationId xmlns:a16="http://schemas.microsoft.com/office/drawing/2014/main" id="{3441ECE9-0605-55D8-AAF5-D0E147C97AA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00901" y="4900425"/>
            <a:ext cx="1114208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9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MES</a:t>
            </a:r>
          </a:p>
        </p:txBody>
      </p:sp>
      <p:pic>
        <p:nvPicPr>
          <p:cNvPr id="54" name="Graphic 6">
            <a:extLst>
              <a:ext uri="{FF2B5EF4-FFF2-40B4-BE49-F238E27FC236}">
                <a16:creationId xmlns:a16="http://schemas.microsoft.com/office/drawing/2014/main" id="{0D7CDA73-888F-3957-E599-C6474FA7BE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3">
            <a:extLst>
              <a:ext uri="{96DAC541-7B7A-43D3-8B79-37D633B846F1}">
                <asvg:svgBlip xmlns:asvg="http://schemas.microsoft.com/office/drawing/2016/SVG/main" r:embed="rId24"/>
              </a:ext>
            </a:extLst>
          </a:blip>
          <a:srcRect/>
          <a:stretch/>
        </p:blipFill>
        <p:spPr bwMode="auto">
          <a:xfrm>
            <a:off x="6406286" y="4444687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" name="Graphic 6">
            <a:extLst>
              <a:ext uri="{FF2B5EF4-FFF2-40B4-BE49-F238E27FC236}">
                <a16:creationId xmlns:a16="http://schemas.microsoft.com/office/drawing/2014/main" id="{41332508-1D2B-DE6F-12F6-AE7E5955C0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1">
            <a:extLst>
              <a:ext uri="{96DAC541-7B7A-43D3-8B79-37D633B846F1}">
                <asvg:svgBlip xmlns:asvg="http://schemas.microsoft.com/office/drawing/2016/SVG/main" r:embed="rId22"/>
              </a:ext>
            </a:extLst>
          </a:blip>
          <a:srcRect/>
          <a:stretch/>
        </p:blipFill>
        <p:spPr bwMode="auto">
          <a:xfrm>
            <a:off x="6406286" y="5207717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6" name="TextBox 9">
            <a:extLst>
              <a:ext uri="{FF2B5EF4-FFF2-40B4-BE49-F238E27FC236}">
                <a16:creationId xmlns:a16="http://schemas.microsoft.com/office/drawing/2014/main" id="{F777C551-442B-84BE-8767-A721D00C5A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90096" y="5682386"/>
            <a:ext cx="111420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9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AWS IoT </a:t>
            </a:r>
          </a:p>
          <a:p>
            <a:pPr algn="ctr" eaLnBrk="1" hangingPunct="1"/>
            <a:r>
              <a:rPr lang="en-US" altLang="en-US" sz="9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Greengrass</a:t>
            </a:r>
          </a:p>
        </p:txBody>
      </p:sp>
      <p:sp>
        <p:nvSpPr>
          <p:cNvPr id="57" name="TextBox 9">
            <a:extLst>
              <a:ext uri="{FF2B5EF4-FFF2-40B4-BE49-F238E27FC236}">
                <a16:creationId xmlns:a16="http://schemas.microsoft.com/office/drawing/2014/main" id="{079C9E5F-A8D7-46C3-8C84-9291538FAC3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57941" y="4900425"/>
            <a:ext cx="1114208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9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Historian</a:t>
            </a:r>
          </a:p>
        </p:txBody>
      </p:sp>
      <p:pic>
        <p:nvPicPr>
          <p:cNvPr id="58" name="Graphic 6">
            <a:extLst>
              <a:ext uri="{FF2B5EF4-FFF2-40B4-BE49-F238E27FC236}">
                <a16:creationId xmlns:a16="http://schemas.microsoft.com/office/drawing/2014/main" id="{53AE192B-DD40-F66F-A91D-F2E4F84F8A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rcRect/>
          <a:stretch/>
        </p:blipFill>
        <p:spPr bwMode="auto">
          <a:xfrm>
            <a:off x="5494603" y="7300201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9" name="TextBox 9">
            <a:extLst>
              <a:ext uri="{FF2B5EF4-FFF2-40B4-BE49-F238E27FC236}">
                <a16:creationId xmlns:a16="http://schemas.microsoft.com/office/drawing/2014/main" id="{6E0FD4E3-09E6-C660-D245-415CCC4C32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46258" y="7755819"/>
            <a:ext cx="111420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9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AWS IoT </a:t>
            </a:r>
          </a:p>
          <a:p>
            <a:pPr algn="ctr" eaLnBrk="1" hangingPunct="1"/>
            <a:r>
              <a:rPr lang="en-US" altLang="en-US" sz="900" dirty="0" err="1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SiteWise</a:t>
            </a:r>
            <a:r>
              <a:rPr lang="en-US" altLang="en-US" sz="9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 Edge</a:t>
            </a:r>
          </a:p>
        </p:txBody>
      </p:sp>
      <p:pic>
        <p:nvPicPr>
          <p:cNvPr id="60" name="Graphic 6">
            <a:extLst>
              <a:ext uri="{FF2B5EF4-FFF2-40B4-BE49-F238E27FC236}">
                <a16:creationId xmlns:a16="http://schemas.microsoft.com/office/drawing/2014/main" id="{486E6845-40F0-298F-0BA1-577321CD37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1">
            <a:extLst>
              <a:ext uri="{96DAC541-7B7A-43D3-8B79-37D633B846F1}">
                <asvg:svgBlip xmlns:asvg="http://schemas.microsoft.com/office/drawing/2016/SVG/main" r:embed="rId22"/>
              </a:ext>
            </a:extLst>
          </a:blip>
          <a:srcRect/>
          <a:stretch/>
        </p:blipFill>
        <p:spPr bwMode="auto">
          <a:xfrm>
            <a:off x="6430781" y="7300201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" name="TextBox 9">
            <a:extLst>
              <a:ext uri="{FF2B5EF4-FFF2-40B4-BE49-F238E27FC236}">
                <a16:creationId xmlns:a16="http://schemas.microsoft.com/office/drawing/2014/main" id="{3C26805B-9D3A-2660-061B-1A2DC8B98E5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82436" y="7755819"/>
            <a:ext cx="111420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9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AWS IoT </a:t>
            </a:r>
          </a:p>
          <a:p>
            <a:pPr algn="ctr" eaLnBrk="1" hangingPunct="1"/>
            <a:r>
              <a:rPr lang="en-US" altLang="en-US" sz="9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Greengrass</a:t>
            </a:r>
          </a:p>
        </p:txBody>
      </p:sp>
      <p:cxnSp>
        <p:nvCxnSpPr>
          <p:cNvPr id="62" name="Straight Connector 61">
            <a:extLst>
              <a:ext uri="{FF2B5EF4-FFF2-40B4-BE49-F238E27FC236}">
                <a16:creationId xmlns:a16="http://schemas.microsoft.com/office/drawing/2014/main" id="{82F48952-49EE-8384-FAB7-774143D8E224}"/>
              </a:ext>
            </a:extLst>
          </p:cNvPr>
          <p:cNvCxnSpPr>
            <a:cxnSpLocks/>
          </p:cNvCxnSpPr>
          <p:nvPr/>
        </p:nvCxnSpPr>
        <p:spPr>
          <a:xfrm>
            <a:off x="4964574" y="3509583"/>
            <a:ext cx="925286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3" name="Straight Connector 62">
            <a:extLst>
              <a:ext uri="{FF2B5EF4-FFF2-40B4-BE49-F238E27FC236}">
                <a16:creationId xmlns:a16="http://schemas.microsoft.com/office/drawing/2014/main" id="{9FDE9D92-9092-B181-72DF-5E611BB77496}"/>
              </a:ext>
            </a:extLst>
          </p:cNvPr>
          <p:cNvCxnSpPr>
            <a:cxnSpLocks/>
          </p:cNvCxnSpPr>
          <p:nvPr/>
        </p:nvCxnSpPr>
        <p:spPr>
          <a:xfrm flipV="1">
            <a:off x="4977907" y="4984256"/>
            <a:ext cx="121547" cy="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92" name="Straight Connector 191">
            <a:extLst>
              <a:ext uri="{FF2B5EF4-FFF2-40B4-BE49-F238E27FC236}">
                <a16:creationId xmlns:a16="http://schemas.microsoft.com/office/drawing/2014/main" id="{E5446B1E-AF8C-F18B-43CF-D6C76CF53EF8}"/>
              </a:ext>
            </a:extLst>
          </p:cNvPr>
          <p:cNvCxnSpPr>
            <a:cxnSpLocks/>
          </p:cNvCxnSpPr>
          <p:nvPr/>
        </p:nvCxnSpPr>
        <p:spPr>
          <a:xfrm flipV="1">
            <a:off x="4974696" y="7724657"/>
            <a:ext cx="121547" cy="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93" name="Straight Connector 192">
            <a:extLst>
              <a:ext uri="{FF2B5EF4-FFF2-40B4-BE49-F238E27FC236}">
                <a16:creationId xmlns:a16="http://schemas.microsoft.com/office/drawing/2014/main" id="{0B8A6F0C-703C-EA7C-C785-94A27C05AF45}"/>
              </a:ext>
            </a:extLst>
          </p:cNvPr>
          <p:cNvCxnSpPr>
            <a:cxnSpLocks/>
            <a:endCxn id="46" idx="1"/>
          </p:cNvCxnSpPr>
          <p:nvPr/>
        </p:nvCxnSpPr>
        <p:spPr>
          <a:xfrm>
            <a:off x="4992834" y="9706803"/>
            <a:ext cx="732202" cy="2016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94" name="Graphic 193">
            <a:extLst>
              <a:ext uri="{FF2B5EF4-FFF2-40B4-BE49-F238E27FC236}">
                <a16:creationId xmlns:a16="http://schemas.microsoft.com/office/drawing/2014/main" id="{E46C876A-8B03-87CC-98D9-E2C16868552C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/>
          <a:stretch/>
        </p:blipFill>
        <p:spPr>
          <a:xfrm>
            <a:off x="7611198" y="6400423"/>
            <a:ext cx="502920" cy="502920"/>
          </a:xfrm>
          <a:prstGeom prst="rect">
            <a:avLst/>
          </a:prstGeom>
        </p:spPr>
      </p:pic>
      <p:sp>
        <p:nvSpPr>
          <p:cNvPr id="195" name="TextBox 9">
            <a:extLst>
              <a:ext uri="{FF2B5EF4-FFF2-40B4-BE49-F238E27FC236}">
                <a16:creationId xmlns:a16="http://schemas.microsoft.com/office/drawing/2014/main" id="{E2AC1F4D-622E-5A09-6CAB-6F787B182D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16892" y="6869713"/>
            <a:ext cx="111420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9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TLS</a:t>
            </a:r>
          </a:p>
          <a:p>
            <a:pPr algn="ctr" eaLnBrk="1" hangingPunct="1"/>
            <a:r>
              <a:rPr lang="en-US" altLang="en-US" sz="9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proxy</a:t>
            </a:r>
          </a:p>
        </p:txBody>
      </p:sp>
      <p:cxnSp>
        <p:nvCxnSpPr>
          <p:cNvPr id="196" name="Straight Connector 195">
            <a:extLst>
              <a:ext uri="{FF2B5EF4-FFF2-40B4-BE49-F238E27FC236}">
                <a16:creationId xmlns:a16="http://schemas.microsoft.com/office/drawing/2014/main" id="{9C17F79A-DCB5-68CA-C6CD-03FF8F81FBE8}"/>
              </a:ext>
            </a:extLst>
          </p:cNvPr>
          <p:cNvCxnSpPr>
            <a:cxnSpLocks/>
            <a:endCxn id="197" idx="1"/>
          </p:cNvCxnSpPr>
          <p:nvPr/>
        </p:nvCxnSpPr>
        <p:spPr>
          <a:xfrm flipV="1">
            <a:off x="5019461" y="6700464"/>
            <a:ext cx="2163469" cy="779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97" name="Graphic 6" descr="Firewall resource icon for the General Icons category.">
            <a:extLst>
              <a:ext uri="{FF2B5EF4-FFF2-40B4-BE49-F238E27FC236}">
                <a16:creationId xmlns:a16="http://schemas.microsoft.com/office/drawing/2014/main" id="{FA6BC507-95FC-B46B-3DAD-7AB4E4219B9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2930" y="6534782"/>
            <a:ext cx="331364" cy="3313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8" name="Graphic 6" descr="Firewall resource icon for the General Icons category.">
            <a:extLst>
              <a:ext uri="{FF2B5EF4-FFF2-40B4-BE49-F238E27FC236}">
                <a16:creationId xmlns:a16="http://schemas.microsoft.com/office/drawing/2014/main" id="{9D7B9F44-9B29-1DEF-AC42-C98A6E8445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24808" y="6501819"/>
            <a:ext cx="420832" cy="420832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99" name="Straight Connector 198">
            <a:extLst>
              <a:ext uri="{FF2B5EF4-FFF2-40B4-BE49-F238E27FC236}">
                <a16:creationId xmlns:a16="http://schemas.microsoft.com/office/drawing/2014/main" id="{8CB2F66A-4457-684F-F718-C5C367F50128}"/>
              </a:ext>
            </a:extLst>
          </p:cNvPr>
          <p:cNvCxnSpPr>
            <a:cxnSpLocks/>
          </p:cNvCxnSpPr>
          <p:nvPr/>
        </p:nvCxnSpPr>
        <p:spPr>
          <a:xfrm>
            <a:off x="7983998" y="6712235"/>
            <a:ext cx="954314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00" name="Graphic 22" descr="Shield resource icon for the General Icons category.">
            <a:extLst>
              <a:ext uri="{FF2B5EF4-FFF2-40B4-BE49-F238E27FC236}">
                <a16:creationId xmlns:a16="http://schemas.microsoft.com/office/drawing/2014/main" id="{8420C001-696A-C49E-6C20-4C37AC4D96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5">
            <a:extLst>
              <a:ext uri="{96DAC541-7B7A-43D3-8B79-37D633B846F1}">
                <asvg:svgBlip xmlns:asvg="http://schemas.microsoft.com/office/drawing/2016/SVG/main" r:embed="rId26"/>
              </a:ext>
            </a:extLst>
          </a:blip>
          <a:srcRect/>
          <a:stretch/>
        </p:blipFill>
        <p:spPr bwMode="auto">
          <a:xfrm>
            <a:off x="7675426" y="5821034"/>
            <a:ext cx="365760" cy="365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1" name="TextBox 9">
            <a:extLst>
              <a:ext uri="{FF2B5EF4-FFF2-40B4-BE49-F238E27FC236}">
                <a16:creationId xmlns:a16="http://schemas.microsoft.com/office/drawing/2014/main" id="{BF0CF0E7-DADB-F980-57B1-476930CEA5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15215" y="6175269"/>
            <a:ext cx="1114208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9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IDS/IPS</a:t>
            </a:r>
          </a:p>
        </p:txBody>
      </p:sp>
      <p:pic>
        <p:nvPicPr>
          <p:cNvPr id="202" name="Graphic 6" descr="Firewall resource icon for the General Icons category.">
            <a:extLst>
              <a:ext uri="{FF2B5EF4-FFF2-40B4-BE49-F238E27FC236}">
                <a16:creationId xmlns:a16="http://schemas.microsoft.com/office/drawing/2014/main" id="{88DFE35B-49E5-00AD-CCA1-7DD53D515D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7139" y="3056267"/>
            <a:ext cx="331364" cy="3313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3" name="Graphic 6" descr="Firewall resource icon for the General Icons category.">
            <a:extLst>
              <a:ext uri="{FF2B5EF4-FFF2-40B4-BE49-F238E27FC236}">
                <a16:creationId xmlns:a16="http://schemas.microsoft.com/office/drawing/2014/main" id="{621AE109-0F31-A9FC-3333-81B89E390AE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3355" y="3056100"/>
            <a:ext cx="331364" cy="3313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04" name="Straight Connector 203">
            <a:extLst>
              <a:ext uri="{FF2B5EF4-FFF2-40B4-BE49-F238E27FC236}">
                <a16:creationId xmlns:a16="http://schemas.microsoft.com/office/drawing/2014/main" id="{D6E1FC9C-D73E-8BCC-FF80-A0302F0FB59B}"/>
              </a:ext>
            </a:extLst>
          </p:cNvPr>
          <p:cNvCxnSpPr>
            <a:cxnSpLocks/>
          </p:cNvCxnSpPr>
          <p:nvPr/>
        </p:nvCxnSpPr>
        <p:spPr>
          <a:xfrm>
            <a:off x="4983624" y="3221949"/>
            <a:ext cx="210312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5" name="Straight Connector 204">
            <a:extLst>
              <a:ext uri="{FF2B5EF4-FFF2-40B4-BE49-F238E27FC236}">
                <a16:creationId xmlns:a16="http://schemas.microsoft.com/office/drawing/2014/main" id="{0F3BEE7F-86EC-591F-7619-452633F5115B}"/>
              </a:ext>
            </a:extLst>
          </p:cNvPr>
          <p:cNvCxnSpPr>
            <a:cxnSpLocks/>
          </p:cNvCxnSpPr>
          <p:nvPr/>
        </p:nvCxnSpPr>
        <p:spPr>
          <a:xfrm>
            <a:off x="7517078" y="3221949"/>
            <a:ext cx="6858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11" name="Straight Connector 410">
            <a:extLst>
              <a:ext uri="{FF2B5EF4-FFF2-40B4-BE49-F238E27FC236}">
                <a16:creationId xmlns:a16="http://schemas.microsoft.com/office/drawing/2014/main" id="{CFFD9C60-DB68-28DD-6A9A-7985C6C3C015}"/>
              </a:ext>
            </a:extLst>
          </p:cNvPr>
          <p:cNvCxnSpPr>
            <a:cxnSpLocks/>
            <a:stCxn id="203" idx="3"/>
          </p:cNvCxnSpPr>
          <p:nvPr/>
        </p:nvCxnSpPr>
        <p:spPr>
          <a:xfrm>
            <a:off x="8574719" y="3221782"/>
            <a:ext cx="374904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412" name="Graphic 6" descr="Firewall resource icon for the General Icons category.">
            <a:extLst>
              <a:ext uri="{FF2B5EF4-FFF2-40B4-BE49-F238E27FC236}">
                <a16:creationId xmlns:a16="http://schemas.microsoft.com/office/drawing/2014/main" id="{C1CEC8F3-FAFB-0682-2142-D4F094E961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8875" y="3840052"/>
            <a:ext cx="420832" cy="42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3" name="Graphic 6" descr="Firewall resource icon for the General Icons category.">
            <a:extLst>
              <a:ext uri="{FF2B5EF4-FFF2-40B4-BE49-F238E27FC236}">
                <a16:creationId xmlns:a16="http://schemas.microsoft.com/office/drawing/2014/main" id="{67AA5E1B-7115-32E8-1BC1-BB89EA1E9F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3179" y="5489844"/>
            <a:ext cx="420832" cy="42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4" name="Graphic 22" descr="Shield resource icon for the General Icons category.">
            <a:extLst>
              <a:ext uri="{FF2B5EF4-FFF2-40B4-BE49-F238E27FC236}">
                <a16:creationId xmlns:a16="http://schemas.microsoft.com/office/drawing/2014/main" id="{A5C5B5BC-83EF-2728-8DA5-E63FB6711F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5">
            <a:extLst>
              <a:ext uri="{96DAC541-7B7A-43D3-8B79-37D633B846F1}">
                <asvg:svgBlip xmlns:asvg="http://schemas.microsoft.com/office/drawing/2016/SVG/main" r:embed="rId26"/>
              </a:ext>
            </a:extLst>
          </a:blip>
          <a:srcRect/>
          <a:stretch/>
        </p:blipFill>
        <p:spPr bwMode="auto">
          <a:xfrm>
            <a:off x="4450565" y="5098434"/>
            <a:ext cx="265091" cy="2650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5" name="TextBox 9">
            <a:extLst>
              <a:ext uri="{FF2B5EF4-FFF2-40B4-BE49-F238E27FC236}">
                <a16:creationId xmlns:a16="http://schemas.microsoft.com/office/drawing/2014/main" id="{8D375A82-F819-C083-75EA-CBAB42B99FA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34026" y="5338368"/>
            <a:ext cx="1114208" cy="2055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736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IDS/IPS</a:t>
            </a:r>
          </a:p>
        </p:txBody>
      </p:sp>
      <p:pic>
        <p:nvPicPr>
          <p:cNvPr id="416" name="Graphic 6" descr="Firewall resource icon for the General Icons category.">
            <a:extLst>
              <a:ext uri="{FF2B5EF4-FFF2-40B4-BE49-F238E27FC236}">
                <a16:creationId xmlns:a16="http://schemas.microsoft.com/office/drawing/2014/main" id="{36668696-AC52-0DBE-CD56-10C5FC71F5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6719" y="7027269"/>
            <a:ext cx="420832" cy="42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7" name="Graphic 10">
            <a:extLst>
              <a:ext uri="{FF2B5EF4-FFF2-40B4-BE49-F238E27FC236}">
                <a16:creationId xmlns:a16="http://schemas.microsoft.com/office/drawing/2014/main" id="{415D6672-2265-962B-6C7D-D0EF402655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7">
            <a:extLst>
              <a:ext uri="{96DAC541-7B7A-43D3-8B79-37D633B846F1}">
                <asvg:svgBlip xmlns:asvg="http://schemas.microsoft.com/office/drawing/2016/SVG/main" r:embed="rId28"/>
              </a:ext>
            </a:extLst>
          </a:blip>
          <a:srcRect/>
          <a:stretch/>
        </p:blipFill>
        <p:spPr bwMode="auto">
          <a:xfrm>
            <a:off x="3493249" y="6227739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8" name="TextBox 9">
            <a:extLst>
              <a:ext uri="{FF2B5EF4-FFF2-40B4-BE49-F238E27FC236}">
                <a16:creationId xmlns:a16="http://schemas.microsoft.com/office/drawing/2014/main" id="{CA780944-3057-CE1D-B8EF-EB9CE7F8C6E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36900" y="6629765"/>
            <a:ext cx="1114208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736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Partner </a:t>
            </a:r>
            <a:r>
              <a:rPr lang="en-US" altLang="en-US" sz="9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sensor</a:t>
            </a:r>
          </a:p>
        </p:txBody>
      </p:sp>
      <p:cxnSp>
        <p:nvCxnSpPr>
          <p:cNvPr id="419" name="Straight Connector 418">
            <a:extLst>
              <a:ext uri="{FF2B5EF4-FFF2-40B4-BE49-F238E27FC236}">
                <a16:creationId xmlns:a16="http://schemas.microsoft.com/office/drawing/2014/main" id="{53A93DDC-D085-9092-FEEA-15099217787A}"/>
              </a:ext>
            </a:extLst>
          </p:cNvPr>
          <p:cNvCxnSpPr>
            <a:cxnSpLocks/>
            <a:endCxn id="438" idx="1"/>
          </p:cNvCxnSpPr>
          <p:nvPr/>
        </p:nvCxnSpPr>
        <p:spPr>
          <a:xfrm>
            <a:off x="4128170" y="6442428"/>
            <a:ext cx="391489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420" name="Graphic 10">
            <a:extLst>
              <a:ext uri="{FF2B5EF4-FFF2-40B4-BE49-F238E27FC236}">
                <a16:creationId xmlns:a16="http://schemas.microsoft.com/office/drawing/2014/main" id="{61754067-F514-8282-9A74-4EFEA871D1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7">
            <a:extLst>
              <a:ext uri="{96DAC541-7B7A-43D3-8B79-37D633B846F1}">
                <asvg:svgBlip xmlns:asvg="http://schemas.microsoft.com/office/drawing/2016/SVG/main" r:embed="rId28"/>
              </a:ext>
            </a:extLst>
          </a:blip>
          <a:srcRect/>
          <a:stretch/>
        </p:blipFill>
        <p:spPr bwMode="auto">
          <a:xfrm>
            <a:off x="5759527" y="8830159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21" name="TextBox 9">
            <a:extLst>
              <a:ext uri="{FF2B5EF4-FFF2-40B4-BE49-F238E27FC236}">
                <a16:creationId xmlns:a16="http://schemas.microsoft.com/office/drawing/2014/main" id="{F075B5B5-1E74-9ADC-9069-1DC47808154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12703" y="9232186"/>
            <a:ext cx="1114208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9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Partner sensor</a:t>
            </a:r>
          </a:p>
        </p:txBody>
      </p:sp>
      <p:cxnSp>
        <p:nvCxnSpPr>
          <p:cNvPr id="422" name="Straight Connector 421">
            <a:extLst>
              <a:ext uri="{FF2B5EF4-FFF2-40B4-BE49-F238E27FC236}">
                <a16:creationId xmlns:a16="http://schemas.microsoft.com/office/drawing/2014/main" id="{9A2690D6-F80B-6108-8034-F4A667E05D70}"/>
              </a:ext>
            </a:extLst>
          </p:cNvPr>
          <p:cNvCxnSpPr>
            <a:cxnSpLocks/>
          </p:cNvCxnSpPr>
          <p:nvPr/>
        </p:nvCxnSpPr>
        <p:spPr>
          <a:xfrm>
            <a:off x="5446333" y="9042461"/>
            <a:ext cx="358013" cy="316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423" name="Graphic 422" descr="SSL padlock resource icon for the General Icons category.">
            <a:extLst>
              <a:ext uri="{FF2B5EF4-FFF2-40B4-BE49-F238E27FC236}">
                <a16:creationId xmlns:a16="http://schemas.microsoft.com/office/drawing/2014/main" id="{C84890B6-A328-8BDC-251E-9461263F50B9}"/>
              </a:ext>
            </a:extLst>
          </p:cNvPr>
          <p:cNvPicPr>
            <a:picLocks noChangeAspect="1"/>
          </p:cNvPicPr>
          <p:nvPr/>
        </p:nvPicPr>
        <p:blipFill>
          <a:blip r:embed="rId29">
            <a:extLst>
              <a:ext uri="{96DAC541-7B7A-43D3-8B79-37D633B846F1}">
                <asvg:svgBlip xmlns:asvg="http://schemas.microsoft.com/office/drawing/2016/SVG/main" r:embed="rId30"/>
              </a:ext>
            </a:extLst>
          </a:blip>
          <a:stretch>
            <a:fillRect/>
          </a:stretch>
        </p:blipFill>
        <p:spPr>
          <a:xfrm>
            <a:off x="9560031" y="6271799"/>
            <a:ext cx="365760" cy="365760"/>
          </a:xfrm>
          <a:prstGeom prst="rect">
            <a:avLst/>
          </a:prstGeom>
        </p:spPr>
      </p:pic>
      <p:pic>
        <p:nvPicPr>
          <p:cNvPr id="424" name="Graphic 423" descr="SSL padlock resource icon for the General Icons category.">
            <a:extLst>
              <a:ext uri="{FF2B5EF4-FFF2-40B4-BE49-F238E27FC236}">
                <a16:creationId xmlns:a16="http://schemas.microsoft.com/office/drawing/2014/main" id="{926246AC-E672-7F00-3A3D-1DDCA195CFE6}"/>
              </a:ext>
            </a:extLst>
          </p:cNvPr>
          <p:cNvPicPr>
            <a:picLocks noChangeAspect="1"/>
          </p:cNvPicPr>
          <p:nvPr/>
        </p:nvPicPr>
        <p:blipFill>
          <a:blip r:embed="rId29">
            <a:extLst>
              <a:ext uri="{96DAC541-7B7A-43D3-8B79-37D633B846F1}">
                <asvg:svgBlip xmlns:asvg="http://schemas.microsoft.com/office/drawing/2016/SVG/main" r:embed="rId30"/>
              </a:ext>
            </a:extLst>
          </a:blip>
          <a:stretch>
            <a:fillRect/>
          </a:stretch>
        </p:blipFill>
        <p:spPr>
          <a:xfrm>
            <a:off x="9024588" y="4450140"/>
            <a:ext cx="320040" cy="320040"/>
          </a:xfrm>
          <a:prstGeom prst="rect">
            <a:avLst/>
          </a:prstGeom>
        </p:spPr>
      </p:pic>
      <p:pic>
        <p:nvPicPr>
          <p:cNvPr id="425" name="Graphic 424">
            <a:extLst>
              <a:ext uri="{FF2B5EF4-FFF2-40B4-BE49-F238E27FC236}">
                <a16:creationId xmlns:a16="http://schemas.microsoft.com/office/drawing/2014/main" id="{14DF31A5-4590-A173-C0E3-94286FE5594E}"/>
              </a:ext>
            </a:extLst>
          </p:cNvPr>
          <p:cNvPicPr>
            <a:picLocks noChangeAspect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2"/>
              </a:ext>
            </a:extLst>
          </a:blip>
          <a:stretch>
            <a:fillRect/>
          </a:stretch>
        </p:blipFill>
        <p:spPr>
          <a:xfrm>
            <a:off x="4228336" y="3562817"/>
            <a:ext cx="248523" cy="248523"/>
          </a:xfrm>
          <a:prstGeom prst="rect">
            <a:avLst/>
          </a:prstGeom>
        </p:spPr>
      </p:pic>
      <p:pic>
        <p:nvPicPr>
          <p:cNvPr id="426" name="Graphic 425">
            <a:extLst>
              <a:ext uri="{FF2B5EF4-FFF2-40B4-BE49-F238E27FC236}">
                <a16:creationId xmlns:a16="http://schemas.microsoft.com/office/drawing/2014/main" id="{FD1AE261-8695-C7C9-335F-56FA7F794C7C}"/>
              </a:ext>
            </a:extLst>
          </p:cNvPr>
          <p:cNvPicPr>
            <a:picLocks noChangeAspect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2"/>
              </a:ext>
            </a:extLst>
          </a:blip>
          <a:stretch>
            <a:fillRect/>
          </a:stretch>
        </p:blipFill>
        <p:spPr>
          <a:xfrm>
            <a:off x="4218553" y="4249067"/>
            <a:ext cx="248523" cy="248523"/>
          </a:xfrm>
          <a:prstGeom prst="rect">
            <a:avLst/>
          </a:prstGeom>
        </p:spPr>
      </p:pic>
      <p:pic>
        <p:nvPicPr>
          <p:cNvPr id="427" name="Graphic 426">
            <a:extLst>
              <a:ext uri="{FF2B5EF4-FFF2-40B4-BE49-F238E27FC236}">
                <a16:creationId xmlns:a16="http://schemas.microsoft.com/office/drawing/2014/main" id="{E11FAF44-4165-BBD2-BEFA-2D8EF51F1ABC}"/>
              </a:ext>
            </a:extLst>
          </p:cNvPr>
          <p:cNvPicPr>
            <a:picLocks noChangeAspect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2"/>
              </a:ext>
            </a:extLst>
          </a:blip>
          <a:stretch>
            <a:fillRect/>
          </a:stretch>
        </p:blipFill>
        <p:spPr>
          <a:xfrm>
            <a:off x="3595638" y="6917798"/>
            <a:ext cx="320040" cy="320040"/>
          </a:xfrm>
          <a:prstGeom prst="rect">
            <a:avLst/>
          </a:prstGeom>
        </p:spPr>
      </p:pic>
      <p:pic>
        <p:nvPicPr>
          <p:cNvPr id="428" name="Graphic 427">
            <a:extLst>
              <a:ext uri="{FF2B5EF4-FFF2-40B4-BE49-F238E27FC236}">
                <a16:creationId xmlns:a16="http://schemas.microsoft.com/office/drawing/2014/main" id="{1399A126-3C03-3711-EFC8-6137C5E39828}"/>
              </a:ext>
            </a:extLst>
          </p:cNvPr>
          <p:cNvPicPr>
            <a:picLocks noChangeAspect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2"/>
              </a:ext>
            </a:extLst>
          </a:blip>
          <a:stretch>
            <a:fillRect/>
          </a:stretch>
        </p:blipFill>
        <p:spPr>
          <a:xfrm>
            <a:off x="3605163" y="8655894"/>
            <a:ext cx="320040" cy="320040"/>
          </a:xfrm>
          <a:prstGeom prst="rect">
            <a:avLst/>
          </a:prstGeom>
        </p:spPr>
      </p:pic>
      <p:pic>
        <p:nvPicPr>
          <p:cNvPr id="429" name="Graphic 428" descr="IoT certificate resource icon for the Internet of Things category.">
            <a:extLst>
              <a:ext uri="{FF2B5EF4-FFF2-40B4-BE49-F238E27FC236}">
                <a16:creationId xmlns:a16="http://schemas.microsoft.com/office/drawing/2014/main" id="{343E74D3-EFBB-7A75-9264-79D635CCE003}"/>
              </a:ext>
            </a:extLst>
          </p:cNvPr>
          <p:cNvPicPr>
            <a:picLocks noChangeAspect="1"/>
          </p:cNvPicPr>
          <p:nvPr/>
        </p:nvPicPr>
        <p:blipFill>
          <a:blip r:embed="rId33">
            <a:extLst>
              <a:ext uri="{96DAC541-7B7A-43D3-8B79-37D633B846F1}">
                <asvg:svgBlip xmlns:asvg="http://schemas.microsoft.com/office/drawing/2016/SVG/main" r:embed="rId34"/>
              </a:ext>
            </a:extLst>
          </a:blip>
          <a:stretch>
            <a:fillRect/>
          </a:stretch>
        </p:blipFill>
        <p:spPr>
          <a:xfrm>
            <a:off x="2346045" y="8419356"/>
            <a:ext cx="365760" cy="365760"/>
          </a:xfrm>
          <a:prstGeom prst="rect">
            <a:avLst/>
          </a:prstGeom>
        </p:spPr>
      </p:pic>
      <p:sp>
        <p:nvSpPr>
          <p:cNvPr id="430" name="TextBox 9">
            <a:extLst>
              <a:ext uri="{FF2B5EF4-FFF2-40B4-BE49-F238E27FC236}">
                <a16:creationId xmlns:a16="http://schemas.microsoft.com/office/drawing/2014/main" id="{69E2402F-8008-E8EA-5866-E3490C2252C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7441" y="4289317"/>
            <a:ext cx="717183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9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No secure</a:t>
            </a:r>
          </a:p>
          <a:p>
            <a:pPr algn="ctr" eaLnBrk="1" hangingPunct="1"/>
            <a:r>
              <a:rPr lang="en-US" altLang="en-US" sz="9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protocol</a:t>
            </a:r>
          </a:p>
          <a:p>
            <a:pPr algn="ctr" eaLnBrk="1" hangingPunct="1"/>
            <a:r>
              <a:rPr lang="en-US" altLang="en-US" sz="9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support</a:t>
            </a:r>
          </a:p>
        </p:txBody>
      </p:sp>
      <p:sp>
        <p:nvSpPr>
          <p:cNvPr id="431" name="TextBox 9">
            <a:extLst>
              <a:ext uri="{FF2B5EF4-FFF2-40B4-BE49-F238E27FC236}">
                <a16:creationId xmlns:a16="http://schemas.microsoft.com/office/drawing/2014/main" id="{62B7BEB9-11CB-EFB6-B4AC-247C4FC49AB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67179" y="5971057"/>
            <a:ext cx="717183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9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No secure</a:t>
            </a:r>
          </a:p>
          <a:p>
            <a:pPr algn="ctr" eaLnBrk="1" hangingPunct="1"/>
            <a:r>
              <a:rPr lang="en-US" altLang="en-US" sz="9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protocol</a:t>
            </a:r>
          </a:p>
          <a:p>
            <a:pPr algn="ctr" eaLnBrk="1" hangingPunct="1"/>
            <a:r>
              <a:rPr lang="en-US" altLang="en-US" sz="9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support</a:t>
            </a:r>
          </a:p>
        </p:txBody>
      </p:sp>
      <p:sp>
        <p:nvSpPr>
          <p:cNvPr id="432" name="TextBox 9">
            <a:extLst>
              <a:ext uri="{FF2B5EF4-FFF2-40B4-BE49-F238E27FC236}">
                <a16:creationId xmlns:a16="http://schemas.microsoft.com/office/drawing/2014/main" id="{2DDE520A-CF8B-30CD-9FF1-163BA2E7BE5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70050" y="7463796"/>
            <a:ext cx="717183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9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Secure</a:t>
            </a:r>
          </a:p>
          <a:p>
            <a:pPr algn="ctr" eaLnBrk="1" hangingPunct="1"/>
            <a:r>
              <a:rPr lang="en-US" altLang="en-US" sz="9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protocol</a:t>
            </a:r>
          </a:p>
          <a:p>
            <a:pPr algn="ctr" eaLnBrk="1" hangingPunct="1"/>
            <a:r>
              <a:rPr lang="en-US" altLang="en-US" sz="9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support</a:t>
            </a:r>
          </a:p>
        </p:txBody>
      </p:sp>
      <p:sp>
        <p:nvSpPr>
          <p:cNvPr id="433" name="TextBox 9">
            <a:extLst>
              <a:ext uri="{FF2B5EF4-FFF2-40B4-BE49-F238E27FC236}">
                <a16:creationId xmlns:a16="http://schemas.microsoft.com/office/drawing/2014/main" id="{E0F413A9-D9FF-473D-B7F2-4E75A99F8E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24499" y="9276763"/>
            <a:ext cx="77768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9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Certificate-protected industrial device</a:t>
            </a:r>
          </a:p>
        </p:txBody>
      </p:sp>
      <p:pic>
        <p:nvPicPr>
          <p:cNvPr id="434" name="Graphic 433">
            <a:extLst>
              <a:ext uri="{FF2B5EF4-FFF2-40B4-BE49-F238E27FC236}">
                <a16:creationId xmlns:a16="http://schemas.microsoft.com/office/drawing/2014/main" id="{91FC0B6E-3401-74B4-7BE2-714439783D57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/>
          <a:stretch/>
        </p:blipFill>
        <p:spPr>
          <a:xfrm>
            <a:off x="7609767" y="7273465"/>
            <a:ext cx="502920" cy="502920"/>
          </a:xfrm>
          <a:prstGeom prst="rect">
            <a:avLst/>
          </a:prstGeom>
        </p:spPr>
      </p:pic>
      <p:sp>
        <p:nvSpPr>
          <p:cNvPr id="435" name="TextBox 9">
            <a:extLst>
              <a:ext uri="{FF2B5EF4-FFF2-40B4-BE49-F238E27FC236}">
                <a16:creationId xmlns:a16="http://schemas.microsoft.com/office/drawing/2014/main" id="{5981A9CA-046F-52AB-39F1-28BEA19919C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20163" y="7757924"/>
            <a:ext cx="111420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9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Unidirectional</a:t>
            </a:r>
          </a:p>
          <a:p>
            <a:pPr algn="ctr" eaLnBrk="1" hangingPunct="1"/>
            <a:r>
              <a:rPr lang="en-US" altLang="en-US" sz="9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gateway</a:t>
            </a:r>
          </a:p>
        </p:txBody>
      </p:sp>
      <p:cxnSp>
        <p:nvCxnSpPr>
          <p:cNvPr id="436" name="Elbow Connector 46">
            <a:extLst>
              <a:ext uri="{FF2B5EF4-FFF2-40B4-BE49-F238E27FC236}">
                <a16:creationId xmlns:a16="http://schemas.microsoft.com/office/drawing/2014/main" id="{C9B8F40D-BFEF-3A83-CEE2-E5C672AEAE81}"/>
              </a:ext>
            </a:extLst>
          </p:cNvPr>
          <p:cNvCxnSpPr>
            <a:cxnSpLocks/>
            <a:stCxn id="198" idx="1"/>
          </p:cNvCxnSpPr>
          <p:nvPr/>
        </p:nvCxnSpPr>
        <p:spPr>
          <a:xfrm rot="10800000" flipV="1">
            <a:off x="7984000" y="6712234"/>
            <a:ext cx="1140808" cy="785901"/>
          </a:xfrm>
          <a:prstGeom prst="bentConnector3">
            <a:avLst>
              <a:gd name="adj1" fmla="val 29962"/>
            </a:avLst>
          </a:prstGeom>
          <a:ln w="1270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37" name="Elbow Connector 47">
            <a:extLst>
              <a:ext uri="{FF2B5EF4-FFF2-40B4-BE49-F238E27FC236}">
                <a16:creationId xmlns:a16="http://schemas.microsoft.com/office/drawing/2014/main" id="{CB92F4FD-3CF7-E1F7-3FE5-6670985EF596}"/>
              </a:ext>
            </a:extLst>
          </p:cNvPr>
          <p:cNvCxnSpPr>
            <a:cxnSpLocks/>
            <a:stCxn id="440" idx="1"/>
          </p:cNvCxnSpPr>
          <p:nvPr/>
        </p:nvCxnSpPr>
        <p:spPr>
          <a:xfrm rot="10800000">
            <a:off x="5018514" y="6842433"/>
            <a:ext cx="2164417" cy="568765"/>
          </a:xfrm>
          <a:prstGeom prst="bentConnector3">
            <a:avLst>
              <a:gd name="adj1" fmla="val -608"/>
            </a:avLst>
          </a:prstGeom>
          <a:ln w="1270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438" name="Graphic 437">
            <a:extLst>
              <a:ext uri="{FF2B5EF4-FFF2-40B4-BE49-F238E27FC236}">
                <a16:creationId xmlns:a16="http://schemas.microsoft.com/office/drawing/2014/main" id="{89687E3C-6929-6F55-7F54-3CA6015986C1}"/>
              </a:ext>
            </a:extLst>
          </p:cNvPr>
          <p:cNvPicPr>
            <a:picLocks noChangeAspect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6"/>
              </a:ext>
            </a:extLst>
          </a:blip>
          <a:srcRect l="18495" t="58202" r="18436" b="19156"/>
          <a:stretch/>
        </p:blipFill>
        <p:spPr>
          <a:xfrm>
            <a:off x="4519659" y="6371209"/>
            <a:ext cx="457200" cy="165917"/>
          </a:xfrm>
          <a:prstGeom prst="rect">
            <a:avLst/>
          </a:prstGeom>
        </p:spPr>
      </p:pic>
      <p:pic>
        <p:nvPicPr>
          <p:cNvPr id="439" name="Graphic 438">
            <a:extLst>
              <a:ext uri="{FF2B5EF4-FFF2-40B4-BE49-F238E27FC236}">
                <a16:creationId xmlns:a16="http://schemas.microsoft.com/office/drawing/2014/main" id="{24781EFE-5819-813E-51E3-21CD32D32A35}"/>
              </a:ext>
            </a:extLst>
          </p:cNvPr>
          <p:cNvPicPr>
            <a:picLocks noChangeAspect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6"/>
              </a:ext>
            </a:extLst>
          </a:blip>
          <a:srcRect l="18495" t="58202" r="18436" b="19156"/>
          <a:stretch/>
        </p:blipFill>
        <p:spPr>
          <a:xfrm>
            <a:off x="4976317" y="8976186"/>
            <a:ext cx="457200" cy="165916"/>
          </a:xfrm>
          <a:prstGeom prst="rect">
            <a:avLst/>
          </a:prstGeom>
        </p:spPr>
      </p:pic>
      <p:pic>
        <p:nvPicPr>
          <p:cNvPr id="440" name="Graphic 6" descr="Firewall resource icon for the General Icons category.">
            <a:extLst>
              <a:ext uri="{FF2B5EF4-FFF2-40B4-BE49-F238E27FC236}">
                <a16:creationId xmlns:a16="http://schemas.microsoft.com/office/drawing/2014/main" id="{53C2518A-BD74-19EE-A518-43DF32AA98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2930" y="7245515"/>
            <a:ext cx="331364" cy="3313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1" name="Graphic 6" descr="Firewall resource icon for the General Icons category.">
            <a:extLst>
              <a:ext uri="{FF2B5EF4-FFF2-40B4-BE49-F238E27FC236}">
                <a16:creationId xmlns:a16="http://schemas.microsoft.com/office/drawing/2014/main" id="{97D72181-FFE4-F96E-6A9D-8336BC8CDA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6934" y="7282419"/>
            <a:ext cx="331364" cy="331364"/>
          </a:xfrm>
          <a:prstGeom prst="rect">
            <a:avLst/>
          </a:prstGeom>
          <a:noFill/>
          <a:ln>
            <a:noFill/>
          </a:ln>
        </p:spPr>
      </p:pic>
      <p:sp>
        <p:nvSpPr>
          <p:cNvPr id="442" name="TextBox 9">
            <a:extLst>
              <a:ext uri="{FF2B5EF4-FFF2-40B4-BE49-F238E27FC236}">
                <a16:creationId xmlns:a16="http://schemas.microsoft.com/office/drawing/2014/main" id="{32049EED-6576-E11C-EC3E-CAEBAD04B1B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526620" y="11327714"/>
            <a:ext cx="111420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9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AWS Direct</a:t>
            </a:r>
          </a:p>
          <a:p>
            <a:pPr algn="ctr" eaLnBrk="1" hangingPunct="1"/>
            <a:r>
              <a:rPr lang="en-US" altLang="en-US" sz="9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Connect</a:t>
            </a:r>
          </a:p>
        </p:txBody>
      </p:sp>
      <p:sp>
        <p:nvSpPr>
          <p:cNvPr id="443" name="TextBox 9">
            <a:extLst>
              <a:ext uri="{FF2B5EF4-FFF2-40B4-BE49-F238E27FC236}">
                <a16:creationId xmlns:a16="http://schemas.microsoft.com/office/drawing/2014/main" id="{3112F7F0-4897-534F-28EE-BA4AC60321E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458913" y="11334734"/>
            <a:ext cx="111420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9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Site-to-Site</a:t>
            </a:r>
          </a:p>
          <a:p>
            <a:pPr algn="ctr" eaLnBrk="1" hangingPunct="1"/>
            <a:r>
              <a:rPr lang="en-US" altLang="en-US" sz="9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VPN</a:t>
            </a:r>
          </a:p>
        </p:txBody>
      </p:sp>
      <p:grpSp>
        <p:nvGrpSpPr>
          <p:cNvPr id="444" name="Group 443">
            <a:extLst>
              <a:ext uri="{FF2B5EF4-FFF2-40B4-BE49-F238E27FC236}">
                <a16:creationId xmlns:a16="http://schemas.microsoft.com/office/drawing/2014/main" id="{12BAF036-2284-18EC-EE06-A4B011C8A52B}"/>
              </a:ext>
            </a:extLst>
          </p:cNvPr>
          <p:cNvGrpSpPr/>
          <p:nvPr/>
        </p:nvGrpSpPr>
        <p:grpSpPr>
          <a:xfrm>
            <a:off x="11023259" y="2918813"/>
            <a:ext cx="3952874" cy="3238500"/>
            <a:chOff x="12401551" y="15763875"/>
            <a:chExt cx="3952874" cy="3238500"/>
          </a:xfrm>
        </p:grpSpPr>
        <p:sp>
          <p:nvSpPr>
            <p:cNvPr id="445" name="Rectangle 444">
              <a:extLst>
                <a:ext uri="{FF2B5EF4-FFF2-40B4-BE49-F238E27FC236}">
                  <a16:creationId xmlns:a16="http://schemas.microsoft.com/office/drawing/2014/main" id="{2CCA9B41-2245-A944-1997-B17B4815C140}"/>
                </a:ext>
              </a:extLst>
            </p:cNvPr>
            <p:cNvSpPr/>
            <p:nvPr/>
          </p:nvSpPr>
          <p:spPr>
            <a:xfrm>
              <a:off x="12401551" y="15763875"/>
              <a:ext cx="3952874" cy="3238500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/>
          </p:spPr>
          <p:style>
            <a:lnRef idx="2">
              <a:schemeClr val="accent5">
                <a:shade val="15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446" name="Group 445">
              <a:extLst>
                <a:ext uri="{FF2B5EF4-FFF2-40B4-BE49-F238E27FC236}">
                  <a16:creationId xmlns:a16="http://schemas.microsoft.com/office/drawing/2014/main" id="{3911C3C4-E5EA-BCE7-F657-6DCA53440E3F}"/>
                </a:ext>
              </a:extLst>
            </p:cNvPr>
            <p:cNvGrpSpPr/>
            <p:nvPr/>
          </p:nvGrpSpPr>
          <p:grpSpPr>
            <a:xfrm>
              <a:off x="12620625" y="15925800"/>
              <a:ext cx="3474720" cy="485775"/>
              <a:chOff x="12620625" y="15897225"/>
              <a:chExt cx="3474720" cy="485775"/>
            </a:xfrm>
          </p:grpSpPr>
          <p:sp>
            <p:nvSpPr>
              <p:cNvPr id="459" name="Rectangle 458">
                <a:extLst>
                  <a:ext uri="{FF2B5EF4-FFF2-40B4-BE49-F238E27FC236}">
                    <a16:creationId xmlns:a16="http://schemas.microsoft.com/office/drawing/2014/main" id="{9088BE88-7EF1-677B-6FCF-86A1A6C3963C}"/>
                  </a:ext>
                </a:extLst>
              </p:cNvPr>
              <p:cNvSpPr/>
              <p:nvPr/>
            </p:nvSpPr>
            <p:spPr>
              <a:xfrm>
                <a:off x="12620625" y="15897225"/>
                <a:ext cx="3474720" cy="485775"/>
              </a:xfrm>
              <a:prstGeom prst="rect">
                <a:avLst/>
              </a:prstGeom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60" name="TextBox 459">
                <a:extLst>
                  <a:ext uri="{FF2B5EF4-FFF2-40B4-BE49-F238E27FC236}">
                    <a16:creationId xmlns:a16="http://schemas.microsoft.com/office/drawing/2014/main" id="{C53960C5-51F6-02D0-EC75-8912568BEABF}"/>
                  </a:ext>
                </a:extLst>
              </p:cNvPr>
              <p:cNvSpPr txBox="1"/>
              <p:nvPr/>
            </p:nvSpPr>
            <p:spPr>
              <a:xfrm>
                <a:off x="12706350" y="15944850"/>
                <a:ext cx="254317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>
                    <a:solidFill>
                      <a:schemeClr val="bg1"/>
                    </a:solidFill>
                  </a:rPr>
                  <a:t>Level 4: ERP/PLM</a:t>
                </a:r>
              </a:p>
            </p:txBody>
          </p:sp>
        </p:grpSp>
        <p:grpSp>
          <p:nvGrpSpPr>
            <p:cNvPr id="447" name="Group 446">
              <a:extLst>
                <a:ext uri="{FF2B5EF4-FFF2-40B4-BE49-F238E27FC236}">
                  <a16:creationId xmlns:a16="http://schemas.microsoft.com/office/drawing/2014/main" id="{7E0311FE-43C3-BAAE-07D2-04C93BE2DF18}"/>
                </a:ext>
              </a:extLst>
            </p:cNvPr>
            <p:cNvGrpSpPr/>
            <p:nvPr/>
          </p:nvGrpSpPr>
          <p:grpSpPr>
            <a:xfrm>
              <a:off x="12620624" y="16530637"/>
              <a:ext cx="3667125" cy="485775"/>
              <a:chOff x="12620624" y="15897225"/>
              <a:chExt cx="3667125" cy="485775"/>
            </a:xfrm>
          </p:grpSpPr>
          <p:sp>
            <p:nvSpPr>
              <p:cNvPr id="457" name="Rectangle 456">
                <a:extLst>
                  <a:ext uri="{FF2B5EF4-FFF2-40B4-BE49-F238E27FC236}">
                    <a16:creationId xmlns:a16="http://schemas.microsoft.com/office/drawing/2014/main" id="{555422D0-70AF-E313-DD53-0964C9F86BA2}"/>
                  </a:ext>
                </a:extLst>
              </p:cNvPr>
              <p:cNvSpPr/>
              <p:nvPr/>
            </p:nvSpPr>
            <p:spPr>
              <a:xfrm>
                <a:off x="12620624" y="15897225"/>
                <a:ext cx="3476625" cy="485775"/>
              </a:xfrm>
              <a:prstGeom prst="rect">
                <a:avLst/>
              </a:prstGeom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58" name="TextBox 457">
                <a:extLst>
                  <a:ext uri="{FF2B5EF4-FFF2-40B4-BE49-F238E27FC236}">
                    <a16:creationId xmlns:a16="http://schemas.microsoft.com/office/drawing/2014/main" id="{A13280B4-2CF6-F146-280B-CBC2A22C5945}"/>
                  </a:ext>
                </a:extLst>
              </p:cNvPr>
              <p:cNvSpPr txBox="1"/>
              <p:nvPr/>
            </p:nvSpPr>
            <p:spPr>
              <a:xfrm>
                <a:off x="12706350" y="15944850"/>
                <a:ext cx="358139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>
                    <a:solidFill>
                      <a:schemeClr val="bg1"/>
                    </a:solidFill>
                  </a:rPr>
                  <a:t>Level 3.5: Industrial isolation zone</a:t>
                </a:r>
              </a:p>
            </p:txBody>
          </p:sp>
        </p:grpSp>
        <p:grpSp>
          <p:nvGrpSpPr>
            <p:cNvPr id="448" name="Group 447">
              <a:extLst>
                <a:ext uri="{FF2B5EF4-FFF2-40B4-BE49-F238E27FC236}">
                  <a16:creationId xmlns:a16="http://schemas.microsoft.com/office/drawing/2014/main" id="{F2087637-7291-ADF2-B9B5-5535F3243B72}"/>
                </a:ext>
              </a:extLst>
            </p:cNvPr>
            <p:cNvGrpSpPr/>
            <p:nvPr/>
          </p:nvGrpSpPr>
          <p:grpSpPr>
            <a:xfrm>
              <a:off x="12620625" y="17135474"/>
              <a:ext cx="3474720" cy="485775"/>
              <a:chOff x="12620625" y="15897225"/>
              <a:chExt cx="3474720" cy="485775"/>
            </a:xfrm>
          </p:grpSpPr>
          <p:sp>
            <p:nvSpPr>
              <p:cNvPr id="455" name="Rectangle 454">
                <a:extLst>
                  <a:ext uri="{FF2B5EF4-FFF2-40B4-BE49-F238E27FC236}">
                    <a16:creationId xmlns:a16="http://schemas.microsoft.com/office/drawing/2014/main" id="{CB6289B7-F423-E0DE-00BF-B51AF2D107A6}"/>
                  </a:ext>
                </a:extLst>
              </p:cNvPr>
              <p:cNvSpPr/>
              <p:nvPr/>
            </p:nvSpPr>
            <p:spPr>
              <a:xfrm>
                <a:off x="12620625" y="15897225"/>
                <a:ext cx="3474720" cy="485775"/>
              </a:xfrm>
              <a:prstGeom prst="rect">
                <a:avLst/>
              </a:prstGeom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56" name="TextBox 455">
                <a:extLst>
                  <a:ext uri="{FF2B5EF4-FFF2-40B4-BE49-F238E27FC236}">
                    <a16:creationId xmlns:a16="http://schemas.microsoft.com/office/drawing/2014/main" id="{91D4A30D-5B1D-D42A-3175-98FAEFCD9581}"/>
                  </a:ext>
                </a:extLst>
              </p:cNvPr>
              <p:cNvSpPr txBox="1"/>
              <p:nvPr/>
            </p:nvSpPr>
            <p:spPr>
              <a:xfrm>
                <a:off x="12706349" y="15944850"/>
                <a:ext cx="332841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>
                    <a:solidFill>
                      <a:schemeClr val="bg1"/>
                    </a:solidFill>
                  </a:rPr>
                  <a:t>Level 3: SCADA</a:t>
                </a:r>
              </a:p>
            </p:txBody>
          </p:sp>
        </p:grpSp>
        <p:grpSp>
          <p:nvGrpSpPr>
            <p:cNvPr id="449" name="Group 448">
              <a:extLst>
                <a:ext uri="{FF2B5EF4-FFF2-40B4-BE49-F238E27FC236}">
                  <a16:creationId xmlns:a16="http://schemas.microsoft.com/office/drawing/2014/main" id="{DAE7FCAB-2DE0-3B84-2BA5-AB675D2B319A}"/>
                </a:ext>
              </a:extLst>
            </p:cNvPr>
            <p:cNvGrpSpPr/>
            <p:nvPr/>
          </p:nvGrpSpPr>
          <p:grpSpPr>
            <a:xfrm>
              <a:off x="12620625" y="17740311"/>
              <a:ext cx="3474720" cy="485775"/>
              <a:chOff x="12620625" y="15897225"/>
              <a:chExt cx="3474720" cy="485775"/>
            </a:xfrm>
          </p:grpSpPr>
          <p:sp>
            <p:nvSpPr>
              <p:cNvPr id="453" name="Rectangle 452">
                <a:extLst>
                  <a:ext uri="{FF2B5EF4-FFF2-40B4-BE49-F238E27FC236}">
                    <a16:creationId xmlns:a16="http://schemas.microsoft.com/office/drawing/2014/main" id="{C8791875-C4AC-7D93-FA09-C0574EDE0A44}"/>
                  </a:ext>
                </a:extLst>
              </p:cNvPr>
              <p:cNvSpPr/>
              <p:nvPr/>
            </p:nvSpPr>
            <p:spPr>
              <a:xfrm>
                <a:off x="12620625" y="15897225"/>
                <a:ext cx="3474720" cy="485775"/>
              </a:xfrm>
              <a:prstGeom prst="rect">
                <a:avLst/>
              </a:prstGeom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54" name="TextBox 453">
                <a:extLst>
                  <a:ext uri="{FF2B5EF4-FFF2-40B4-BE49-F238E27FC236}">
                    <a16:creationId xmlns:a16="http://schemas.microsoft.com/office/drawing/2014/main" id="{02F63EA1-76C3-3C72-EE2D-90FE87EE7E12}"/>
                  </a:ext>
                </a:extLst>
              </p:cNvPr>
              <p:cNvSpPr txBox="1"/>
              <p:nvPr/>
            </p:nvSpPr>
            <p:spPr>
              <a:xfrm>
                <a:off x="12706350" y="15944850"/>
                <a:ext cx="29337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>
                    <a:solidFill>
                      <a:schemeClr val="bg1"/>
                    </a:solidFill>
                  </a:rPr>
                  <a:t>Level 2: PLC</a:t>
                </a:r>
              </a:p>
            </p:txBody>
          </p:sp>
        </p:grpSp>
        <p:grpSp>
          <p:nvGrpSpPr>
            <p:cNvPr id="450" name="Group 449">
              <a:extLst>
                <a:ext uri="{FF2B5EF4-FFF2-40B4-BE49-F238E27FC236}">
                  <a16:creationId xmlns:a16="http://schemas.microsoft.com/office/drawing/2014/main" id="{F7289A6B-CD50-EFA4-D343-F5C79ADF18D3}"/>
                </a:ext>
              </a:extLst>
            </p:cNvPr>
            <p:cNvGrpSpPr/>
            <p:nvPr/>
          </p:nvGrpSpPr>
          <p:grpSpPr>
            <a:xfrm>
              <a:off x="12620624" y="18345150"/>
              <a:ext cx="3476625" cy="485775"/>
              <a:chOff x="12620624" y="15897225"/>
              <a:chExt cx="3476625" cy="485775"/>
            </a:xfrm>
          </p:grpSpPr>
          <p:sp>
            <p:nvSpPr>
              <p:cNvPr id="451" name="Rectangle 450">
                <a:extLst>
                  <a:ext uri="{FF2B5EF4-FFF2-40B4-BE49-F238E27FC236}">
                    <a16:creationId xmlns:a16="http://schemas.microsoft.com/office/drawing/2014/main" id="{0117834F-BE37-21D7-DD82-BE9F82BFE48A}"/>
                  </a:ext>
                </a:extLst>
              </p:cNvPr>
              <p:cNvSpPr/>
              <p:nvPr/>
            </p:nvSpPr>
            <p:spPr>
              <a:xfrm>
                <a:off x="12620624" y="15897225"/>
                <a:ext cx="3476625" cy="485775"/>
              </a:xfrm>
              <a:prstGeom prst="rect">
                <a:avLst/>
              </a:prstGeom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52" name="TextBox 451">
                <a:extLst>
                  <a:ext uri="{FF2B5EF4-FFF2-40B4-BE49-F238E27FC236}">
                    <a16:creationId xmlns:a16="http://schemas.microsoft.com/office/drawing/2014/main" id="{6851808A-B17A-6204-4348-513C55783C5A}"/>
                  </a:ext>
                </a:extLst>
              </p:cNvPr>
              <p:cNvSpPr txBox="1"/>
              <p:nvPr/>
            </p:nvSpPr>
            <p:spPr>
              <a:xfrm>
                <a:off x="12706350" y="15944850"/>
                <a:ext cx="254317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>
                    <a:solidFill>
                      <a:schemeClr val="bg1"/>
                    </a:solidFill>
                  </a:rPr>
                  <a:t>Level 0 - 1: Machines</a:t>
                </a:r>
              </a:p>
            </p:txBody>
          </p:sp>
        </p:grpSp>
      </p:grpSp>
      <p:pic>
        <p:nvPicPr>
          <p:cNvPr id="461" name="Graphic 6" descr="Firewall resource icon for the General Icons category.">
            <a:extLst>
              <a:ext uri="{FF2B5EF4-FFF2-40B4-BE49-F238E27FC236}">
                <a16:creationId xmlns:a16="http://schemas.microsoft.com/office/drawing/2014/main" id="{04D9CCAC-5B36-3D26-FCD4-93AA627871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2557" y="6527255"/>
            <a:ext cx="331364" cy="3313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2" name="Graphic 6" descr="AWS Outposts Family service icon.">
            <a:extLst>
              <a:ext uri="{FF2B5EF4-FFF2-40B4-BE49-F238E27FC236}">
                <a16:creationId xmlns:a16="http://schemas.microsoft.com/office/drawing/2014/main" id="{C54F01CF-E357-870D-1B3E-340B041505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7">
            <a:extLst>
              <a:ext uri="{96DAC541-7B7A-43D3-8B79-37D633B846F1}">
                <asvg:svgBlip xmlns:asvg="http://schemas.microsoft.com/office/drawing/2016/SVG/main" r:embed="rId38"/>
              </a:ext>
            </a:extLst>
          </a:blip>
          <a:srcRect/>
          <a:stretch/>
        </p:blipFill>
        <p:spPr bwMode="auto">
          <a:xfrm>
            <a:off x="5101841" y="4054653"/>
            <a:ext cx="457200" cy="518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63" name="Group 462">
            <a:extLst>
              <a:ext uri="{FF2B5EF4-FFF2-40B4-BE49-F238E27FC236}">
                <a16:creationId xmlns:a16="http://schemas.microsoft.com/office/drawing/2014/main" id="{8F504130-19B6-9A22-9015-7998A23F5D38}"/>
              </a:ext>
            </a:extLst>
          </p:cNvPr>
          <p:cNvGrpSpPr/>
          <p:nvPr/>
        </p:nvGrpSpPr>
        <p:grpSpPr>
          <a:xfrm>
            <a:off x="5301908" y="8200280"/>
            <a:ext cx="1147961" cy="605752"/>
            <a:chOff x="5383189" y="8393607"/>
            <a:chExt cx="1147961" cy="605752"/>
          </a:xfrm>
        </p:grpSpPr>
        <p:sp>
          <p:nvSpPr>
            <p:cNvPr id="464" name="TextBox 463">
              <a:extLst>
                <a:ext uri="{FF2B5EF4-FFF2-40B4-BE49-F238E27FC236}">
                  <a16:creationId xmlns:a16="http://schemas.microsoft.com/office/drawing/2014/main" id="{F7935005-3B38-C3C9-4A12-AB53507523CD}"/>
                </a:ext>
              </a:extLst>
            </p:cNvPr>
            <p:cNvSpPr txBox="1"/>
            <p:nvPr/>
          </p:nvSpPr>
          <p:spPr>
            <a:xfrm>
              <a:off x="5383189" y="8691582"/>
              <a:ext cx="114796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700" dirty="0">
                  <a:latin typeface="Amazon Ember" panose="020B0603020204020204" pitchFamily="34" charset="0"/>
                  <a:ea typeface="Amazon Ember" panose="020B0603020204020204" pitchFamily="34" charset="0"/>
                  <a:cs typeface="Amazon Ember" panose="020B0603020204020204" pitchFamily="34" charset="0"/>
                </a:rPr>
                <a:t>Organization </a:t>
              </a:r>
            </a:p>
            <a:p>
              <a:pPr algn="ctr"/>
              <a:r>
                <a:rPr lang="en-US" sz="700" dirty="0">
                  <a:latin typeface="Amazon Ember" panose="020B0603020204020204" pitchFamily="34" charset="0"/>
                  <a:ea typeface="Amazon Ember" panose="020B0603020204020204" pitchFamily="34" charset="0"/>
                  <a:cs typeface="Amazon Ember" panose="020B0603020204020204" pitchFamily="34" charset="0"/>
                </a:rPr>
                <a:t>trail</a:t>
              </a:r>
            </a:p>
          </p:txBody>
        </p:sp>
        <p:pic>
          <p:nvPicPr>
            <p:cNvPr id="465" name="Graphic 23">
              <a:extLst>
                <a:ext uri="{FF2B5EF4-FFF2-40B4-BE49-F238E27FC236}">
                  <a16:creationId xmlns:a16="http://schemas.microsoft.com/office/drawing/2014/main" id="{7D7D8D4D-939A-E53D-E1D2-89F4EFD0344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9">
              <a:extLst>
                <a:ext uri="{96DAC541-7B7A-43D3-8B79-37D633B846F1}">
                  <asvg:svgBlip xmlns:asvg="http://schemas.microsoft.com/office/drawing/2016/SVG/main" r:embed="rId40"/>
                </a:ext>
              </a:extLst>
            </a:blip>
            <a:srcRect/>
            <a:stretch/>
          </p:blipFill>
          <p:spPr bwMode="auto">
            <a:xfrm>
              <a:off x="5797228" y="8393607"/>
              <a:ext cx="304800" cy="304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466" name="Group 465">
            <a:extLst>
              <a:ext uri="{FF2B5EF4-FFF2-40B4-BE49-F238E27FC236}">
                <a16:creationId xmlns:a16="http://schemas.microsoft.com/office/drawing/2014/main" id="{DF772626-6BF4-F5EA-1252-3470F04A1D55}"/>
              </a:ext>
            </a:extLst>
          </p:cNvPr>
          <p:cNvGrpSpPr/>
          <p:nvPr/>
        </p:nvGrpSpPr>
        <p:grpSpPr>
          <a:xfrm>
            <a:off x="5902676" y="8201354"/>
            <a:ext cx="1081840" cy="507797"/>
            <a:chOff x="5406724" y="7542814"/>
            <a:chExt cx="1081840" cy="507797"/>
          </a:xfrm>
        </p:grpSpPr>
        <p:sp>
          <p:nvSpPr>
            <p:cNvPr id="467" name="TextBox 466">
              <a:extLst>
                <a:ext uri="{FF2B5EF4-FFF2-40B4-BE49-F238E27FC236}">
                  <a16:creationId xmlns:a16="http://schemas.microsoft.com/office/drawing/2014/main" id="{95284F36-CDE8-5295-FAC1-C531E50CB42A}"/>
                </a:ext>
              </a:extLst>
            </p:cNvPr>
            <p:cNvSpPr txBox="1"/>
            <p:nvPr/>
          </p:nvSpPr>
          <p:spPr>
            <a:xfrm>
              <a:off x="5406724" y="7850556"/>
              <a:ext cx="1081840" cy="2000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700" dirty="0">
                  <a:latin typeface="Amazon Ember" panose="020B0603020204020204" pitchFamily="34" charset="0"/>
                  <a:ea typeface="Amazon Ember" panose="020B0603020204020204" pitchFamily="34" charset="0"/>
                  <a:cs typeface="Amazon Ember" panose="020B0603020204020204" pitchFamily="34" charset="0"/>
                </a:rPr>
                <a:t>AWS Config</a:t>
              </a:r>
            </a:p>
          </p:txBody>
        </p:sp>
        <p:pic>
          <p:nvPicPr>
            <p:cNvPr id="468" name="Graphic 8">
              <a:extLst>
                <a:ext uri="{FF2B5EF4-FFF2-40B4-BE49-F238E27FC236}">
                  <a16:creationId xmlns:a16="http://schemas.microsoft.com/office/drawing/2014/main" id="{F677EAF3-5907-1AC2-7B49-6FBD96901C1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1">
              <a:extLst>
                <a:ext uri="{96DAC541-7B7A-43D3-8B79-37D633B846F1}">
                  <asvg:svgBlip xmlns:asvg="http://schemas.microsoft.com/office/drawing/2016/SVG/main" r:embed="rId42"/>
                </a:ext>
              </a:extLst>
            </a:blip>
            <a:srcRect/>
            <a:stretch/>
          </p:blipFill>
          <p:spPr bwMode="auto">
            <a:xfrm>
              <a:off x="5792257" y="7542814"/>
              <a:ext cx="304800" cy="304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cxnSp>
        <p:nvCxnSpPr>
          <p:cNvPr id="469" name="Straight Connector 468">
            <a:extLst>
              <a:ext uri="{FF2B5EF4-FFF2-40B4-BE49-F238E27FC236}">
                <a16:creationId xmlns:a16="http://schemas.microsoft.com/office/drawing/2014/main" id="{25250509-5E5D-866E-517C-F45C33926BC6}"/>
              </a:ext>
            </a:extLst>
          </p:cNvPr>
          <p:cNvCxnSpPr>
            <a:cxnSpLocks/>
            <a:stCxn id="197" idx="3"/>
          </p:cNvCxnSpPr>
          <p:nvPr/>
        </p:nvCxnSpPr>
        <p:spPr>
          <a:xfrm>
            <a:off x="7514294" y="6700464"/>
            <a:ext cx="226722" cy="0"/>
          </a:xfrm>
          <a:prstGeom prst="line">
            <a:avLst/>
          </a:prstGeom>
          <a:ln w="127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0" name="Straight Connector 469">
            <a:extLst>
              <a:ext uri="{FF2B5EF4-FFF2-40B4-BE49-F238E27FC236}">
                <a16:creationId xmlns:a16="http://schemas.microsoft.com/office/drawing/2014/main" id="{26093013-41ED-C6A7-3217-30FE06484B9B}"/>
              </a:ext>
            </a:extLst>
          </p:cNvPr>
          <p:cNvCxnSpPr>
            <a:cxnSpLocks/>
          </p:cNvCxnSpPr>
          <p:nvPr/>
        </p:nvCxnSpPr>
        <p:spPr>
          <a:xfrm>
            <a:off x="7485719" y="7481514"/>
            <a:ext cx="226722" cy="0"/>
          </a:xfrm>
          <a:prstGeom prst="line">
            <a:avLst/>
          </a:prstGeom>
          <a:ln w="127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1" name="Straight Connector 21">
            <a:extLst>
              <a:ext uri="{FF2B5EF4-FFF2-40B4-BE49-F238E27FC236}">
                <a16:creationId xmlns:a16="http://schemas.microsoft.com/office/drawing/2014/main" id="{B71336EC-C20C-B3CA-CD83-CCE08C9158AD}"/>
              </a:ext>
            </a:extLst>
          </p:cNvPr>
          <p:cNvCxnSpPr>
            <a:cxnSpLocks/>
            <a:stCxn id="198" idx="3"/>
          </p:cNvCxnSpPr>
          <p:nvPr/>
        </p:nvCxnSpPr>
        <p:spPr>
          <a:xfrm>
            <a:off x="9545640" y="6712235"/>
            <a:ext cx="3608716" cy="5195113"/>
          </a:xfrm>
          <a:prstGeom prst="bentConnector2">
            <a:avLst/>
          </a:prstGeom>
          <a:ln w="38100">
            <a:solidFill>
              <a:schemeClr val="accent1"/>
            </a:solidFill>
            <a:head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72" name="Straight Connector 746">
            <a:extLst>
              <a:ext uri="{FF2B5EF4-FFF2-40B4-BE49-F238E27FC236}">
                <a16:creationId xmlns:a16="http://schemas.microsoft.com/office/drawing/2014/main" id="{56C859BD-EC6C-679E-09FD-0E42CB11D4AB}"/>
              </a:ext>
            </a:extLst>
          </p:cNvPr>
          <p:cNvCxnSpPr>
            <a:cxnSpLocks/>
          </p:cNvCxnSpPr>
          <p:nvPr/>
        </p:nvCxnSpPr>
        <p:spPr>
          <a:xfrm flipV="1">
            <a:off x="10587038" y="11905386"/>
            <a:ext cx="0" cy="904875"/>
          </a:xfrm>
          <a:prstGeom prst="straightConnector1">
            <a:avLst/>
          </a:prstGeom>
          <a:ln w="38100">
            <a:prstDash val="dash"/>
            <a:head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73" name="Straight Connector 746">
            <a:extLst>
              <a:ext uri="{FF2B5EF4-FFF2-40B4-BE49-F238E27FC236}">
                <a16:creationId xmlns:a16="http://schemas.microsoft.com/office/drawing/2014/main" id="{D6BDEF4B-3BF1-DFAC-544D-761381B1CCBF}"/>
              </a:ext>
            </a:extLst>
          </p:cNvPr>
          <p:cNvCxnSpPr>
            <a:cxnSpLocks/>
          </p:cNvCxnSpPr>
          <p:nvPr/>
        </p:nvCxnSpPr>
        <p:spPr>
          <a:xfrm flipV="1">
            <a:off x="13154025" y="11914910"/>
            <a:ext cx="0" cy="904875"/>
          </a:xfrm>
          <a:prstGeom prst="straightConnector1">
            <a:avLst/>
          </a:prstGeom>
          <a:ln w="38100">
            <a:solidFill>
              <a:schemeClr val="accent1"/>
            </a:solidFill>
            <a:prstDash val="dash"/>
            <a:head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74" name="TextBox 473">
            <a:extLst>
              <a:ext uri="{FF2B5EF4-FFF2-40B4-BE49-F238E27FC236}">
                <a16:creationId xmlns:a16="http://schemas.microsoft.com/office/drawing/2014/main" id="{FE24179F-373B-139C-6E6A-8DF306EE10E9}"/>
              </a:ext>
            </a:extLst>
          </p:cNvPr>
          <p:cNvSpPr txBox="1"/>
          <p:nvPr/>
        </p:nvSpPr>
        <p:spPr>
          <a:xfrm>
            <a:off x="10515602" y="12959823"/>
            <a:ext cx="28077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Continued on the next slide</a:t>
            </a:r>
          </a:p>
        </p:txBody>
      </p:sp>
    </p:spTree>
    <p:extLst>
      <p:ext uri="{BB962C8B-B14F-4D97-AF65-F5344CB8AC3E}">
        <p14:creationId xmlns:p14="http://schemas.microsoft.com/office/powerpoint/2010/main" val="40590488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3877F8FA-66DB-49F6-A2BE-206424C8C54A}"/>
              </a:ext>
            </a:extLst>
          </p:cNvPr>
          <p:cNvSpPr/>
          <p:nvPr/>
        </p:nvSpPr>
        <p:spPr>
          <a:xfrm>
            <a:off x="639561" y="2328396"/>
            <a:ext cx="5168786" cy="2874139"/>
          </a:xfrm>
          <a:prstGeom prst="rect">
            <a:avLst/>
          </a:prstGeom>
          <a:noFill/>
          <a:ln w="34925" cmpd="dbl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9BE94D7C-9A40-4FA9-9FDD-8F6DB80696A4}"/>
              </a:ext>
            </a:extLst>
          </p:cNvPr>
          <p:cNvGrpSpPr/>
          <p:nvPr/>
        </p:nvGrpSpPr>
        <p:grpSpPr>
          <a:xfrm>
            <a:off x="1792020" y="2630210"/>
            <a:ext cx="1134104" cy="616063"/>
            <a:chOff x="2248016" y="1915634"/>
            <a:chExt cx="1134104" cy="616063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F16ABC09-FD1A-4B21-869A-05105F5EF1F0}"/>
                </a:ext>
              </a:extLst>
            </p:cNvPr>
            <p:cNvSpPr txBox="1"/>
            <p:nvPr/>
          </p:nvSpPr>
          <p:spPr>
            <a:xfrm>
              <a:off x="2248016" y="2270087"/>
              <a:ext cx="113410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dirty="0"/>
                <a:t>Permissions</a:t>
              </a:r>
            </a:p>
          </p:txBody>
        </p:sp>
        <p:pic>
          <p:nvPicPr>
            <p:cNvPr id="5" name="Graphic 4">
              <a:extLst>
                <a:ext uri="{FF2B5EF4-FFF2-40B4-BE49-F238E27FC236}">
                  <a16:creationId xmlns:a16="http://schemas.microsoft.com/office/drawing/2014/main" id="{6CEC94C4-B745-4FD0-BF52-C9A6D73405A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2615053" y="1915634"/>
              <a:ext cx="400030" cy="400030"/>
            </a:xfrm>
            <a:prstGeom prst="rect">
              <a:avLst/>
            </a:prstGeom>
          </p:spPr>
        </p:pic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2A80737C-BDF4-46FA-B2E2-1E48E9AD5134}"/>
              </a:ext>
            </a:extLst>
          </p:cNvPr>
          <p:cNvGrpSpPr/>
          <p:nvPr/>
        </p:nvGrpSpPr>
        <p:grpSpPr>
          <a:xfrm>
            <a:off x="2625778" y="2540917"/>
            <a:ext cx="644414" cy="569276"/>
            <a:chOff x="10297579" y="5276566"/>
            <a:chExt cx="644414" cy="569276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4AFB5DF2-9213-433F-9563-B5ED9BBF48E4}"/>
                </a:ext>
              </a:extLst>
            </p:cNvPr>
            <p:cNvSpPr txBox="1"/>
            <p:nvPr/>
          </p:nvSpPr>
          <p:spPr>
            <a:xfrm>
              <a:off x="10297579" y="5584232"/>
              <a:ext cx="64441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dirty="0"/>
                <a:t>Roles</a:t>
              </a:r>
            </a:p>
          </p:txBody>
        </p:sp>
        <p:pic>
          <p:nvPicPr>
            <p:cNvPr id="8" name="Graphic 7">
              <a:extLst>
                <a:ext uri="{FF2B5EF4-FFF2-40B4-BE49-F238E27FC236}">
                  <a16:creationId xmlns:a16="http://schemas.microsoft.com/office/drawing/2014/main" id="{D03EE300-F139-4236-AD35-DB058550997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0384836" y="5276566"/>
              <a:ext cx="469900" cy="469900"/>
            </a:xfrm>
            <a:prstGeom prst="rect">
              <a:avLst/>
            </a:prstGeom>
          </p:spPr>
        </p:pic>
      </p:grp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5166DC2D-DB44-422B-9BF4-00609A527295}"/>
              </a:ext>
            </a:extLst>
          </p:cNvPr>
          <p:cNvCxnSpPr>
            <a:cxnSpLocks/>
          </p:cNvCxnSpPr>
          <p:nvPr/>
        </p:nvCxnSpPr>
        <p:spPr>
          <a:xfrm>
            <a:off x="1977620" y="2526593"/>
            <a:ext cx="0" cy="949981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47E8A338-277A-4397-90BF-3BB1FC40C4C4}"/>
              </a:ext>
            </a:extLst>
          </p:cNvPr>
          <p:cNvCxnSpPr>
            <a:cxnSpLocks/>
          </p:cNvCxnSpPr>
          <p:nvPr/>
        </p:nvCxnSpPr>
        <p:spPr>
          <a:xfrm>
            <a:off x="3247697" y="2526593"/>
            <a:ext cx="0" cy="949981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Group 10">
            <a:extLst>
              <a:ext uri="{FF2B5EF4-FFF2-40B4-BE49-F238E27FC236}">
                <a16:creationId xmlns:a16="http://schemas.microsoft.com/office/drawing/2014/main" id="{E61AD25A-46E6-4089-AB40-6087401AC420}"/>
              </a:ext>
            </a:extLst>
          </p:cNvPr>
          <p:cNvGrpSpPr/>
          <p:nvPr/>
        </p:nvGrpSpPr>
        <p:grpSpPr>
          <a:xfrm>
            <a:off x="739922" y="3745250"/>
            <a:ext cx="1740062" cy="1061869"/>
            <a:chOff x="1942939" y="5078781"/>
            <a:chExt cx="1740062" cy="1061869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0B8BDE51-EFD8-4E8D-8E7B-B15021A1797F}"/>
                </a:ext>
              </a:extLst>
            </p:cNvPr>
            <p:cNvSpPr txBox="1"/>
            <p:nvPr/>
          </p:nvSpPr>
          <p:spPr>
            <a:xfrm>
              <a:off x="1942939" y="5832873"/>
              <a:ext cx="174006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/>
                <a:t>Amazon GuardDuty</a:t>
              </a:r>
            </a:p>
          </p:txBody>
        </p:sp>
        <p:pic>
          <p:nvPicPr>
            <p:cNvPr id="13" name="Graphic 19">
              <a:extLst>
                <a:ext uri="{FF2B5EF4-FFF2-40B4-BE49-F238E27FC236}">
                  <a16:creationId xmlns:a16="http://schemas.microsoft.com/office/drawing/2014/main" id="{84C73ACE-C59E-4CAE-902C-A6216A93D65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rcRect/>
            <a:stretch/>
          </p:blipFill>
          <p:spPr bwMode="auto">
            <a:xfrm>
              <a:off x="2435289" y="5078781"/>
              <a:ext cx="762000" cy="762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A213DE26-098F-43B6-902F-F1E71E360E0D}"/>
              </a:ext>
            </a:extLst>
          </p:cNvPr>
          <p:cNvGrpSpPr/>
          <p:nvPr/>
        </p:nvGrpSpPr>
        <p:grpSpPr>
          <a:xfrm>
            <a:off x="4343103" y="3745248"/>
            <a:ext cx="1364159" cy="1277312"/>
            <a:chOff x="5839946" y="5078781"/>
            <a:chExt cx="1364159" cy="1277312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3C5613DF-7618-438A-B35A-57D39F441B23}"/>
                </a:ext>
              </a:extLst>
            </p:cNvPr>
            <p:cNvSpPr txBox="1"/>
            <p:nvPr/>
          </p:nvSpPr>
          <p:spPr>
            <a:xfrm>
              <a:off x="5839946" y="5832873"/>
              <a:ext cx="136415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/>
                <a:t>AWS Firewall Manager</a:t>
              </a:r>
            </a:p>
          </p:txBody>
        </p:sp>
        <p:pic>
          <p:nvPicPr>
            <p:cNvPr id="16" name="Graphic 17">
              <a:extLst>
                <a:ext uri="{FF2B5EF4-FFF2-40B4-BE49-F238E27FC236}">
                  <a16:creationId xmlns:a16="http://schemas.microsoft.com/office/drawing/2014/main" id="{04DD929E-0149-4E9B-B005-C7B4D2DAE17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rcRect/>
            <a:stretch/>
          </p:blipFill>
          <p:spPr bwMode="auto">
            <a:xfrm>
              <a:off x="6146833" y="5078781"/>
              <a:ext cx="762000" cy="762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3FD565FF-5C93-4237-8C96-604EB53CAD5C}"/>
              </a:ext>
            </a:extLst>
          </p:cNvPr>
          <p:cNvGrpSpPr/>
          <p:nvPr/>
        </p:nvGrpSpPr>
        <p:grpSpPr>
          <a:xfrm>
            <a:off x="2448454" y="3745250"/>
            <a:ext cx="1605724" cy="1277312"/>
            <a:chOff x="3863179" y="5078781"/>
            <a:chExt cx="1605724" cy="1277312"/>
          </a:xfrm>
        </p:grpSpPr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0E5274EB-DF0B-44B1-986A-7BC2B3522DEB}"/>
                </a:ext>
              </a:extLst>
            </p:cNvPr>
            <p:cNvSpPr txBox="1"/>
            <p:nvPr/>
          </p:nvSpPr>
          <p:spPr>
            <a:xfrm>
              <a:off x="3863179" y="5832873"/>
              <a:ext cx="160572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/>
                <a:t>AWS Security Hub CSPM </a:t>
              </a:r>
            </a:p>
          </p:txBody>
        </p:sp>
        <p:pic>
          <p:nvPicPr>
            <p:cNvPr id="19" name="Graphic 19">
              <a:extLst>
                <a:ext uri="{FF2B5EF4-FFF2-40B4-BE49-F238E27FC236}">
                  <a16:creationId xmlns:a16="http://schemas.microsoft.com/office/drawing/2014/main" id="{1B5042F4-F25A-4AD2-9C8C-4A2A60E781A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rcRect/>
            <a:stretch/>
          </p:blipFill>
          <p:spPr bwMode="auto">
            <a:xfrm>
              <a:off x="4291061" y="5078781"/>
              <a:ext cx="762000" cy="762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E3CF3339-A3B8-4932-8A3D-9BCDEB1BC292}"/>
              </a:ext>
            </a:extLst>
          </p:cNvPr>
          <p:cNvGrpSpPr/>
          <p:nvPr/>
        </p:nvGrpSpPr>
        <p:grpSpPr>
          <a:xfrm>
            <a:off x="630520" y="2503379"/>
            <a:ext cx="1364961" cy="965410"/>
            <a:chOff x="1523478" y="1290107"/>
            <a:chExt cx="1364961" cy="965410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C56595EB-EAF3-4AB7-9C01-861437C50971}"/>
                </a:ext>
              </a:extLst>
            </p:cNvPr>
            <p:cNvSpPr txBox="1"/>
            <p:nvPr/>
          </p:nvSpPr>
          <p:spPr>
            <a:xfrm>
              <a:off x="1523478" y="1732297"/>
              <a:ext cx="136496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/>
                <a:t>Security Tooling</a:t>
              </a:r>
            </a:p>
            <a:p>
              <a:pPr algn="ctr"/>
              <a:r>
                <a:rPr lang="en-US" sz="1400"/>
                <a:t>account</a:t>
              </a:r>
              <a:endParaRPr lang="en-US" sz="1400" dirty="0"/>
            </a:p>
          </p:txBody>
        </p:sp>
        <p:pic>
          <p:nvPicPr>
            <p:cNvPr id="22" name="Graphic 7">
              <a:extLst>
                <a:ext uri="{FF2B5EF4-FFF2-40B4-BE49-F238E27FC236}">
                  <a16:creationId xmlns:a16="http://schemas.microsoft.com/office/drawing/2014/main" id="{E125D5F5-E7FB-425C-8929-DB1C1208F93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rcRect/>
            <a:stretch/>
          </p:blipFill>
          <p:spPr bwMode="auto">
            <a:xfrm>
              <a:off x="1984159" y="1290107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3" name="Rectangle 22">
            <a:extLst>
              <a:ext uri="{FF2B5EF4-FFF2-40B4-BE49-F238E27FC236}">
                <a16:creationId xmlns:a16="http://schemas.microsoft.com/office/drawing/2014/main" id="{620F17FC-82CA-4809-AAA2-7669999A5F4A}"/>
              </a:ext>
            </a:extLst>
          </p:cNvPr>
          <p:cNvSpPr/>
          <p:nvPr/>
        </p:nvSpPr>
        <p:spPr>
          <a:xfrm>
            <a:off x="639563" y="5405055"/>
            <a:ext cx="6441843" cy="3924812"/>
          </a:xfrm>
          <a:prstGeom prst="rect">
            <a:avLst/>
          </a:prstGeom>
          <a:noFill/>
          <a:ln w="34925" cmpd="dbl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E15AF361-6628-49D8-9978-BCAB2C61A1AD}"/>
              </a:ext>
            </a:extLst>
          </p:cNvPr>
          <p:cNvGrpSpPr/>
          <p:nvPr/>
        </p:nvGrpSpPr>
        <p:grpSpPr>
          <a:xfrm>
            <a:off x="3609220" y="5602162"/>
            <a:ext cx="1571237" cy="1021655"/>
            <a:chOff x="5278903" y="2168132"/>
            <a:chExt cx="1187888" cy="759821"/>
          </a:xfrm>
        </p:grpSpPr>
        <p:pic>
          <p:nvPicPr>
            <p:cNvPr id="25" name="Graphic 24">
              <a:extLst>
                <a:ext uri="{FF2B5EF4-FFF2-40B4-BE49-F238E27FC236}">
                  <a16:creationId xmlns:a16="http://schemas.microsoft.com/office/drawing/2014/main" id="{FADA958F-74BB-40F8-950F-21CD3B79C5B4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p:blipFill>
          <p:spPr>
            <a:xfrm>
              <a:off x="5637897" y="2458053"/>
              <a:ext cx="469900" cy="469900"/>
            </a:xfrm>
            <a:prstGeom prst="rect">
              <a:avLst/>
            </a:prstGeom>
          </p:spPr>
        </p:pic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A53C742D-17C0-4A42-82FF-53AA81EC51C1}"/>
                </a:ext>
              </a:extLst>
            </p:cNvPr>
            <p:cNvSpPr txBox="1"/>
            <p:nvPr/>
          </p:nvSpPr>
          <p:spPr>
            <a:xfrm>
              <a:off x="5278903" y="2168132"/>
              <a:ext cx="1187888" cy="2288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/>
                <a:t>Central logs</a:t>
              </a:r>
              <a:endParaRPr lang="en-US" sz="1400" dirty="0"/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0E435ACE-A1D3-4031-9DB6-85D22328FE08}"/>
              </a:ext>
            </a:extLst>
          </p:cNvPr>
          <p:cNvGrpSpPr/>
          <p:nvPr/>
        </p:nvGrpSpPr>
        <p:grpSpPr>
          <a:xfrm>
            <a:off x="1707984" y="5663300"/>
            <a:ext cx="1134104" cy="616063"/>
            <a:chOff x="2248016" y="1915634"/>
            <a:chExt cx="1134104" cy="616063"/>
          </a:xfrm>
        </p:grpSpPr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44F26589-C39F-4D84-A463-9E030405CF3E}"/>
                </a:ext>
              </a:extLst>
            </p:cNvPr>
            <p:cNvSpPr txBox="1"/>
            <p:nvPr/>
          </p:nvSpPr>
          <p:spPr>
            <a:xfrm>
              <a:off x="2248016" y="2270087"/>
              <a:ext cx="113410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dirty="0"/>
                <a:t>Permissions</a:t>
              </a:r>
            </a:p>
          </p:txBody>
        </p:sp>
        <p:pic>
          <p:nvPicPr>
            <p:cNvPr id="29" name="Graphic 28">
              <a:extLst>
                <a:ext uri="{FF2B5EF4-FFF2-40B4-BE49-F238E27FC236}">
                  <a16:creationId xmlns:a16="http://schemas.microsoft.com/office/drawing/2014/main" id="{451974E0-CDFE-46A8-885B-810BC3106C8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2615053" y="1915634"/>
              <a:ext cx="400030" cy="400030"/>
            </a:xfrm>
            <a:prstGeom prst="rect">
              <a:avLst/>
            </a:prstGeom>
          </p:spPr>
        </p:pic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A7E8296B-4931-45F3-8996-F53CD991E7AF}"/>
              </a:ext>
            </a:extLst>
          </p:cNvPr>
          <p:cNvGrpSpPr/>
          <p:nvPr/>
        </p:nvGrpSpPr>
        <p:grpSpPr>
          <a:xfrm>
            <a:off x="2541742" y="5574007"/>
            <a:ext cx="644414" cy="569276"/>
            <a:chOff x="10297579" y="5276566"/>
            <a:chExt cx="644414" cy="569276"/>
          </a:xfrm>
        </p:grpSpPr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7E0139A5-8D32-4AE1-B3C7-907F049116A9}"/>
                </a:ext>
              </a:extLst>
            </p:cNvPr>
            <p:cNvSpPr txBox="1"/>
            <p:nvPr/>
          </p:nvSpPr>
          <p:spPr>
            <a:xfrm>
              <a:off x="10297579" y="5584232"/>
              <a:ext cx="64441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dirty="0"/>
                <a:t>Roles</a:t>
              </a:r>
            </a:p>
          </p:txBody>
        </p:sp>
        <p:pic>
          <p:nvPicPr>
            <p:cNvPr id="32" name="Graphic 31">
              <a:extLst>
                <a:ext uri="{FF2B5EF4-FFF2-40B4-BE49-F238E27FC236}">
                  <a16:creationId xmlns:a16="http://schemas.microsoft.com/office/drawing/2014/main" id="{B5C94169-D987-421F-B376-5D8B7C303E0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0384836" y="5276566"/>
              <a:ext cx="469900" cy="469900"/>
            </a:xfrm>
            <a:prstGeom prst="rect">
              <a:avLst/>
            </a:prstGeom>
          </p:spPr>
        </p:pic>
      </p:grp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14336FCB-FC48-48E9-91CB-BB9AF67D4244}"/>
              </a:ext>
            </a:extLst>
          </p:cNvPr>
          <p:cNvCxnSpPr>
            <a:cxnSpLocks/>
          </p:cNvCxnSpPr>
          <p:nvPr/>
        </p:nvCxnSpPr>
        <p:spPr>
          <a:xfrm>
            <a:off x="1893584" y="5559683"/>
            <a:ext cx="0" cy="949981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A4295410-E260-400A-8D2B-5CC42A979290}"/>
              </a:ext>
            </a:extLst>
          </p:cNvPr>
          <p:cNvCxnSpPr>
            <a:cxnSpLocks/>
          </p:cNvCxnSpPr>
          <p:nvPr/>
        </p:nvCxnSpPr>
        <p:spPr>
          <a:xfrm>
            <a:off x="3163661" y="5559683"/>
            <a:ext cx="0" cy="949981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>
            <a:extLst>
              <a:ext uri="{FF2B5EF4-FFF2-40B4-BE49-F238E27FC236}">
                <a16:creationId xmlns:a16="http://schemas.microsoft.com/office/drawing/2014/main" id="{DB54AECC-3490-412C-859B-734919A7CE5A}"/>
              </a:ext>
            </a:extLst>
          </p:cNvPr>
          <p:cNvSpPr txBox="1"/>
          <p:nvPr/>
        </p:nvSpPr>
        <p:spPr>
          <a:xfrm>
            <a:off x="2650360" y="7086743"/>
            <a:ext cx="1134101" cy="633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380"/>
              </a:lnSpc>
            </a:pPr>
            <a:r>
              <a:rPr lang="en-US" sz="1400"/>
              <a:t>CloudFront access</a:t>
            </a:r>
            <a:endParaRPr lang="en-US" sz="1400" dirty="0"/>
          </a:p>
          <a:p>
            <a:pPr algn="ctr">
              <a:lnSpc>
                <a:spcPts val="1380"/>
              </a:lnSpc>
            </a:pPr>
            <a:r>
              <a:rPr lang="en-US" sz="1400"/>
              <a:t>logs</a:t>
            </a:r>
            <a:endParaRPr lang="en-US" sz="1400" dirty="0"/>
          </a:p>
        </p:txBody>
      </p: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29C383E6-5EA5-4CED-B48F-93A75DFDBD96}"/>
              </a:ext>
            </a:extLst>
          </p:cNvPr>
          <p:cNvCxnSpPr>
            <a:cxnSpLocks/>
          </p:cNvCxnSpPr>
          <p:nvPr/>
        </p:nvCxnSpPr>
        <p:spPr>
          <a:xfrm flipV="1">
            <a:off x="3373772" y="6520087"/>
            <a:ext cx="685632" cy="500241"/>
          </a:xfrm>
          <a:prstGeom prst="straightConnector1">
            <a:avLst/>
          </a:prstGeom>
          <a:ln w="22225">
            <a:solidFill>
              <a:schemeClr val="tx1"/>
            </a:solidFill>
            <a:prstDash val="soli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" name="Group 36">
            <a:extLst>
              <a:ext uri="{FF2B5EF4-FFF2-40B4-BE49-F238E27FC236}">
                <a16:creationId xmlns:a16="http://schemas.microsoft.com/office/drawing/2014/main" id="{66547ECF-C53C-455B-954F-9A83D4BDF2B5}"/>
              </a:ext>
            </a:extLst>
          </p:cNvPr>
          <p:cNvGrpSpPr/>
          <p:nvPr/>
        </p:nvGrpSpPr>
        <p:grpSpPr>
          <a:xfrm>
            <a:off x="3794813" y="6685917"/>
            <a:ext cx="1195009" cy="1203445"/>
            <a:chOff x="5761661" y="3654810"/>
            <a:chExt cx="1195009" cy="1203445"/>
          </a:xfrm>
        </p:grpSpPr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EB85EA97-67D5-46C4-8E38-5BE726E055C4}"/>
                </a:ext>
              </a:extLst>
            </p:cNvPr>
            <p:cNvSpPr txBox="1"/>
            <p:nvPr/>
          </p:nvSpPr>
          <p:spPr>
            <a:xfrm>
              <a:off x="5761661" y="4224812"/>
              <a:ext cx="1195009" cy="633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380"/>
                </a:lnSpc>
              </a:pPr>
              <a:r>
                <a:rPr lang="en-US" sz="1400"/>
                <a:t>Global Accelerator flow logs</a:t>
              </a:r>
              <a:endParaRPr lang="en-US" sz="1400" dirty="0"/>
            </a:p>
          </p:txBody>
        </p:sp>
        <p:cxnSp>
          <p:nvCxnSpPr>
            <p:cNvPr id="39" name="Straight Arrow Connector 38">
              <a:extLst>
                <a:ext uri="{FF2B5EF4-FFF2-40B4-BE49-F238E27FC236}">
                  <a16:creationId xmlns:a16="http://schemas.microsoft.com/office/drawing/2014/main" id="{8BD39170-E682-46B8-9FBD-2936FCFFF696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6355504" y="3654810"/>
              <a:ext cx="1" cy="523220"/>
            </a:xfrm>
            <a:prstGeom prst="straightConnector1">
              <a:avLst/>
            </a:prstGeom>
            <a:ln w="22225">
              <a:solidFill>
                <a:schemeClr val="tx1"/>
              </a:solidFill>
              <a:prstDash val="solid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71AE34A1-1921-48E8-AC50-A55E78EBF930}"/>
              </a:ext>
            </a:extLst>
          </p:cNvPr>
          <p:cNvGrpSpPr/>
          <p:nvPr/>
        </p:nvGrpSpPr>
        <p:grpSpPr>
          <a:xfrm>
            <a:off x="4785276" y="8257702"/>
            <a:ext cx="1195014" cy="931090"/>
            <a:chOff x="6631266" y="5206711"/>
            <a:chExt cx="1195014" cy="931090"/>
          </a:xfrm>
        </p:grpSpPr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F328B117-A970-46EF-9220-6F371A8CBFA6}"/>
                </a:ext>
              </a:extLst>
            </p:cNvPr>
            <p:cNvSpPr txBox="1"/>
            <p:nvPr/>
          </p:nvSpPr>
          <p:spPr>
            <a:xfrm>
              <a:off x="6631266" y="5676136"/>
              <a:ext cx="119501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/>
                <a:t>AWS IAM</a:t>
              </a:r>
            </a:p>
            <a:p>
              <a:pPr algn="ctr"/>
              <a:r>
                <a:rPr lang="en-US" sz="1200" dirty="0"/>
                <a:t>Access Analyzer</a:t>
              </a:r>
            </a:p>
          </p:txBody>
        </p:sp>
        <p:pic>
          <p:nvPicPr>
            <p:cNvPr id="42" name="Graphic 41">
              <a:extLst>
                <a:ext uri="{FF2B5EF4-FFF2-40B4-BE49-F238E27FC236}">
                  <a16:creationId xmlns:a16="http://schemas.microsoft.com/office/drawing/2014/main" id="{78211797-8859-4A59-BF99-F4E29985B1A7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p:blipFill>
          <p:spPr>
            <a:xfrm>
              <a:off x="6997149" y="5206711"/>
              <a:ext cx="407987" cy="457200"/>
            </a:xfrm>
            <a:prstGeom prst="rect">
              <a:avLst/>
            </a:prstGeom>
          </p:spPr>
        </p:pic>
      </p:grp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ED94B01B-2FB3-4B86-8CCB-C00B338AA4BB}"/>
              </a:ext>
            </a:extLst>
          </p:cNvPr>
          <p:cNvCxnSpPr>
            <a:cxnSpLocks/>
          </p:cNvCxnSpPr>
          <p:nvPr/>
        </p:nvCxnSpPr>
        <p:spPr>
          <a:xfrm>
            <a:off x="924593" y="8044962"/>
            <a:ext cx="594360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4" name="Group 43">
            <a:extLst>
              <a:ext uri="{FF2B5EF4-FFF2-40B4-BE49-F238E27FC236}">
                <a16:creationId xmlns:a16="http://schemas.microsoft.com/office/drawing/2014/main" id="{CA34E0F3-674E-430D-89AB-FDD713042C81}"/>
              </a:ext>
            </a:extLst>
          </p:cNvPr>
          <p:cNvGrpSpPr/>
          <p:nvPr/>
        </p:nvGrpSpPr>
        <p:grpSpPr>
          <a:xfrm>
            <a:off x="5857922" y="8257704"/>
            <a:ext cx="1147961" cy="920831"/>
            <a:chOff x="7712648" y="5206711"/>
            <a:chExt cx="1147961" cy="920831"/>
          </a:xfrm>
        </p:grpSpPr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54A602E7-56A1-4E2F-9579-2F4664BA1578}"/>
                </a:ext>
              </a:extLst>
            </p:cNvPr>
            <p:cNvSpPr txBox="1"/>
            <p:nvPr/>
          </p:nvSpPr>
          <p:spPr>
            <a:xfrm>
              <a:off x="7712648" y="5676136"/>
              <a:ext cx="1147961" cy="4514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380"/>
                </a:lnSpc>
              </a:pPr>
              <a:r>
                <a:rPr lang="en-US" sz="1200" dirty="0"/>
                <a:t>Organization trail</a:t>
              </a:r>
            </a:p>
          </p:txBody>
        </p:sp>
        <p:pic>
          <p:nvPicPr>
            <p:cNvPr id="46" name="Graphic 23">
              <a:extLst>
                <a:ext uri="{FF2B5EF4-FFF2-40B4-BE49-F238E27FC236}">
                  <a16:creationId xmlns:a16="http://schemas.microsoft.com/office/drawing/2014/main" id="{DC6366A7-93F1-41DE-A60D-DBC4E63D56F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8">
              <a:extLs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rcRect/>
            <a:stretch/>
          </p:blipFill>
          <p:spPr bwMode="auto">
            <a:xfrm>
              <a:off x="8028659" y="5206711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47" name="Group 46">
            <a:extLst>
              <a:ext uri="{FF2B5EF4-FFF2-40B4-BE49-F238E27FC236}">
                <a16:creationId xmlns:a16="http://schemas.microsoft.com/office/drawing/2014/main" id="{E080E6E0-0943-41E8-B2A5-4B9BB68B6D38}"/>
              </a:ext>
            </a:extLst>
          </p:cNvPr>
          <p:cNvGrpSpPr/>
          <p:nvPr/>
        </p:nvGrpSpPr>
        <p:grpSpPr>
          <a:xfrm>
            <a:off x="1688887" y="8257702"/>
            <a:ext cx="932222" cy="931090"/>
            <a:chOff x="3519407" y="5206711"/>
            <a:chExt cx="932222" cy="931090"/>
          </a:xfrm>
        </p:grpSpPr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231FE2E7-E414-4480-8879-23BEE6F854E8}"/>
                </a:ext>
              </a:extLst>
            </p:cNvPr>
            <p:cNvSpPr txBox="1"/>
            <p:nvPr/>
          </p:nvSpPr>
          <p:spPr>
            <a:xfrm>
              <a:off x="3519407" y="5676136"/>
              <a:ext cx="93222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/>
                <a:t>Amazon</a:t>
              </a:r>
            </a:p>
            <a:p>
              <a:pPr algn="ctr"/>
              <a:r>
                <a:rPr lang="en-US" sz="1200"/>
                <a:t>GuardDuty</a:t>
              </a:r>
              <a:endParaRPr lang="en-US" sz="1200" dirty="0"/>
            </a:p>
          </p:txBody>
        </p:sp>
        <p:pic>
          <p:nvPicPr>
            <p:cNvPr id="49" name="Graphic 19">
              <a:extLst>
                <a:ext uri="{FF2B5EF4-FFF2-40B4-BE49-F238E27FC236}">
                  <a16:creationId xmlns:a16="http://schemas.microsoft.com/office/drawing/2014/main" id="{03B61007-F936-4601-A876-8AE71540BCA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rcRect/>
            <a:stretch/>
          </p:blipFill>
          <p:spPr bwMode="auto">
            <a:xfrm>
              <a:off x="3754977" y="5206711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50" name="Group 49">
            <a:extLst>
              <a:ext uri="{FF2B5EF4-FFF2-40B4-BE49-F238E27FC236}">
                <a16:creationId xmlns:a16="http://schemas.microsoft.com/office/drawing/2014/main" id="{CE46AF23-F67A-41B3-9874-0B9367867858}"/>
              </a:ext>
            </a:extLst>
          </p:cNvPr>
          <p:cNvGrpSpPr/>
          <p:nvPr/>
        </p:nvGrpSpPr>
        <p:grpSpPr>
          <a:xfrm>
            <a:off x="2498738" y="8257702"/>
            <a:ext cx="1449440" cy="746424"/>
            <a:chOff x="4341273" y="5206711"/>
            <a:chExt cx="1449440" cy="746424"/>
          </a:xfrm>
        </p:grpSpPr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0ED24F13-B53D-469A-86C6-19B8A917D143}"/>
                </a:ext>
              </a:extLst>
            </p:cNvPr>
            <p:cNvSpPr txBox="1"/>
            <p:nvPr/>
          </p:nvSpPr>
          <p:spPr>
            <a:xfrm>
              <a:off x="4341273" y="5676136"/>
              <a:ext cx="144944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/>
                <a:t>Amazon </a:t>
              </a:r>
              <a:r>
                <a:rPr lang="en-US" sz="1200" dirty="0"/>
                <a:t>Macie</a:t>
              </a:r>
            </a:p>
          </p:txBody>
        </p:sp>
        <p:pic>
          <p:nvPicPr>
            <p:cNvPr id="52" name="Graphic 6">
              <a:extLst>
                <a:ext uri="{FF2B5EF4-FFF2-40B4-BE49-F238E27FC236}">
                  <a16:creationId xmlns:a16="http://schemas.microsoft.com/office/drawing/2014/main" id="{72E7F12F-341C-4417-8EB0-38ABBDB6ECD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0">
              <a:extLst>
                <a:ext uri="{96DAC541-7B7A-43D3-8B79-37D633B846F1}">
                  <asvg:svgBlip xmlns:asvg="http://schemas.microsoft.com/office/drawing/2016/SVG/main" r:embed="rId21"/>
                </a:ext>
              </a:extLst>
            </a:blip>
            <a:srcRect/>
            <a:stretch/>
          </p:blipFill>
          <p:spPr bwMode="auto">
            <a:xfrm>
              <a:off x="4835701" y="5206711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id="{8B1DE58A-4861-4166-9904-DFA34E733605}"/>
              </a:ext>
            </a:extLst>
          </p:cNvPr>
          <p:cNvGrpSpPr/>
          <p:nvPr/>
        </p:nvGrpSpPr>
        <p:grpSpPr>
          <a:xfrm>
            <a:off x="3825807" y="8257702"/>
            <a:ext cx="1081840" cy="746424"/>
            <a:chOff x="5587035" y="5206711"/>
            <a:chExt cx="1081840" cy="746424"/>
          </a:xfrm>
        </p:grpSpPr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C1D290B6-3AA7-4B21-B55F-503512555A17}"/>
                </a:ext>
              </a:extLst>
            </p:cNvPr>
            <p:cNvSpPr txBox="1"/>
            <p:nvPr/>
          </p:nvSpPr>
          <p:spPr>
            <a:xfrm>
              <a:off x="5587035" y="5676136"/>
              <a:ext cx="108184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/>
                <a:t>AWS Config</a:t>
              </a:r>
            </a:p>
          </p:txBody>
        </p:sp>
        <p:pic>
          <p:nvPicPr>
            <p:cNvPr id="55" name="Graphic 8">
              <a:extLst>
                <a:ext uri="{FF2B5EF4-FFF2-40B4-BE49-F238E27FC236}">
                  <a16:creationId xmlns:a16="http://schemas.microsoft.com/office/drawing/2014/main" id="{08532C60-3601-4CC5-99C5-F0254A610A2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2">
              <a:extLst>
                <a:ext uri="{96DAC541-7B7A-43D3-8B79-37D633B846F1}">
                  <asvg:svgBlip xmlns:asvg="http://schemas.microsoft.com/office/drawing/2016/SVG/main" r:embed="rId23"/>
                </a:ext>
              </a:extLst>
            </a:blip>
            <a:srcRect/>
            <a:stretch/>
          </p:blipFill>
          <p:spPr bwMode="auto">
            <a:xfrm>
              <a:off x="5916425" y="5206711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56" name="Group 55">
            <a:extLst>
              <a:ext uri="{FF2B5EF4-FFF2-40B4-BE49-F238E27FC236}">
                <a16:creationId xmlns:a16="http://schemas.microsoft.com/office/drawing/2014/main" id="{33E70884-5347-4A2E-B47C-5D022AF7A44E}"/>
              </a:ext>
            </a:extLst>
          </p:cNvPr>
          <p:cNvGrpSpPr/>
          <p:nvPr/>
        </p:nvGrpSpPr>
        <p:grpSpPr>
          <a:xfrm>
            <a:off x="778006" y="8257702"/>
            <a:ext cx="1033252" cy="931090"/>
            <a:chOff x="2404134" y="5206711"/>
            <a:chExt cx="1033252" cy="931090"/>
          </a:xfrm>
        </p:grpSpPr>
        <p:pic>
          <p:nvPicPr>
            <p:cNvPr id="57" name="Graphic 19">
              <a:extLst>
                <a:ext uri="{FF2B5EF4-FFF2-40B4-BE49-F238E27FC236}">
                  <a16:creationId xmlns:a16="http://schemas.microsoft.com/office/drawing/2014/main" id="{EC8A7709-5C21-4A50-A236-56A8337EBFE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rcRect/>
            <a:stretch/>
          </p:blipFill>
          <p:spPr bwMode="auto">
            <a:xfrm>
              <a:off x="2674253" y="5206711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F5BED660-34A0-4AF9-93AA-DB7853C2A09E}"/>
                </a:ext>
              </a:extLst>
            </p:cNvPr>
            <p:cNvSpPr txBox="1"/>
            <p:nvPr/>
          </p:nvSpPr>
          <p:spPr>
            <a:xfrm>
              <a:off x="2404134" y="5676136"/>
              <a:ext cx="10332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/>
                <a:t>AWS Security Hub CSPM</a:t>
              </a:r>
            </a:p>
          </p:txBody>
        </p:sp>
      </p:grpSp>
      <p:grpSp>
        <p:nvGrpSpPr>
          <p:cNvPr id="59" name="Group 58">
            <a:extLst>
              <a:ext uri="{FF2B5EF4-FFF2-40B4-BE49-F238E27FC236}">
                <a16:creationId xmlns:a16="http://schemas.microsoft.com/office/drawing/2014/main" id="{80D035C7-321A-4D9D-B417-10A64EEB58C0}"/>
              </a:ext>
            </a:extLst>
          </p:cNvPr>
          <p:cNvGrpSpPr/>
          <p:nvPr/>
        </p:nvGrpSpPr>
        <p:grpSpPr>
          <a:xfrm>
            <a:off x="553244" y="5580623"/>
            <a:ext cx="1364961" cy="965410"/>
            <a:chOff x="1523478" y="1290107"/>
            <a:chExt cx="1364961" cy="965410"/>
          </a:xfrm>
        </p:grpSpPr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F972B5AC-4389-43AE-89BC-020192C6DA25}"/>
                </a:ext>
              </a:extLst>
            </p:cNvPr>
            <p:cNvSpPr txBox="1"/>
            <p:nvPr/>
          </p:nvSpPr>
          <p:spPr>
            <a:xfrm>
              <a:off x="1523478" y="1732297"/>
              <a:ext cx="136496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/>
                <a:t>Log Archive</a:t>
              </a:r>
            </a:p>
            <a:p>
              <a:pPr algn="ctr"/>
              <a:r>
                <a:rPr lang="en-US" sz="1400"/>
                <a:t>account</a:t>
              </a:r>
              <a:endParaRPr lang="en-US" sz="1400" dirty="0"/>
            </a:p>
          </p:txBody>
        </p:sp>
        <p:pic>
          <p:nvPicPr>
            <p:cNvPr id="61" name="Graphic 7">
              <a:extLst>
                <a:ext uri="{FF2B5EF4-FFF2-40B4-BE49-F238E27FC236}">
                  <a16:creationId xmlns:a16="http://schemas.microsoft.com/office/drawing/2014/main" id="{6A3071B2-F67E-4FCC-8BDB-0E2AF3E3E7D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rcRect/>
            <a:stretch/>
          </p:blipFill>
          <p:spPr bwMode="auto">
            <a:xfrm>
              <a:off x="1984159" y="1290107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cxnSp>
        <p:nvCxnSpPr>
          <p:cNvPr id="62" name="Straight Arrow Connector 61">
            <a:extLst>
              <a:ext uri="{FF2B5EF4-FFF2-40B4-BE49-F238E27FC236}">
                <a16:creationId xmlns:a16="http://schemas.microsoft.com/office/drawing/2014/main" id="{B0BB38E5-B2DC-43CA-9236-868CA81AAB5F}"/>
              </a:ext>
            </a:extLst>
          </p:cNvPr>
          <p:cNvCxnSpPr>
            <a:cxnSpLocks/>
          </p:cNvCxnSpPr>
          <p:nvPr/>
        </p:nvCxnSpPr>
        <p:spPr>
          <a:xfrm flipH="1" flipV="1">
            <a:off x="4705491" y="6544297"/>
            <a:ext cx="685632" cy="500241"/>
          </a:xfrm>
          <a:prstGeom prst="straightConnector1">
            <a:avLst/>
          </a:prstGeom>
          <a:ln w="22225">
            <a:solidFill>
              <a:schemeClr val="tx1"/>
            </a:solidFill>
            <a:prstDash val="soli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TextBox 62">
            <a:extLst>
              <a:ext uri="{FF2B5EF4-FFF2-40B4-BE49-F238E27FC236}">
                <a16:creationId xmlns:a16="http://schemas.microsoft.com/office/drawing/2014/main" id="{36C5F1C5-5032-4ADE-872B-444A245E0311}"/>
              </a:ext>
            </a:extLst>
          </p:cNvPr>
          <p:cNvSpPr txBox="1"/>
          <p:nvPr/>
        </p:nvSpPr>
        <p:spPr>
          <a:xfrm>
            <a:off x="4939210" y="7086743"/>
            <a:ext cx="1134101" cy="4539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380"/>
              </a:lnSpc>
            </a:pPr>
            <a:r>
              <a:rPr lang="en-US" sz="1400"/>
              <a:t>AWS WAF</a:t>
            </a:r>
            <a:endParaRPr lang="en-US" sz="1400" dirty="0"/>
          </a:p>
          <a:p>
            <a:pPr algn="ctr">
              <a:lnSpc>
                <a:spcPts val="1380"/>
              </a:lnSpc>
            </a:pPr>
            <a:r>
              <a:rPr lang="en-US" sz="1400"/>
              <a:t>logs</a:t>
            </a:r>
            <a:endParaRPr lang="en-US" sz="1400" dirty="0"/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52005840-4A40-42EE-B2A0-49C603039BA3}"/>
              </a:ext>
            </a:extLst>
          </p:cNvPr>
          <p:cNvSpPr txBox="1"/>
          <p:nvPr/>
        </p:nvSpPr>
        <p:spPr>
          <a:xfrm>
            <a:off x="1150248" y="1794638"/>
            <a:ext cx="23629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OU – Security</a:t>
            </a:r>
          </a:p>
        </p:txBody>
      </p:sp>
      <p:pic>
        <p:nvPicPr>
          <p:cNvPr id="65" name="Graphic 17">
            <a:extLst>
              <a:ext uri="{FF2B5EF4-FFF2-40B4-BE49-F238E27FC236}">
                <a16:creationId xmlns:a16="http://schemas.microsoft.com/office/drawing/2014/main" id="{473B69ED-5753-4F85-BC76-43D1180034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rcRect/>
          <a:stretch/>
        </p:blipFill>
        <p:spPr bwMode="auto">
          <a:xfrm>
            <a:off x="608617" y="1720373"/>
            <a:ext cx="548640" cy="548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6" name="TextBox 65">
            <a:extLst>
              <a:ext uri="{FF2B5EF4-FFF2-40B4-BE49-F238E27FC236}">
                <a16:creationId xmlns:a16="http://schemas.microsoft.com/office/drawing/2014/main" id="{62237384-0BF5-4905-8801-B0132003AA87}"/>
              </a:ext>
            </a:extLst>
          </p:cNvPr>
          <p:cNvSpPr txBox="1"/>
          <p:nvPr/>
        </p:nvSpPr>
        <p:spPr>
          <a:xfrm>
            <a:off x="7889163" y="1794638"/>
            <a:ext cx="23629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OU – Infrastructure</a:t>
            </a:r>
          </a:p>
        </p:txBody>
      </p:sp>
      <p:pic>
        <p:nvPicPr>
          <p:cNvPr id="67" name="Graphic 17">
            <a:extLst>
              <a:ext uri="{FF2B5EF4-FFF2-40B4-BE49-F238E27FC236}">
                <a16:creationId xmlns:a16="http://schemas.microsoft.com/office/drawing/2014/main" id="{9C0B3F5E-8659-462B-B27D-3E5AD29C678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rcRect/>
          <a:stretch/>
        </p:blipFill>
        <p:spPr bwMode="auto">
          <a:xfrm>
            <a:off x="7348152" y="1720373"/>
            <a:ext cx="548640" cy="548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8" name="Rectangle 67">
            <a:extLst>
              <a:ext uri="{FF2B5EF4-FFF2-40B4-BE49-F238E27FC236}">
                <a16:creationId xmlns:a16="http://schemas.microsoft.com/office/drawing/2014/main" id="{33951E76-26DA-4529-91C8-2EDC245E26B5}"/>
              </a:ext>
            </a:extLst>
          </p:cNvPr>
          <p:cNvSpPr/>
          <p:nvPr/>
        </p:nvSpPr>
        <p:spPr>
          <a:xfrm>
            <a:off x="7387429" y="2327839"/>
            <a:ext cx="6695434" cy="6384286"/>
          </a:xfrm>
          <a:prstGeom prst="rect">
            <a:avLst/>
          </a:prstGeom>
          <a:noFill/>
          <a:ln w="34925" cmpd="dbl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782077E3-D651-48DC-BE71-9D50E3143EC2}"/>
              </a:ext>
            </a:extLst>
          </p:cNvPr>
          <p:cNvSpPr txBox="1"/>
          <p:nvPr/>
        </p:nvSpPr>
        <p:spPr>
          <a:xfrm>
            <a:off x="8795249" y="6134256"/>
            <a:ext cx="17772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AWS Shield Advanced</a:t>
            </a:r>
          </a:p>
        </p:txBody>
      </p:sp>
      <p:pic>
        <p:nvPicPr>
          <p:cNvPr id="70" name="Graphic 69">
            <a:extLst>
              <a:ext uri="{FF2B5EF4-FFF2-40B4-BE49-F238E27FC236}">
                <a16:creationId xmlns:a16="http://schemas.microsoft.com/office/drawing/2014/main" id="{016A023E-8E00-45F0-B53E-2B79AF77BAF1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>
            <a:off x="9347745" y="5369452"/>
            <a:ext cx="740664" cy="740664"/>
          </a:xfrm>
          <a:prstGeom prst="rect">
            <a:avLst/>
          </a:prstGeom>
        </p:spPr>
      </p:pic>
      <p:grpSp>
        <p:nvGrpSpPr>
          <p:cNvPr id="71" name="Group 70">
            <a:extLst>
              <a:ext uri="{FF2B5EF4-FFF2-40B4-BE49-F238E27FC236}">
                <a16:creationId xmlns:a16="http://schemas.microsoft.com/office/drawing/2014/main" id="{AE72B579-0CC5-43C0-8248-5C90E4E7E18A}"/>
              </a:ext>
            </a:extLst>
          </p:cNvPr>
          <p:cNvGrpSpPr/>
          <p:nvPr/>
        </p:nvGrpSpPr>
        <p:grpSpPr>
          <a:xfrm>
            <a:off x="8339860" y="2614367"/>
            <a:ext cx="1134104" cy="616063"/>
            <a:chOff x="2248016" y="1915634"/>
            <a:chExt cx="1134104" cy="616063"/>
          </a:xfrm>
        </p:grpSpPr>
        <p:sp>
          <p:nvSpPr>
            <p:cNvPr id="72" name="TextBox 71">
              <a:extLst>
                <a:ext uri="{FF2B5EF4-FFF2-40B4-BE49-F238E27FC236}">
                  <a16:creationId xmlns:a16="http://schemas.microsoft.com/office/drawing/2014/main" id="{8EF1CFE4-2671-4A58-8926-512AE72651B1}"/>
                </a:ext>
              </a:extLst>
            </p:cNvPr>
            <p:cNvSpPr txBox="1"/>
            <p:nvPr/>
          </p:nvSpPr>
          <p:spPr>
            <a:xfrm>
              <a:off x="2248016" y="2270087"/>
              <a:ext cx="113410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dirty="0"/>
                <a:t>Permissions</a:t>
              </a:r>
            </a:p>
          </p:txBody>
        </p:sp>
        <p:pic>
          <p:nvPicPr>
            <p:cNvPr id="73" name="Graphic 72">
              <a:extLst>
                <a:ext uri="{FF2B5EF4-FFF2-40B4-BE49-F238E27FC236}">
                  <a16:creationId xmlns:a16="http://schemas.microsoft.com/office/drawing/2014/main" id="{1055F6E5-4A19-440D-9897-A54A00B07A9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2615053" y="1915634"/>
              <a:ext cx="400030" cy="400030"/>
            </a:xfrm>
            <a:prstGeom prst="rect">
              <a:avLst/>
            </a:prstGeom>
          </p:spPr>
        </p:pic>
      </p:grpSp>
      <p:grpSp>
        <p:nvGrpSpPr>
          <p:cNvPr id="74" name="Group 73">
            <a:extLst>
              <a:ext uri="{FF2B5EF4-FFF2-40B4-BE49-F238E27FC236}">
                <a16:creationId xmlns:a16="http://schemas.microsoft.com/office/drawing/2014/main" id="{22FA849B-3C9B-45D5-81C8-988076C16703}"/>
              </a:ext>
            </a:extLst>
          </p:cNvPr>
          <p:cNvGrpSpPr/>
          <p:nvPr/>
        </p:nvGrpSpPr>
        <p:grpSpPr>
          <a:xfrm>
            <a:off x="9173618" y="2525074"/>
            <a:ext cx="644414" cy="569276"/>
            <a:chOff x="10297579" y="5276566"/>
            <a:chExt cx="644414" cy="569276"/>
          </a:xfrm>
        </p:grpSpPr>
        <p:sp>
          <p:nvSpPr>
            <p:cNvPr id="75" name="TextBox 74">
              <a:extLst>
                <a:ext uri="{FF2B5EF4-FFF2-40B4-BE49-F238E27FC236}">
                  <a16:creationId xmlns:a16="http://schemas.microsoft.com/office/drawing/2014/main" id="{CF04ACEE-8338-463D-A93A-3F5AA78CDA8A}"/>
                </a:ext>
              </a:extLst>
            </p:cNvPr>
            <p:cNvSpPr txBox="1"/>
            <p:nvPr/>
          </p:nvSpPr>
          <p:spPr>
            <a:xfrm>
              <a:off x="10297579" y="5584232"/>
              <a:ext cx="64441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dirty="0"/>
                <a:t>Roles</a:t>
              </a:r>
            </a:p>
          </p:txBody>
        </p:sp>
        <p:pic>
          <p:nvPicPr>
            <p:cNvPr id="76" name="Graphic 75">
              <a:extLst>
                <a:ext uri="{FF2B5EF4-FFF2-40B4-BE49-F238E27FC236}">
                  <a16:creationId xmlns:a16="http://schemas.microsoft.com/office/drawing/2014/main" id="{650FFB5F-FD35-4A50-8B44-311A1187354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0384836" y="5276566"/>
              <a:ext cx="469900" cy="469900"/>
            </a:xfrm>
            <a:prstGeom prst="rect">
              <a:avLst/>
            </a:prstGeom>
          </p:spPr>
        </p:pic>
      </p:grpSp>
      <p:cxnSp>
        <p:nvCxnSpPr>
          <p:cNvPr id="77" name="Straight Connector 76">
            <a:extLst>
              <a:ext uri="{FF2B5EF4-FFF2-40B4-BE49-F238E27FC236}">
                <a16:creationId xmlns:a16="http://schemas.microsoft.com/office/drawing/2014/main" id="{C5B778BB-B0AF-42B2-8748-74BC6FA0A5AA}"/>
              </a:ext>
            </a:extLst>
          </p:cNvPr>
          <p:cNvCxnSpPr>
            <a:cxnSpLocks/>
          </p:cNvCxnSpPr>
          <p:nvPr/>
        </p:nvCxnSpPr>
        <p:spPr>
          <a:xfrm flipH="1">
            <a:off x="9807028" y="2527501"/>
            <a:ext cx="0" cy="980469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Straight Connector 77">
            <a:extLst>
              <a:ext uri="{FF2B5EF4-FFF2-40B4-BE49-F238E27FC236}">
                <a16:creationId xmlns:a16="http://schemas.microsoft.com/office/drawing/2014/main" id="{CD47C222-4EFA-4E89-9493-CE3DEBEB6235}"/>
              </a:ext>
            </a:extLst>
          </p:cNvPr>
          <p:cNvCxnSpPr>
            <a:cxnSpLocks/>
          </p:cNvCxnSpPr>
          <p:nvPr/>
        </p:nvCxnSpPr>
        <p:spPr>
          <a:xfrm>
            <a:off x="8472083" y="2527501"/>
            <a:ext cx="0" cy="980469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Straight Arrow Connector 78">
            <a:extLst>
              <a:ext uri="{FF2B5EF4-FFF2-40B4-BE49-F238E27FC236}">
                <a16:creationId xmlns:a16="http://schemas.microsoft.com/office/drawing/2014/main" id="{6D3E1879-249B-4D68-9609-B169025198CD}"/>
              </a:ext>
            </a:extLst>
          </p:cNvPr>
          <p:cNvCxnSpPr>
            <a:cxnSpLocks/>
          </p:cNvCxnSpPr>
          <p:nvPr/>
        </p:nvCxnSpPr>
        <p:spPr>
          <a:xfrm rot="20483727" flipV="1">
            <a:off x="9061777" y="4488694"/>
            <a:ext cx="685800" cy="7230"/>
          </a:xfrm>
          <a:prstGeom prst="straightConnector1">
            <a:avLst/>
          </a:prstGeom>
          <a:ln w="12700">
            <a:solidFill>
              <a:schemeClr val="tx1"/>
            </a:solidFill>
            <a:prstDash val="soli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TextBox 79">
            <a:extLst>
              <a:ext uri="{FF2B5EF4-FFF2-40B4-BE49-F238E27FC236}">
                <a16:creationId xmlns:a16="http://schemas.microsoft.com/office/drawing/2014/main" id="{AB502F02-BFE5-4FFF-AA9A-36857512EC1A}"/>
              </a:ext>
            </a:extLst>
          </p:cNvPr>
          <p:cNvSpPr txBox="1"/>
          <p:nvPr/>
        </p:nvSpPr>
        <p:spPr>
          <a:xfrm rot="20483727">
            <a:off x="9009897" y="4295736"/>
            <a:ext cx="744482" cy="4538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380"/>
              </a:lnSpc>
            </a:pPr>
            <a:r>
              <a:rPr lang="en-US" sz="1400" dirty="0"/>
              <a:t>DNS</a:t>
            </a:r>
          </a:p>
          <a:p>
            <a:pPr algn="ctr">
              <a:lnSpc>
                <a:spcPts val="1380"/>
              </a:lnSpc>
            </a:pPr>
            <a:r>
              <a:rPr lang="en-US" sz="1400" dirty="0"/>
              <a:t>l</a:t>
            </a:r>
            <a:r>
              <a:rPr lang="en-US" sz="1400"/>
              <a:t>ogs</a:t>
            </a:r>
            <a:endParaRPr lang="en-US" sz="1400" dirty="0"/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030BB0E3-43A9-47E3-BB05-EB3C67B5BD03}"/>
              </a:ext>
            </a:extLst>
          </p:cNvPr>
          <p:cNvSpPr txBox="1"/>
          <p:nvPr/>
        </p:nvSpPr>
        <p:spPr>
          <a:xfrm>
            <a:off x="7926873" y="4932293"/>
            <a:ext cx="15600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Amazon Route 53</a:t>
            </a:r>
          </a:p>
        </p:txBody>
      </p:sp>
      <p:pic>
        <p:nvPicPr>
          <p:cNvPr id="82" name="Graphic 21">
            <a:extLst>
              <a:ext uri="{FF2B5EF4-FFF2-40B4-BE49-F238E27FC236}">
                <a16:creationId xmlns:a16="http://schemas.microsoft.com/office/drawing/2014/main" id="{F4EC7189-E774-4B0F-841F-7427810833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8">
            <a:extLst>
              <a:ext uri="{96DAC541-7B7A-43D3-8B79-37D633B846F1}">
                <asvg:svgBlip xmlns:asvg="http://schemas.microsoft.com/office/drawing/2016/SVG/main" r:embed="rId29"/>
              </a:ext>
            </a:extLst>
          </a:blip>
          <a:srcRect/>
          <a:stretch/>
        </p:blipFill>
        <p:spPr bwMode="auto">
          <a:xfrm>
            <a:off x="8325893" y="4169995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3" name="TextBox 82">
            <a:extLst>
              <a:ext uri="{FF2B5EF4-FFF2-40B4-BE49-F238E27FC236}">
                <a16:creationId xmlns:a16="http://schemas.microsoft.com/office/drawing/2014/main" id="{7A1792B5-D8CE-43C2-A817-D94CF4466A1A}"/>
              </a:ext>
            </a:extLst>
          </p:cNvPr>
          <p:cNvSpPr txBox="1"/>
          <p:nvPr/>
        </p:nvSpPr>
        <p:spPr>
          <a:xfrm>
            <a:off x="9807617" y="4932293"/>
            <a:ext cx="17285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Amazon CloudFront</a:t>
            </a:r>
          </a:p>
        </p:txBody>
      </p:sp>
      <p:pic>
        <p:nvPicPr>
          <p:cNvPr id="84" name="Graphic 19">
            <a:extLst>
              <a:ext uri="{FF2B5EF4-FFF2-40B4-BE49-F238E27FC236}">
                <a16:creationId xmlns:a16="http://schemas.microsoft.com/office/drawing/2014/main" id="{36AEABBA-7D88-4061-9895-56D33072DA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0">
            <a:extLst>
              <a:ext uri="{96DAC541-7B7A-43D3-8B79-37D633B846F1}">
                <asvg:svgBlip xmlns:asvg="http://schemas.microsoft.com/office/drawing/2016/SVG/main" r:embed="rId31"/>
              </a:ext>
            </a:extLst>
          </a:blip>
          <a:srcRect/>
          <a:stretch/>
        </p:blipFill>
        <p:spPr bwMode="auto">
          <a:xfrm>
            <a:off x="10290902" y="4169995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5" name="TextBox 84">
            <a:extLst>
              <a:ext uri="{FF2B5EF4-FFF2-40B4-BE49-F238E27FC236}">
                <a16:creationId xmlns:a16="http://schemas.microsoft.com/office/drawing/2014/main" id="{3AEF7690-56B1-4AB6-818C-A3DFB4DFC77C}"/>
              </a:ext>
            </a:extLst>
          </p:cNvPr>
          <p:cNvSpPr txBox="1"/>
          <p:nvPr/>
        </p:nvSpPr>
        <p:spPr>
          <a:xfrm>
            <a:off x="11780807" y="4932293"/>
            <a:ext cx="10971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AWS WAF</a:t>
            </a:r>
          </a:p>
        </p:txBody>
      </p:sp>
      <p:pic>
        <p:nvPicPr>
          <p:cNvPr id="86" name="Graphic 8">
            <a:extLst>
              <a:ext uri="{FF2B5EF4-FFF2-40B4-BE49-F238E27FC236}">
                <a16:creationId xmlns:a16="http://schemas.microsoft.com/office/drawing/2014/main" id="{CEF941F0-802D-4D08-9A5C-EA291E2148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2">
            <a:extLst>
              <a:ext uri="{96DAC541-7B7A-43D3-8B79-37D633B846F1}">
                <asvg:svgBlip xmlns:asvg="http://schemas.microsoft.com/office/drawing/2016/SVG/main" r:embed="rId33"/>
              </a:ext>
            </a:extLst>
          </a:blip>
          <a:srcRect/>
          <a:stretch/>
        </p:blipFill>
        <p:spPr bwMode="auto">
          <a:xfrm>
            <a:off x="11948378" y="4174728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7" name="TextBox 86">
            <a:extLst>
              <a:ext uri="{FF2B5EF4-FFF2-40B4-BE49-F238E27FC236}">
                <a16:creationId xmlns:a16="http://schemas.microsoft.com/office/drawing/2014/main" id="{C0405526-78F2-4E02-8869-FA2B35D5AE80}"/>
              </a:ext>
            </a:extLst>
          </p:cNvPr>
          <p:cNvSpPr txBox="1"/>
          <p:nvPr/>
        </p:nvSpPr>
        <p:spPr>
          <a:xfrm>
            <a:off x="10771366" y="6134254"/>
            <a:ext cx="14628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AWS Certificate Manager</a:t>
            </a:r>
          </a:p>
        </p:txBody>
      </p:sp>
      <p:pic>
        <p:nvPicPr>
          <p:cNvPr id="88" name="Graphic 20">
            <a:extLst>
              <a:ext uri="{FF2B5EF4-FFF2-40B4-BE49-F238E27FC236}">
                <a16:creationId xmlns:a16="http://schemas.microsoft.com/office/drawing/2014/main" id="{D5C2BA2B-229B-4EEA-9082-60C4638417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4">
            <a:extLst>
              <a:ext uri="{96DAC541-7B7A-43D3-8B79-37D633B846F1}">
                <asvg:svgBlip xmlns:asvg="http://schemas.microsoft.com/office/drawing/2016/SVG/main" r:embed="rId35"/>
              </a:ext>
            </a:extLst>
          </a:blip>
          <a:srcRect/>
          <a:stretch/>
        </p:blipFill>
        <p:spPr bwMode="auto">
          <a:xfrm>
            <a:off x="11121789" y="5358784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89" name="Group 88">
            <a:extLst>
              <a:ext uri="{FF2B5EF4-FFF2-40B4-BE49-F238E27FC236}">
                <a16:creationId xmlns:a16="http://schemas.microsoft.com/office/drawing/2014/main" id="{E12203F4-492D-4380-9CEB-BC62BA5EDB81}"/>
              </a:ext>
            </a:extLst>
          </p:cNvPr>
          <p:cNvGrpSpPr/>
          <p:nvPr/>
        </p:nvGrpSpPr>
        <p:grpSpPr>
          <a:xfrm>
            <a:off x="7265114" y="2508270"/>
            <a:ext cx="1364961" cy="965410"/>
            <a:chOff x="1523478" y="1290107"/>
            <a:chExt cx="1364961" cy="965410"/>
          </a:xfrm>
        </p:grpSpPr>
        <p:sp>
          <p:nvSpPr>
            <p:cNvPr id="90" name="TextBox 89">
              <a:extLst>
                <a:ext uri="{FF2B5EF4-FFF2-40B4-BE49-F238E27FC236}">
                  <a16:creationId xmlns:a16="http://schemas.microsoft.com/office/drawing/2014/main" id="{505ADB45-BC3E-48AF-ACFF-D0E2FFBF66BF}"/>
                </a:ext>
              </a:extLst>
            </p:cNvPr>
            <p:cNvSpPr txBox="1"/>
            <p:nvPr/>
          </p:nvSpPr>
          <p:spPr>
            <a:xfrm>
              <a:off x="1523478" y="1732297"/>
              <a:ext cx="136496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/>
                <a:t>Network </a:t>
              </a:r>
            </a:p>
            <a:p>
              <a:pPr algn="ctr"/>
              <a:r>
                <a:rPr lang="en-US" sz="1400"/>
                <a:t>account</a:t>
              </a:r>
              <a:endParaRPr lang="en-US" sz="1400" dirty="0"/>
            </a:p>
          </p:txBody>
        </p:sp>
        <p:pic>
          <p:nvPicPr>
            <p:cNvPr id="91" name="Graphic 7">
              <a:extLst>
                <a:ext uri="{FF2B5EF4-FFF2-40B4-BE49-F238E27FC236}">
                  <a16:creationId xmlns:a16="http://schemas.microsoft.com/office/drawing/2014/main" id="{254C0E90-0D69-40AD-957E-71608C3A181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rcRect/>
            <a:stretch/>
          </p:blipFill>
          <p:spPr bwMode="auto">
            <a:xfrm>
              <a:off x="1984159" y="1290107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92" name="Group 91">
            <a:extLst>
              <a:ext uri="{FF2B5EF4-FFF2-40B4-BE49-F238E27FC236}">
                <a16:creationId xmlns:a16="http://schemas.microsoft.com/office/drawing/2014/main" id="{71F35738-B674-4712-B6F7-ED356DEAC167}"/>
              </a:ext>
            </a:extLst>
          </p:cNvPr>
          <p:cNvGrpSpPr/>
          <p:nvPr/>
        </p:nvGrpSpPr>
        <p:grpSpPr>
          <a:xfrm>
            <a:off x="12651973" y="4332749"/>
            <a:ext cx="744482" cy="453842"/>
            <a:chOff x="7071080" y="2825461"/>
            <a:chExt cx="744482" cy="453842"/>
          </a:xfrm>
        </p:grpSpPr>
        <p:cxnSp>
          <p:nvCxnSpPr>
            <p:cNvPr id="93" name="Straight Arrow Connector 92">
              <a:extLst>
                <a:ext uri="{FF2B5EF4-FFF2-40B4-BE49-F238E27FC236}">
                  <a16:creationId xmlns:a16="http://schemas.microsoft.com/office/drawing/2014/main" id="{D22C9851-F96F-4F90-A88B-26B3AE3A4FF2}"/>
                </a:ext>
              </a:extLst>
            </p:cNvPr>
            <p:cNvCxnSpPr>
              <a:cxnSpLocks/>
            </p:cNvCxnSpPr>
            <p:nvPr/>
          </p:nvCxnSpPr>
          <p:spPr>
            <a:xfrm rot="20483727" flipV="1">
              <a:off x="7114655" y="3028530"/>
              <a:ext cx="685800" cy="7230"/>
            </a:xfrm>
            <a:prstGeom prst="straightConnector1">
              <a:avLst/>
            </a:prstGeom>
            <a:ln w="12700">
              <a:solidFill>
                <a:schemeClr val="tx1"/>
              </a:solidFill>
              <a:prstDash val="solid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4" name="TextBox 93">
              <a:extLst>
                <a:ext uri="{FF2B5EF4-FFF2-40B4-BE49-F238E27FC236}">
                  <a16:creationId xmlns:a16="http://schemas.microsoft.com/office/drawing/2014/main" id="{589FFE47-57F4-4D5B-BABC-74FE13FE3501}"/>
                </a:ext>
              </a:extLst>
            </p:cNvPr>
            <p:cNvSpPr txBox="1"/>
            <p:nvPr/>
          </p:nvSpPr>
          <p:spPr>
            <a:xfrm rot="20483727">
              <a:off x="7071080" y="2825461"/>
              <a:ext cx="744482" cy="4538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380"/>
                </a:lnSpc>
              </a:pPr>
              <a:r>
                <a:rPr lang="en-US" sz="1400" dirty="0"/>
                <a:t>Access</a:t>
              </a:r>
            </a:p>
            <a:p>
              <a:pPr algn="ctr">
                <a:lnSpc>
                  <a:spcPts val="1380"/>
                </a:lnSpc>
              </a:pPr>
              <a:r>
                <a:rPr lang="en-US" sz="1400" dirty="0"/>
                <a:t>l</a:t>
              </a:r>
              <a:r>
                <a:rPr lang="en-US" sz="1400"/>
                <a:t>ogs</a:t>
              </a:r>
              <a:endParaRPr lang="en-US" sz="1400" dirty="0"/>
            </a:p>
          </p:txBody>
        </p:sp>
      </p:grpSp>
      <p:sp>
        <p:nvSpPr>
          <p:cNvPr id="95" name="TextBox 94">
            <a:extLst>
              <a:ext uri="{FF2B5EF4-FFF2-40B4-BE49-F238E27FC236}">
                <a16:creationId xmlns:a16="http://schemas.microsoft.com/office/drawing/2014/main" id="{34B58C8C-FA69-43A8-B3CE-B8415DC4287B}"/>
              </a:ext>
            </a:extLst>
          </p:cNvPr>
          <p:cNvSpPr txBox="1"/>
          <p:nvPr/>
        </p:nvSpPr>
        <p:spPr>
          <a:xfrm rot="20483727">
            <a:off x="10955972" y="4269992"/>
            <a:ext cx="744482" cy="4538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380"/>
              </a:lnSpc>
            </a:pPr>
            <a:r>
              <a:rPr lang="en-US" sz="1400" dirty="0"/>
              <a:t>Access</a:t>
            </a:r>
          </a:p>
          <a:p>
            <a:pPr algn="ctr">
              <a:lnSpc>
                <a:spcPts val="1380"/>
              </a:lnSpc>
            </a:pPr>
            <a:r>
              <a:rPr lang="en-US" sz="1400" dirty="0"/>
              <a:t>l</a:t>
            </a:r>
            <a:r>
              <a:rPr lang="en-US" sz="1400"/>
              <a:t>ogs</a:t>
            </a:r>
            <a:endParaRPr lang="en-US" sz="1400" dirty="0"/>
          </a:p>
        </p:txBody>
      </p:sp>
      <p:cxnSp>
        <p:nvCxnSpPr>
          <p:cNvPr id="96" name="Straight Arrow Connector 95">
            <a:extLst>
              <a:ext uri="{FF2B5EF4-FFF2-40B4-BE49-F238E27FC236}">
                <a16:creationId xmlns:a16="http://schemas.microsoft.com/office/drawing/2014/main" id="{7469E7A4-DEF2-490B-98D1-DE59D780B7DC}"/>
              </a:ext>
            </a:extLst>
          </p:cNvPr>
          <p:cNvCxnSpPr>
            <a:cxnSpLocks/>
          </p:cNvCxnSpPr>
          <p:nvPr/>
        </p:nvCxnSpPr>
        <p:spPr>
          <a:xfrm rot="20483727" flipV="1">
            <a:off x="11026950" y="4468780"/>
            <a:ext cx="685800" cy="7230"/>
          </a:xfrm>
          <a:prstGeom prst="straightConnector1">
            <a:avLst/>
          </a:prstGeom>
          <a:ln w="12700">
            <a:solidFill>
              <a:schemeClr val="tx1"/>
            </a:solidFill>
            <a:prstDash val="soli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7" name="Group 96">
            <a:extLst>
              <a:ext uri="{FF2B5EF4-FFF2-40B4-BE49-F238E27FC236}">
                <a16:creationId xmlns:a16="http://schemas.microsoft.com/office/drawing/2014/main" id="{4A37A6B2-8C99-498A-905C-6D73BA78AC50}"/>
              </a:ext>
            </a:extLst>
          </p:cNvPr>
          <p:cNvGrpSpPr/>
          <p:nvPr/>
        </p:nvGrpSpPr>
        <p:grpSpPr>
          <a:xfrm>
            <a:off x="11785246" y="7554905"/>
            <a:ext cx="1195014" cy="931090"/>
            <a:chOff x="6631266" y="5206711"/>
            <a:chExt cx="1195014" cy="931090"/>
          </a:xfrm>
        </p:grpSpPr>
        <p:sp>
          <p:nvSpPr>
            <p:cNvPr id="98" name="TextBox 97">
              <a:extLst>
                <a:ext uri="{FF2B5EF4-FFF2-40B4-BE49-F238E27FC236}">
                  <a16:creationId xmlns:a16="http://schemas.microsoft.com/office/drawing/2014/main" id="{83EEC14F-7280-40C2-9A1F-03404603708B}"/>
                </a:ext>
              </a:extLst>
            </p:cNvPr>
            <p:cNvSpPr txBox="1"/>
            <p:nvPr/>
          </p:nvSpPr>
          <p:spPr>
            <a:xfrm>
              <a:off x="6631266" y="5676136"/>
              <a:ext cx="119501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/>
                <a:t>AWS IAM</a:t>
              </a:r>
            </a:p>
            <a:p>
              <a:pPr algn="ctr"/>
              <a:r>
                <a:rPr lang="en-US" sz="1200" dirty="0"/>
                <a:t>Access Analyzer</a:t>
              </a:r>
            </a:p>
          </p:txBody>
        </p:sp>
        <p:pic>
          <p:nvPicPr>
            <p:cNvPr id="99" name="Graphic 98">
              <a:extLst>
                <a:ext uri="{FF2B5EF4-FFF2-40B4-BE49-F238E27FC236}">
                  <a16:creationId xmlns:a16="http://schemas.microsoft.com/office/drawing/2014/main" id="{0616BC1D-67B4-4A7C-BBB2-B0FE4D60128C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p:blipFill>
          <p:spPr>
            <a:xfrm>
              <a:off x="6997149" y="5206711"/>
              <a:ext cx="407987" cy="457200"/>
            </a:xfrm>
            <a:prstGeom prst="rect">
              <a:avLst/>
            </a:prstGeom>
          </p:spPr>
        </p:pic>
      </p:grpSp>
      <p:cxnSp>
        <p:nvCxnSpPr>
          <p:cNvPr id="100" name="Straight Connector 99">
            <a:extLst>
              <a:ext uri="{FF2B5EF4-FFF2-40B4-BE49-F238E27FC236}">
                <a16:creationId xmlns:a16="http://schemas.microsoft.com/office/drawing/2014/main" id="{D44CC0BD-3B7F-4770-8728-26C652D6037E}"/>
              </a:ext>
            </a:extLst>
          </p:cNvPr>
          <p:cNvCxnSpPr>
            <a:cxnSpLocks/>
          </p:cNvCxnSpPr>
          <p:nvPr/>
        </p:nvCxnSpPr>
        <p:spPr>
          <a:xfrm>
            <a:off x="7590914" y="7266172"/>
            <a:ext cx="630936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1" name="Group 100">
            <a:extLst>
              <a:ext uri="{FF2B5EF4-FFF2-40B4-BE49-F238E27FC236}">
                <a16:creationId xmlns:a16="http://schemas.microsoft.com/office/drawing/2014/main" id="{0454F539-9913-48B1-91BB-AED6FB0E85F8}"/>
              </a:ext>
            </a:extLst>
          </p:cNvPr>
          <p:cNvGrpSpPr/>
          <p:nvPr/>
        </p:nvGrpSpPr>
        <p:grpSpPr>
          <a:xfrm>
            <a:off x="12903612" y="7554907"/>
            <a:ext cx="1147961" cy="920831"/>
            <a:chOff x="7712648" y="5206711"/>
            <a:chExt cx="1147961" cy="920831"/>
          </a:xfrm>
        </p:grpSpPr>
        <p:sp>
          <p:nvSpPr>
            <p:cNvPr id="102" name="TextBox 101">
              <a:extLst>
                <a:ext uri="{FF2B5EF4-FFF2-40B4-BE49-F238E27FC236}">
                  <a16:creationId xmlns:a16="http://schemas.microsoft.com/office/drawing/2014/main" id="{C1AFEEFB-17C0-4F35-93AD-E41F4272C616}"/>
                </a:ext>
              </a:extLst>
            </p:cNvPr>
            <p:cNvSpPr txBox="1"/>
            <p:nvPr/>
          </p:nvSpPr>
          <p:spPr>
            <a:xfrm>
              <a:off x="7712648" y="5676136"/>
              <a:ext cx="1147961" cy="4514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380"/>
                </a:lnSpc>
              </a:pPr>
              <a:r>
                <a:rPr lang="en-US" sz="1200" dirty="0"/>
                <a:t>Organization trail</a:t>
              </a:r>
            </a:p>
          </p:txBody>
        </p:sp>
        <p:pic>
          <p:nvPicPr>
            <p:cNvPr id="103" name="Graphic 23">
              <a:extLst>
                <a:ext uri="{FF2B5EF4-FFF2-40B4-BE49-F238E27FC236}">
                  <a16:creationId xmlns:a16="http://schemas.microsoft.com/office/drawing/2014/main" id="{32124B0D-55FF-4E53-821F-9F38711FC54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8">
              <a:extLs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rcRect/>
            <a:stretch/>
          </p:blipFill>
          <p:spPr bwMode="auto">
            <a:xfrm>
              <a:off x="8028659" y="5206711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04" name="Group 103">
            <a:extLst>
              <a:ext uri="{FF2B5EF4-FFF2-40B4-BE49-F238E27FC236}">
                <a16:creationId xmlns:a16="http://schemas.microsoft.com/office/drawing/2014/main" id="{AA13FFEB-8E3B-4859-80EF-4CFC83AAFFCD}"/>
              </a:ext>
            </a:extLst>
          </p:cNvPr>
          <p:cNvGrpSpPr/>
          <p:nvPr/>
        </p:nvGrpSpPr>
        <p:grpSpPr>
          <a:xfrm>
            <a:off x="8551697" y="7554905"/>
            <a:ext cx="932222" cy="931090"/>
            <a:chOff x="3519407" y="5206711"/>
            <a:chExt cx="932222" cy="931090"/>
          </a:xfrm>
        </p:grpSpPr>
        <p:sp>
          <p:nvSpPr>
            <p:cNvPr id="105" name="TextBox 104">
              <a:extLst>
                <a:ext uri="{FF2B5EF4-FFF2-40B4-BE49-F238E27FC236}">
                  <a16:creationId xmlns:a16="http://schemas.microsoft.com/office/drawing/2014/main" id="{84BE04BE-FBDB-45AA-852A-862CCA19B287}"/>
                </a:ext>
              </a:extLst>
            </p:cNvPr>
            <p:cNvSpPr txBox="1"/>
            <p:nvPr/>
          </p:nvSpPr>
          <p:spPr>
            <a:xfrm>
              <a:off x="3519407" y="5676136"/>
              <a:ext cx="93222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/>
                <a:t>Amazon</a:t>
              </a:r>
            </a:p>
            <a:p>
              <a:pPr algn="ctr"/>
              <a:r>
                <a:rPr lang="en-US" sz="1200"/>
                <a:t>GuardDuty</a:t>
              </a:r>
              <a:endParaRPr lang="en-US" sz="1200" dirty="0"/>
            </a:p>
          </p:txBody>
        </p:sp>
        <p:pic>
          <p:nvPicPr>
            <p:cNvPr id="106" name="Graphic 19">
              <a:extLst>
                <a:ext uri="{FF2B5EF4-FFF2-40B4-BE49-F238E27FC236}">
                  <a16:creationId xmlns:a16="http://schemas.microsoft.com/office/drawing/2014/main" id="{6DF57C00-74DB-41AF-88ED-B0629B84158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rcRect/>
            <a:stretch/>
          </p:blipFill>
          <p:spPr bwMode="auto">
            <a:xfrm>
              <a:off x="3754977" y="5206711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07" name="Group 106">
            <a:extLst>
              <a:ext uri="{FF2B5EF4-FFF2-40B4-BE49-F238E27FC236}">
                <a16:creationId xmlns:a16="http://schemas.microsoft.com/office/drawing/2014/main" id="{82643A28-B341-4254-A0A6-F05221F7CE73}"/>
              </a:ext>
            </a:extLst>
          </p:cNvPr>
          <p:cNvGrpSpPr/>
          <p:nvPr/>
        </p:nvGrpSpPr>
        <p:grpSpPr>
          <a:xfrm>
            <a:off x="10780057" y="7554905"/>
            <a:ext cx="1081840" cy="746424"/>
            <a:chOff x="5587035" y="5206711"/>
            <a:chExt cx="1081840" cy="746424"/>
          </a:xfrm>
        </p:grpSpPr>
        <p:sp>
          <p:nvSpPr>
            <p:cNvPr id="108" name="TextBox 107">
              <a:extLst>
                <a:ext uri="{FF2B5EF4-FFF2-40B4-BE49-F238E27FC236}">
                  <a16:creationId xmlns:a16="http://schemas.microsoft.com/office/drawing/2014/main" id="{7E34EB18-2ED6-4DE8-92EA-0F6A1DD9A243}"/>
                </a:ext>
              </a:extLst>
            </p:cNvPr>
            <p:cNvSpPr txBox="1"/>
            <p:nvPr/>
          </p:nvSpPr>
          <p:spPr>
            <a:xfrm>
              <a:off x="5587035" y="5676136"/>
              <a:ext cx="108184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/>
                <a:t>AWS Config</a:t>
              </a:r>
            </a:p>
          </p:txBody>
        </p:sp>
        <p:pic>
          <p:nvPicPr>
            <p:cNvPr id="109" name="Graphic 8">
              <a:extLst>
                <a:ext uri="{FF2B5EF4-FFF2-40B4-BE49-F238E27FC236}">
                  <a16:creationId xmlns:a16="http://schemas.microsoft.com/office/drawing/2014/main" id="{244E78E3-CEB5-49A2-97B3-3FFBC9A923E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2">
              <a:extLst>
                <a:ext uri="{96DAC541-7B7A-43D3-8B79-37D633B846F1}">
                  <asvg:svgBlip xmlns:asvg="http://schemas.microsoft.com/office/drawing/2016/SVG/main" r:embed="rId23"/>
                </a:ext>
              </a:extLst>
            </a:blip>
            <a:srcRect/>
            <a:stretch/>
          </p:blipFill>
          <p:spPr bwMode="auto">
            <a:xfrm>
              <a:off x="5916425" y="5206711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10" name="Group 109">
            <a:extLst>
              <a:ext uri="{FF2B5EF4-FFF2-40B4-BE49-F238E27FC236}">
                <a16:creationId xmlns:a16="http://schemas.microsoft.com/office/drawing/2014/main" id="{A9AB2222-DBA6-438B-BB9D-53958ADB8709}"/>
              </a:ext>
            </a:extLst>
          </p:cNvPr>
          <p:cNvGrpSpPr/>
          <p:nvPr/>
        </p:nvGrpSpPr>
        <p:grpSpPr>
          <a:xfrm>
            <a:off x="7595096" y="7554905"/>
            <a:ext cx="1033252" cy="931090"/>
            <a:chOff x="2404134" y="5206711"/>
            <a:chExt cx="1033252" cy="931090"/>
          </a:xfrm>
        </p:grpSpPr>
        <p:pic>
          <p:nvPicPr>
            <p:cNvPr id="111" name="Graphic 19">
              <a:extLst>
                <a:ext uri="{FF2B5EF4-FFF2-40B4-BE49-F238E27FC236}">
                  <a16:creationId xmlns:a16="http://schemas.microsoft.com/office/drawing/2014/main" id="{F8F6B1F7-948C-45D8-83E8-71EAC1F5DF5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rcRect/>
            <a:stretch/>
          </p:blipFill>
          <p:spPr bwMode="auto">
            <a:xfrm>
              <a:off x="2674253" y="5206711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2" name="TextBox 111">
              <a:extLst>
                <a:ext uri="{FF2B5EF4-FFF2-40B4-BE49-F238E27FC236}">
                  <a16:creationId xmlns:a16="http://schemas.microsoft.com/office/drawing/2014/main" id="{A107E4FB-F0C8-4E5B-A8C1-E0AE7F394AFB}"/>
                </a:ext>
              </a:extLst>
            </p:cNvPr>
            <p:cNvSpPr txBox="1"/>
            <p:nvPr/>
          </p:nvSpPr>
          <p:spPr>
            <a:xfrm>
              <a:off x="2404134" y="5676136"/>
              <a:ext cx="10332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/>
                <a:t>AWS Security Hub CSPM</a:t>
              </a:r>
            </a:p>
          </p:txBody>
        </p:sp>
      </p:grpSp>
      <p:grpSp>
        <p:nvGrpSpPr>
          <p:cNvPr id="113" name="Group 112">
            <a:extLst>
              <a:ext uri="{FF2B5EF4-FFF2-40B4-BE49-F238E27FC236}">
                <a16:creationId xmlns:a16="http://schemas.microsoft.com/office/drawing/2014/main" id="{0159E1CE-8667-416C-BEF7-5D73BE1747F8}"/>
              </a:ext>
            </a:extLst>
          </p:cNvPr>
          <p:cNvGrpSpPr/>
          <p:nvPr/>
        </p:nvGrpSpPr>
        <p:grpSpPr>
          <a:xfrm>
            <a:off x="6996289" y="12653723"/>
            <a:ext cx="1449440" cy="931504"/>
            <a:chOff x="9196162" y="5940645"/>
            <a:chExt cx="1449440" cy="931504"/>
          </a:xfrm>
        </p:grpSpPr>
        <p:sp>
          <p:nvSpPr>
            <p:cNvPr id="114" name="TextBox 113">
              <a:extLst>
                <a:ext uri="{FF2B5EF4-FFF2-40B4-BE49-F238E27FC236}">
                  <a16:creationId xmlns:a16="http://schemas.microsoft.com/office/drawing/2014/main" id="{CF6BBC3D-AFC9-441C-A0B2-E40A2A22D7DB}"/>
                </a:ext>
              </a:extLst>
            </p:cNvPr>
            <p:cNvSpPr txBox="1"/>
            <p:nvPr/>
          </p:nvSpPr>
          <p:spPr>
            <a:xfrm>
              <a:off x="9196162" y="6410484"/>
              <a:ext cx="144944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/>
                <a:t>Amazon </a:t>
              </a:r>
            </a:p>
            <a:p>
              <a:pPr algn="ctr"/>
              <a:r>
                <a:rPr lang="en-US" sz="1200"/>
                <a:t>EventBridge</a:t>
              </a:r>
              <a:endParaRPr lang="en-US" sz="1200" dirty="0"/>
            </a:p>
          </p:txBody>
        </p:sp>
        <p:pic>
          <p:nvPicPr>
            <p:cNvPr id="115" name="Graphic 19">
              <a:extLst>
                <a:ext uri="{FF2B5EF4-FFF2-40B4-BE49-F238E27FC236}">
                  <a16:creationId xmlns:a16="http://schemas.microsoft.com/office/drawing/2014/main" id="{7B5668A3-2CA8-44DB-8BE0-F1D3D8ED1F3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6">
              <a:extLst>
                <a:ext uri="{96DAC541-7B7A-43D3-8B79-37D633B846F1}">
                  <asvg:svgBlip xmlns:asvg="http://schemas.microsoft.com/office/drawing/2016/SVG/main" r:embed="rId37"/>
                </a:ext>
              </a:extLst>
            </a:blip>
            <a:srcRect/>
            <a:stretch/>
          </p:blipFill>
          <p:spPr bwMode="auto">
            <a:xfrm>
              <a:off x="9701636" y="5940645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16" name="Rectangle 115">
            <a:extLst>
              <a:ext uri="{FF2B5EF4-FFF2-40B4-BE49-F238E27FC236}">
                <a16:creationId xmlns:a16="http://schemas.microsoft.com/office/drawing/2014/main" id="{8CF9AA28-8A9E-4648-8E36-E5C110369BFE}"/>
              </a:ext>
            </a:extLst>
          </p:cNvPr>
          <p:cNvSpPr/>
          <p:nvPr/>
        </p:nvSpPr>
        <p:spPr>
          <a:xfrm>
            <a:off x="7840071" y="3753782"/>
            <a:ext cx="5762182" cy="3133060"/>
          </a:xfrm>
          <a:prstGeom prst="rect">
            <a:avLst/>
          </a:prstGeom>
          <a:noFill/>
          <a:ln w="15875">
            <a:solidFill>
              <a:srgbClr val="7D8998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/>
          <a:lstStyle/>
          <a:p>
            <a:pPr algn="ctr">
              <a:defRPr/>
            </a:pPr>
            <a:endParaRPr lang="en-US" sz="120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7" name="Rectangle 116">
            <a:extLst>
              <a:ext uri="{FF2B5EF4-FFF2-40B4-BE49-F238E27FC236}">
                <a16:creationId xmlns:a16="http://schemas.microsoft.com/office/drawing/2014/main" id="{7509343A-2E33-4EEC-B56C-E627039063BE}"/>
              </a:ext>
            </a:extLst>
          </p:cNvPr>
          <p:cNvSpPr/>
          <p:nvPr/>
        </p:nvSpPr>
        <p:spPr>
          <a:xfrm>
            <a:off x="854720" y="11820080"/>
            <a:ext cx="4167192" cy="2376968"/>
          </a:xfrm>
          <a:prstGeom prst="rect">
            <a:avLst/>
          </a:prstGeom>
          <a:noFill/>
          <a:ln w="15875">
            <a:solidFill>
              <a:srgbClr val="8C4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2920" tIns="91440"/>
          <a:lstStyle/>
          <a:p>
            <a:pPr>
              <a:defRPr/>
            </a:pPr>
            <a:r>
              <a:rPr lang="en-US" sz="1200">
                <a:ln w="0"/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VPC</a:t>
            </a:r>
          </a:p>
        </p:txBody>
      </p:sp>
      <p:sp>
        <p:nvSpPr>
          <p:cNvPr id="118" name="Rectangle 117">
            <a:extLst>
              <a:ext uri="{FF2B5EF4-FFF2-40B4-BE49-F238E27FC236}">
                <a16:creationId xmlns:a16="http://schemas.microsoft.com/office/drawing/2014/main" id="{E3069AC4-B1DF-4A40-83AE-BA80E112ABF2}"/>
              </a:ext>
            </a:extLst>
          </p:cNvPr>
          <p:cNvSpPr/>
          <p:nvPr/>
        </p:nvSpPr>
        <p:spPr>
          <a:xfrm>
            <a:off x="640080" y="10239372"/>
            <a:ext cx="7988268" cy="5202510"/>
          </a:xfrm>
          <a:prstGeom prst="rect">
            <a:avLst/>
          </a:prstGeom>
          <a:noFill/>
          <a:ln w="34925" cmpd="dbl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9" name="TextBox 118">
            <a:extLst>
              <a:ext uri="{FF2B5EF4-FFF2-40B4-BE49-F238E27FC236}">
                <a16:creationId xmlns:a16="http://schemas.microsoft.com/office/drawing/2014/main" id="{D0614ADC-AA92-4261-B4D9-657711BF6FEC}"/>
              </a:ext>
            </a:extLst>
          </p:cNvPr>
          <p:cNvSpPr txBox="1"/>
          <p:nvPr/>
        </p:nvSpPr>
        <p:spPr>
          <a:xfrm>
            <a:off x="1249700" y="15011128"/>
            <a:ext cx="11231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/>
              <a:t>Static origins</a:t>
            </a:r>
            <a:endParaRPr lang="en-US" sz="1400" dirty="0"/>
          </a:p>
        </p:txBody>
      </p:sp>
      <p:grpSp>
        <p:nvGrpSpPr>
          <p:cNvPr id="120" name="Group 119">
            <a:extLst>
              <a:ext uri="{FF2B5EF4-FFF2-40B4-BE49-F238E27FC236}">
                <a16:creationId xmlns:a16="http://schemas.microsoft.com/office/drawing/2014/main" id="{2A129FB1-D3CD-4ACA-9C6B-A48D54AC8D65}"/>
              </a:ext>
            </a:extLst>
          </p:cNvPr>
          <p:cNvGrpSpPr/>
          <p:nvPr/>
        </p:nvGrpSpPr>
        <p:grpSpPr>
          <a:xfrm>
            <a:off x="1727404" y="10457513"/>
            <a:ext cx="1134104" cy="616063"/>
            <a:chOff x="2248016" y="1915634"/>
            <a:chExt cx="1134104" cy="616063"/>
          </a:xfrm>
        </p:grpSpPr>
        <p:sp>
          <p:nvSpPr>
            <p:cNvPr id="121" name="TextBox 120">
              <a:extLst>
                <a:ext uri="{FF2B5EF4-FFF2-40B4-BE49-F238E27FC236}">
                  <a16:creationId xmlns:a16="http://schemas.microsoft.com/office/drawing/2014/main" id="{5318E55C-FB55-4287-9CFE-368FD697EFDA}"/>
                </a:ext>
              </a:extLst>
            </p:cNvPr>
            <p:cNvSpPr txBox="1"/>
            <p:nvPr/>
          </p:nvSpPr>
          <p:spPr>
            <a:xfrm>
              <a:off x="2248016" y="2270087"/>
              <a:ext cx="113410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dirty="0"/>
                <a:t>Permissions</a:t>
              </a:r>
            </a:p>
          </p:txBody>
        </p:sp>
        <p:pic>
          <p:nvPicPr>
            <p:cNvPr id="122" name="Graphic 121">
              <a:extLst>
                <a:ext uri="{FF2B5EF4-FFF2-40B4-BE49-F238E27FC236}">
                  <a16:creationId xmlns:a16="http://schemas.microsoft.com/office/drawing/2014/main" id="{2DA91557-84C9-44EE-9720-D5A82098FC3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2615053" y="1915634"/>
              <a:ext cx="400030" cy="400030"/>
            </a:xfrm>
            <a:prstGeom prst="rect">
              <a:avLst/>
            </a:prstGeom>
          </p:spPr>
        </p:pic>
      </p:grpSp>
      <p:grpSp>
        <p:nvGrpSpPr>
          <p:cNvPr id="123" name="Group 122">
            <a:extLst>
              <a:ext uri="{FF2B5EF4-FFF2-40B4-BE49-F238E27FC236}">
                <a16:creationId xmlns:a16="http://schemas.microsoft.com/office/drawing/2014/main" id="{62D2BD18-0D79-46A0-8E31-3F46EDA910CF}"/>
              </a:ext>
            </a:extLst>
          </p:cNvPr>
          <p:cNvGrpSpPr/>
          <p:nvPr/>
        </p:nvGrpSpPr>
        <p:grpSpPr>
          <a:xfrm>
            <a:off x="2561162" y="10368220"/>
            <a:ext cx="644414" cy="569276"/>
            <a:chOff x="10297579" y="5276566"/>
            <a:chExt cx="644414" cy="569276"/>
          </a:xfrm>
        </p:grpSpPr>
        <p:sp>
          <p:nvSpPr>
            <p:cNvPr id="124" name="TextBox 123">
              <a:extLst>
                <a:ext uri="{FF2B5EF4-FFF2-40B4-BE49-F238E27FC236}">
                  <a16:creationId xmlns:a16="http://schemas.microsoft.com/office/drawing/2014/main" id="{673E3F59-2FF8-4388-A40B-9FD568527985}"/>
                </a:ext>
              </a:extLst>
            </p:cNvPr>
            <p:cNvSpPr txBox="1"/>
            <p:nvPr/>
          </p:nvSpPr>
          <p:spPr>
            <a:xfrm>
              <a:off x="10297579" y="5584232"/>
              <a:ext cx="64441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dirty="0"/>
                <a:t>Roles</a:t>
              </a:r>
            </a:p>
          </p:txBody>
        </p:sp>
        <p:pic>
          <p:nvPicPr>
            <p:cNvPr id="125" name="Graphic 124">
              <a:extLst>
                <a:ext uri="{FF2B5EF4-FFF2-40B4-BE49-F238E27FC236}">
                  <a16:creationId xmlns:a16="http://schemas.microsoft.com/office/drawing/2014/main" id="{7F6DF6CB-73E3-4486-A9FF-94C244EECF9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0384836" y="5276566"/>
              <a:ext cx="469900" cy="469900"/>
            </a:xfrm>
            <a:prstGeom prst="rect">
              <a:avLst/>
            </a:prstGeom>
          </p:spPr>
        </p:pic>
      </p:grpSp>
      <p:cxnSp>
        <p:nvCxnSpPr>
          <p:cNvPr id="126" name="Straight Connector 125">
            <a:extLst>
              <a:ext uri="{FF2B5EF4-FFF2-40B4-BE49-F238E27FC236}">
                <a16:creationId xmlns:a16="http://schemas.microsoft.com/office/drawing/2014/main" id="{D2F0209B-385A-4B70-BAF5-9C21DCEC00C8}"/>
              </a:ext>
            </a:extLst>
          </p:cNvPr>
          <p:cNvCxnSpPr/>
          <p:nvPr/>
        </p:nvCxnSpPr>
        <p:spPr>
          <a:xfrm>
            <a:off x="3171797" y="10370644"/>
            <a:ext cx="0" cy="854154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7" name="Straight Connector 126">
            <a:extLst>
              <a:ext uri="{FF2B5EF4-FFF2-40B4-BE49-F238E27FC236}">
                <a16:creationId xmlns:a16="http://schemas.microsoft.com/office/drawing/2014/main" id="{23E846FC-4CD0-498C-A5B4-0F7977967006}"/>
              </a:ext>
            </a:extLst>
          </p:cNvPr>
          <p:cNvCxnSpPr/>
          <p:nvPr/>
        </p:nvCxnSpPr>
        <p:spPr>
          <a:xfrm>
            <a:off x="1913004" y="10370644"/>
            <a:ext cx="0" cy="854154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8" name="TextBox 127">
            <a:extLst>
              <a:ext uri="{FF2B5EF4-FFF2-40B4-BE49-F238E27FC236}">
                <a16:creationId xmlns:a16="http://schemas.microsoft.com/office/drawing/2014/main" id="{872FC46F-0C14-4567-BF9F-B54C1248F2A6}"/>
              </a:ext>
            </a:extLst>
          </p:cNvPr>
          <p:cNvSpPr txBox="1"/>
          <p:nvPr/>
        </p:nvSpPr>
        <p:spPr>
          <a:xfrm>
            <a:off x="2883371" y="12851329"/>
            <a:ext cx="161087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Application</a:t>
            </a:r>
          </a:p>
          <a:p>
            <a:pPr algn="ctr"/>
            <a:r>
              <a:rPr lang="en-US" sz="1400" dirty="0"/>
              <a:t>Load Balancer</a:t>
            </a:r>
          </a:p>
        </p:txBody>
      </p:sp>
      <p:pic>
        <p:nvPicPr>
          <p:cNvPr id="129" name="Graphic 128">
            <a:extLst>
              <a:ext uri="{FF2B5EF4-FFF2-40B4-BE49-F238E27FC236}">
                <a16:creationId xmlns:a16="http://schemas.microsoft.com/office/drawing/2014/main" id="{D7892602-0F4D-40A0-9E29-5721C9571F2B}"/>
              </a:ext>
            </a:extLst>
          </p:cNvPr>
          <p:cNvPicPr>
            <a:picLocks noChangeAspect="1"/>
          </p:cNvPicPr>
          <p:nvPr/>
        </p:nvPicPr>
        <p:blipFill>
          <a:blip r:embed="rId38">
            <a:extLst>
              <a:ext uri="{96DAC541-7B7A-43D3-8B79-37D633B846F1}">
                <asvg:svgBlip xmlns:asvg="http://schemas.microsoft.com/office/drawing/2016/SVG/main" r:embed="rId39"/>
              </a:ext>
            </a:extLst>
          </a:blip>
          <a:stretch>
            <a:fillRect/>
          </a:stretch>
        </p:blipFill>
        <p:spPr>
          <a:xfrm>
            <a:off x="3489701" y="12377496"/>
            <a:ext cx="469900" cy="469900"/>
          </a:xfrm>
          <a:prstGeom prst="rect">
            <a:avLst/>
          </a:prstGeom>
        </p:spPr>
      </p:pic>
      <p:cxnSp>
        <p:nvCxnSpPr>
          <p:cNvPr id="130" name="Straight Connector 129">
            <a:extLst>
              <a:ext uri="{FF2B5EF4-FFF2-40B4-BE49-F238E27FC236}">
                <a16:creationId xmlns:a16="http://schemas.microsoft.com/office/drawing/2014/main" id="{A7591C4D-2D0E-484E-B72F-CBE3860AA3DB}"/>
              </a:ext>
            </a:extLst>
          </p:cNvPr>
          <p:cNvCxnSpPr>
            <a:cxnSpLocks/>
          </p:cNvCxnSpPr>
          <p:nvPr/>
        </p:nvCxnSpPr>
        <p:spPr>
          <a:xfrm>
            <a:off x="5599582" y="10568727"/>
            <a:ext cx="0" cy="466344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1" name="TextBox 130">
            <a:extLst>
              <a:ext uri="{FF2B5EF4-FFF2-40B4-BE49-F238E27FC236}">
                <a16:creationId xmlns:a16="http://schemas.microsoft.com/office/drawing/2014/main" id="{46845964-8152-4FD6-BD09-5E49574F3F0C}"/>
              </a:ext>
            </a:extLst>
          </p:cNvPr>
          <p:cNvSpPr txBox="1"/>
          <p:nvPr/>
        </p:nvSpPr>
        <p:spPr>
          <a:xfrm>
            <a:off x="1150248" y="9681673"/>
            <a:ext cx="23629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OU – Workloads</a:t>
            </a:r>
          </a:p>
        </p:txBody>
      </p:sp>
      <p:pic>
        <p:nvPicPr>
          <p:cNvPr id="132" name="Graphic 131">
            <a:extLst>
              <a:ext uri="{FF2B5EF4-FFF2-40B4-BE49-F238E27FC236}">
                <a16:creationId xmlns:a16="http://schemas.microsoft.com/office/drawing/2014/main" id="{9053B648-9570-429B-9145-0B693EA83DB0}"/>
              </a:ext>
            </a:extLst>
          </p:cNvPr>
          <p:cNvPicPr>
            <a:picLocks noChangeAspect="1"/>
          </p:cNvPicPr>
          <p:nvPr/>
        </p:nvPicPr>
        <p:blipFill>
          <a:blip r:embed="rId40">
            <a:extLst>
              <a:ext uri="{96DAC541-7B7A-43D3-8B79-37D633B846F1}">
                <asvg:svgBlip xmlns:asvg="http://schemas.microsoft.com/office/drawing/2016/SVG/main" r:embed="rId41"/>
              </a:ext>
            </a:extLst>
          </a:blip>
          <a:srcRect/>
          <a:stretch/>
        </p:blipFill>
        <p:spPr>
          <a:xfrm>
            <a:off x="854720" y="11820081"/>
            <a:ext cx="381000" cy="381000"/>
          </a:xfrm>
          <a:prstGeom prst="rect">
            <a:avLst/>
          </a:prstGeom>
        </p:spPr>
      </p:pic>
      <p:grpSp>
        <p:nvGrpSpPr>
          <p:cNvPr id="133" name="Group 132">
            <a:extLst>
              <a:ext uri="{FF2B5EF4-FFF2-40B4-BE49-F238E27FC236}">
                <a16:creationId xmlns:a16="http://schemas.microsoft.com/office/drawing/2014/main" id="{6DF08C33-DC83-490D-A863-0DCB944A91D3}"/>
              </a:ext>
            </a:extLst>
          </p:cNvPr>
          <p:cNvGrpSpPr/>
          <p:nvPr/>
        </p:nvGrpSpPr>
        <p:grpSpPr>
          <a:xfrm>
            <a:off x="612433" y="10440788"/>
            <a:ext cx="1364961" cy="965410"/>
            <a:chOff x="1523478" y="1290107"/>
            <a:chExt cx="1364961" cy="965410"/>
          </a:xfrm>
        </p:grpSpPr>
        <p:sp>
          <p:nvSpPr>
            <p:cNvPr id="134" name="TextBox 133">
              <a:extLst>
                <a:ext uri="{FF2B5EF4-FFF2-40B4-BE49-F238E27FC236}">
                  <a16:creationId xmlns:a16="http://schemas.microsoft.com/office/drawing/2014/main" id="{00B9C34A-4533-4F6E-AEE6-537AFF87C755}"/>
                </a:ext>
              </a:extLst>
            </p:cNvPr>
            <p:cNvSpPr txBox="1"/>
            <p:nvPr/>
          </p:nvSpPr>
          <p:spPr>
            <a:xfrm>
              <a:off x="1523478" y="1732297"/>
              <a:ext cx="136496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/>
                <a:t>Application</a:t>
              </a:r>
            </a:p>
            <a:p>
              <a:pPr algn="ctr"/>
              <a:r>
                <a:rPr lang="en-US" sz="1400"/>
                <a:t>account</a:t>
              </a:r>
              <a:endParaRPr lang="en-US" sz="1400" dirty="0"/>
            </a:p>
          </p:txBody>
        </p:sp>
        <p:pic>
          <p:nvPicPr>
            <p:cNvPr id="135" name="Graphic 7">
              <a:extLst>
                <a:ext uri="{FF2B5EF4-FFF2-40B4-BE49-F238E27FC236}">
                  <a16:creationId xmlns:a16="http://schemas.microsoft.com/office/drawing/2014/main" id="{7D8556DB-5823-4160-ABB3-F249E2FFA2E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rcRect/>
            <a:stretch/>
          </p:blipFill>
          <p:spPr bwMode="auto">
            <a:xfrm>
              <a:off x="1984159" y="1290107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36" name="Group 135">
            <a:extLst>
              <a:ext uri="{FF2B5EF4-FFF2-40B4-BE49-F238E27FC236}">
                <a16:creationId xmlns:a16="http://schemas.microsoft.com/office/drawing/2014/main" id="{59521C29-94C0-4023-BC76-B96BC087B208}"/>
              </a:ext>
            </a:extLst>
          </p:cNvPr>
          <p:cNvGrpSpPr/>
          <p:nvPr/>
        </p:nvGrpSpPr>
        <p:grpSpPr>
          <a:xfrm>
            <a:off x="7123502" y="11650381"/>
            <a:ext cx="1195014" cy="931090"/>
            <a:chOff x="6631266" y="5206711"/>
            <a:chExt cx="1195014" cy="931090"/>
          </a:xfrm>
        </p:grpSpPr>
        <p:sp>
          <p:nvSpPr>
            <p:cNvPr id="137" name="TextBox 136">
              <a:extLst>
                <a:ext uri="{FF2B5EF4-FFF2-40B4-BE49-F238E27FC236}">
                  <a16:creationId xmlns:a16="http://schemas.microsoft.com/office/drawing/2014/main" id="{183F2EE5-2B42-49C9-8378-9F1B57CF540F}"/>
                </a:ext>
              </a:extLst>
            </p:cNvPr>
            <p:cNvSpPr txBox="1"/>
            <p:nvPr/>
          </p:nvSpPr>
          <p:spPr>
            <a:xfrm>
              <a:off x="6631266" y="5676136"/>
              <a:ext cx="119501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/>
                <a:t>AWS IAM</a:t>
              </a:r>
            </a:p>
            <a:p>
              <a:pPr algn="ctr"/>
              <a:r>
                <a:rPr lang="en-US" sz="1200" dirty="0"/>
                <a:t>Access Analyzer</a:t>
              </a:r>
            </a:p>
          </p:txBody>
        </p:sp>
        <p:pic>
          <p:nvPicPr>
            <p:cNvPr id="138" name="Graphic 137">
              <a:extLst>
                <a:ext uri="{FF2B5EF4-FFF2-40B4-BE49-F238E27FC236}">
                  <a16:creationId xmlns:a16="http://schemas.microsoft.com/office/drawing/2014/main" id="{C437CBD0-6079-45C2-96F5-B8699DD2D232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p:blipFill>
          <p:spPr>
            <a:xfrm>
              <a:off x="6997149" y="5206711"/>
              <a:ext cx="407987" cy="457200"/>
            </a:xfrm>
            <a:prstGeom prst="rect">
              <a:avLst/>
            </a:prstGeom>
          </p:spPr>
        </p:pic>
      </p:grpSp>
      <p:grpSp>
        <p:nvGrpSpPr>
          <p:cNvPr id="139" name="Group 138">
            <a:extLst>
              <a:ext uri="{FF2B5EF4-FFF2-40B4-BE49-F238E27FC236}">
                <a16:creationId xmlns:a16="http://schemas.microsoft.com/office/drawing/2014/main" id="{177C46C4-6BE8-4BA2-8C36-312D11485EFA}"/>
              </a:ext>
            </a:extLst>
          </p:cNvPr>
          <p:cNvGrpSpPr/>
          <p:nvPr/>
        </p:nvGrpSpPr>
        <p:grpSpPr>
          <a:xfrm>
            <a:off x="7147031" y="13657480"/>
            <a:ext cx="1147961" cy="920831"/>
            <a:chOff x="7712648" y="5206711"/>
            <a:chExt cx="1147961" cy="920831"/>
          </a:xfrm>
        </p:grpSpPr>
        <p:sp>
          <p:nvSpPr>
            <p:cNvPr id="140" name="TextBox 139">
              <a:extLst>
                <a:ext uri="{FF2B5EF4-FFF2-40B4-BE49-F238E27FC236}">
                  <a16:creationId xmlns:a16="http://schemas.microsoft.com/office/drawing/2014/main" id="{E7A4CE02-9FA9-49AC-95DD-169C59F61933}"/>
                </a:ext>
              </a:extLst>
            </p:cNvPr>
            <p:cNvSpPr txBox="1"/>
            <p:nvPr/>
          </p:nvSpPr>
          <p:spPr>
            <a:xfrm>
              <a:off x="7712648" y="5676136"/>
              <a:ext cx="1147961" cy="4514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380"/>
                </a:lnSpc>
              </a:pPr>
              <a:r>
                <a:rPr lang="en-US" sz="1200"/>
                <a:t>Organization trail</a:t>
              </a:r>
              <a:endParaRPr lang="en-US" sz="1200" dirty="0"/>
            </a:p>
          </p:txBody>
        </p:sp>
        <p:pic>
          <p:nvPicPr>
            <p:cNvPr id="141" name="Graphic 23">
              <a:extLst>
                <a:ext uri="{FF2B5EF4-FFF2-40B4-BE49-F238E27FC236}">
                  <a16:creationId xmlns:a16="http://schemas.microsoft.com/office/drawing/2014/main" id="{3DCD9E9B-3840-4E54-A4D6-B0BE8AA220D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8">
              <a:extLs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rcRect/>
            <a:stretch/>
          </p:blipFill>
          <p:spPr bwMode="auto">
            <a:xfrm>
              <a:off x="8028659" y="5206711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42" name="Group 141">
            <a:extLst>
              <a:ext uri="{FF2B5EF4-FFF2-40B4-BE49-F238E27FC236}">
                <a16:creationId xmlns:a16="http://schemas.microsoft.com/office/drawing/2014/main" id="{BCB1ACDB-A819-495D-8BC1-10167584BE16}"/>
              </a:ext>
            </a:extLst>
          </p:cNvPr>
          <p:cNvGrpSpPr/>
          <p:nvPr/>
        </p:nvGrpSpPr>
        <p:grpSpPr>
          <a:xfrm>
            <a:off x="5719759" y="12312707"/>
            <a:ext cx="1506292" cy="746424"/>
            <a:chOff x="3254487" y="5206711"/>
            <a:chExt cx="1506292" cy="746424"/>
          </a:xfrm>
        </p:grpSpPr>
        <p:sp>
          <p:nvSpPr>
            <p:cNvPr id="143" name="TextBox 142">
              <a:extLst>
                <a:ext uri="{FF2B5EF4-FFF2-40B4-BE49-F238E27FC236}">
                  <a16:creationId xmlns:a16="http://schemas.microsoft.com/office/drawing/2014/main" id="{6F7D50C9-9819-4212-B00C-315FDF399361}"/>
                </a:ext>
              </a:extLst>
            </p:cNvPr>
            <p:cNvSpPr txBox="1"/>
            <p:nvPr/>
          </p:nvSpPr>
          <p:spPr>
            <a:xfrm>
              <a:off x="3254487" y="5676136"/>
              <a:ext cx="150629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/>
                <a:t>Amazon GuardDuty</a:t>
              </a:r>
              <a:endParaRPr lang="en-US" sz="1200" dirty="0"/>
            </a:p>
          </p:txBody>
        </p:sp>
        <p:pic>
          <p:nvPicPr>
            <p:cNvPr id="144" name="Graphic 19">
              <a:extLst>
                <a:ext uri="{FF2B5EF4-FFF2-40B4-BE49-F238E27FC236}">
                  <a16:creationId xmlns:a16="http://schemas.microsoft.com/office/drawing/2014/main" id="{947CD0F8-794F-4BC9-B699-B6FCFF49063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rcRect/>
            <a:stretch/>
          </p:blipFill>
          <p:spPr bwMode="auto">
            <a:xfrm>
              <a:off x="3754977" y="5206711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45" name="Group 144">
            <a:extLst>
              <a:ext uri="{FF2B5EF4-FFF2-40B4-BE49-F238E27FC236}">
                <a16:creationId xmlns:a16="http://schemas.microsoft.com/office/drawing/2014/main" id="{E2EC66C6-98C8-46A5-B187-875597C1FC50}"/>
              </a:ext>
            </a:extLst>
          </p:cNvPr>
          <p:cNvGrpSpPr/>
          <p:nvPr/>
        </p:nvGrpSpPr>
        <p:grpSpPr>
          <a:xfrm>
            <a:off x="5748185" y="13950059"/>
            <a:ext cx="1449440" cy="746424"/>
            <a:chOff x="4341273" y="5206711"/>
            <a:chExt cx="1449440" cy="746424"/>
          </a:xfrm>
        </p:grpSpPr>
        <p:sp>
          <p:nvSpPr>
            <p:cNvPr id="146" name="TextBox 145">
              <a:extLst>
                <a:ext uri="{FF2B5EF4-FFF2-40B4-BE49-F238E27FC236}">
                  <a16:creationId xmlns:a16="http://schemas.microsoft.com/office/drawing/2014/main" id="{8B445779-8097-4EAB-9BA7-972A67A3A2DD}"/>
                </a:ext>
              </a:extLst>
            </p:cNvPr>
            <p:cNvSpPr txBox="1"/>
            <p:nvPr/>
          </p:nvSpPr>
          <p:spPr>
            <a:xfrm>
              <a:off x="4341273" y="5676136"/>
              <a:ext cx="144944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/>
                <a:t>Amazon </a:t>
              </a:r>
              <a:r>
                <a:rPr lang="en-US" sz="1200" dirty="0"/>
                <a:t>Macie</a:t>
              </a:r>
            </a:p>
          </p:txBody>
        </p:sp>
        <p:pic>
          <p:nvPicPr>
            <p:cNvPr id="147" name="Graphic 6">
              <a:extLst>
                <a:ext uri="{FF2B5EF4-FFF2-40B4-BE49-F238E27FC236}">
                  <a16:creationId xmlns:a16="http://schemas.microsoft.com/office/drawing/2014/main" id="{DB657214-A9FC-4A6B-8EAA-38FB65C13B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0">
              <a:extLst>
                <a:ext uri="{96DAC541-7B7A-43D3-8B79-37D633B846F1}">
                  <asvg:svgBlip xmlns:asvg="http://schemas.microsoft.com/office/drawing/2016/SVG/main" r:embed="rId21"/>
                </a:ext>
              </a:extLst>
            </a:blip>
            <a:srcRect/>
            <a:stretch/>
          </p:blipFill>
          <p:spPr bwMode="auto">
            <a:xfrm>
              <a:off x="4835701" y="5206711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48" name="Group 147">
            <a:extLst>
              <a:ext uri="{FF2B5EF4-FFF2-40B4-BE49-F238E27FC236}">
                <a16:creationId xmlns:a16="http://schemas.microsoft.com/office/drawing/2014/main" id="{B13611AC-370B-435E-B369-B6567487970C}"/>
              </a:ext>
            </a:extLst>
          </p:cNvPr>
          <p:cNvGrpSpPr/>
          <p:nvPr/>
        </p:nvGrpSpPr>
        <p:grpSpPr>
          <a:xfrm>
            <a:off x="5931985" y="13131383"/>
            <a:ext cx="1081840" cy="746424"/>
            <a:chOff x="5587035" y="5206711"/>
            <a:chExt cx="1081840" cy="746424"/>
          </a:xfrm>
        </p:grpSpPr>
        <p:sp>
          <p:nvSpPr>
            <p:cNvPr id="149" name="TextBox 148">
              <a:extLst>
                <a:ext uri="{FF2B5EF4-FFF2-40B4-BE49-F238E27FC236}">
                  <a16:creationId xmlns:a16="http://schemas.microsoft.com/office/drawing/2014/main" id="{0BF36630-EF68-4DE6-976A-1B9E8E7A7674}"/>
                </a:ext>
              </a:extLst>
            </p:cNvPr>
            <p:cNvSpPr txBox="1"/>
            <p:nvPr/>
          </p:nvSpPr>
          <p:spPr>
            <a:xfrm>
              <a:off x="5587035" y="5676136"/>
              <a:ext cx="108184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/>
                <a:t>AWS Config</a:t>
              </a:r>
            </a:p>
          </p:txBody>
        </p:sp>
        <p:pic>
          <p:nvPicPr>
            <p:cNvPr id="150" name="Graphic 8">
              <a:extLst>
                <a:ext uri="{FF2B5EF4-FFF2-40B4-BE49-F238E27FC236}">
                  <a16:creationId xmlns:a16="http://schemas.microsoft.com/office/drawing/2014/main" id="{6E8CCB76-3145-444A-8AB9-55518BDE09C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2">
              <a:extLst>
                <a:ext uri="{96DAC541-7B7A-43D3-8B79-37D633B846F1}">
                  <asvg:svgBlip xmlns:asvg="http://schemas.microsoft.com/office/drawing/2016/SVG/main" r:embed="rId23"/>
                </a:ext>
              </a:extLst>
            </a:blip>
            <a:srcRect/>
            <a:stretch/>
          </p:blipFill>
          <p:spPr bwMode="auto">
            <a:xfrm>
              <a:off x="5916425" y="5206711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51" name="Group 150">
            <a:extLst>
              <a:ext uri="{FF2B5EF4-FFF2-40B4-BE49-F238E27FC236}">
                <a16:creationId xmlns:a16="http://schemas.microsoft.com/office/drawing/2014/main" id="{FAFCEEE6-D3B8-4BDF-B32A-6D1304F84E17}"/>
              </a:ext>
            </a:extLst>
          </p:cNvPr>
          <p:cNvGrpSpPr/>
          <p:nvPr/>
        </p:nvGrpSpPr>
        <p:grpSpPr>
          <a:xfrm>
            <a:off x="5956279" y="11309365"/>
            <a:ext cx="1033252" cy="931090"/>
            <a:chOff x="2404134" y="5206711"/>
            <a:chExt cx="1033252" cy="931090"/>
          </a:xfrm>
        </p:grpSpPr>
        <p:pic>
          <p:nvPicPr>
            <p:cNvPr id="152" name="Graphic 19">
              <a:extLst>
                <a:ext uri="{FF2B5EF4-FFF2-40B4-BE49-F238E27FC236}">
                  <a16:creationId xmlns:a16="http://schemas.microsoft.com/office/drawing/2014/main" id="{D3A39722-B8E5-4A48-8CDC-DC9F551B310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rcRect/>
            <a:stretch/>
          </p:blipFill>
          <p:spPr bwMode="auto">
            <a:xfrm>
              <a:off x="2674253" y="5206711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3" name="TextBox 152">
              <a:extLst>
                <a:ext uri="{FF2B5EF4-FFF2-40B4-BE49-F238E27FC236}">
                  <a16:creationId xmlns:a16="http://schemas.microsoft.com/office/drawing/2014/main" id="{9DA032E9-81B1-4F9A-B5DE-5E64891A439F}"/>
                </a:ext>
              </a:extLst>
            </p:cNvPr>
            <p:cNvSpPr txBox="1"/>
            <p:nvPr/>
          </p:nvSpPr>
          <p:spPr>
            <a:xfrm>
              <a:off x="2404134" y="5676136"/>
              <a:ext cx="10332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/>
                <a:t>AWS Security Hub CSPM</a:t>
              </a:r>
            </a:p>
          </p:txBody>
        </p:sp>
      </p:grpSp>
      <p:grpSp>
        <p:nvGrpSpPr>
          <p:cNvPr id="154" name="Group 153">
            <a:extLst>
              <a:ext uri="{FF2B5EF4-FFF2-40B4-BE49-F238E27FC236}">
                <a16:creationId xmlns:a16="http://schemas.microsoft.com/office/drawing/2014/main" id="{AB78F3E9-E97E-4E7D-88EA-48273CE1A590}"/>
              </a:ext>
            </a:extLst>
          </p:cNvPr>
          <p:cNvGrpSpPr/>
          <p:nvPr/>
        </p:nvGrpSpPr>
        <p:grpSpPr>
          <a:xfrm>
            <a:off x="976437" y="12427148"/>
            <a:ext cx="1765300" cy="1254825"/>
            <a:chOff x="1423757" y="4362480"/>
            <a:chExt cx="1765300" cy="1254825"/>
          </a:xfrm>
        </p:grpSpPr>
        <p:sp>
          <p:nvSpPr>
            <p:cNvPr id="155" name="TextBox 154">
              <a:extLst>
                <a:ext uri="{FF2B5EF4-FFF2-40B4-BE49-F238E27FC236}">
                  <a16:creationId xmlns:a16="http://schemas.microsoft.com/office/drawing/2014/main" id="{2BB1AC18-6198-4DE4-B484-C2FEEA46CA2C}"/>
                </a:ext>
              </a:extLst>
            </p:cNvPr>
            <p:cNvSpPr txBox="1"/>
            <p:nvPr/>
          </p:nvSpPr>
          <p:spPr>
            <a:xfrm>
              <a:off x="1608785" y="5223444"/>
              <a:ext cx="151330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/>
                <a:t>EC2 instances</a:t>
              </a:r>
              <a:endParaRPr lang="en-US" sz="1200" dirty="0"/>
            </a:p>
          </p:txBody>
        </p:sp>
        <p:sp>
          <p:nvSpPr>
            <p:cNvPr id="156" name="Rectangle 155">
              <a:extLst>
                <a:ext uri="{FF2B5EF4-FFF2-40B4-BE49-F238E27FC236}">
                  <a16:creationId xmlns:a16="http://schemas.microsoft.com/office/drawing/2014/main" id="{259090E6-DC99-453D-BED3-43A388F3B151}"/>
                </a:ext>
              </a:extLst>
            </p:cNvPr>
            <p:cNvSpPr/>
            <p:nvPr/>
          </p:nvSpPr>
          <p:spPr>
            <a:xfrm>
              <a:off x="1423757" y="4362480"/>
              <a:ext cx="1765300" cy="1254825"/>
            </a:xfrm>
            <a:prstGeom prst="rect">
              <a:avLst/>
            </a:prstGeom>
            <a:noFill/>
            <a:ln w="15875">
              <a:solidFill>
                <a:srgbClr val="00A4A6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502920" tIns="91440" bIns="45720"/>
            <a:lstStyle/>
            <a:p>
              <a:pPr>
                <a:defRPr/>
              </a:pPr>
              <a:r>
                <a:rPr lang="en-US" sz="120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Private subnet</a:t>
              </a:r>
            </a:p>
          </p:txBody>
        </p:sp>
        <p:pic>
          <p:nvPicPr>
            <p:cNvPr id="157" name="Graphic 156">
              <a:extLst>
                <a:ext uri="{FF2B5EF4-FFF2-40B4-BE49-F238E27FC236}">
                  <a16:creationId xmlns:a16="http://schemas.microsoft.com/office/drawing/2014/main" id="{75D9D237-12E7-4B9F-97FB-B4D579205427}"/>
                </a:ext>
              </a:extLst>
            </p:cNvPr>
            <p:cNvPicPr>
              <a:picLocks noChangeAspect="1"/>
            </p:cNvPicPr>
            <p:nvPr/>
          </p:nvPicPr>
          <p:blipFill>
            <a:blip r:embed="rId42">
              <a:extLst>
                <a:ext uri="{96DAC541-7B7A-43D3-8B79-37D633B846F1}">
                  <asvg:svgBlip xmlns:asvg="http://schemas.microsoft.com/office/drawing/2016/SVG/main" r:embed="rId43"/>
                </a:ext>
              </a:extLst>
            </a:blip>
            <a:srcRect/>
            <a:stretch/>
          </p:blipFill>
          <p:spPr>
            <a:xfrm>
              <a:off x="1423757" y="4362481"/>
              <a:ext cx="381000" cy="381000"/>
            </a:xfrm>
            <a:prstGeom prst="rect">
              <a:avLst/>
            </a:prstGeom>
          </p:spPr>
        </p:pic>
        <p:pic>
          <p:nvPicPr>
            <p:cNvPr id="158" name="Graphic 157">
              <a:extLst>
                <a:ext uri="{FF2B5EF4-FFF2-40B4-BE49-F238E27FC236}">
                  <a16:creationId xmlns:a16="http://schemas.microsoft.com/office/drawing/2014/main" id="{E23B3DAC-4DFE-4484-BC56-4107A6B76DED}"/>
                </a:ext>
              </a:extLst>
            </p:cNvPr>
            <p:cNvPicPr>
              <a:picLocks noChangeAspect="1"/>
            </p:cNvPicPr>
            <p:nvPr/>
          </p:nvPicPr>
          <p:blipFill>
            <a:blip r:embed="rId44">
              <a:extLst>
                <a:ext uri="{96DAC541-7B7A-43D3-8B79-37D633B846F1}">
                  <asvg:svgBlip xmlns:asvg="http://schemas.microsoft.com/office/drawing/2016/SVG/main" r:embed="rId45"/>
                </a:ext>
              </a:extLst>
            </a:blip>
            <a:stretch>
              <a:fillRect/>
            </a:stretch>
          </p:blipFill>
          <p:spPr>
            <a:xfrm>
              <a:off x="2098822" y="4764085"/>
              <a:ext cx="457200" cy="457200"/>
            </a:xfrm>
            <a:prstGeom prst="rect">
              <a:avLst/>
            </a:prstGeom>
          </p:spPr>
        </p:pic>
      </p:grpSp>
      <p:pic>
        <p:nvPicPr>
          <p:cNvPr id="159" name="Graphic 158">
            <a:extLst>
              <a:ext uri="{FF2B5EF4-FFF2-40B4-BE49-F238E27FC236}">
                <a16:creationId xmlns:a16="http://schemas.microsoft.com/office/drawing/2014/main" id="{413D791C-1092-481C-B251-FBCB53002B67}"/>
              </a:ext>
            </a:extLst>
          </p:cNvPr>
          <p:cNvPicPr>
            <a:picLocks noChangeAspect="1"/>
          </p:cNvPicPr>
          <p:nvPr/>
        </p:nvPicPr>
        <p:blipFill>
          <a:blip r:embed="rId46">
            <a:extLst>
              <a:ext uri="{96DAC541-7B7A-43D3-8B79-37D633B846F1}">
                <asvg:svgBlip xmlns:asvg="http://schemas.microsoft.com/office/drawing/2016/SVG/main" r:embed="rId47"/>
              </a:ext>
            </a:extLst>
          </a:blip>
          <a:stretch>
            <a:fillRect/>
          </a:stretch>
        </p:blipFill>
        <p:spPr>
          <a:xfrm>
            <a:off x="1582658" y="14555769"/>
            <a:ext cx="457200" cy="457200"/>
          </a:xfrm>
          <a:prstGeom prst="rect">
            <a:avLst/>
          </a:prstGeom>
        </p:spPr>
      </p:pic>
      <p:pic>
        <p:nvPicPr>
          <p:cNvPr id="160" name="Graphic 17">
            <a:extLst>
              <a:ext uri="{FF2B5EF4-FFF2-40B4-BE49-F238E27FC236}">
                <a16:creationId xmlns:a16="http://schemas.microsoft.com/office/drawing/2014/main" id="{715F890C-734B-452F-BA1B-06ACDA3C22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rcRect/>
          <a:stretch/>
        </p:blipFill>
        <p:spPr bwMode="auto">
          <a:xfrm>
            <a:off x="608617" y="9607408"/>
            <a:ext cx="548640" cy="548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61" name="Group 160">
            <a:extLst>
              <a:ext uri="{FF2B5EF4-FFF2-40B4-BE49-F238E27FC236}">
                <a16:creationId xmlns:a16="http://schemas.microsoft.com/office/drawing/2014/main" id="{982CE137-37AC-49A6-94D7-698EB2ED5DCF}"/>
              </a:ext>
            </a:extLst>
          </p:cNvPr>
          <p:cNvGrpSpPr/>
          <p:nvPr/>
        </p:nvGrpSpPr>
        <p:grpSpPr>
          <a:xfrm>
            <a:off x="9407268" y="7554905"/>
            <a:ext cx="1449440" cy="931504"/>
            <a:chOff x="9196162" y="5940645"/>
            <a:chExt cx="1449440" cy="931504"/>
          </a:xfrm>
        </p:grpSpPr>
        <p:sp>
          <p:nvSpPr>
            <p:cNvPr id="162" name="TextBox 161">
              <a:extLst>
                <a:ext uri="{FF2B5EF4-FFF2-40B4-BE49-F238E27FC236}">
                  <a16:creationId xmlns:a16="http://schemas.microsoft.com/office/drawing/2014/main" id="{6B3EEB15-2C3A-48EF-ADD5-7C9E5F46AE2B}"/>
                </a:ext>
              </a:extLst>
            </p:cNvPr>
            <p:cNvSpPr txBox="1"/>
            <p:nvPr/>
          </p:nvSpPr>
          <p:spPr>
            <a:xfrm>
              <a:off x="9196162" y="6410484"/>
              <a:ext cx="144944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/>
                <a:t>Amazon </a:t>
              </a:r>
            </a:p>
            <a:p>
              <a:pPr algn="ctr"/>
              <a:r>
                <a:rPr lang="en-US" sz="1200"/>
                <a:t>EventBridge</a:t>
              </a:r>
              <a:endParaRPr lang="en-US" sz="1200" dirty="0"/>
            </a:p>
          </p:txBody>
        </p:sp>
        <p:pic>
          <p:nvPicPr>
            <p:cNvPr id="163" name="Graphic 19">
              <a:extLst>
                <a:ext uri="{FF2B5EF4-FFF2-40B4-BE49-F238E27FC236}">
                  <a16:creationId xmlns:a16="http://schemas.microsoft.com/office/drawing/2014/main" id="{9099AF21-B4F7-48C4-AC0A-FEECA88EC0B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6">
              <a:extLst>
                <a:ext uri="{96DAC541-7B7A-43D3-8B79-37D633B846F1}">
                  <asvg:svgBlip xmlns:asvg="http://schemas.microsoft.com/office/drawing/2016/SVG/main" r:embed="rId37"/>
                </a:ext>
              </a:extLst>
            </a:blip>
            <a:srcRect/>
            <a:stretch/>
          </p:blipFill>
          <p:spPr bwMode="auto">
            <a:xfrm>
              <a:off x="9701636" y="5940645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64" name="TextBox 163">
            <a:extLst>
              <a:ext uri="{FF2B5EF4-FFF2-40B4-BE49-F238E27FC236}">
                <a16:creationId xmlns:a16="http://schemas.microsoft.com/office/drawing/2014/main" id="{B053CF16-CCA5-4FFD-8194-F9E1A5989D9F}"/>
              </a:ext>
            </a:extLst>
          </p:cNvPr>
          <p:cNvSpPr txBox="1"/>
          <p:nvPr/>
        </p:nvSpPr>
        <p:spPr>
          <a:xfrm>
            <a:off x="2142548" y="13722801"/>
            <a:ext cx="161087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/>
              <a:t>Dynamic origins</a:t>
            </a:r>
            <a:endParaRPr lang="en-US" sz="1400" dirty="0"/>
          </a:p>
        </p:txBody>
      </p:sp>
      <p:sp>
        <p:nvSpPr>
          <p:cNvPr id="165" name="Rectangle 164">
            <a:extLst>
              <a:ext uri="{FF2B5EF4-FFF2-40B4-BE49-F238E27FC236}">
                <a16:creationId xmlns:a16="http://schemas.microsoft.com/office/drawing/2014/main" id="{617C93D4-2359-42FE-9153-E1F0BA5F5199}"/>
              </a:ext>
            </a:extLst>
          </p:cNvPr>
          <p:cNvSpPr/>
          <p:nvPr/>
        </p:nvSpPr>
        <p:spPr>
          <a:xfrm>
            <a:off x="387929" y="1615717"/>
            <a:ext cx="13993091" cy="14067633"/>
          </a:xfrm>
          <a:prstGeom prst="rect">
            <a:avLst/>
          </a:prstGeom>
          <a:noFill/>
          <a:ln w="571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6" name="TextBox 165">
            <a:extLst>
              <a:ext uri="{FF2B5EF4-FFF2-40B4-BE49-F238E27FC236}">
                <a16:creationId xmlns:a16="http://schemas.microsoft.com/office/drawing/2014/main" id="{5C2FAC7F-A1FF-46C0-B414-FAE423A11C83}"/>
              </a:ext>
            </a:extLst>
          </p:cNvPr>
          <p:cNvSpPr txBox="1"/>
          <p:nvPr/>
        </p:nvSpPr>
        <p:spPr>
          <a:xfrm>
            <a:off x="11106075" y="548890"/>
            <a:ext cx="468429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AWS Security Reference Architecture</a:t>
            </a:r>
          </a:p>
          <a:p>
            <a:r>
              <a:rPr lang="en-US" sz="160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Deep dive: perimeter security, centralized model</a:t>
            </a:r>
            <a:endParaRPr lang="en-US" sz="1600" dirty="0">
              <a:latin typeface="Amazon Ember" panose="020B0603020204020204" pitchFamily="34" charset="0"/>
              <a:ea typeface="Amazon Ember" panose="020B0603020204020204" pitchFamily="34" charset="0"/>
              <a:cs typeface="Amazon Ember" panose="020B0603020204020204" pitchFamily="34" charset="0"/>
            </a:endParaRPr>
          </a:p>
        </p:txBody>
      </p:sp>
      <p:grpSp>
        <p:nvGrpSpPr>
          <p:cNvPr id="167" name="Group 166">
            <a:extLst>
              <a:ext uri="{FF2B5EF4-FFF2-40B4-BE49-F238E27FC236}">
                <a16:creationId xmlns:a16="http://schemas.microsoft.com/office/drawing/2014/main" id="{1D165F3A-A7D6-4E4B-8AFA-1216AB936CFF}"/>
              </a:ext>
            </a:extLst>
          </p:cNvPr>
          <p:cNvGrpSpPr/>
          <p:nvPr/>
        </p:nvGrpSpPr>
        <p:grpSpPr>
          <a:xfrm>
            <a:off x="553244" y="695460"/>
            <a:ext cx="2662767" cy="762000"/>
            <a:chOff x="553242" y="376803"/>
            <a:chExt cx="2662767" cy="762000"/>
          </a:xfrm>
        </p:grpSpPr>
        <p:pic>
          <p:nvPicPr>
            <p:cNvPr id="168" name="Graphic 6">
              <a:extLst>
                <a:ext uri="{FF2B5EF4-FFF2-40B4-BE49-F238E27FC236}">
                  <a16:creationId xmlns:a16="http://schemas.microsoft.com/office/drawing/2014/main" id="{D454E87F-FCA1-4AFD-86B1-E86D136C8A8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8">
              <a:extLst>
                <a:ext uri="{96DAC541-7B7A-43D3-8B79-37D633B846F1}">
                  <asvg:svgBlip xmlns:asvg="http://schemas.microsoft.com/office/drawing/2016/SVG/main" r:embed="rId49"/>
                </a:ext>
              </a:extLst>
            </a:blip>
            <a:srcRect/>
            <a:stretch/>
          </p:blipFill>
          <p:spPr bwMode="auto">
            <a:xfrm>
              <a:off x="553242" y="376803"/>
              <a:ext cx="762000" cy="762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9" name="TextBox 9">
              <a:extLst>
                <a:ext uri="{FF2B5EF4-FFF2-40B4-BE49-F238E27FC236}">
                  <a16:creationId xmlns:a16="http://schemas.microsoft.com/office/drawing/2014/main" id="{C59B7E76-97D1-4DDF-AC8C-0CAA7415AB4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72872" y="570128"/>
              <a:ext cx="2243137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lang="en-US" altLang="en-US" sz="2000">
                  <a:latin typeface="+mn-lt"/>
                  <a:ea typeface="Amazon Ember" panose="020B0603020204020204" pitchFamily="34" charset="0"/>
                  <a:cs typeface="Arial" panose="020B0604020202020204" pitchFamily="34" charset="0"/>
                </a:rPr>
                <a:t>Organization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1213990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TextBox 147">
            <a:extLst>
              <a:ext uri="{FF2B5EF4-FFF2-40B4-BE49-F238E27FC236}">
                <a16:creationId xmlns:a16="http://schemas.microsoft.com/office/drawing/2014/main" id="{14A25302-C7FD-5436-5DDF-64B93E017125}"/>
              </a:ext>
            </a:extLst>
          </p:cNvPr>
          <p:cNvSpPr txBox="1"/>
          <p:nvPr/>
        </p:nvSpPr>
        <p:spPr>
          <a:xfrm>
            <a:off x="11106075" y="548890"/>
            <a:ext cx="361028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AWS Security Reference Architecture</a:t>
            </a:r>
          </a:p>
          <a:p>
            <a:r>
              <a:rPr lang="en-US" sz="16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Deep dive: IoT (cont’d)</a:t>
            </a:r>
          </a:p>
        </p:txBody>
      </p:sp>
      <p:sp>
        <p:nvSpPr>
          <p:cNvPr id="149" name="Rectangle 148">
            <a:extLst>
              <a:ext uri="{FF2B5EF4-FFF2-40B4-BE49-F238E27FC236}">
                <a16:creationId xmlns:a16="http://schemas.microsoft.com/office/drawing/2014/main" id="{363502C6-A85A-3E4B-4792-9F42E35919D8}"/>
              </a:ext>
            </a:extLst>
          </p:cNvPr>
          <p:cNvSpPr/>
          <p:nvPr/>
        </p:nvSpPr>
        <p:spPr>
          <a:xfrm>
            <a:off x="2616233" y="5481202"/>
            <a:ext cx="5204961" cy="4643707"/>
          </a:xfrm>
          <a:prstGeom prst="rect">
            <a:avLst/>
          </a:prstGeom>
          <a:solidFill>
            <a:schemeClr val="bg2"/>
          </a:solidFill>
          <a:ln w="34925" cmpd="dbl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5" dirty="0">
              <a:solidFill>
                <a:schemeClr val="tx1"/>
              </a:solidFill>
              <a:latin typeface="Amazon Ember" panose="020B0603020204020204" pitchFamily="34" charset="0"/>
              <a:ea typeface="Amazon Ember" panose="020B0603020204020204" pitchFamily="34" charset="0"/>
              <a:cs typeface="Amazon Ember" panose="020B0603020204020204" pitchFamily="34" charset="0"/>
            </a:endParaRPr>
          </a:p>
        </p:txBody>
      </p:sp>
      <p:sp>
        <p:nvSpPr>
          <p:cNvPr id="150" name="Rectangle 149">
            <a:extLst>
              <a:ext uri="{FF2B5EF4-FFF2-40B4-BE49-F238E27FC236}">
                <a16:creationId xmlns:a16="http://schemas.microsoft.com/office/drawing/2014/main" id="{A4CFC93D-F0D3-BAB0-BAE1-62FEB6AD81D9}"/>
              </a:ext>
            </a:extLst>
          </p:cNvPr>
          <p:cNvSpPr/>
          <p:nvPr/>
        </p:nvSpPr>
        <p:spPr>
          <a:xfrm>
            <a:off x="2723834" y="5869728"/>
            <a:ext cx="4940598" cy="415265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57" dirty="0"/>
          </a:p>
        </p:txBody>
      </p:sp>
      <p:sp>
        <p:nvSpPr>
          <p:cNvPr id="151" name="Rectangle 150">
            <a:extLst>
              <a:ext uri="{FF2B5EF4-FFF2-40B4-BE49-F238E27FC236}">
                <a16:creationId xmlns:a16="http://schemas.microsoft.com/office/drawing/2014/main" id="{0A09CB2C-1308-ADCB-0B8E-D0A2663E28A3}"/>
              </a:ext>
            </a:extLst>
          </p:cNvPr>
          <p:cNvSpPr/>
          <p:nvPr/>
        </p:nvSpPr>
        <p:spPr>
          <a:xfrm>
            <a:off x="5157203" y="8290528"/>
            <a:ext cx="2396555" cy="1626538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57"/>
          </a:p>
        </p:txBody>
      </p:sp>
      <p:sp>
        <p:nvSpPr>
          <p:cNvPr id="152" name="Rectangle 151">
            <a:extLst>
              <a:ext uri="{FF2B5EF4-FFF2-40B4-BE49-F238E27FC236}">
                <a16:creationId xmlns:a16="http://schemas.microsoft.com/office/drawing/2014/main" id="{A33703FA-40C8-8D43-0036-17F1C2BAB1E8}"/>
              </a:ext>
            </a:extLst>
          </p:cNvPr>
          <p:cNvSpPr/>
          <p:nvPr/>
        </p:nvSpPr>
        <p:spPr>
          <a:xfrm>
            <a:off x="2457515" y="4933086"/>
            <a:ext cx="9953993" cy="7926627"/>
          </a:xfrm>
          <a:prstGeom prst="rect">
            <a:avLst/>
          </a:prstGeom>
          <a:noFill/>
          <a:ln w="571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89">
              <a:latin typeface="Amazon Ember" panose="020B0603020204020204" pitchFamily="34" charset="0"/>
              <a:ea typeface="Amazon Ember" panose="020B0603020204020204" pitchFamily="34" charset="0"/>
              <a:cs typeface="Amazon Ember" panose="020B0603020204020204" pitchFamily="34" charset="0"/>
            </a:endParaRPr>
          </a:p>
        </p:txBody>
      </p:sp>
      <p:sp>
        <p:nvSpPr>
          <p:cNvPr id="153" name="TextBox 152">
            <a:extLst>
              <a:ext uri="{FF2B5EF4-FFF2-40B4-BE49-F238E27FC236}">
                <a16:creationId xmlns:a16="http://schemas.microsoft.com/office/drawing/2014/main" id="{9F135AF5-C9F0-EA05-FFEC-2200427E4961}"/>
              </a:ext>
            </a:extLst>
          </p:cNvPr>
          <p:cNvSpPr txBox="1"/>
          <p:nvPr/>
        </p:nvSpPr>
        <p:spPr>
          <a:xfrm>
            <a:off x="2891498" y="4516411"/>
            <a:ext cx="16541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Organization</a:t>
            </a:r>
          </a:p>
        </p:txBody>
      </p:sp>
      <p:pic>
        <p:nvPicPr>
          <p:cNvPr id="154" name="Graphic 6">
            <a:extLst>
              <a:ext uri="{FF2B5EF4-FFF2-40B4-BE49-F238E27FC236}">
                <a16:creationId xmlns:a16="http://schemas.microsoft.com/office/drawing/2014/main" id="{657E6D68-AE5A-5919-C63A-E2277994F7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 bwMode="auto">
          <a:xfrm>
            <a:off x="2429355" y="4391755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5" name="TextBox 154">
            <a:extLst>
              <a:ext uri="{FF2B5EF4-FFF2-40B4-BE49-F238E27FC236}">
                <a16:creationId xmlns:a16="http://schemas.microsoft.com/office/drawing/2014/main" id="{874F2CE8-9062-412C-4445-A789DAB72CDB}"/>
              </a:ext>
            </a:extLst>
          </p:cNvPr>
          <p:cNvSpPr txBox="1"/>
          <p:nvPr/>
        </p:nvSpPr>
        <p:spPr>
          <a:xfrm>
            <a:off x="2993304" y="5128556"/>
            <a:ext cx="1654156" cy="262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5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OU – Infrastructure</a:t>
            </a:r>
          </a:p>
        </p:txBody>
      </p:sp>
      <p:pic>
        <p:nvPicPr>
          <p:cNvPr id="156" name="Graphic 17">
            <a:extLst>
              <a:ext uri="{FF2B5EF4-FFF2-40B4-BE49-F238E27FC236}">
                <a16:creationId xmlns:a16="http://schemas.microsoft.com/office/drawing/2014/main" id="{71BD7417-72A6-1D9D-5A34-DAC065D97D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 bwMode="auto">
          <a:xfrm>
            <a:off x="2601049" y="5019347"/>
            <a:ext cx="420832" cy="42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57" name="Group 156">
            <a:extLst>
              <a:ext uri="{FF2B5EF4-FFF2-40B4-BE49-F238E27FC236}">
                <a16:creationId xmlns:a16="http://schemas.microsoft.com/office/drawing/2014/main" id="{EAAC05F3-ECE1-B4CB-22A9-9AB1877390BA}"/>
              </a:ext>
            </a:extLst>
          </p:cNvPr>
          <p:cNvGrpSpPr/>
          <p:nvPr/>
        </p:nvGrpSpPr>
        <p:grpSpPr>
          <a:xfrm>
            <a:off x="2655122" y="5549481"/>
            <a:ext cx="1412577" cy="272500"/>
            <a:chOff x="1701655" y="7187084"/>
            <a:chExt cx="1534653" cy="296049"/>
          </a:xfrm>
        </p:grpSpPr>
        <p:sp>
          <p:nvSpPr>
            <p:cNvPr id="158" name="TextBox 157">
              <a:extLst>
                <a:ext uri="{FF2B5EF4-FFF2-40B4-BE49-F238E27FC236}">
                  <a16:creationId xmlns:a16="http://schemas.microsoft.com/office/drawing/2014/main" id="{D8A40782-8BA9-F9E0-5628-0949831B13C2}"/>
                </a:ext>
              </a:extLst>
            </p:cNvPr>
            <p:cNvSpPr txBox="1"/>
            <p:nvPr/>
          </p:nvSpPr>
          <p:spPr>
            <a:xfrm>
              <a:off x="1945829" y="7213474"/>
              <a:ext cx="1290479" cy="2696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13" dirty="0">
                  <a:latin typeface="Amazon Ember" panose="020B0603020204020204" pitchFamily="34" charset="0"/>
                  <a:ea typeface="Amazon Ember" panose="020B0603020204020204" pitchFamily="34" charset="0"/>
                  <a:cs typeface="Amazon Ember" panose="020B0603020204020204" pitchFamily="34" charset="0"/>
                </a:rPr>
                <a:t>Network account</a:t>
              </a:r>
            </a:p>
          </p:txBody>
        </p:sp>
        <p:pic>
          <p:nvPicPr>
            <p:cNvPr id="159" name="Graphic 7">
              <a:extLst>
                <a:ext uri="{FF2B5EF4-FFF2-40B4-BE49-F238E27FC236}">
                  <a16:creationId xmlns:a16="http://schemas.microsoft.com/office/drawing/2014/main" id="{F5F2A31C-02A6-EC47-3450-E94BDED66C8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rcRect/>
            <a:stretch/>
          </p:blipFill>
          <p:spPr bwMode="auto">
            <a:xfrm>
              <a:off x="1701655" y="7187084"/>
              <a:ext cx="288000" cy="28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60" name="Graphic 7">
            <a:extLst>
              <a:ext uri="{FF2B5EF4-FFF2-40B4-BE49-F238E27FC236}">
                <a16:creationId xmlns:a16="http://schemas.microsoft.com/office/drawing/2014/main" id="{0512D312-2257-6421-26C0-AB5546B0A39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/>
        </p:blipFill>
        <p:spPr bwMode="auto">
          <a:xfrm>
            <a:off x="2907759" y="6010476"/>
            <a:ext cx="420832" cy="42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1" name="TextBox 9">
            <a:extLst>
              <a:ext uri="{FF2B5EF4-FFF2-40B4-BE49-F238E27FC236}">
                <a16:creationId xmlns:a16="http://schemas.microsoft.com/office/drawing/2014/main" id="{9DCC2E8C-2942-0408-CC18-CF64680F051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61071" y="6425355"/>
            <a:ext cx="1114208" cy="318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736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AWS Direct</a:t>
            </a:r>
          </a:p>
          <a:p>
            <a:pPr algn="ctr" eaLnBrk="1" hangingPunct="1"/>
            <a:r>
              <a:rPr lang="en-US" altLang="en-US" sz="736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Connect</a:t>
            </a:r>
          </a:p>
        </p:txBody>
      </p:sp>
      <p:pic>
        <p:nvPicPr>
          <p:cNvPr id="162" name="Graphic 7" descr="AWS Transit Gateway service icon.">
            <a:extLst>
              <a:ext uri="{FF2B5EF4-FFF2-40B4-BE49-F238E27FC236}">
                <a16:creationId xmlns:a16="http://schemas.microsoft.com/office/drawing/2014/main" id="{C10A714E-FFE5-71ED-0BBA-CB084A4D0A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/>
        </p:blipFill>
        <p:spPr bwMode="auto">
          <a:xfrm>
            <a:off x="2898056" y="6801452"/>
            <a:ext cx="420832" cy="42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" name="TextBox 9">
            <a:extLst>
              <a:ext uri="{FF2B5EF4-FFF2-40B4-BE49-F238E27FC236}">
                <a16:creationId xmlns:a16="http://schemas.microsoft.com/office/drawing/2014/main" id="{A41F3F72-A543-EC2F-4CDA-E9CEA7F527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51368" y="7216331"/>
            <a:ext cx="1114208" cy="318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736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AWS Transit</a:t>
            </a:r>
          </a:p>
          <a:p>
            <a:pPr algn="ctr" eaLnBrk="1" hangingPunct="1"/>
            <a:r>
              <a:rPr lang="en-US" altLang="en-US" sz="736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Gateway</a:t>
            </a:r>
          </a:p>
        </p:txBody>
      </p:sp>
      <p:pic>
        <p:nvPicPr>
          <p:cNvPr id="164" name="Graphic 7">
            <a:extLst>
              <a:ext uri="{FF2B5EF4-FFF2-40B4-BE49-F238E27FC236}">
                <a16:creationId xmlns:a16="http://schemas.microsoft.com/office/drawing/2014/main" id="{8409D20E-636E-476A-D48E-98E5CC76BB5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/>
          <a:stretch/>
        </p:blipFill>
        <p:spPr bwMode="auto">
          <a:xfrm>
            <a:off x="2898056" y="7561712"/>
            <a:ext cx="420832" cy="42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5" name="TextBox 9">
            <a:extLst>
              <a:ext uri="{FF2B5EF4-FFF2-40B4-BE49-F238E27FC236}">
                <a16:creationId xmlns:a16="http://schemas.microsoft.com/office/drawing/2014/main" id="{46A18685-3B11-D0D0-A9EC-DFB0EAE8E07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51368" y="7976591"/>
            <a:ext cx="1114208" cy="318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736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AWS Cloud</a:t>
            </a:r>
          </a:p>
          <a:p>
            <a:pPr algn="ctr" eaLnBrk="1" hangingPunct="1"/>
            <a:r>
              <a:rPr lang="en-US" altLang="en-US" sz="736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WAN</a:t>
            </a:r>
          </a:p>
        </p:txBody>
      </p:sp>
      <p:sp>
        <p:nvSpPr>
          <p:cNvPr id="166" name="Rectangle 165">
            <a:extLst>
              <a:ext uri="{FF2B5EF4-FFF2-40B4-BE49-F238E27FC236}">
                <a16:creationId xmlns:a16="http://schemas.microsoft.com/office/drawing/2014/main" id="{C8DEFC5D-914D-7602-F155-176908BA5FB7}"/>
              </a:ext>
            </a:extLst>
          </p:cNvPr>
          <p:cNvSpPr/>
          <p:nvPr/>
        </p:nvSpPr>
        <p:spPr>
          <a:xfrm>
            <a:off x="3564698" y="7976321"/>
            <a:ext cx="1407249" cy="1940745"/>
          </a:xfrm>
          <a:prstGeom prst="rect">
            <a:avLst/>
          </a:prstGeom>
          <a:solidFill>
            <a:schemeClr val="bg2"/>
          </a:solidFill>
          <a:ln w="15875">
            <a:solidFill>
              <a:srgbClr val="8C4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94373" tIns="126250"/>
          <a:lstStyle/>
          <a:p>
            <a:pPr>
              <a:defRPr/>
            </a:pPr>
            <a:endParaRPr lang="en-US" sz="1657" dirty="0">
              <a:ln w="0"/>
              <a:solidFill>
                <a:schemeClr val="tx1"/>
              </a:solidFill>
              <a:latin typeface="Amazon Ember" panose="020B0603020204020204" pitchFamily="34" charset="0"/>
              <a:ea typeface="Amazon Ember" panose="020B0603020204020204" pitchFamily="34" charset="0"/>
              <a:cs typeface="Amazon Ember" panose="020B0603020204020204" pitchFamily="34" charset="0"/>
            </a:endParaRPr>
          </a:p>
        </p:txBody>
      </p:sp>
      <p:pic>
        <p:nvPicPr>
          <p:cNvPr id="167" name="Graphic 166">
            <a:extLst>
              <a:ext uri="{FF2B5EF4-FFF2-40B4-BE49-F238E27FC236}">
                <a16:creationId xmlns:a16="http://schemas.microsoft.com/office/drawing/2014/main" id="{515697A5-0F68-91EC-688D-0BF24643A868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rcRect/>
          <a:stretch/>
        </p:blipFill>
        <p:spPr>
          <a:xfrm>
            <a:off x="3567508" y="7980357"/>
            <a:ext cx="342258" cy="342258"/>
          </a:xfrm>
          <a:prstGeom prst="rect">
            <a:avLst/>
          </a:prstGeom>
        </p:spPr>
      </p:pic>
      <p:sp>
        <p:nvSpPr>
          <p:cNvPr id="168" name="TextBox 25">
            <a:extLst>
              <a:ext uri="{FF2B5EF4-FFF2-40B4-BE49-F238E27FC236}">
                <a16:creationId xmlns:a16="http://schemas.microsoft.com/office/drawing/2014/main" id="{0AAD3650-DCB2-C8F7-866C-E8F122087CE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83541" y="8021381"/>
            <a:ext cx="1168977" cy="2482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en-US" sz="1013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Inspection VPC</a:t>
            </a:r>
          </a:p>
        </p:txBody>
      </p:sp>
      <p:sp>
        <p:nvSpPr>
          <p:cNvPr id="169" name="Rectangle 168">
            <a:extLst>
              <a:ext uri="{FF2B5EF4-FFF2-40B4-BE49-F238E27FC236}">
                <a16:creationId xmlns:a16="http://schemas.microsoft.com/office/drawing/2014/main" id="{5D39151D-2B22-39A2-19CD-8E8F3969BC4F}"/>
              </a:ext>
            </a:extLst>
          </p:cNvPr>
          <p:cNvSpPr/>
          <p:nvPr/>
        </p:nvSpPr>
        <p:spPr>
          <a:xfrm>
            <a:off x="3564698" y="5942980"/>
            <a:ext cx="1407249" cy="923996"/>
          </a:xfrm>
          <a:prstGeom prst="rect">
            <a:avLst/>
          </a:prstGeom>
          <a:solidFill>
            <a:schemeClr val="bg2"/>
          </a:solidFill>
          <a:ln w="15875">
            <a:solidFill>
              <a:srgbClr val="8C4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94373" tIns="126250"/>
          <a:lstStyle/>
          <a:p>
            <a:pPr>
              <a:defRPr/>
            </a:pPr>
            <a:endParaRPr lang="en-US" sz="1657" dirty="0">
              <a:ln w="0"/>
              <a:solidFill>
                <a:schemeClr val="tx1"/>
              </a:solidFill>
              <a:latin typeface="Amazon Ember" panose="020B0603020204020204" pitchFamily="34" charset="0"/>
              <a:ea typeface="Amazon Ember" panose="020B0603020204020204" pitchFamily="34" charset="0"/>
              <a:cs typeface="Amazon Ember" panose="020B0603020204020204" pitchFamily="34" charset="0"/>
            </a:endParaRPr>
          </a:p>
        </p:txBody>
      </p:sp>
      <p:pic>
        <p:nvPicPr>
          <p:cNvPr id="170" name="Graphic 169">
            <a:extLst>
              <a:ext uri="{FF2B5EF4-FFF2-40B4-BE49-F238E27FC236}">
                <a16:creationId xmlns:a16="http://schemas.microsoft.com/office/drawing/2014/main" id="{F5105908-B20E-46F8-9E27-9225E3C6CC0D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rcRect/>
          <a:stretch/>
        </p:blipFill>
        <p:spPr>
          <a:xfrm>
            <a:off x="3567508" y="5947016"/>
            <a:ext cx="342258" cy="342258"/>
          </a:xfrm>
          <a:prstGeom prst="rect">
            <a:avLst/>
          </a:prstGeom>
        </p:spPr>
      </p:pic>
      <p:sp>
        <p:nvSpPr>
          <p:cNvPr id="171" name="TextBox 25">
            <a:extLst>
              <a:ext uri="{FF2B5EF4-FFF2-40B4-BE49-F238E27FC236}">
                <a16:creationId xmlns:a16="http://schemas.microsoft.com/office/drawing/2014/main" id="{7A46503E-F9D8-E670-4AB7-2A5B57AB4D0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83541" y="5988040"/>
            <a:ext cx="1168977" cy="2482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en-US" sz="1013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Inbound VPC</a:t>
            </a:r>
          </a:p>
        </p:txBody>
      </p:sp>
      <p:sp>
        <p:nvSpPr>
          <p:cNvPr id="172" name="Rectangle 171">
            <a:extLst>
              <a:ext uri="{FF2B5EF4-FFF2-40B4-BE49-F238E27FC236}">
                <a16:creationId xmlns:a16="http://schemas.microsoft.com/office/drawing/2014/main" id="{E947954D-3D92-BC94-C0F9-207743B6A217}"/>
              </a:ext>
            </a:extLst>
          </p:cNvPr>
          <p:cNvSpPr/>
          <p:nvPr/>
        </p:nvSpPr>
        <p:spPr>
          <a:xfrm>
            <a:off x="3564698" y="6958507"/>
            <a:ext cx="1407249" cy="923996"/>
          </a:xfrm>
          <a:prstGeom prst="rect">
            <a:avLst/>
          </a:prstGeom>
          <a:solidFill>
            <a:schemeClr val="bg2"/>
          </a:solidFill>
          <a:ln w="15875">
            <a:solidFill>
              <a:srgbClr val="8C4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94373" tIns="126250"/>
          <a:lstStyle/>
          <a:p>
            <a:pPr>
              <a:defRPr/>
            </a:pPr>
            <a:endParaRPr lang="en-US" sz="1657" dirty="0">
              <a:ln w="0"/>
              <a:solidFill>
                <a:schemeClr val="tx1"/>
              </a:solidFill>
              <a:latin typeface="Amazon Ember" panose="020B0603020204020204" pitchFamily="34" charset="0"/>
              <a:ea typeface="Amazon Ember" panose="020B0603020204020204" pitchFamily="34" charset="0"/>
              <a:cs typeface="Amazon Ember" panose="020B0603020204020204" pitchFamily="34" charset="0"/>
            </a:endParaRPr>
          </a:p>
        </p:txBody>
      </p:sp>
      <p:pic>
        <p:nvPicPr>
          <p:cNvPr id="173" name="Graphic 172">
            <a:extLst>
              <a:ext uri="{FF2B5EF4-FFF2-40B4-BE49-F238E27FC236}">
                <a16:creationId xmlns:a16="http://schemas.microsoft.com/office/drawing/2014/main" id="{C07E5383-D80B-1EB2-EA74-1EA4F3104AB6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rcRect/>
          <a:stretch/>
        </p:blipFill>
        <p:spPr>
          <a:xfrm>
            <a:off x="3567508" y="6962543"/>
            <a:ext cx="342258" cy="342258"/>
          </a:xfrm>
          <a:prstGeom prst="rect">
            <a:avLst/>
          </a:prstGeom>
        </p:spPr>
      </p:pic>
      <p:sp>
        <p:nvSpPr>
          <p:cNvPr id="174" name="TextBox 25">
            <a:extLst>
              <a:ext uri="{FF2B5EF4-FFF2-40B4-BE49-F238E27FC236}">
                <a16:creationId xmlns:a16="http://schemas.microsoft.com/office/drawing/2014/main" id="{3A7E6E34-4D9F-916D-1823-9508159AADF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83541" y="7003566"/>
            <a:ext cx="1168977" cy="2482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en-US" sz="1013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Outbound VPC</a:t>
            </a:r>
          </a:p>
        </p:txBody>
      </p:sp>
      <p:sp>
        <p:nvSpPr>
          <p:cNvPr id="175" name="Rectangle 174">
            <a:extLst>
              <a:ext uri="{FF2B5EF4-FFF2-40B4-BE49-F238E27FC236}">
                <a16:creationId xmlns:a16="http://schemas.microsoft.com/office/drawing/2014/main" id="{5A6C1E85-10BA-DFAB-4108-2DC4331E4DB3}"/>
              </a:ext>
            </a:extLst>
          </p:cNvPr>
          <p:cNvSpPr/>
          <p:nvPr/>
        </p:nvSpPr>
        <p:spPr>
          <a:xfrm>
            <a:off x="3629861" y="8743237"/>
            <a:ext cx="1270340" cy="1087495"/>
          </a:xfrm>
          <a:prstGeom prst="rect">
            <a:avLst/>
          </a:prstGeom>
          <a:noFill/>
          <a:ln w="15875">
            <a:solidFill>
              <a:srgbClr val="7AA116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62915" tIns="84166" bIns="42083"/>
          <a:lstStyle/>
          <a:p>
            <a:pPr>
              <a:defRPr/>
            </a:pPr>
            <a:endParaRPr lang="en-US" sz="921" dirty="0">
              <a:solidFill>
                <a:schemeClr val="accent6">
                  <a:lumMod val="75000"/>
                </a:schemeClr>
              </a:solidFill>
              <a:latin typeface="Amazon Ember" panose="020B0603020204020204" pitchFamily="34" charset="0"/>
              <a:ea typeface="Amazon Ember" panose="020B0603020204020204" pitchFamily="34" charset="0"/>
              <a:cs typeface="Amazon Ember" panose="020B0603020204020204" pitchFamily="34" charset="0"/>
            </a:endParaRPr>
          </a:p>
        </p:txBody>
      </p:sp>
      <p:pic>
        <p:nvPicPr>
          <p:cNvPr id="176" name="Graphic 175">
            <a:extLst>
              <a:ext uri="{FF2B5EF4-FFF2-40B4-BE49-F238E27FC236}">
                <a16:creationId xmlns:a16="http://schemas.microsoft.com/office/drawing/2014/main" id="{B4BD26E5-59F3-6D3B-ABE8-D0FB492C8E25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rcRect/>
          <a:stretch/>
        </p:blipFill>
        <p:spPr>
          <a:xfrm>
            <a:off x="3629861" y="8743237"/>
            <a:ext cx="314017" cy="308702"/>
          </a:xfrm>
          <a:prstGeom prst="rect">
            <a:avLst/>
          </a:prstGeom>
        </p:spPr>
      </p:pic>
      <p:pic>
        <p:nvPicPr>
          <p:cNvPr id="177" name="Graphic 6">
            <a:extLst>
              <a:ext uri="{FF2B5EF4-FFF2-40B4-BE49-F238E27FC236}">
                <a16:creationId xmlns:a16="http://schemas.microsoft.com/office/drawing/2014/main" id="{AE3D6ACF-381E-38C1-279D-996693127BA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rcRect/>
          <a:stretch/>
        </p:blipFill>
        <p:spPr bwMode="auto">
          <a:xfrm>
            <a:off x="4046275" y="9092939"/>
            <a:ext cx="417518" cy="4175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8" name="TextBox 9">
            <a:extLst>
              <a:ext uri="{FF2B5EF4-FFF2-40B4-BE49-F238E27FC236}">
                <a16:creationId xmlns:a16="http://schemas.microsoft.com/office/drawing/2014/main" id="{C5CAD3EE-6D66-4D69-A3B9-22B77CBCE20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97930" y="9510577"/>
            <a:ext cx="1114208" cy="318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736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AWS Network Firewall</a:t>
            </a:r>
          </a:p>
        </p:txBody>
      </p:sp>
      <p:pic>
        <p:nvPicPr>
          <p:cNvPr id="179" name="Graphic 178" descr="Internet gateway resource icon for the Amazon VPC service.&#10;">
            <a:extLst>
              <a:ext uri="{FF2B5EF4-FFF2-40B4-BE49-F238E27FC236}">
                <a16:creationId xmlns:a16="http://schemas.microsoft.com/office/drawing/2014/main" id="{7D5F0311-127B-7962-E3AA-2E64B8A21719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3622320" y="6359806"/>
            <a:ext cx="231955" cy="231955"/>
          </a:xfrm>
          <a:prstGeom prst="rect">
            <a:avLst/>
          </a:prstGeom>
        </p:spPr>
      </p:pic>
      <p:pic>
        <p:nvPicPr>
          <p:cNvPr id="180" name="Graphic 179" descr="Internet gateway resource icon for the Amazon VPC service.&#10;">
            <a:extLst>
              <a:ext uri="{FF2B5EF4-FFF2-40B4-BE49-F238E27FC236}">
                <a16:creationId xmlns:a16="http://schemas.microsoft.com/office/drawing/2014/main" id="{426DEF4D-155E-F10A-B853-A6F232172714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3627099" y="7372899"/>
            <a:ext cx="231955" cy="231955"/>
          </a:xfrm>
          <a:prstGeom prst="rect">
            <a:avLst/>
          </a:prstGeom>
        </p:spPr>
      </p:pic>
      <p:sp>
        <p:nvSpPr>
          <p:cNvPr id="181" name="TextBox 9">
            <a:extLst>
              <a:ext uri="{FF2B5EF4-FFF2-40B4-BE49-F238E27FC236}">
                <a16:creationId xmlns:a16="http://schemas.microsoft.com/office/drawing/2014/main" id="{0D422D63-7A9F-C7F2-CC15-C0A8ABB0A2F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92419" y="6597715"/>
            <a:ext cx="921142" cy="20556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736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Internet gateway</a:t>
            </a:r>
          </a:p>
        </p:txBody>
      </p:sp>
      <p:sp>
        <p:nvSpPr>
          <p:cNvPr id="182" name="TextBox 9">
            <a:extLst>
              <a:ext uri="{FF2B5EF4-FFF2-40B4-BE49-F238E27FC236}">
                <a16:creationId xmlns:a16="http://schemas.microsoft.com/office/drawing/2014/main" id="{21F59A62-00A7-0844-3AD8-D083F265FAE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92419" y="7610612"/>
            <a:ext cx="921142" cy="20556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736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Internet gateway</a:t>
            </a:r>
          </a:p>
        </p:txBody>
      </p:sp>
      <p:sp>
        <p:nvSpPr>
          <p:cNvPr id="183" name="TextBox 182">
            <a:extLst>
              <a:ext uri="{FF2B5EF4-FFF2-40B4-BE49-F238E27FC236}">
                <a16:creationId xmlns:a16="http://schemas.microsoft.com/office/drawing/2014/main" id="{FCC686A2-141A-1448-6966-E2F0DC4D9CC4}"/>
              </a:ext>
            </a:extLst>
          </p:cNvPr>
          <p:cNvSpPr txBox="1"/>
          <p:nvPr/>
        </p:nvSpPr>
        <p:spPr>
          <a:xfrm>
            <a:off x="4002532" y="8322616"/>
            <a:ext cx="1049987" cy="3471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828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Might include:</a:t>
            </a:r>
          </a:p>
          <a:p>
            <a:pPr marL="157820" indent="-157820">
              <a:buFont typeface="Arial" panose="020B0604020202020204" pitchFamily="34" charset="0"/>
              <a:buChar char="•"/>
            </a:pPr>
            <a:r>
              <a:rPr lang="en-AU" sz="828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IDS/IPS</a:t>
            </a:r>
          </a:p>
        </p:txBody>
      </p:sp>
      <p:sp>
        <p:nvSpPr>
          <p:cNvPr id="184" name="TextBox 183">
            <a:extLst>
              <a:ext uri="{FF2B5EF4-FFF2-40B4-BE49-F238E27FC236}">
                <a16:creationId xmlns:a16="http://schemas.microsoft.com/office/drawing/2014/main" id="{F1E93E9B-EA02-66F4-2C5F-E89288A2EE3C}"/>
              </a:ext>
            </a:extLst>
          </p:cNvPr>
          <p:cNvSpPr txBox="1"/>
          <p:nvPr/>
        </p:nvSpPr>
        <p:spPr>
          <a:xfrm>
            <a:off x="3937686" y="6261019"/>
            <a:ext cx="1049987" cy="3471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828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Might include:</a:t>
            </a:r>
          </a:p>
          <a:p>
            <a:pPr marL="157820" indent="-157820">
              <a:buFont typeface="Arial" panose="020B0604020202020204" pitchFamily="34" charset="0"/>
              <a:buChar char="•"/>
            </a:pPr>
            <a:r>
              <a:rPr lang="en-AU" sz="828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NAT</a:t>
            </a:r>
          </a:p>
        </p:txBody>
      </p:sp>
      <p:sp>
        <p:nvSpPr>
          <p:cNvPr id="185" name="TextBox 184">
            <a:extLst>
              <a:ext uri="{FF2B5EF4-FFF2-40B4-BE49-F238E27FC236}">
                <a16:creationId xmlns:a16="http://schemas.microsoft.com/office/drawing/2014/main" id="{34F5625E-A396-4F23-7356-003BF01A98A1}"/>
              </a:ext>
            </a:extLst>
          </p:cNvPr>
          <p:cNvSpPr txBox="1"/>
          <p:nvPr/>
        </p:nvSpPr>
        <p:spPr>
          <a:xfrm>
            <a:off x="4003243" y="7206953"/>
            <a:ext cx="1049987" cy="474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828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Might include:</a:t>
            </a:r>
          </a:p>
          <a:p>
            <a:pPr marL="157820" indent="-157820">
              <a:buFont typeface="Arial" panose="020B0604020202020204" pitchFamily="34" charset="0"/>
              <a:buChar char="•"/>
            </a:pPr>
            <a:r>
              <a:rPr lang="en-AU" sz="828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NAT</a:t>
            </a:r>
          </a:p>
          <a:p>
            <a:pPr marL="157820" indent="-157820">
              <a:buFont typeface="Arial" panose="020B0604020202020204" pitchFamily="34" charset="0"/>
              <a:buChar char="•"/>
            </a:pPr>
            <a:r>
              <a:rPr lang="en-AU" sz="828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Proxy servers</a:t>
            </a:r>
          </a:p>
        </p:txBody>
      </p:sp>
      <p:grpSp>
        <p:nvGrpSpPr>
          <p:cNvPr id="186" name="Group 185">
            <a:extLst>
              <a:ext uri="{FF2B5EF4-FFF2-40B4-BE49-F238E27FC236}">
                <a16:creationId xmlns:a16="http://schemas.microsoft.com/office/drawing/2014/main" id="{31D19650-CE0D-A33E-A049-B19F134B3618}"/>
              </a:ext>
            </a:extLst>
          </p:cNvPr>
          <p:cNvGrpSpPr/>
          <p:nvPr/>
        </p:nvGrpSpPr>
        <p:grpSpPr>
          <a:xfrm>
            <a:off x="4760009" y="6240789"/>
            <a:ext cx="921142" cy="393772"/>
            <a:chOff x="12165749" y="2878280"/>
            <a:chExt cx="1000747" cy="427801"/>
          </a:xfrm>
        </p:grpSpPr>
        <p:pic>
          <p:nvPicPr>
            <p:cNvPr id="187" name="Graphic 186" descr="Flow logs resource icon for the Amazon VPC service.&#10;">
              <a:extLst>
                <a:ext uri="{FF2B5EF4-FFF2-40B4-BE49-F238E27FC236}">
                  <a16:creationId xmlns:a16="http://schemas.microsoft.com/office/drawing/2014/main" id="{A1AD7650-7520-0AB4-C05B-16478A18320E}"/>
                </a:ext>
              </a:extLst>
            </p:cNvPr>
            <p:cNvPicPr>
              <a:picLocks noChangeAspect="1"/>
            </p:cNvPicPr>
            <p:nvPr/>
          </p:nvPicPr>
          <p:blipFill>
            <a:blip r:embed="rId22">
              <a:extLst>
                <a:ext uri="{96DAC541-7B7A-43D3-8B79-37D633B846F1}">
                  <asvg:svgBlip xmlns:asvg="http://schemas.microsoft.com/office/drawing/2016/SVG/main" r:embed="rId23"/>
                </a:ext>
              </a:extLst>
            </a:blip>
            <a:stretch>
              <a:fillRect/>
            </a:stretch>
          </p:blipFill>
          <p:spPr>
            <a:xfrm>
              <a:off x="12538836" y="2878280"/>
              <a:ext cx="252000" cy="252000"/>
            </a:xfrm>
            <a:prstGeom prst="rect">
              <a:avLst/>
            </a:prstGeom>
          </p:spPr>
        </p:pic>
        <p:sp>
          <p:nvSpPr>
            <p:cNvPr id="188" name="TextBox 9">
              <a:extLst>
                <a:ext uri="{FF2B5EF4-FFF2-40B4-BE49-F238E27FC236}">
                  <a16:creationId xmlns:a16="http://schemas.microsoft.com/office/drawing/2014/main" id="{EF33010E-06C3-7248-CAA1-9E13A76B378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165749" y="3082747"/>
              <a:ext cx="1000747" cy="22333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lang="en-US" altLang="en-US" sz="736" dirty="0">
                  <a:latin typeface="Amazon Ember" panose="020B0603020204020204" pitchFamily="34" charset="0"/>
                  <a:ea typeface="Amazon Ember" panose="020B0603020204020204" pitchFamily="34" charset="0"/>
                  <a:cs typeface="Amazon Ember" panose="020B0603020204020204" pitchFamily="34" charset="0"/>
                </a:rPr>
                <a:t>Flow logs</a:t>
              </a:r>
            </a:p>
          </p:txBody>
        </p:sp>
      </p:grpSp>
      <p:grpSp>
        <p:nvGrpSpPr>
          <p:cNvPr id="189" name="Group 188">
            <a:extLst>
              <a:ext uri="{FF2B5EF4-FFF2-40B4-BE49-F238E27FC236}">
                <a16:creationId xmlns:a16="http://schemas.microsoft.com/office/drawing/2014/main" id="{ECE6E83A-9BA0-DAE7-CBCB-CD27E34DD510}"/>
              </a:ext>
            </a:extLst>
          </p:cNvPr>
          <p:cNvGrpSpPr/>
          <p:nvPr/>
        </p:nvGrpSpPr>
        <p:grpSpPr>
          <a:xfrm>
            <a:off x="4742139" y="7203300"/>
            <a:ext cx="921142" cy="393772"/>
            <a:chOff x="12165749" y="2878280"/>
            <a:chExt cx="1000747" cy="427801"/>
          </a:xfrm>
        </p:grpSpPr>
        <p:pic>
          <p:nvPicPr>
            <p:cNvPr id="190" name="Graphic 189" descr="Flow logs resource icon for the Amazon VPC service.&#10;">
              <a:extLst>
                <a:ext uri="{FF2B5EF4-FFF2-40B4-BE49-F238E27FC236}">
                  <a16:creationId xmlns:a16="http://schemas.microsoft.com/office/drawing/2014/main" id="{DD1FAC9F-9B40-38FE-C819-093C74C43D67}"/>
                </a:ext>
              </a:extLst>
            </p:cNvPr>
            <p:cNvPicPr>
              <a:picLocks noChangeAspect="1"/>
            </p:cNvPicPr>
            <p:nvPr/>
          </p:nvPicPr>
          <p:blipFill>
            <a:blip r:embed="rId22">
              <a:extLst>
                <a:ext uri="{96DAC541-7B7A-43D3-8B79-37D633B846F1}">
                  <asvg:svgBlip xmlns:asvg="http://schemas.microsoft.com/office/drawing/2016/SVG/main" r:embed="rId23"/>
                </a:ext>
              </a:extLst>
            </a:blip>
            <a:stretch>
              <a:fillRect/>
            </a:stretch>
          </p:blipFill>
          <p:spPr>
            <a:xfrm>
              <a:off x="12538836" y="2878280"/>
              <a:ext cx="252000" cy="252000"/>
            </a:xfrm>
            <a:prstGeom prst="rect">
              <a:avLst/>
            </a:prstGeom>
          </p:spPr>
        </p:pic>
        <p:sp>
          <p:nvSpPr>
            <p:cNvPr id="191" name="TextBox 9">
              <a:extLst>
                <a:ext uri="{FF2B5EF4-FFF2-40B4-BE49-F238E27FC236}">
                  <a16:creationId xmlns:a16="http://schemas.microsoft.com/office/drawing/2014/main" id="{D1DC7DC8-E917-305E-57CE-B616C082657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165749" y="3082747"/>
              <a:ext cx="1000747" cy="22333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lang="en-US" altLang="en-US" sz="736" dirty="0">
                  <a:latin typeface="Amazon Ember" panose="020B0603020204020204" pitchFamily="34" charset="0"/>
                  <a:ea typeface="Amazon Ember" panose="020B0603020204020204" pitchFamily="34" charset="0"/>
                  <a:cs typeface="Amazon Ember" panose="020B0603020204020204" pitchFamily="34" charset="0"/>
                </a:rPr>
                <a:t>Flow logs</a:t>
              </a:r>
            </a:p>
          </p:txBody>
        </p:sp>
      </p:grpSp>
      <p:pic>
        <p:nvPicPr>
          <p:cNvPr id="192" name="Graphic 6">
            <a:extLst>
              <a:ext uri="{FF2B5EF4-FFF2-40B4-BE49-F238E27FC236}">
                <a16:creationId xmlns:a16="http://schemas.microsoft.com/office/drawing/2014/main" id="{85F452BD-46F0-107C-3C28-21B650B3786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rcRect/>
          <a:stretch/>
        </p:blipFill>
        <p:spPr bwMode="auto">
          <a:xfrm>
            <a:off x="5613846" y="5934600"/>
            <a:ext cx="417518" cy="4175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3" name="Graphic 6">
            <a:extLst>
              <a:ext uri="{FF2B5EF4-FFF2-40B4-BE49-F238E27FC236}">
                <a16:creationId xmlns:a16="http://schemas.microsoft.com/office/drawing/2014/main" id="{21694C9F-6739-E860-1E67-B03709C01D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rcRect/>
          <a:stretch/>
        </p:blipFill>
        <p:spPr bwMode="auto">
          <a:xfrm>
            <a:off x="5613846" y="6700172"/>
            <a:ext cx="417518" cy="4175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" name="TextBox 9">
            <a:extLst>
              <a:ext uri="{FF2B5EF4-FFF2-40B4-BE49-F238E27FC236}">
                <a16:creationId xmlns:a16="http://schemas.microsoft.com/office/drawing/2014/main" id="{69013EBD-57EB-D580-A318-A54D1BAB123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65501" y="7117690"/>
            <a:ext cx="1114208" cy="318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736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AWS Shield</a:t>
            </a:r>
          </a:p>
          <a:p>
            <a:pPr algn="ctr" eaLnBrk="1" hangingPunct="1"/>
            <a:r>
              <a:rPr lang="en-US" altLang="en-US" sz="736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Advanced</a:t>
            </a:r>
          </a:p>
        </p:txBody>
      </p:sp>
      <p:sp>
        <p:nvSpPr>
          <p:cNvPr id="195" name="TextBox 9">
            <a:extLst>
              <a:ext uri="{FF2B5EF4-FFF2-40B4-BE49-F238E27FC236}">
                <a16:creationId xmlns:a16="http://schemas.microsoft.com/office/drawing/2014/main" id="{77783FF1-27CC-3758-FDDE-CA19BD3BF1A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65501" y="6352237"/>
            <a:ext cx="1114208" cy="318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736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Amazon </a:t>
            </a:r>
          </a:p>
          <a:p>
            <a:pPr algn="ctr" eaLnBrk="1" hangingPunct="1"/>
            <a:r>
              <a:rPr lang="en-US" altLang="en-US" sz="736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Route 53</a:t>
            </a:r>
          </a:p>
        </p:txBody>
      </p:sp>
      <p:pic>
        <p:nvPicPr>
          <p:cNvPr id="196" name="Graphic 6">
            <a:extLst>
              <a:ext uri="{FF2B5EF4-FFF2-40B4-BE49-F238E27FC236}">
                <a16:creationId xmlns:a16="http://schemas.microsoft.com/office/drawing/2014/main" id="{6B3F4F0A-157A-93E2-9C07-28A49D686C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8">
            <a:extLst>
              <a:ext uri="{96DAC541-7B7A-43D3-8B79-37D633B846F1}">
                <asvg:svgBlip xmlns:asvg="http://schemas.microsoft.com/office/drawing/2016/SVG/main" r:embed="rId29"/>
              </a:ext>
            </a:extLst>
          </a:blip>
          <a:srcRect/>
          <a:stretch/>
        </p:blipFill>
        <p:spPr bwMode="auto">
          <a:xfrm>
            <a:off x="6358839" y="5934600"/>
            <a:ext cx="417518" cy="4175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7" name="Graphic 6">
            <a:extLst>
              <a:ext uri="{FF2B5EF4-FFF2-40B4-BE49-F238E27FC236}">
                <a16:creationId xmlns:a16="http://schemas.microsoft.com/office/drawing/2014/main" id="{A5AEAF4B-81D8-ACA9-E0A2-DAA071B4381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0">
            <a:extLst>
              <a:ext uri="{96DAC541-7B7A-43D3-8B79-37D633B846F1}">
                <asvg:svgBlip xmlns:asvg="http://schemas.microsoft.com/office/drawing/2016/SVG/main" r:embed="rId31"/>
              </a:ext>
            </a:extLst>
          </a:blip>
          <a:srcRect/>
          <a:stretch/>
        </p:blipFill>
        <p:spPr bwMode="auto">
          <a:xfrm>
            <a:off x="6358839" y="6700172"/>
            <a:ext cx="417518" cy="4175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8" name="TextBox 9">
            <a:extLst>
              <a:ext uri="{FF2B5EF4-FFF2-40B4-BE49-F238E27FC236}">
                <a16:creationId xmlns:a16="http://schemas.microsoft.com/office/drawing/2014/main" id="{5DA844A9-7342-E873-6286-D455BFC39FA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10494" y="7117690"/>
            <a:ext cx="1114208" cy="2055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736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AWS WAF</a:t>
            </a:r>
          </a:p>
        </p:txBody>
      </p:sp>
      <p:sp>
        <p:nvSpPr>
          <p:cNvPr id="199" name="TextBox 9">
            <a:extLst>
              <a:ext uri="{FF2B5EF4-FFF2-40B4-BE49-F238E27FC236}">
                <a16:creationId xmlns:a16="http://schemas.microsoft.com/office/drawing/2014/main" id="{9772C57A-C9AF-F95D-34A3-2CEE970D3A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10494" y="6352238"/>
            <a:ext cx="1114208" cy="4320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736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Amazon</a:t>
            </a:r>
          </a:p>
          <a:p>
            <a:pPr algn="ctr" eaLnBrk="1" hangingPunct="1"/>
            <a:r>
              <a:rPr lang="en-US" altLang="en-US" sz="736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CloudFront</a:t>
            </a:r>
          </a:p>
          <a:p>
            <a:pPr algn="ctr" eaLnBrk="1" hangingPunct="1"/>
            <a:endParaRPr lang="en-US" altLang="en-US" sz="736" dirty="0">
              <a:latin typeface="Amazon Ember" panose="020B0603020204020204" pitchFamily="34" charset="0"/>
              <a:ea typeface="Amazon Ember" panose="020B0603020204020204" pitchFamily="34" charset="0"/>
              <a:cs typeface="Amazon Ember" panose="020B0603020204020204" pitchFamily="34" charset="0"/>
            </a:endParaRPr>
          </a:p>
        </p:txBody>
      </p:sp>
      <p:pic>
        <p:nvPicPr>
          <p:cNvPr id="200" name="Graphic 6">
            <a:extLst>
              <a:ext uri="{FF2B5EF4-FFF2-40B4-BE49-F238E27FC236}">
                <a16:creationId xmlns:a16="http://schemas.microsoft.com/office/drawing/2014/main" id="{8A9CB55F-3F11-9C8C-8455-502CCAC310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2">
            <a:extLst>
              <a:ext uri="{96DAC541-7B7A-43D3-8B79-37D633B846F1}">
                <asvg:svgBlip xmlns:asvg="http://schemas.microsoft.com/office/drawing/2016/SVG/main" r:embed="rId33"/>
              </a:ext>
            </a:extLst>
          </a:blip>
          <a:srcRect/>
          <a:stretch/>
        </p:blipFill>
        <p:spPr bwMode="auto">
          <a:xfrm>
            <a:off x="7103786" y="5943102"/>
            <a:ext cx="417518" cy="4175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1" name="Graphic 6">
            <a:extLst>
              <a:ext uri="{FF2B5EF4-FFF2-40B4-BE49-F238E27FC236}">
                <a16:creationId xmlns:a16="http://schemas.microsoft.com/office/drawing/2014/main" id="{514F54C8-8FFA-2BBA-599D-82B003DEDEF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4">
            <a:extLst>
              <a:ext uri="{96DAC541-7B7A-43D3-8B79-37D633B846F1}">
                <asvg:svgBlip xmlns:asvg="http://schemas.microsoft.com/office/drawing/2016/SVG/main" r:embed="rId35"/>
              </a:ext>
            </a:extLst>
          </a:blip>
          <a:srcRect/>
          <a:stretch/>
        </p:blipFill>
        <p:spPr bwMode="auto">
          <a:xfrm>
            <a:off x="7103786" y="6708673"/>
            <a:ext cx="417518" cy="4175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2" name="TextBox 9">
            <a:extLst>
              <a:ext uri="{FF2B5EF4-FFF2-40B4-BE49-F238E27FC236}">
                <a16:creationId xmlns:a16="http://schemas.microsoft.com/office/drawing/2014/main" id="{13740FC8-C4CC-09C0-D97B-35AD29F2246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55441" y="7126191"/>
            <a:ext cx="1114208" cy="318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736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Amazon VPC </a:t>
            </a:r>
          </a:p>
          <a:p>
            <a:pPr algn="ctr" eaLnBrk="1" hangingPunct="1"/>
            <a:r>
              <a:rPr lang="en-US" altLang="en-US" sz="736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Lattice</a:t>
            </a:r>
          </a:p>
        </p:txBody>
      </p:sp>
      <p:sp>
        <p:nvSpPr>
          <p:cNvPr id="203" name="TextBox 9">
            <a:extLst>
              <a:ext uri="{FF2B5EF4-FFF2-40B4-BE49-F238E27FC236}">
                <a16:creationId xmlns:a16="http://schemas.microsoft.com/office/drawing/2014/main" id="{2EFD2E40-4A6A-7406-83EC-DC88EDC730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55441" y="6360739"/>
            <a:ext cx="1114208" cy="318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736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AWS Verified </a:t>
            </a:r>
          </a:p>
          <a:p>
            <a:pPr algn="ctr" eaLnBrk="1" hangingPunct="1"/>
            <a:r>
              <a:rPr lang="en-US" altLang="en-US" sz="736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Access</a:t>
            </a:r>
          </a:p>
        </p:txBody>
      </p:sp>
      <p:pic>
        <p:nvPicPr>
          <p:cNvPr id="204" name="Graphic 6">
            <a:extLst>
              <a:ext uri="{FF2B5EF4-FFF2-40B4-BE49-F238E27FC236}">
                <a16:creationId xmlns:a16="http://schemas.microsoft.com/office/drawing/2014/main" id="{517E9C0A-AAB1-F9FD-44A5-11D456DE02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6">
            <a:extLst>
              <a:ext uri="{96DAC541-7B7A-43D3-8B79-37D633B846F1}">
                <asvg:svgBlip xmlns:asvg="http://schemas.microsoft.com/office/drawing/2016/SVG/main" r:embed="rId37"/>
              </a:ext>
            </a:extLst>
          </a:blip>
          <a:srcRect/>
          <a:stretch/>
        </p:blipFill>
        <p:spPr bwMode="auto">
          <a:xfrm>
            <a:off x="6021411" y="7457818"/>
            <a:ext cx="417518" cy="4175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" name="TextBox 9">
            <a:extLst>
              <a:ext uri="{FF2B5EF4-FFF2-40B4-BE49-F238E27FC236}">
                <a16:creationId xmlns:a16="http://schemas.microsoft.com/office/drawing/2014/main" id="{C96A182B-6F28-5F9E-8946-2C04A011E7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73066" y="7875455"/>
            <a:ext cx="1114208" cy="318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736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AWS Certificate Manager</a:t>
            </a:r>
          </a:p>
        </p:txBody>
      </p:sp>
      <p:pic>
        <p:nvPicPr>
          <p:cNvPr id="206" name="Graphic 6">
            <a:extLst>
              <a:ext uri="{FF2B5EF4-FFF2-40B4-BE49-F238E27FC236}">
                <a16:creationId xmlns:a16="http://schemas.microsoft.com/office/drawing/2014/main" id="{C5837FCA-937A-433B-53CC-A21DAE02881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8">
            <a:extLst>
              <a:ext uri="{96DAC541-7B7A-43D3-8B79-37D633B846F1}">
                <asvg:svgBlip xmlns:asvg="http://schemas.microsoft.com/office/drawing/2016/SVG/main" r:embed="rId39"/>
              </a:ext>
            </a:extLst>
          </a:blip>
          <a:srcRect/>
          <a:stretch/>
        </p:blipFill>
        <p:spPr bwMode="auto">
          <a:xfrm>
            <a:off x="6766404" y="7457818"/>
            <a:ext cx="417518" cy="4175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7" name="TextBox 9">
            <a:extLst>
              <a:ext uri="{FF2B5EF4-FFF2-40B4-BE49-F238E27FC236}">
                <a16:creationId xmlns:a16="http://schemas.microsoft.com/office/drawing/2014/main" id="{8DD72B4A-AD88-3B24-5C18-6FE0066E0D2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18059" y="7875455"/>
            <a:ext cx="1114208" cy="318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736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AWS Resource</a:t>
            </a:r>
          </a:p>
          <a:p>
            <a:pPr algn="ctr" eaLnBrk="1" hangingPunct="1"/>
            <a:r>
              <a:rPr lang="en-US" altLang="en-US" sz="736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Access Manager</a:t>
            </a:r>
          </a:p>
        </p:txBody>
      </p:sp>
      <p:cxnSp>
        <p:nvCxnSpPr>
          <p:cNvPr id="208" name="Straight Arrow Connector 207">
            <a:extLst>
              <a:ext uri="{FF2B5EF4-FFF2-40B4-BE49-F238E27FC236}">
                <a16:creationId xmlns:a16="http://schemas.microsoft.com/office/drawing/2014/main" id="{4C393C5B-099A-4B96-8593-DAE8FAD53453}"/>
              </a:ext>
            </a:extLst>
          </p:cNvPr>
          <p:cNvCxnSpPr>
            <a:cxnSpLocks/>
          </p:cNvCxnSpPr>
          <p:nvPr/>
        </p:nvCxnSpPr>
        <p:spPr>
          <a:xfrm flipV="1">
            <a:off x="6031365" y="6040614"/>
            <a:ext cx="304355" cy="122072"/>
          </a:xfrm>
          <a:prstGeom prst="straightConnector1">
            <a:avLst/>
          </a:prstGeom>
          <a:ln w="12700">
            <a:solidFill>
              <a:schemeClr val="tx1"/>
            </a:solidFill>
            <a:prstDash val="soli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9" name="Straight Arrow Connector 208">
            <a:extLst>
              <a:ext uri="{FF2B5EF4-FFF2-40B4-BE49-F238E27FC236}">
                <a16:creationId xmlns:a16="http://schemas.microsoft.com/office/drawing/2014/main" id="{4A044EE3-E527-0503-8C2C-F98D525EDBA8}"/>
              </a:ext>
            </a:extLst>
          </p:cNvPr>
          <p:cNvCxnSpPr>
            <a:cxnSpLocks/>
          </p:cNvCxnSpPr>
          <p:nvPr/>
        </p:nvCxnSpPr>
        <p:spPr>
          <a:xfrm flipV="1">
            <a:off x="6773118" y="6041517"/>
            <a:ext cx="304355" cy="122072"/>
          </a:xfrm>
          <a:prstGeom prst="straightConnector1">
            <a:avLst/>
          </a:prstGeom>
          <a:ln w="12700">
            <a:solidFill>
              <a:schemeClr val="tx1"/>
            </a:solidFill>
            <a:prstDash val="soli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0" name="Straight Arrow Connector 209">
            <a:extLst>
              <a:ext uri="{FF2B5EF4-FFF2-40B4-BE49-F238E27FC236}">
                <a16:creationId xmlns:a16="http://schemas.microsoft.com/office/drawing/2014/main" id="{91E8603A-9D51-7091-4191-53303C4A7F88}"/>
              </a:ext>
            </a:extLst>
          </p:cNvPr>
          <p:cNvCxnSpPr>
            <a:cxnSpLocks/>
          </p:cNvCxnSpPr>
          <p:nvPr/>
        </p:nvCxnSpPr>
        <p:spPr>
          <a:xfrm flipV="1">
            <a:off x="6773118" y="6825362"/>
            <a:ext cx="304355" cy="122072"/>
          </a:xfrm>
          <a:prstGeom prst="straightConnector1">
            <a:avLst/>
          </a:prstGeom>
          <a:ln w="12700">
            <a:solidFill>
              <a:schemeClr val="tx1"/>
            </a:solidFill>
            <a:prstDash val="soli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1" name="TextBox 210">
            <a:extLst>
              <a:ext uri="{FF2B5EF4-FFF2-40B4-BE49-F238E27FC236}">
                <a16:creationId xmlns:a16="http://schemas.microsoft.com/office/drawing/2014/main" id="{7703FC84-95E9-25AD-DA40-09CAC6E10D03}"/>
              </a:ext>
            </a:extLst>
          </p:cNvPr>
          <p:cNvSpPr txBox="1"/>
          <p:nvPr/>
        </p:nvSpPr>
        <p:spPr>
          <a:xfrm rot="20281315">
            <a:off x="5818174" y="5925921"/>
            <a:ext cx="685262" cy="3344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552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DNS</a:t>
            </a:r>
            <a:br>
              <a:rPr lang="en-US" sz="552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</a:br>
            <a:r>
              <a:rPr lang="en-US" sz="552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logs</a:t>
            </a:r>
          </a:p>
        </p:txBody>
      </p:sp>
      <p:sp>
        <p:nvSpPr>
          <p:cNvPr id="212" name="TextBox 211">
            <a:extLst>
              <a:ext uri="{FF2B5EF4-FFF2-40B4-BE49-F238E27FC236}">
                <a16:creationId xmlns:a16="http://schemas.microsoft.com/office/drawing/2014/main" id="{560CB68C-2CF6-FFFA-2844-FA460D9DFEE7}"/>
              </a:ext>
            </a:extLst>
          </p:cNvPr>
          <p:cNvSpPr txBox="1"/>
          <p:nvPr/>
        </p:nvSpPr>
        <p:spPr>
          <a:xfrm rot="20281315">
            <a:off x="6559255" y="5932511"/>
            <a:ext cx="685262" cy="3344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552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Access</a:t>
            </a:r>
            <a:br>
              <a:rPr lang="en-US" sz="552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</a:br>
            <a:r>
              <a:rPr lang="en-US" sz="552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logs</a:t>
            </a:r>
          </a:p>
        </p:txBody>
      </p:sp>
      <p:sp>
        <p:nvSpPr>
          <p:cNvPr id="213" name="TextBox 212">
            <a:extLst>
              <a:ext uri="{FF2B5EF4-FFF2-40B4-BE49-F238E27FC236}">
                <a16:creationId xmlns:a16="http://schemas.microsoft.com/office/drawing/2014/main" id="{FD04AB03-AA0C-D4E4-08E3-BDD7B60E13CF}"/>
              </a:ext>
            </a:extLst>
          </p:cNvPr>
          <p:cNvSpPr txBox="1"/>
          <p:nvPr/>
        </p:nvSpPr>
        <p:spPr>
          <a:xfrm rot="20281315">
            <a:off x="6559254" y="6707451"/>
            <a:ext cx="685262" cy="3344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552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Access</a:t>
            </a:r>
            <a:br>
              <a:rPr lang="en-US" sz="552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</a:br>
            <a:r>
              <a:rPr lang="en-US" sz="552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logs</a:t>
            </a:r>
          </a:p>
        </p:txBody>
      </p:sp>
      <p:sp>
        <p:nvSpPr>
          <p:cNvPr id="214" name="Rectangle 213">
            <a:extLst>
              <a:ext uri="{FF2B5EF4-FFF2-40B4-BE49-F238E27FC236}">
                <a16:creationId xmlns:a16="http://schemas.microsoft.com/office/drawing/2014/main" id="{EB5D475B-BC5C-8107-588D-01335BAF4A07}"/>
              </a:ext>
            </a:extLst>
          </p:cNvPr>
          <p:cNvSpPr>
            <a:spLocks noChangeAspect="1"/>
          </p:cNvSpPr>
          <p:nvPr/>
        </p:nvSpPr>
        <p:spPr>
          <a:xfrm>
            <a:off x="2616233" y="10210967"/>
            <a:ext cx="5204961" cy="2474757"/>
          </a:xfrm>
          <a:prstGeom prst="rect">
            <a:avLst/>
          </a:prstGeom>
          <a:noFill/>
          <a:ln w="34925" cmpd="dbl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89">
              <a:latin typeface="Amazon Ember" panose="020B0603020204020204" pitchFamily="34" charset="0"/>
              <a:ea typeface="Amazon Ember" panose="020B0603020204020204" pitchFamily="34" charset="0"/>
              <a:cs typeface="Amazon Ember" panose="020B0603020204020204" pitchFamily="34" charset="0"/>
            </a:endParaRPr>
          </a:p>
        </p:txBody>
      </p:sp>
      <p:sp>
        <p:nvSpPr>
          <p:cNvPr id="215" name="Rectangle 214">
            <a:extLst>
              <a:ext uri="{FF2B5EF4-FFF2-40B4-BE49-F238E27FC236}">
                <a16:creationId xmlns:a16="http://schemas.microsoft.com/office/drawing/2014/main" id="{BCCD2994-B908-6A04-94D7-C0BCA916FD72}"/>
              </a:ext>
            </a:extLst>
          </p:cNvPr>
          <p:cNvSpPr/>
          <p:nvPr/>
        </p:nvSpPr>
        <p:spPr>
          <a:xfrm>
            <a:off x="3580019" y="10685629"/>
            <a:ext cx="1970331" cy="1833753"/>
          </a:xfrm>
          <a:prstGeom prst="rect">
            <a:avLst/>
          </a:prstGeom>
          <a:noFill/>
          <a:ln w="15875">
            <a:solidFill>
              <a:srgbClr val="8C4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94373" tIns="126250"/>
          <a:lstStyle/>
          <a:p>
            <a:pPr>
              <a:defRPr/>
            </a:pPr>
            <a:endParaRPr lang="en-US" sz="1657" dirty="0">
              <a:ln w="0"/>
              <a:solidFill>
                <a:schemeClr val="tx1"/>
              </a:solidFill>
              <a:latin typeface="Amazon Ember" panose="020B0603020204020204" pitchFamily="34" charset="0"/>
              <a:ea typeface="Amazon Ember" panose="020B0603020204020204" pitchFamily="34" charset="0"/>
              <a:cs typeface="Amazon Ember" panose="020B0603020204020204" pitchFamily="34" charset="0"/>
            </a:endParaRPr>
          </a:p>
        </p:txBody>
      </p:sp>
      <p:pic>
        <p:nvPicPr>
          <p:cNvPr id="216" name="Graphic 215">
            <a:extLst>
              <a:ext uri="{FF2B5EF4-FFF2-40B4-BE49-F238E27FC236}">
                <a16:creationId xmlns:a16="http://schemas.microsoft.com/office/drawing/2014/main" id="{AA631C7C-8686-8D53-1388-6CC0DCFC2E4D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rcRect/>
          <a:stretch/>
        </p:blipFill>
        <p:spPr>
          <a:xfrm>
            <a:off x="3582829" y="10689666"/>
            <a:ext cx="342258" cy="342258"/>
          </a:xfrm>
          <a:prstGeom prst="rect">
            <a:avLst/>
          </a:prstGeom>
        </p:spPr>
      </p:pic>
      <p:sp>
        <p:nvSpPr>
          <p:cNvPr id="217" name="TextBox 25">
            <a:extLst>
              <a:ext uri="{FF2B5EF4-FFF2-40B4-BE49-F238E27FC236}">
                <a16:creationId xmlns:a16="http://schemas.microsoft.com/office/drawing/2014/main" id="{BE826490-8E5A-DBD4-DBD4-9CA90EF0D47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98863" y="10730689"/>
            <a:ext cx="1168977" cy="2482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en-US" sz="1013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VPC</a:t>
            </a:r>
          </a:p>
        </p:txBody>
      </p:sp>
      <p:pic>
        <p:nvPicPr>
          <p:cNvPr id="218" name="Graphic 6">
            <a:extLst>
              <a:ext uri="{FF2B5EF4-FFF2-40B4-BE49-F238E27FC236}">
                <a16:creationId xmlns:a16="http://schemas.microsoft.com/office/drawing/2014/main" id="{524A021E-6158-77DD-9545-5B3896EE58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0">
            <a:extLst>
              <a:ext uri="{96DAC541-7B7A-43D3-8B79-37D633B846F1}">
                <asvg:svgBlip xmlns:asvg="http://schemas.microsoft.com/office/drawing/2016/SVG/main" r:embed="rId41"/>
              </a:ext>
            </a:extLst>
          </a:blip>
          <a:srcRect/>
          <a:stretch/>
        </p:blipFill>
        <p:spPr bwMode="auto">
          <a:xfrm>
            <a:off x="4011349" y="10970384"/>
            <a:ext cx="417518" cy="4175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9" name="TextBox 9">
            <a:extLst>
              <a:ext uri="{FF2B5EF4-FFF2-40B4-BE49-F238E27FC236}">
                <a16:creationId xmlns:a16="http://schemas.microsoft.com/office/drawing/2014/main" id="{16EE0BE6-9114-F258-EDEB-A30728BFAE2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63004" y="11388021"/>
            <a:ext cx="1114208" cy="318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736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Amazon </a:t>
            </a:r>
          </a:p>
          <a:p>
            <a:pPr algn="ctr" eaLnBrk="1" hangingPunct="1"/>
            <a:r>
              <a:rPr lang="en-US" altLang="en-US" sz="736" dirty="0" err="1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AppStream</a:t>
            </a:r>
            <a:r>
              <a:rPr lang="en-US" altLang="en-US" sz="736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 2.0</a:t>
            </a:r>
          </a:p>
        </p:txBody>
      </p:sp>
      <p:pic>
        <p:nvPicPr>
          <p:cNvPr id="220" name="Graphic 6">
            <a:extLst>
              <a:ext uri="{FF2B5EF4-FFF2-40B4-BE49-F238E27FC236}">
                <a16:creationId xmlns:a16="http://schemas.microsoft.com/office/drawing/2014/main" id="{014DE520-64A5-19CC-B8A9-EB4A3C2122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8">
            <a:extLst>
              <a:ext uri="{96DAC541-7B7A-43D3-8B79-37D633B846F1}">
                <asvg:svgBlip xmlns:asvg="http://schemas.microsoft.com/office/drawing/2016/SVG/main" r:embed="rId29"/>
              </a:ext>
            </a:extLst>
          </a:blip>
          <a:srcRect/>
          <a:stretch/>
        </p:blipFill>
        <p:spPr bwMode="auto">
          <a:xfrm>
            <a:off x="5895804" y="11688669"/>
            <a:ext cx="417518" cy="4175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1" name="TextBox 9">
            <a:extLst>
              <a:ext uri="{FF2B5EF4-FFF2-40B4-BE49-F238E27FC236}">
                <a16:creationId xmlns:a16="http://schemas.microsoft.com/office/drawing/2014/main" id="{5D17F8FE-AA51-5F6F-E022-4F8E8A58EA8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47459" y="12106306"/>
            <a:ext cx="1114208" cy="318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736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Amazon</a:t>
            </a:r>
          </a:p>
          <a:p>
            <a:pPr algn="ctr" eaLnBrk="1" hangingPunct="1"/>
            <a:r>
              <a:rPr lang="en-US" altLang="en-US" sz="736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CloudFront</a:t>
            </a:r>
          </a:p>
        </p:txBody>
      </p:sp>
      <p:pic>
        <p:nvPicPr>
          <p:cNvPr id="222" name="Graphic 6">
            <a:extLst>
              <a:ext uri="{FF2B5EF4-FFF2-40B4-BE49-F238E27FC236}">
                <a16:creationId xmlns:a16="http://schemas.microsoft.com/office/drawing/2014/main" id="{A021F32B-3ED5-9F90-9654-AC6C99F90D4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0">
            <a:extLst>
              <a:ext uri="{96DAC541-7B7A-43D3-8B79-37D633B846F1}">
                <asvg:svgBlip xmlns:asvg="http://schemas.microsoft.com/office/drawing/2016/SVG/main" r:embed="rId31"/>
              </a:ext>
            </a:extLst>
          </a:blip>
          <a:srcRect/>
          <a:stretch/>
        </p:blipFill>
        <p:spPr bwMode="auto">
          <a:xfrm>
            <a:off x="5898741" y="10770202"/>
            <a:ext cx="417518" cy="4175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3" name="TextBox 9">
            <a:extLst>
              <a:ext uri="{FF2B5EF4-FFF2-40B4-BE49-F238E27FC236}">
                <a16:creationId xmlns:a16="http://schemas.microsoft.com/office/drawing/2014/main" id="{421D8662-426F-F23F-CDF8-7B5D7620223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50396" y="11187839"/>
            <a:ext cx="1114208" cy="2055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736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AWS WAF</a:t>
            </a:r>
          </a:p>
        </p:txBody>
      </p:sp>
      <p:grpSp>
        <p:nvGrpSpPr>
          <p:cNvPr id="224" name="Group 223">
            <a:extLst>
              <a:ext uri="{FF2B5EF4-FFF2-40B4-BE49-F238E27FC236}">
                <a16:creationId xmlns:a16="http://schemas.microsoft.com/office/drawing/2014/main" id="{A154A913-4755-CDFA-D2A9-E670023E4B64}"/>
              </a:ext>
            </a:extLst>
          </p:cNvPr>
          <p:cNvGrpSpPr/>
          <p:nvPr/>
        </p:nvGrpSpPr>
        <p:grpSpPr>
          <a:xfrm>
            <a:off x="2669370" y="10235368"/>
            <a:ext cx="1456769" cy="404084"/>
            <a:chOff x="1701655" y="7126435"/>
            <a:chExt cx="1582663" cy="439005"/>
          </a:xfrm>
        </p:grpSpPr>
        <p:sp>
          <p:nvSpPr>
            <p:cNvPr id="225" name="TextBox 224">
              <a:extLst>
                <a:ext uri="{FF2B5EF4-FFF2-40B4-BE49-F238E27FC236}">
                  <a16:creationId xmlns:a16="http://schemas.microsoft.com/office/drawing/2014/main" id="{3543112F-CBE2-60CC-1383-D5DFF0D04C4D}"/>
                </a:ext>
              </a:extLst>
            </p:cNvPr>
            <p:cNvSpPr txBox="1"/>
            <p:nvPr/>
          </p:nvSpPr>
          <p:spPr>
            <a:xfrm>
              <a:off x="1993839" y="7126435"/>
              <a:ext cx="1290479" cy="4390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13" dirty="0">
                  <a:latin typeface="Amazon Ember" panose="020B0603020204020204" pitchFamily="34" charset="0"/>
                  <a:ea typeface="Amazon Ember" panose="020B0603020204020204" pitchFamily="34" charset="0"/>
                  <a:cs typeface="Amazon Ember" panose="020B0603020204020204" pitchFamily="34" charset="0"/>
                </a:rPr>
                <a:t>Industrial Isolation account</a:t>
              </a:r>
            </a:p>
          </p:txBody>
        </p:sp>
        <p:pic>
          <p:nvPicPr>
            <p:cNvPr id="226" name="Graphic 7">
              <a:extLst>
                <a:ext uri="{FF2B5EF4-FFF2-40B4-BE49-F238E27FC236}">
                  <a16:creationId xmlns:a16="http://schemas.microsoft.com/office/drawing/2014/main" id="{73776ECF-55BA-92F0-C944-E425FAFBD06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rcRect/>
            <a:stretch/>
          </p:blipFill>
          <p:spPr bwMode="auto">
            <a:xfrm>
              <a:off x="1701655" y="7187084"/>
              <a:ext cx="288000" cy="28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227" name="Graphic 6">
            <a:extLst>
              <a:ext uri="{FF2B5EF4-FFF2-40B4-BE49-F238E27FC236}">
                <a16:creationId xmlns:a16="http://schemas.microsoft.com/office/drawing/2014/main" id="{442A2428-2B5B-7587-4C18-B569298A52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2">
            <a:extLst>
              <a:ext uri="{96DAC541-7B7A-43D3-8B79-37D633B846F1}">
                <asvg:svgBlip xmlns:asvg="http://schemas.microsoft.com/office/drawing/2016/SVG/main" r:embed="rId43"/>
              </a:ext>
            </a:extLst>
          </a:blip>
          <a:srcRect/>
          <a:stretch/>
        </p:blipFill>
        <p:spPr bwMode="auto">
          <a:xfrm>
            <a:off x="6767513" y="10775898"/>
            <a:ext cx="417518" cy="4175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8" name="TextBox 9">
            <a:extLst>
              <a:ext uri="{FF2B5EF4-FFF2-40B4-BE49-F238E27FC236}">
                <a16:creationId xmlns:a16="http://schemas.microsoft.com/office/drawing/2014/main" id="{E267CEC8-3A0D-D930-EEAF-F15107C172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19168" y="11193536"/>
            <a:ext cx="1114208" cy="4320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736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Amazon </a:t>
            </a:r>
            <a:r>
              <a:rPr lang="en-US" altLang="en-US" sz="736" dirty="0" err="1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GuardDuty</a:t>
            </a:r>
            <a:r>
              <a:rPr lang="en-US" altLang="en-US" sz="736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 Malware Protection for S3</a:t>
            </a:r>
          </a:p>
        </p:txBody>
      </p:sp>
      <p:pic>
        <p:nvPicPr>
          <p:cNvPr id="229" name="Graphic 6">
            <a:extLst>
              <a:ext uri="{FF2B5EF4-FFF2-40B4-BE49-F238E27FC236}">
                <a16:creationId xmlns:a16="http://schemas.microsoft.com/office/drawing/2014/main" id="{5497D9D9-AD45-C8F5-C155-3EC38CEC4D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4">
            <a:extLst>
              <a:ext uri="{96DAC541-7B7A-43D3-8B79-37D633B846F1}">
                <asvg:svgBlip xmlns:asvg="http://schemas.microsoft.com/office/drawing/2016/SVG/main" r:embed="rId45"/>
              </a:ext>
            </a:extLst>
          </a:blip>
          <a:srcRect/>
          <a:stretch/>
        </p:blipFill>
        <p:spPr bwMode="auto">
          <a:xfrm>
            <a:off x="4006423" y="11774760"/>
            <a:ext cx="417518" cy="4175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0" name="TextBox 9">
            <a:extLst>
              <a:ext uri="{FF2B5EF4-FFF2-40B4-BE49-F238E27FC236}">
                <a16:creationId xmlns:a16="http://schemas.microsoft.com/office/drawing/2014/main" id="{A0DD33F5-5023-1777-7B71-724CB205D44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58078" y="12192397"/>
            <a:ext cx="1114208" cy="318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736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Patch</a:t>
            </a:r>
          </a:p>
          <a:p>
            <a:pPr algn="ctr" eaLnBrk="1" hangingPunct="1"/>
            <a:r>
              <a:rPr lang="en-US" altLang="en-US" sz="736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management</a:t>
            </a:r>
          </a:p>
        </p:txBody>
      </p:sp>
      <p:pic>
        <p:nvPicPr>
          <p:cNvPr id="231" name="Graphic 6">
            <a:extLst>
              <a:ext uri="{FF2B5EF4-FFF2-40B4-BE49-F238E27FC236}">
                <a16:creationId xmlns:a16="http://schemas.microsoft.com/office/drawing/2014/main" id="{E4985175-E8D7-F630-F21B-BDE59D97FA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4">
            <a:extLst>
              <a:ext uri="{96DAC541-7B7A-43D3-8B79-37D633B846F1}">
                <asvg:svgBlip xmlns:asvg="http://schemas.microsoft.com/office/drawing/2016/SVG/main" r:embed="rId45"/>
              </a:ext>
            </a:extLst>
          </a:blip>
          <a:srcRect/>
          <a:stretch/>
        </p:blipFill>
        <p:spPr bwMode="auto">
          <a:xfrm>
            <a:off x="4751416" y="11774760"/>
            <a:ext cx="417518" cy="4175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2" name="TextBox 9">
            <a:extLst>
              <a:ext uri="{FF2B5EF4-FFF2-40B4-BE49-F238E27FC236}">
                <a16:creationId xmlns:a16="http://schemas.microsoft.com/office/drawing/2014/main" id="{00468873-8C75-6E7C-3463-4C163D3BAF4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03071" y="12192398"/>
            <a:ext cx="1114208" cy="2055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736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Antivirus</a:t>
            </a:r>
          </a:p>
        </p:txBody>
      </p:sp>
      <p:pic>
        <p:nvPicPr>
          <p:cNvPr id="233" name="Graphic 6">
            <a:extLst>
              <a:ext uri="{FF2B5EF4-FFF2-40B4-BE49-F238E27FC236}">
                <a16:creationId xmlns:a16="http://schemas.microsoft.com/office/drawing/2014/main" id="{3F8C35AF-6631-ADD5-16E7-B3B619EFB8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4">
            <a:extLst>
              <a:ext uri="{96DAC541-7B7A-43D3-8B79-37D633B846F1}">
                <asvg:svgBlip xmlns:asvg="http://schemas.microsoft.com/office/drawing/2016/SVG/main" r:embed="rId45"/>
              </a:ext>
            </a:extLst>
          </a:blip>
          <a:srcRect/>
          <a:stretch/>
        </p:blipFill>
        <p:spPr bwMode="auto">
          <a:xfrm>
            <a:off x="4760405" y="10977110"/>
            <a:ext cx="417518" cy="4175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4" name="TextBox 9">
            <a:extLst>
              <a:ext uri="{FF2B5EF4-FFF2-40B4-BE49-F238E27FC236}">
                <a16:creationId xmlns:a16="http://schemas.microsoft.com/office/drawing/2014/main" id="{DC6986E2-9461-FFFA-5A48-8EB432F51CD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12060" y="11394747"/>
            <a:ext cx="1114208" cy="318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736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Remote third-</a:t>
            </a:r>
          </a:p>
          <a:p>
            <a:pPr algn="ctr" eaLnBrk="1" hangingPunct="1"/>
            <a:r>
              <a:rPr lang="en-US" altLang="en-US" sz="736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party access</a:t>
            </a:r>
          </a:p>
        </p:txBody>
      </p:sp>
      <p:sp>
        <p:nvSpPr>
          <p:cNvPr id="235" name="Rectangle 234">
            <a:extLst>
              <a:ext uri="{FF2B5EF4-FFF2-40B4-BE49-F238E27FC236}">
                <a16:creationId xmlns:a16="http://schemas.microsoft.com/office/drawing/2014/main" id="{18686B77-4605-38B0-2420-8698F80B906D}"/>
              </a:ext>
            </a:extLst>
          </p:cNvPr>
          <p:cNvSpPr>
            <a:spLocks noChangeAspect="1"/>
          </p:cNvSpPr>
          <p:nvPr/>
        </p:nvSpPr>
        <p:spPr>
          <a:xfrm>
            <a:off x="8086341" y="5051466"/>
            <a:ext cx="3861781" cy="988002"/>
          </a:xfrm>
          <a:prstGeom prst="rect">
            <a:avLst/>
          </a:prstGeom>
          <a:solidFill>
            <a:schemeClr val="bg2"/>
          </a:solidFill>
          <a:ln w="34925" cmpd="dbl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89" dirty="0">
              <a:latin typeface="Amazon Ember" panose="020B0603020204020204" pitchFamily="34" charset="0"/>
              <a:ea typeface="Amazon Ember" panose="020B0603020204020204" pitchFamily="34" charset="0"/>
              <a:cs typeface="Amazon Ember" panose="020B0603020204020204" pitchFamily="34" charset="0"/>
            </a:endParaRPr>
          </a:p>
        </p:txBody>
      </p:sp>
      <p:grpSp>
        <p:nvGrpSpPr>
          <p:cNvPr id="236" name="Group 235">
            <a:extLst>
              <a:ext uri="{FF2B5EF4-FFF2-40B4-BE49-F238E27FC236}">
                <a16:creationId xmlns:a16="http://schemas.microsoft.com/office/drawing/2014/main" id="{0842E656-C85F-C293-0E7C-D79E7F132DC9}"/>
              </a:ext>
            </a:extLst>
          </p:cNvPr>
          <p:cNvGrpSpPr/>
          <p:nvPr/>
        </p:nvGrpSpPr>
        <p:grpSpPr>
          <a:xfrm>
            <a:off x="8316883" y="5293497"/>
            <a:ext cx="2494426" cy="420832"/>
            <a:chOff x="2283357" y="1060294"/>
            <a:chExt cx="2709993" cy="457200"/>
          </a:xfrm>
        </p:grpSpPr>
        <p:sp>
          <p:nvSpPr>
            <p:cNvPr id="237" name="TextBox 236">
              <a:extLst>
                <a:ext uri="{FF2B5EF4-FFF2-40B4-BE49-F238E27FC236}">
                  <a16:creationId xmlns:a16="http://schemas.microsoft.com/office/drawing/2014/main" id="{3AA91BAC-450E-2B9D-4DD9-AF3488C57B68}"/>
                </a:ext>
              </a:extLst>
            </p:cNvPr>
            <p:cNvSpPr txBox="1"/>
            <p:nvPr/>
          </p:nvSpPr>
          <p:spPr>
            <a:xfrm>
              <a:off x="2756751" y="1121693"/>
              <a:ext cx="2236599" cy="2850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5" dirty="0">
                  <a:latin typeface="Amazon Ember" panose="020B0603020204020204" pitchFamily="34" charset="0"/>
                  <a:ea typeface="Amazon Ember" panose="020B0603020204020204" pitchFamily="34" charset="0"/>
                  <a:cs typeface="Amazon Ember" panose="020B0603020204020204" pitchFamily="34" charset="0"/>
                </a:rPr>
                <a:t>Org Management account</a:t>
              </a:r>
            </a:p>
          </p:txBody>
        </p:sp>
        <p:pic>
          <p:nvPicPr>
            <p:cNvPr id="238" name="Graphic 237">
              <a:extLst>
                <a:ext uri="{FF2B5EF4-FFF2-40B4-BE49-F238E27FC236}">
                  <a16:creationId xmlns:a16="http://schemas.microsoft.com/office/drawing/2014/main" id="{1909A2D5-B9C5-3F9E-263C-8437901E7651}"/>
                </a:ext>
              </a:extLst>
            </p:cNvPr>
            <p:cNvPicPr>
              <a:picLocks noChangeAspect="1"/>
            </p:cNvPicPr>
            <p:nvPr/>
          </p:nvPicPr>
          <p:blipFill>
            <a:blip r:embed="rId46">
              <a:extLst>
                <a:ext uri="{96DAC541-7B7A-43D3-8B79-37D633B846F1}">
                  <asvg:svgBlip xmlns:asvg="http://schemas.microsoft.com/office/drawing/2016/SVG/main" r:embed="rId47"/>
                </a:ext>
              </a:extLst>
            </a:blip>
            <a:srcRect/>
            <a:stretch/>
          </p:blipFill>
          <p:spPr>
            <a:xfrm>
              <a:off x="2283357" y="1060294"/>
              <a:ext cx="457200" cy="457200"/>
            </a:xfrm>
            <a:prstGeom prst="rect">
              <a:avLst/>
            </a:prstGeom>
          </p:spPr>
        </p:pic>
      </p:grpSp>
      <p:sp>
        <p:nvSpPr>
          <p:cNvPr id="239" name="TextBox 238">
            <a:extLst>
              <a:ext uri="{FF2B5EF4-FFF2-40B4-BE49-F238E27FC236}">
                <a16:creationId xmlns:a16="http://schemas.microsoft.com/office/drawing/2014/main" id="{E5744870-D864-6DCE-A5F2-18351D8D051E}"/>
              </a:ext>
            </a:extLst>
          </p:cNvPr>
          <p:cNvSpPr txBox="1"/>
          <p:nvPr/>
        </p:nvSpPr>
        <p:spPr>
          <a:xfrm>
            <a:off x="8495343" y="6240788"/>
            <a:ext cx="1241340" cy="262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5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OU – Security</a:t>
            </a:r>
          </a:p>
        </p:txBody>
      </p:sp>
      <p:pic>
        <p:nvPicPr>
          <p:cNvPr id="240" name="Graphic 17">
            <a:extLst>
              <a:ext uri="{FF2B5EF4-FFF2-40B4-BE49-F238E27FC236}">
                <a16:creationId xmlns:a16="http://schemas.microsoft.com/office/drawing/2014/main" id="{4746EBEB-3D90-69FF-587E-88BA7DD9EB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 bwMode="auto">
          <a:xfrm>
            <a:off x="8104147" y="6131579"/>
            <a:ext cx="420832" cy="42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1" name="Rectangle 240">
            <a:extLst>
              <a:ext uri="{FF2B5EF4-FFF2-40B4-BE49-F238E27FC236}">
                <a16:creationId xmlns:a16="http://schemas.microsoft.com/office/drawing/2014/main" id="{E68686C4-D624-8884-8B66-F560250D1C7F}"/>
              </a:ext>
            </a:extLst>
          </p:cNvPr>
          <p:cNvSpPr>
            <a:spLocks noChangeAspect="1"/>
          </p:cNvSpPr>
          <p:nvPr/>
        </p:nvSpPr>
        <p:spPr>
          <a:xfrm>
            <a:off x="8010289" y="8683545"/>
            <a:ext cx="4210720" cy="4042818"/>
          </a:xfrm>
          <a:prstGeom prst="rect">
            <a:avLst/>
          </a:prstGeom>
          <a:solidFill>
            <a:schemeClr val="bg2"/>
          </a:solidFill>
          <a:ln w="34925" cmpd="dbl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89" dirty="0">
              <a:latin typeface="Amazon Ember" panose="020B0603020204020204" pitchFamily="34" charset="0"/>
              <a:ea typeface="Amazon Ember" panose="020B0603020204020204" pitchFamily="34" charset="0"/>
              <a:cs typeface="Amazon Ember" panose="020B0603020204020204" pitchFamily="34" charset="0"/>
            </a:endParaRPr>
          </a:p>
        </p:txBody>
      </p:sp>
      <p:grpSp>
        <p:nvGrpSpPr>
          <p:cNvPr id="242" name="Group 241">
            <a:extLst>
              <a:ext uri="{FF2B5EF4-FFF2-40B4-BE49-F238E27FC236}">
                <a16:creationId xmlns:a16="http://schemas.microsoft.com/office/drawing/2014/main" id="{A6644DAB-EB3E-58F6-9D92-7E5950340FD3}"/>
              </a:ext>
            </a:extLst>
          </p:cNvPr>
          <p:cNvGrpSpPr/>
          <p:nvPr/>
        </p:nvGrpSpPr>
        <p:grpSpPr>
          <a:xfrm>
            <a:off x="8117856" y="8758816"/>
            <a:ext cx="1579028" cy="265091"/>
            <a:chOff x="1763743" y="7207780"/>
            <a:chExt cx="1715488" cy="288000"/>
          </a:xfrm>
        </p:grpSpPr>
        <p:sp>
          <p:nvSpPr>
            <p:cNvPr id="243" name="TextBox 242">
              <a:extLst>
                <a:ext uri="{FF2B5EF4-FFF2-40B4-BE49-F238E27FC236}">
                  <a16:creationId xmlns:a16="http://schemas.microsoft.com/office/drawing/2014/main" id="{64217A3D-2412-3470-9B1D-0A6C91163EE1}"/>
                </a:ext>
              </a:extLst>
            </p:cNvPr>
            <p:cNvSpPr txBox="1"/>
            <p:nvPr/>
          </p:nvSpPr>
          <p:spPr>
            <a:xfrm>
              <a:off x="2018265" y="7213474"/>
              <a:ext cx="1460966" cy="2696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13" dirty="0">
                  <a:latin typeface="Amazon Ember" panose="020B0603020204020204" pitchFamily="34" charset="0"/>
                  <a:ea typeface="Amazon Ember" panose="020B0603020204020204" pitchFamily="34" charset="0"/>
                  <a:cs typeface="Amazon Ember" panose="020B0603020204020204" pitchFamily="34" charset="0"/>
                </a:rPr>
                <a:t>Application account</a:t>
              </a:r>
            </a:p>
          </p:txBody>
        </p:sp>
        <p:pic>
          <p:nvPicPr>
            <p:cNvPr id="244" name="Graphic 7">
              <a:extLst>
                <a:ext uri="{FF2B5EF4-FFF2-40B4-BE49-F238E27FC236}">
                  <a16:creationId xmlns:a16="http://schemas.microsoft.com/office/drawing/2014/main" id="{134AED4E-924C-9D8E-2B48-78A85C411C9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rcRect/>
            <a:stretch/>
          </p:blipFill>
          <p:spPr bwMode="auto">
            <a:xfrm>
              <a:off x="1763743" y="7207780"/>
              <a:ext cx="288000" cy="28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45" name="TextBox 244">
            <a:extLst>
              <a:ext uri="{FF2B5EF4-FFF2-40B4-BE49-F238E27FC236}">
                <a16:creationId xmlns:a16="http://schemas.microsoft.com/office/drawing/2014/main" id="{CBFEFB74-C3C7-1BEF-4E63-DDB4C9CAAB92}"/>
              </a:ext>
            </a:extLst>
          </p:cNvPr>
          <p:cNvSpPr txBox="1"/>
          <p:nvPr/>
        </p:nvSpPr>
        <p:spPr>
          <a:xfrm>
            <a:off x="8817967" y="9518674"/>
            <a:ext cx="184731" cy="2623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1105" dirty="0">
              <a:latin typeface="Amazon Ember" panose="020B0603020204020204" pitchFamily="34" charset="0"/>
              <a:ea typeface="Amazon Ember" panose="020B0603020204020204" pitchFamily="34" charset="0"/>
              <a:cs typeface="Amazon Ember" panose="020B0603020204020204" pitchFamily="34" charset="0"/>
            </a:endParaRPr>
          </a:p>
        </p:txBody>
      </p:sp>
      <p:sp>
        <p:nvSpPr>
          <p:cNvPr id="246" name="Rectangle 245">
            <a:extLst>
              <a:ext uri="{FF2B5EF4-FFF2-40B4-BE49-F238E27FC236}">
                <a16:creationId xmlns:a16="http://schemas.microsoft.com/office/drawing/2014/main" id="{F0F97663-A24B-523A-52F9-BBF1F6BDCA2F}"/>
              </a:ext>
            </a:extLst>
          </p:cNvPr>
          <p:cNvSpPr/>
          <p:nvPr/>
        </p:nvSpPr>
        <p:spPr>
          <a:xfrm>
            <a:off x="8101666" y="9085368"/>
            <a:ext cx="4043143" cy="3517169"/>
          </a:xfrm>
          <a:prstGeom prst="rect">
            <a:avLst/>
          </a:prstGeom>
          <a:solidFill>
            <a:schemeClr val="bg1"/>
          </a:solidFill>
          <a:ln w="34925" cmpd="dbl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5" dirty="0">
              <a:solidFill>
                <a:schemeClr val="tx1"/>
              </a:solidFill>
              <a:latin typeface="Amazon Ember" panose="020B0603020204020204" pitchFamily="34" charset="0"/>
              <a:ea typeface="Amazon Ember" panose="020B0603020204020204" pitchFamily="34" charset="0"/>
              <a:cs typeface="Amazon Ember" panose="020B0603020204020204" pitchFamily="34" charset="0"/>
            </a:endParaRPr>
          </a:p>
        </p:txBody>
      </p:sp>
      <p:pic>
        <p:nvPicPr>
          <p:cNvPr id="247" name="Graphic 246" descr="Hosted zone resource icon for the Amazon Route 53 service.">
            <a:extLst>
              <a:ext uri="{FF2B5EF4-FFF2-40B4-BE49-F238E27FC236}">
                <a16:creationId xmlns:a16="http://schemas.microsoft.com/office/drawing/2014/main" id="{D018511F-4907-CF66-BF1C-1DB369E7935F}"/>
              </a:ext>
            </a:extLst>
          </p:cNvPr>
          <p:cNvPicPr>
            <a:picLocks noChangeAspect="1"/>
          </p:cNvPicPr>
          <p:nvPr/>
        </p:nvPicPr>
        <p:blipFill>
          <a:blip r:embed="rId48">
            <a:extLst>
              <a:ext uri="{96DAC541-7B7A-43D3-8B79-37D633B846F1}">
                <asvg:svgBlip xmlns:asvg="http://schemas.microsoft.com/office/drawing/2016/SVG/main" r:embed="rId49"/>
              </a:ext>
            </a:extLst>
          </a:blip>
          <a:stretch>
            <a:fillRect/>
          </a:stretch>
        </p:blipFill>
        <p:spPr>
          <a:xfrm>
            <a:off x="10427358" y="10737956"/>
            <a:ext cx="420832" cy="420832"/>
          </a:xfrm>
          <a:prstGeom prst="rect">
            <a:avLst/>
          </a:prstGeom>
        </p:spPr>
      </p:pic>
      <p:sp>
        <p:nvSpPr>
          <p:cNvPr id="248" name="TextBox 25">
            <a:extLst>
              <a:ext uri="{FF2B5EF4-FFF2-40B4-BE49-F238E27FC236}">
                <a16:creationId xmlns:a16="http://schemas.microsoft.com/office/drawing/2014/main" id="{25C78394-6068-FD2A-8C04-484E8545730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053285" y="11128658"/>
            <a:ext cx="1168977" cy="2055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736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Hosted zone</a:t>
            </a:r>
          </a:p>
        </p:txBody>
      </p:sp>
      <p:sp>
        <p:nvSpPr>
          <p:cNvPr id="249" name="Rectangle 248">
            <a:extLst>
              <a:ext uri="{FF2B5EF4-FFF2-40B4-BE49-F238E27FC236}">
                <a16:creationId xmlns:a16="http://schemas.microsoft.com/office/drawing/2014/main" id="{317EA663-E147-CB79-3025-0CFFDEB8B87A}"/>
              </a:ext>
            </a:extLst>
          </p:cNvPr>
          <p:cNvSpPr/>
          <p:nvPr/>
        </p:nvSpPr>
        <p:spPr>
          <a:xfrm>
            <a:off x="8204645" y="9192420"/>
            <a:ext cx="2629169" cy="1449330"/>
          </a:xfrm>
          <a:prstGeom prst="rect">
            <a:avLst/>
          </a:prstGeom>
          <a:noFill/>
          <a:ln w="15875">
            <a:solidFill>
              <a:srgbClr val="8C4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94373" tIns="126250"/>
          <a:lstStyle/>
          <a:p>
            <a:pPr>
              <a:defRPr/>
            </a:pPr>
            <a:endParaRPr lang="en-US" sz="1657" dirty="0">
              <a:ln w="0"/>
              <a:solidFill>
                <a:schemeClr val="tx1"/>
              </a:solidFill>
              <a:latin typeface="Amazon Ember" panose="020B0603020204020204" pitchFamily="34" charset="0"/>
              <a:ea typeface="Amazon Ember" panose="020B0603020204020204" pitchFamily="34" charset="0"/>
              <a:cs typeface="Amazon Ember" panose="020B0603020204020204" pitchFamily="34" charset="0"/>
            </a:endParaRPr>
          </a:p>
        </p:txBody>
      </p:sp>
      <p:pic>
        <p:nvPicPr>
          <p:cNvPr id="250" name="Graphic 249">
            <a:extLst>
              <a:ext uri="{FF2B5EF4-FFF2-40B4-BE49-F238E27FC236}">
                <a16:creationId xmlns:a16="http://schemas.microsoft.com/office/drawing/2014/main" id="{53FFDEBF-3D3A-62C1-B77E-D25CCEE56B96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rcRect/>
          <a:stretch/>
        </p:blipFill>
        <p:spPr>
          <a:xfrm>
            <a:off x="8207455" y="9196456"/>
            <a:ext cx="342258" cy="342258"/>
          </a:xfrm>
          <a:prstGeom prst="rect">
            <a:avLst/>
          </a:prstGeom>
        </p:spPr>
      </p:pic>
      <p:pic>
        <p:nvPicPr>
          <p:cNvPr id="251" name="Graphic 250" descr="Endpoints resource icon for the Amazon VPC service.&#10;">
            <a:extLst>
              <a:ext uri="{FF2B5EF4-FFF2-40B4-BE49-F238E27FC236}">
                <a16:creationId xmlns:a16="http://schemas.microsoft.com/office/drawing/2014/main" id="{411F17BE-198E-E4BB-F622-2287AA515258}"/>
              </a:ext>
            </a:extLst>
          </p:cNvPr>
          <p:cNvPicPr>
            <a:picLocks noChangeAspect="1"/>
          </p:cNvPicPr>
          <p:nvPr/>
        </p:nvPicPr>
        <p:blipFill>
          <a:blip r:embed="rId50">
            <a:extLst>
              <a:ext uri="{96DAC541-7B7A-43D3-8B79-37D633B846F1}">
                <asvg:svgBlip xmlns:asvg="http://schemas.microsoft.com/office/drawing/2016/SVG/main" r:embed="rId51"/>
              </a:ext>
            </a:extLst>
          </a:blip>
          <a:stretch>
            <a:fillRect/>
          </a:stretch>
        </p:blipFill>
        <p:spPr>
          <a:xfrm>
            <a:off x="8389988" y="9600353"/>
            <a:ext cx="420832" cy="420832"/>
          </a:xfrm>
          <a:prstGeom prst="rect">
            <a:avLst/>
          </a:prstGeom>
        </p:spPr>
      </p:pic>
      <p:pic>
        <p:nvPicPr>
          <p:cNvPr id="252" name="Graphic 251" descr="Endpoints resource icon for the Amazon VPC service.&#10;">
            <a:extLst>
              <a:ext uri="{FF2B5EF4-FFF2-40B4-BE49-F238E27FC236}">
                <a16:creationId xmlns:a16="http://schemas.microsoft.com/office/drawing/2014/main" id="{368381E8-3916-804A-126B-8975A412BF40}"/>
              </a:ext>
            </a:extLst>
          </p:cNvPr>
          <p:cNvPicPr>
            <a:picLocks noChangeAspect="1"/>
          </p:cNvPicPr>
          <p:nvPr/>
        </p:nvPicPr>
        <p:blipFill>
          <a:blip r:embed="rId50">
            <a:extLst>
              <a:ext uri="{96DAC541-7B7A-43D3-8B79-37D633B846F1}">
                <asvg:svgBlip xmlns:asvg="http://schemas.microsoft.com/office/drawing/2016/SVG/main" r:embed="rId51"/>
              </a:ext>
            </a:extLst>
          </a:blip>
          <a:stretch>
            <a:fillRect/>
          </a:stretch>
        </p:blipFill>
        <p:spPr>
          <a:xfrm>
            <a:off x="9032613" y="9596431"/>
            <a:ext cx="420832" cy="420832"/>
          </a:xfrm>
          <a:prstGeom prst="rect">
            <a:avLst/>
          </a:prstGeom>
        </p:spPr>
      </p:pic>
      <p:pic>
        <p:nvPicPr>
          <p:cNvPr id="253" name="Graphic 252" descr="Endpoints resource icon for the Amazon VPC service.&#10;">
            <a:extLst>
              <a:ext uri="{FF2B5EF4-FFF2-40B4-BE49-F238E27FC236}">
                <a16:creationId xmlns:a16="http://schemas.microsoft.com/office/drawing/2014/main" id="{D10928D7-AFBE-CC73-BD5B-B57BED4A7440}"/>
              </a:ext>
            </a:extLst>
          </p:cNvPr>
          <p:cNvPicPr>
            <a:picLocks noChangeAspect="1"/>
          </p:cNvPicPr>
          <p:nvPr/>
        </p:nvPicPr>
        <p:blipFill>
          <a:blip r:embed="rId50">
            <a:extLst>
              <a:ext uri="{96DAC541-7B7A-43D3-8B79-37D633B846F1}">
                <asvg:svgBlip xmlns:asvg="http://schemas.microsoft.com/office/drawing/2016/SVG/main" r:embed="rId51"/>
              </a:ext>
            </a:extLst>
          </a:blip>
          <a:stretch>
            <a:fillRect/>
          </a:stretch>
        </p:blipFill>
        <p:spPr>
          <a:xfrm>
            <a:off x="10228044" y="9607391"/>
            <a:ext cx="420832" cy="420832"/>
          </a:xfrm>
          <a:prstGeom prst="rect">
            <a:avLst/>
          </a:prstGeom>
        </p:spPr>
      </p:pic>
      <p:pic>
        <p:nvPicPr>
          <p:cNvPr id="254" name="Graphic 253" descr="Endpoints resource icon for the Amazon VPC service.&#10;">
            <a:extLst>
              <a:ext uri="{FF2B5EF4-FFF2-40B4-BE49-F238E27FC236}">
                <a16:creationId xmlns:a16="http://schemas.microsoft.com/office/drawing/2014/main" id="{04C316E8-416E-32F4-CF5A-3829262D06C1}"/>
              </a:ext>
            </a:extLst>
          </p:cNvPr>
          <p:cNvPicPr>
            <a:picLocks noChangeAspect="1"/>
          </p:cNvPicPr>
          <p:nvPr/>
        </p:nvPicPr>
        <p:blipFill>
          <a:blip r:embed="rId50">
            <a:extLst>
              <a:ext uri="{96DAC541-7B7A-43D3-8B79-37D633B846F1}">
                <asvg:svgBlip xmlns:asvg="http://schemas.microsoft.com/office/drawing/2016/SVG/main" r:embed="rId51"/>
              </a:ext>
            </a:extLst>
          </a:blip>
          <a:stretch>
            <a:fillRect/>
          </a:stretch>
        </p:blipFill>
        <p:spPr>
          <a:xfrm>
            <a:off x="9620868" y="9601560"/>
            <a:ext cx="420832" cy="420832"/>
          </a:xfrm>
          <a:prstGeom prst="rect">
            <a:avLst/>
          </a:prstGeom>
        </p:spPr>
      </p:pic>
      <p:sp>
        <p:nvSpPr>
          <p:cNvPr id="255" name="TextBox 25">
            <a:extLst>
              <a:ext uri="{FF2B5EF4-FFF2-40B4-BE49-F238E27FC236}">
                <a16:creationId xmlns:a16="http://schemas.microsoft.com/office/drawing/2014/main" id="{750217FF-A6FB-7735-3B64-5066A9D1F07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23488" y="9237479"/>
            <a:ext cx="1168977" cy="2482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en-US" sz="1013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VPC</a:t>
            </a:r>
          </a:p>
        </p:txBody>
      </p:sp>
      <p:sp>
        <p:nvSpPr>
          <p:cNvPr id="256" name="TextBox 9">
            <a:extLst>
              <a:ext uri="{FF2B5EF4-FFF2-40B4-BE49-F238E27FC236}">
                <a16:creationId xmlns:a16="http://schemas.microsoft.com/office/drawing/2014/main" id="{C4300CC7-BC79-167A-2F32-96CE6B2100F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47645" y="10006467"/>
            <a:ext cx="1114208" cy="318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736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AWS IoT Core</a:t>
            </a:r>
          </a:p>
          <a:p>
            <a:pPr algn="ctr" eaLnBrk="1" hangingPunct="1"/>
            <a:r>
              <a:rPr lang="en-US" altLang="en-US" sz="736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endpoint</a:t>
            </a:r>
          </a:p>
        </p:txBody>
      </p:sp>
      <p:sp>
        <p:nvSpPr>
          <p:cNvPr id="257" name="TextBox 9">
            <a:extLst>
              <a:ext uri="{FF2B5EF4-FFF2-40B4-BE49-F238E27FC236}">
                <a16:creationId xmlns:a16="http://schemas.microsoft.com/office/drawing/2014/main" id="{DB95FADE-B73A-85DF-DC60-74CCE17496D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97922" y="10002691"/>
            <a:ext cx="1114208" cy="4320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736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AWS IoT </a:t>
            </a:r>
          </a:p>
          <a:p>
            <a:pPr algn="ctr" eaLnBrk="1" hangingPunct="1"/>
            <a:r>
              <a:rPr lang="en-US" altLang="en-US" sz="736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Greengrass</a:t>
            </a:r>
          </a:p>
          <a:p>
            <a:pPr algn="ctr" eaLnBrk="1" hangingPunct="1"/>
            <a:r>
              <a:rPr lang="en-US" altLang="en-US" sz="736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endpoint</a:t>
            </a:r>
          </a:p>
        </p:txBody>
      </p:sp>
      <p:sp>
        <p:nvSpPr>
          <p:cNvPr id="258" name="TextBox 9">
            <a:extLst>
              <a:ext uri="{FF2B5EF4-FFF2-40B4-BE49-F238E27FC236}">
                <a16:creationId xmlns:a16="http://schemas.microsoft.com/office/drawing/2014/main" id="{56762A3D-CB13-9704-0382-892EB9770B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283641" y="9999789"/>
            <a:ext cx="1114208" cy="4320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736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AWS IoT </a:t>
            </a:r>
          </a:p>
          <a:p>
            <a:pPr algn="ctr" eaLnBrk="1" hangingPunct="1"/>
            <a:r>
              <a:rPr lang="en-US" altLang="en-US" sz="736" dirty="0" err="1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SiteWise</a:t>
            </a:r>
            <a:endParaRPr lang="en-US" altLang="en-US" sz="736" dirty="0">
              <a:latin typeface="Amazon Ember" panose="020B0603020204020204" pitchFamily="34" charset="0"/>
              <a:ea typeface="Amazon Ember" panose="020B0603020204020204" pitchFamily="34" charset="0"/>
              <a:cs typeface="Amazon Ember" panose="020B0603020204020204" pitchFamily="34" charset="0"/>
            </a:endParaRPr>
          </a:p>
          <a:p>
            <a:pPr algn="ctr" eaLnBrk="1" hangingPunct="1"/>
            <a:r>
              <a:rPr lang="en-US" altLang="en-US" sz="736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endpoint</a:t>
            </a:r>
          </a:p>
        </p:txBody>
      </p:sp>
      <p:sp>
        <p:nvSpPr>
          <p:cNvPr id="259" name="TextBox 9">
            <a:extLst>
              <a:ext uri="{FF2B5EF4-FFF2-40B4-BE49-F238E27FC236}">
                <a16:creationId xmlns:a16="http://schemas.microsoft.com/office/drawing/2014/main" id="{A276D51F-20EA-67A6-4074-8714AA1CA79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879739" y="10002689"/>
            <a:ext cx="1114208" cy="318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736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Amazon S3</a:t>
            </a:r>
          </a:p>
          <a:p>
            <a:pPr algn="ctr" eaLnBrk="1" hangingPunct="1"/>
            <a:r>
              <a:rPr lang="en-US" altLang="en-US" sz="736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endpoint</a:t>
            </a:r>
          </a:p>
        </p:txBody>
      </p:sp>
      <p:pic>
        <p:nvPicPr>
          <p:cNvPr id="260" name="Graphic 6" descr="AWS IoT Core service icon.">
            <a:extLst>
              <a:ext uri="{FF2B5EF4-FFF2-40B4-BE49-F238E27FC236}">
                <a16:creationId xmlns:a16="http://schemas.microsoft.com/office/drawing/2014/main" id="{84292C76-A9D1-B20A-391F-EB7AE987AB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2">
            <a:extLst>
              <a:ext uri="{96DAC541-7B7A-43D3-8B79-37D633B846F1}">
                <asvg:svgBlip xmlns:asvg="http://schemas.microsoft.com/office/drawing/2016/SVG/main" r:embed="rId53"/>
              </a:ext>
            </a:extLst>
          </a:blip>
          <a:srcRect/>
          <a:stretch/>
        </p:blipFill>
        <p:spPr bwMode="auto">
          <a:xfrm>
            <a:off x="8229171" y="10732969"/>
            <a:ext cx="417518" cy="4175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1" name="Graphic 6">
            <a:extLst>
              <a:ext uri="{FF2B5EF4-FFF2-40B4-BE49-F238E27FC236}">
                <a16:creationId xmlns:a16="http://schemas.microsoft.com/office/drawing/2014/main" id="{A5975C4E-052C-CA5F-60AC-1B561693B4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4">
            <a:extLst>
              <a:ext uri="{96DAC541-7B7A-43D3-8B79-37D633B846F1}">
                <asvg:svgBlip xmlns:asvg="http://schemas.microsoft.com/office/drawing/2016/SVG/main" r:embed="rId55"/>
              </a:ext>
            </a:extLst>
          </a:blip>
          <a:srcRect/>
          <a:stretch/>
        </p:blipFill>
        <p:spPr bwMode="auto">
          <a:xfrm>
            <a:off x="8229171" y="11498540"/>
            <a:ext cx="417518" cy="4175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2" name="TextBox 9">
            <a:extLst>
              <a:ext uri="{FF2B5EF4-FFF2-40B4-BE49-F238E27FC236}">
                <a16:creationId xmlns:a16="http://schemas.microsoft.com/office/drawing/2014/main" id="{4B608653-50BF-252E-DA33-267723690E4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80826" y="11916058"/>
            <a:ext cx="1114208" cy="318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736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AWS IoT </a:t>
            </a:r>
          </a:p>
          <a:p>
            <a:pPr algn="ctr" eaLnBrk="1" hangingPunct="1"/>
            <a:r>
              <a:rPr lang="en-US" altLang="en-US" sz="736" dirty="0" err="1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SiteWise</a:t>
            </a:r>
            <a:endParaRPr lang="en-US" altLang="en-US" sz="736" dirty="0">
              <a:latin typeface="Amazon Ember" panose="020B0603020204020204" pitchFamily="34" charset="0"/>
              <a:ea typeface="Amazon Ember" panose="020B0603020204020204" pitchFamily="34" charset="0"/>
              <a:cs typeface="Amazon Ember" panose="020B0603020204020204" pitchFamily="34" charset="0"/>
            </a:endParaRPr>
          </a:p>
        </p:txBody>
      </p:sp>
      <p:sp>
        <p:nvSpPr>
          <p:cNvPr id="263" name="TextBox 9">
            <a:extLst>
              <a:ext uri="{FF2B5EF4-FFF2-40B4-BE49-F238E27FC236}">
                <a16:creationId xmlns:a16="http://schemas.microsoft.com/office/drawing/2014/main" id="{DB9829A5-9718-497A-2457-E68C2C564DB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80826" y="11150606"/>
            <a:ext cx="1114208" cy="318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736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AWS IoT </a:t>
            </a:r>
          </a:p>
          <a:p>
            <a:pPr algn="ctr" eaLnBrk="1" hangingPunct="1"/>
            <a:r>
              <a:rPr lang="en-US" altLang="en-US" sz="736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Core</a:t>
            </a:r>
          </a:p>
        </p:txBody>
      </p:sp>
      <p:pic>
        <p:nvPicPr>
          <p:cNvPr id="264" name="Graphic 6">
            <a:extLst>
              <a:ext uri="{FF2B5EF4-FFF2-40B4-BE49-F238E27FC236}">
                <a16:creationId xmlns:a16="http://schemas.microsoft.com/office/drawing/2014/main" id="{B69F2D40-47CF-E741-2E01-D831076658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6">
            <a:extLst>
              <a:ext uri="{96DAC541-7B7A-43D3-8B79-37D633B846F1}">
                <asvg:svgBlip xmlns:asvg="http://schemas.microsoft.com/office/drawing/2016/SVG/main" r:embed="rId57"/>
              </a:ext>
            </a:extLst>
          </a:blip>
          <a:srcRect/>
          <a:stretch/>
        </p:blipFill>
        <p:spPr bwMode="auto">
          <a:xfrm>
            <a:off x="8974164" y="10732969"/>
            <a:ext cx="417518" cy="4175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5" name="Graphic 6">
            <a:extLst>
              <a:ext uri="{FF2B5EF4-FFF2-40B4-BE49-F238E27FC236}">
                <a16:creationId xmlns:a16="http://schemas.microsoft.com/office/drawing/2014/main" id="{353F11A2-42E2-4B7A-7099-E34910141A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8">
            <a:extLst>
              <a:ext uri="{96DAC541-7B7A-43D3-8B79-37D633B846F1}">
                <asvg:svgBlip xmlns:asvg="http://schemas.microsoft.com/office/drawing/2016/SVG/main" r:embed="rId59"/>
              </a:ext>
            </a:extLst>
          </a:blip>
          <a:srcRect/>
          <a:stretch/>
        </p:blipFill>
        <p:spPr bwMode="auto">
          <a:xfrm>
            <a:off x="8974164" y="11498540"/>
            <a:ext cx="417518" cy="4175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" name="TextBox 9">
            <a:extLst>
              <a:ext uri="{FF2B5EF4-FFF2-40B4-BE49-F238E27FC236}">
                <a16:creationId xmlns:a16="http://schemas.microsoft.com/office/drawing/2014/main" id="{D30705E8-FEF9-3548-9FB0-CF0E4ED7AF6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25819" y="11916058"/>
            <a:ext cx="1114208" cy="318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736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AWS IoT</a:t>
            </a:r>
          </a:p>
          <a:p>
            <a:pPr algn="ctr" eaLnBrk="1" hangingPunct="1"/>
            <a:r>
              <a:rPr lang="en-US" altLang="en-US" sz="736" dirty="0" err="1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TwinMaker</a:t>
            </a:r>
            <a:endParaRPr lang="en-US" altLang="en-US" sz="736" dirty="0">
              <a:latin typeface="Amazon Ember" panose="020B0603020204020204" pitchFamily="34" charset="0"/>
              <a:ea typeface="Amazon Ember" panose="020B0603020204020204" pitchFamily="34" charset="0"/>
              <a:cs typeface="Amazon Ember" panose="020B0603020204020204" pitchFamily="34" charset="0"/>
            </a:endParaRPr>
          </a:p>
        </p:txBody>
      </p:sp>
      <p:sp>
        <p:nvSpPr>
          <p:cNvPr id="267" name="TextBox 9">
            <a:extLst>
              <a:ext uri="{FF2B5EF4-FFF2-40B4-BE49-F238E27FC236}">
                <a16:creationId xmlns:a16="http://schemas.microsoft.com/office/drawing/2014/main" id="{BB572E8F-3817-F535-0F1B-59AECE87A3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25819" y="11150606"/>
            <a:ext cx="1114208" cy="318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736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AWS IoT </a:t>
            </a:r>
          </a:p>
          <a:p>
            <a:pPr algn="ctr" eaLnBrk="1" hangingPunct="1"/>
            <a:r>
              <a:rPr lang="en-US" altLang="en-US" sz="736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Greengrass</a:t>
            </a:r>
          </a:p>
        </p:txBody>
      </p:sp>
      <p:cxnSp>
        <p:nvCxnSpPr>
          <p:cNvPr id="268" name="Straight Connector 267">
            <a:extLst>
              <a:ext uri="{FF2B5EF4-FFF2-40B4-BE49-F238E27FC236}">
                <a16:creationId xmlns:a16="http://schemas.microsoft.com/office/drawing/2014/main" id="{3219F344-EB1A-4C47-967D-3F8B8A204235}"/>
              </a:ext>
            </a:extLst>
          </p:cNvPr>
          <p:cNvCxnSpPr>
            <a:cxnSpLocks/>
          </p:cNvCxnSpPr>
          <p:nvPr/>
        </p:nvCxnSpPr>
        <p:spPr>
          <a:xfrm>
            <a:off x="10916152" y="9201440"/>
            <a:ext cx="0" cy="3309762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69" name="Graphic 6">
            <a:extLst>
              <a:ext uri="{FF2B5EF4-FFF2-40B4-BE49-F238E27FC236}">
                <a16:creationId xmlns:a16="http://schemas.microsoft.com/office/drawing/2014/main" id="{D7C56C4B-9475-2423-05EF-C9707C8B8EC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6">
            <a:extLst>
              <a:ext uri="{96DAC541-7B7A-43D3-8B79-37D633B846F1}">
                <asvg:svgBlip xmlns:asvg="http://schemas.microsoft.com/office/drawing/2016/SVG/main" r:embed="rId57"/>
              </a:ext>
            </a:extLst>
          </a:blip>
          <a:srcRect/>
          <a:stretch/>
        </p:blipFill>
        <p:spPr bwMode="auto">
          <a:xfrm>
            <a:off x="9719111" y="10741470"/>
            <a:ext cx="417518" cy="4175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0" name="Graphic 6">
            <a:extLst>
              <a:ext uri="{FF2B5EF4-FFF2-40B4-BE49-F238E27FC236}">
                <a16:creationId xmlns:a16="http://schemas.microsoft.com/office/drawing/2014/main" id="{2EF87144-0754-0FE5-43BB-244BEDBB56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8">
            <a:extLst>
              <a:ext uri="{96DAC541-7B7A-43D3-8B79-37D633B846F1}">
                <asvg:svgBlip xmlns:asvg="http://schemas.microsoft.com/office/drawing/2016/SVG/main" r:embed="rId59"/>
              </a:ext>
            </a:extLst>
          </a:blip>
          <a:srcRect/>
          <a:stretch/>
        </p:blipFill>
        <p:spPr bwMode="auto">
          <a:xfrm>
            <a:off x="9719111" y="11507041"/>
            <a:ext cx="417518" cy="4175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1" name="TextBox 9">
            <a:extLst>
              <a:ext uri="{FF2B5EF4-FFF2-40B4-BE49-F238E27FC236}">
                <a16:creationId xmlns:a16="http://schemas.microsoft.com/office/drawing/2014/main" id="{A23C3F09-6A8D-9452-4B00-B19F2471FFE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370766" y="11924560"/>
            <a:ext cx="1114208" cy="318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736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AWS IoT Device </a:t>
            </a:r>
          </a:p>
          <a:p>
            <a:pPr algn="ctr" eaLnBrk="1" hangingPunct="1"/>
            <a:r>
              <a:rPr lang="en-US" altLang="en-US" sz="736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Defender</a:t>
            </a:r>
          </a:p>
        </p:txBody>
      </p:sp>
      <p:sp>
        <p:nvSpPr>
          <p:cNvPr id="272" name="TextBox 9">
            <a:extLst>
              <a:ext uri="{FF2B5EF4-FFF2-40B4-BE49-F238E27FC236}">
                <a16:creationId xmlns:a16="http://schemas.microsoft.com/office/drawing/2014/main" id="{6A02CE2F-50FC-8439-796D-C765FDDEFFF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370766" y="11159107"/>
            <a:ext cx="1114208" cy="318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736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AWS IoT Device </a:t>
            </a:r>
          </a:p>
          <a:p>
            <a:pPr algn="ctr" eaLnBrk="1" hangingPunct="1"/>
            <a:r>
              <a:rPr lang="en-US" altLang="en-US" sz="736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Management</a:t>
            </a:r>
          </a:p>
        </p:txBody>
      </p:sp>
      <p:sp>
        <p:nvSpPr>
          <p:cNvPr id="273" name="TextBox 272">
            <a:extLst>
              <a:ext uri="{FF2B5EF4-FFF2-40B4-BE49-F238E27FC236}">
                <a16:creationId xmlns:a16="http://schemas.microsoft.com/office/drawing/2014/main" id="{6455038A-AF55-C528-A817-A0E71FD7C5BA}"/>
              </a:ext>
            </a:extLst>
          </p:cNvPr>
          <p:cNvSpPr txBox="1"/>
          <p:nvPr/>
        </p:nvSpPr>
        <p:spPr>
          <a:xfrm>
            <a:off x="8495343" y="8309690"/>
            <a:ext cx="1402939" cy="262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5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OU – Workloads</a:t>
            </a:r>
          </a:p>
        </p:txBody>
      </p:sp>
      <p:pic>
        <p:nvPicPr>
          <p:cNvPr id="274" name="Graphic 17">
            <a:extLst>
              <a:ext uri="{FF2B5EF4-FFF2-40B4-BE49-F238E27FC236}">
                <a16:creationId xmlns:a16="http://schemas.microsoft.com/office/drawing/2014/main" id="{69CCB807-8E00-E9C5-0B48-F56695DAE5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 bwMode="auto">
          <a:xfrm>
            <a:off x="8104147" y="8200481"/>
            <a:ext cx="420832" cy="42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5" name="Rectangle 274">
            <a:extLst>
              <a:ext uri="{FF2B5EF4-FFF2-40B4-BE49-F238E27FC236}">
                <a16:creationId xmlns:a16="http://schemas.microsoft.com/office/drawing/2014/main" id="{0A10CACC-7956-6B69-E790-26C1C41DF6A1}"/>
              </a:ext>
            </a:extLst>
          </p:cNvPr>
          <p:cNvSpPr>
            <a:spLocks noChangeAspect="1"/>
          </p:cNvSpPr>
          <p:nvPr/>
        </p:nvSpPr>
        <p:spPr>
          <a:xfrm>
            <a:off x="8113764" y="6660223"/>
            <a:ext cx="1833084" cy="1396492"/>
          </a:xfrm>
          <a:prstGeom prst="rect">
            <a:avLst/>
          </a:prstGeom>
          <a:solidFill>
            <a:schemeClr val="bg2"/>
          </a:solidFill>
          <a:ln w="34925" cmpd="dbl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89" dirty="0">
              <a:latin typeface="Amazon Ember" panose="020B0603020204020204" pitchFamily="34" charset="0"/>
              <a:ea typeface="Amazon Ember" panose="020B0603020204020204" pitchFamily="34" charset="0"/>
              <a:cs typeface="Amazon Ember" panose="020B0603020204020204" pitchFamily="34" charset="0"/>
            </a:endParaRPr>
          </a:p>
        </p:txBody>
      </p:sp>
      <p:grpSp>
        <p:nvGrpSpPr>
          <p:cNvPr id="276" name="Group 275">
            <a:extLst>
              <a:ext uri="{FF2B5EF4-FFF2-40B4-BE49-F238E27FC236}">
                <a16:creationId xmlns:a16="http://schemas.microsoft.com/office/drawing/2014/main" id="{6DA1F3D7-AC68-A9BF-6D81-50A562A5B2AA}"/>
              </a:ext>
            </a:extLst>
          </p:cNvPr>
          <p:cNvGrpSpPr/>
          <p:nvPr/>
        </p:nvGrpSpPr>
        <p:grpSpPr>
          <a:xfrm>
            <a:off x="8177821" y="6756466"/>
            <a:ext cx="1670283" cy="422207"/>
            <a:chOff x="2093874" y="3471801"/>
            <a:chExt cx="1814628" cy="458694"/>
          </a:xfrm>
        </p:grpSpPr>
        <p:sp>
          <p:nvSpPr>
            <p:cNvPr id="277" name="TextBox 276">
              <a:extLst>
                <a:ext uri="{FF2B5EF4-FFF2-40B4-BE49-F238E27FC236}">
                  <a16:creationId xmlns:a16="http://schemas.microsoft.com/office/drawing/2014/main" id="{AA3F1DD7-60C9-B310-2EDA-85C043A81F43}"/>
                </a:ext>
              </a:extLst>
            </p:cNvPr>
            <p:cNvSpPr txBox="1"/>
            <p:nvPr/>
          </p:nvSpPr>
          <p:spPr>
            <a:xfrm>
              <a:off x="2522619" y="3471801"/>
              <a:ext cx="1385883" cy="4390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13" dirty="0">
                  <a:latin typeface="Amazon Ember" panose="020B0603020204020204" pitchFamily="34" charset="0"/>
                  <a:ea typeface="Amazon Ember" panose="020B0603020204020204" pitchFamily="34" charset="0"/>
                  <a:cs typeface="Amazon Ember" panose="020B0603020204020204" pitchFamily="34" charset="0"/>
                </a:rPr>
                <a:t>Security Tooling account</a:t>
              </a:r>
            </a:p>
          </p:txBody>
        </p:sp>
        <p:pic>
          <p:nvPicPr>
            <p:cNvPr id="278" name="Graphic 7">
              <a:extLst>
                <a:ext uri="{FF2B5EF4-FFF2-40B4-BE49-F238E27FC236}">
                  <a16:creationId xmlns:a16="http://schemas.microsoft.com/office/drawing/2014/main" id="{01820C8D-1485-A2F0-F92E-FD5F60C5414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rcRect/>
            <a:stretch/>
          </p:blipFill>
          <p:spPr bwMode="auto">
            <a:xfrm>
              <a:off x="2093874" y="3473295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279" name="Graphic 6">
            <a:extLst>
              <a:ext uri="{FF2B5EF4-FFF2-40B4-BE49-F238E27FC236}">
                <a16:creationId xmlns:a16="http://schemas.microsoft.com/office/drawing/2014/main" id="{993D4F97-2871-3F67-2D2C-FA4C7DC525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0">
            <a:extLst>
              <a:ext uri="{96DAC541-7B7A-43D3-8B79-37D633B846F1}">
                <asvg:svgBlip xmlns:asvg="http://schemas.microsoft.com/office/drawing/2016/SVG/main" r:embed="rId61"/>
              </a:ext>
            </a:extLst>
          </a:blip>
          <a:srcRect/>
          <a:stretch/>
        </p:blipFill>
        <p:spPr bwMode="auto">
          <a:xfrm>
            <a:off x="6752540" y="11682948"/>
            <a:ext cx="417518" cy="4175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0" name="TextBox 9">
            <a:extLst>
              <a:ext uri="{FF2B5EF4-FFF2-40B4-BE49-F238E27FC236}">
                <a16:creationId xmlns:a16="http://schemas.microsoft.com/office/drawing/2014/main" id="{E4A7A225-DA1F-79DA-45B6-D46BA33AA84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04195" y="12100585"/>
            <a:ext cx="1114208" cy="2055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736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Amazon S3</a:t>
            </a:r>
          </a:p>
        </p:txBody>
      </p:sp>
      <p:sp>
        <p:nvSpPr>
          <p:cNvPr id="281" name="Rectangle 280">
            <a:extLst>
              <a:ext uri="{FF2B5EF4-FFF2-40B4-BE49-F238E27FC236}">
                <a16:creationId xmlns:a16="http://schemas.microsoft.com/office/drawing/2014/main" id="{B09A6D5E-7F6A-5CD3-AA0A-D48FA6DBD00C}"/>
              </a:ext>
            </a:extLst>
          </p:cNvPr>
          <p:cNvSpPr/>
          <p:nvPr/>
        </p:nvSpPr>
        <p:spPr>
          <a:xfrm>
            <a:off x="13348287" y="4935048"/>
            <a:ext cx="526538" cy="7926627"/>
          </a:xfrm>
          <a:prstGeom prst="rect">
            <a:avLst/>
          </a:prstGeom>
          <a:noFill/>
          <a:ln w="5715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89">
              <a:latin typeface="Amazon Ember" panose="020B0603020204020204" pitchFamily="34" charset="0"/>
              <a:ea typeface="Amazon Ember" panose="020B0603020204020204" pitchFamily="34" charset="0"/>
              <a:cs typeface="Amazon Ember" panose="020B0603020204020204" pitchFamily="34" charset="0"/>
            </a:endParaRPr>
          </a:p>
        </p:txBody>
      </p:sp>
      <p:sp>
        <p:nvSpPr>
          <p:cNvPr id="282" name="TextBox 281">
            <a:extLst>
              <a:ext uri="{FF2B5EF4-FFF2-40B4-BE49-F238E27FC236}">
                <a16:creationId xmlns:a16="http://schemas.microsoft.com/office/drawing/2014/main" id="{D217A33B-EE8A-E686-105E-9C241D891C24}"/>
              </a:ext>
            </a:extLst>
          </p:cNvPr>
          <p:cNvSpPr txBox="1"/>
          <p:nvPr/>
        </p:nvSpPr>
        <p:spPr>
          <a:xfrm rot="5400000">
            <a:off x="10989496" y="8113919"/>
            <a:ext cx="522031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Partner IoT/</a:t>
            </a:r>
            <a:r>
              <a:rPr lang="en-US" sz="1400" dirty="0" err="1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IIoT</a:t>
            </a:r>
            <a:r>
              <a:rPr lang="en-US" sz="14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/OT SaaS solution</a:t>
            </a:r>
          </a:p>
        </p:txBody>
      </p:sp>
      <p:pic>
        <p:nvPicPr>
          <p:cNvPr id="283" name="Graphic 19">
            <a:extLst>
              <a:ext uri="{FF2B5EF4-FFF2-40B4-BE49-F238E27FC236}">
                <a16:creationId xmlns:a16="http://schemas.microsoft.com/office/drawing/2014/main" id="{75F223B6-0B47-B3F1-70F0-6EE7C4ED22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2">
            <a:extLst>
              <a:ext uri="{96DAC541-7B7A-43D3-8B79-37D633B846F1}">
                <asvg:svgBlip xmlns:asvg="http://schemas.microsoft.com/office/drawing/2016/SVG/main" r:embed="rId63"/>
              </a:ext>
            </a:extLst>
          </a:blip>
          <a:srcRect/>
          <a:stretch/>
        </p:blipFill>
        <p:spPr bwMode="auto">
          <a:xfrm>
            <a:off x="9743488" y="8743818"/>
            <a:ext cx="301752" cy="3017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4" name="Graphic 19">
            <a:extLst>
              <a:ext uri="{FF2B5EF4-FFF2-40B4-BE49-F238E27FC236}">
                <a16:creationId xmlns:a16="http://schemas.microsoft.com/office/drawing/2014/main" id="{69D0AD41-5894-C33A-62B2-F153C75D20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4">
            <a:extLst>
              <a:ext uri="{96DAC541-7B7A-43D3-8B79-37D633B846F1}">
                <asvg:svgBlip xmlns:asvg="http://schemas.microsoft.com/office/drawing/2016/SVG/main" r:embed="rId65"/>
              </a:ext>
            </a:extLst>
          </a:blip>
          <a:srcRect/>
          <a:stretch/>
        </p:blipFill>
        <p:spPr bwMode="auto">
          <a:xfrm>
            <a:off x="10692526" y="8743818"/>
            <a:ext cx="301752" cy="3017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5" name="TextBox 284">
            <a:extLst>
              <a:ext uri="{FF2B5EF4-FFF2-40B4-BE49-F238E27FC236}">
                <a16:creationId xmlns:a16="http://schemas.microsoft.com/office/drawing/2014/main" id="{68203E2A-6B4C-CF2B-CDF5-1CDBCE265996}"/>
              </a:ext>
            </a:extLst>
          </p:cNvPr>
          <p:cNvSpPr txBox="1"/>
          <p:nvPr/>
        </p:nvSpPr>
        <p:spPr>
          <a:xfrm>
            <a:off x="9937398" y="8786972"/>
            <a:ext cx="78818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Permissions</a:t>
            </a:r>
          </a:p>
        </p:txBody>
      </p:sp>
      <p:sp>
        <p:nvSpPr>
          <p:cNvPr id="286" name="TextBox 285">
            <a:extLst>
              <a:ext uri="{FF2B5EF4-FFF2-40B4-BE49-F238E27FC236}">
                <a16:creationId xmlns:a16="http://schemas.microsoft.com/office/drawing/2014/main" id="{3AA8E716-8731-523B-1EC7-AAA6935FA7E4}"/>
              </a:ext>
            </a:extLst>
          </p:cNvPr>
          <p:cNvSpPr txBox="1"/>
          <p:nvPr/>
        </p:nvSpPr>
        <p:spPr>
          <a:xfrm>
            <a:off x="10922960" y="8786972"/>
            <a:ext cx="70296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Roles</a:t>
            </a:r>
          </a:p>
        </p:txBody>
      </p:sp>
      <p:pic>
        <p:nvPicPr>
          <p:cNvPr id="287" name="Graphic 286" descr="AWS Signer service icon.">
            <a:extLst>
              <a:ext uri="{FF2B5EF4-FFF2-40B4-BE49-F238E27FC236}">
                <a16:creationId xmlns:a16="http://schemas.microsoft.com/office/drawing/2014/main" id="{184496C3-F5E6-B44A-B95B-053614A647F1}"/>
              </a:ext>
            </a:extLst>
          </p:cNvPr>
          <p:cNvPicPr>
            <a:picLocks noChangeAspect="1"/>
          </p:cNvPicPr>
          <p:nvPr/>
        </p:nvPicPr>
        <p:blipFill>
          <a:blip r:embed="rId66">
            <a:extLst>
              <a:ext uri="{96DAC541-7B7A-43D3-8B79-37D633B846F1}">
                <asvg:svgBlip xmlns:asvg="http://schemas.microsoft.com/office/drawing/2016/SVG/main" r:embed="rId67"/>
              </a:ext>
            </a:extLst>
          </a:blip>
          <a:srcRect/>
          <a:stretch/>
        </p:blipFill>
        <p:spPr>
          <a:xfrm>
            <a:off x="11322105" y="11898450"/>
            <a:ext cx="420832" cy="420832"/>
          </a:xfrm>
          <a:prstGeom prst="rect">
            <a:avLst/>
          </a:prstGeom>
        </p:spPr>
      </p:pic>
      <p:sp>
        <p:nvSpPr>
          <p:cNvPr id="288" name="TextBox 25">
            <a:extLst>
              <a:ext uri="{FF2B5EF4-FFF2-40B4-BE49-F238E27FC236}">
                <a16:creationId xmlns:a16="http://schemas.microsoft.com/office/drawing/2014/main" id="{E1E553B0-CDD9-F575-A83B-1546D38CF4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948033" y="12310535"/>
            <a:ext cx="1168977" cy="2055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736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AWS Signer</a:t>
            </a:r>
          </a:p>
        </p:txBody>
      </p:sp>
      <p:sp>
        <p:nvSpPr>
          <p:cNvPr id="289" name="Rectangle 288">
            <a:extLst>
              <a:ext uri="{FF2B5EF4-FFF2-40B4-BE49-F238E27FC236}">
                <a16:creationId xmlns:a16="http://schemas.microsoft.com/office/drawing/2014/main" id="{9B6670C4-CA5F-419A-961F-D9265FD293D2}"/>
              </a:ext>
            </a:extLst>
          </p:cNvPr>
          <p:cNvSpPr>
            <a:spLocks noChangeAspect="1"/>
          </p:cNvSpPr>
          <p:nvPr/>
        </p:nvSpPr>
        <p:spPr>
          <a:xfrm>
            <a:off x="10115038" y="6658122"/>
            <a:ext cx="1833084" cy="1396492"/>
          </a:xfrm>
          <a:prstGeom prst="rect">
            <a:avLst/>
          </a:prstGeom>
          <a:solidFill>
            <a:schemeClr val="bg2"/>
          </a:solidFill>
          <a:ln w="34925" cmpd="dbl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89">
              <a:latin typeface="Amazon Ember" panose="020B0603020204020204" pitchFamily="34" charset="0"/>
              <a:ea typeface="Amazon Ember" panose="020B0603020204020204" pitchFamily="34" charset="0"/>
              <a:cs typeface="Amazon Ember" panose="020B0603020204020204" pitchFamily="34" charset="0"/>
            </a:endParaRPr>
          </a:p>
        </p:txBody>
      </p:sp>
      <p:grpSp>
        <p:nvGrpSpPr>
          <p:cNvPr id="290" name="Group 289">
            <a:extLst>
              <a:ext uri="{FF2B5EF4-FFF2-40B4-BE49-F238E27FC236}">
                <a16:creationId xmlns:a16="http://schemas.microsoft.com/office/drawing/2014/main" id="{226DA192-1E08-27CD-542C-5488C414DAA8}"/>
              </a:ext>
            </a:extLst>
          </p:cNvPr>
          <p:cNvGrpSpPr/>
          <p:nvPr/>
        </p:nvGrpSpPr>
        <p:grpSpPr>
          <a:xfrm>
            <a:off x="10179094" y="6755735"/>
            <a:ext cx="1743169" cy="420831"/>
            <a:chOff x="2093874" y="3473295"/>
            <a:chExt cx="1893814" cy="457200"/>
          </a:xfrm>
        </p:grpSpPr>
        <p:sp>
          <p:nvSpPr>
            <p:cNvPr id="291" name="TextBox 290">
              <a:extLst>
                <a:ext uri="{FF2B5EF4-FFF2-40B4-BE49-F238E27FC236}">
                  <a16:creationId xmlns:a16="http://schemas.microsoft.com/office/drawing/2014/main" id="{1E79FB3B-5384-6A5A-1263-CCF16910B64C}"/>
                </a:ext>
              </a:extLst>
            </p:cNvPr>
            <p:cNvSpPr txBox="1"/>
            <p:nvPr/>
          </p:nvSpPr>
          <p:spPr>
            <a:xfrm>
              <a:off x="2601805" y="3474084"/>
              <a:ext cx="1385883" cy="4390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13" dirty="0">
                  <a:latin typeface="Amazon Ember" panose="020B0603020204020204" pitchFamily="34" charset="0"/>
                  <a:ea typeface="Amazon Ember" panose="020B0603020204020204" pitchFamily="34" charset="0"/>
                  <a:cs typeface="Amazon Ember" panose="020B0603020204020204" pitchFamily="34" charset="0"/>
                </a:rPr>
                <a:t>Log Archive account</a:t>
              </a:r>
            </a:p>
          </p:txBody>
        </p:sp>
        <p:pic>
          <p:nvPicPr>
            <p:cNvPr id="292" name="Graphic 7">
              <a:extLst>
                <a:ext uri="{FF2B5EF4-FFF2-40B4-BE49-F238E27FC236}">
                  <a16:creationId xmlns:a16="http://schemas.microsoft.com/office/drawing/2014/main" id="{A43FD83F-F831-EDF9-D7A1-8CA340BC22B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rcRect/>
            <a:stretch/>
          </p:blipFill>
          <p:spPr bwMode="auto">
            <a:xfrm>
              <a:off x="2093874" y="3473295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293" name="Graphic 19" descr="AWS Security Hub service icon.">
            <a:extLst>
              <a:ext uri="{FF2B5EF4-FFF2-40B4-BE49-F238E27FC236}">
                <a16:creationId xmlns:a16="http://schemas.microsoft.com/office/drawing/2014/main" id="{122F5A67-E03A-BD5F-1CE7-25998F751C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8">
            <a:extLst>
              <a:ext uri="{96DAC541-7B7A-43D3-8B79-37D633B846F1}">
                <asvg:svgBlip xmlns:asvg="http://schemas.microsoft.com/office/drawing/2016/SVG/main" r:embed="rId69"/>
              </a:ext>
            </a:extLst>
          </a:blip>
          <a:srcRect/>
          <a:stretch/>
        </p:blipFill>
        <p:spPr bwMode="auto">
          <a:xfrm>
            <a:off x="8895071" y="7305511"/>
            <a:ext cx="420832" cy="42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4" name="TextBox 9">
            <a:extLst>
              <a:ext uri="{FF2B5EF4-FFF2-40B4-BE49-F238E27FC236}">
                <a16:creationId xmlns:a16="http://schemas.microsoft.com/office/drawing/2014/main" id="{6A9FB083-BCF1-4114-79EF-00476747698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45260" y="7725094"/>
            <a:ext cx="1114208" cy="318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736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AWS Security </a:t>
            </a:r>
          </a:p>
          <a:p>
            <a:pPr algn="ctr" eaLnBrk="1" hangingPunct="1"/>
            <a:r>
              <a:rPr lang="en-US" altLang="en-US" sz="736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Hub CSPM</a:t>
            </a:r>
          </a:p>
        </p:txBody>
      </p:sp>
      <p:pic>
        <p:nvPicPr>
          <p:cNvPr id="295" name="Graphic 19">
            <a:extLst>
              <a:ext uri="{FF2B5EF4-FFF2-40B4-BE49-F238E27FC236}">
                <a16:creationId xmlns:a16="http://schemas.microsoft.com/office/drawing/2014/main" id="{67214E6D-E8BA-392D-F49A-A414A00CDB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0">
            <a:extLst>
              <a:ext uri="{96DAC541-7B7A-43D3-8B79-37D633B846F1}">
                <asvg:svgBlip xmlns:asvg="http://schemas.microsoft.com/office/drawing/2016/SVG/main" r:embed="rId71"/>
              </a:ext>
            </a:extLst>
          </a:blip>
          <a:srcRect/>
          <a:stretch/>
        </p:blipFill>
        <p:spPr bwMode="auto">
          <a:xfrm>
            <a:off x="10835255" y="7305270"/>
            <a:ext cx="420832" cy="42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6" name="TextBox 9">
            <a:extLst>
              <a:ext uri="{FF2B5EF4-FFF2-40B4-BE49-F238E27FC236}">
                <a16:creationId xmlns:a16="http://schemas.microsoft.com/office/drawing/2014/main" id="{A1889456-DFA8-DBBE-7DAC-35E839F3098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485444" y="7724853"/>
            <a:ext cx="1114208" cy="318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736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Amazon Security Lake</a:t>
            </a:r>
          </a:p>
        </p:txBody>
      </p:sp>
      <p:sp>
        <p:nvSpPr>
          <p:cNvPr id="297" name="TextBox 296">
            <a:extLst>
              <a:ext uri="{FF2B5EF4-FFF2-40B4-BE49-F238E27FC236}">
                <a16:creationId xmlns:a16="http://schemas.microsoft.com/office/drawing/2014/main" id="{0E2DFC1F-4D29-A881-70E0-6BC7748DC579}"/>
              </a:ext>
            </a:extLst>
          </p:cNvPr>
          <p:cNvSpPr txBox="1"/>
          <p:nvPr/>
        </p:nvSpPr>
        <p:spPr>
          <a:xfrm>
            <a:off x="3883541" y="8757216"/>
            <a:ext cx="123825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chemeClr val="accent6">
                    <a:lumMod val="75000"/>
                  </a:schemeClr>
                </a:solidFill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Firewall subnet</a:t>
            </a:r>
          </a:p>
        </p:txBody>
      </p:sp>
      <p:grpSp>
        <p:nvGrpSpPr>
          <p:cNvPr id="298" name="Group 297">
            <a:extLst>
              <a:ext uri="{FF2B5EF4-FFF2-40B4-BE49-F238E27FC236}">
                <a16:creationId xmlns:a16="http://schemas.microsoft.com/office/drawing/2014/main" id="{9170BAF0-7231-BE4F-874D-3C4BC04E0C44}"/>
              </a:ext>
            </a:extLst>
          </p:cNvPr>
          <p:cNvGrpSpPr/>
          <p:nvPr/>
        </p:nvGrpSpPr>
        <p:grpSpPr>
          <a:xfrm>
            <a:off x="6652021" y="8450288"/>
            <a:ext cx="1262759" cy="691072"/>
            <a:chOff x="7043637" y="5275473"/>
            <a:chExt cx="1262759" cy="691072"/>
          </a:xfrm>
        </p:grpSpPr>
        <p:sp>
          <p:nvSpPr>
            <p:cNvPr id="299" name="TextBox 22">
              <a:extLst>
                <a:ext uri="{FF2B5EF4-FFF2-40B4-BE49-F238E27FC236}">
                  <a16:creationId xmlns:a16="http://schemas.microsoft.com/office/drawing/2014/main" id="{E41FAFEC-2FFA-06E7-0F09-8EB072D6491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043637" y="5551047"/>
              <a:ext cx="1262759" cy="415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lang="en-US" altLang="en-US" sz="700" dirty="0">
                  <a:latin typeface="Amazon Ember" panose="020B0603020204020204" pitchFamily="34" charset="0"/>
                  <a:ea typeface="Amazon Ember" panose="020B0603020204020204" pitchFamily="34" charset="0"/>
                  <a:cs typeface="Amazon Ember" panose="020B0603020204020204" pitchFamily="34" charset="0"/>
                </a:rPr>
                <a:t>Network </a:t>
              </a:r>
            </a:p>
            <a:p>
              <a:pPr algn="ctr" eaLnBrk="1" hangingPunct="1"/>
              <a:r>
                <a:rPr lang="en-US" altLang="en-US" sz="700" dirty="0">
                  <a:latin typeface="Amazon Ember" panose="020B0603020204020204" pitchFamily="34" charset="0"/>
                  <a:ea typeface="Amazon Ember" panose="020B0603020204020204" pitchFamily="34" charset="0"/>
                  <a:cs typeface="Amazon Ember" panose="020B0603020204020204" pitchFamily="34" charset="0"/>
                </a:rPr>
                <a:t>access </a:t>
              </a:r>
            </a:p>
            <a:p>
              <a:pPr algn="ctr" eaLnBrk="1" hangingPunct="1"/>
              <a:r>
                <a:rPr lang="en-US" altLang="en-US" sz="700" dirty="0">
                  <a:latin typeface="Amazon Ember" panose="020B0603020204020204" pitchFamily="34" charset="0"/>
                  <a:ea typeface="Amazon Ember" panose="020B0603020204020204" pitchFamily="34" charset="0"/>
                  <a:cs typeface="Amazon Ember" panose="020B0603020204020204" pitchFamily="34" charset="0"/>
                </a:rPr>
                <a:t>analyzer</a:t>
              </a:r>
            </a:p>
          </p:txBody>
        </p:sp>
        <p:pic>
          <p:nvPicPr>
            <p:cNvPr id="300" name="Graphic 299">
              <a:extLst>
                <a:ext uri="{FF2B5EF4-FFF2-40B4-BE49-F238E27FC236}">
                  <a16:creationId xmlns:a16="http://schemas.microsoft.com/office/drawing/2014/main" id="{72339D4C-113A-B886-DA61-9A35F3F0298A}"/>
                </a:ext>
              </a:extLst>
            </p:cNvPr>
            <p:cNvPicPr>
              <a:picLocks noChangeAspect="1"/>
            </p:cNvPicPr>
            <p:nvPr/>
          </p:nvPicPr>
          <p:blipFill>
            <a:blip r:embed="rId72">
              <a:extLst>
                <a:ext uri="{96DAC541-7B7A-43D3-8B79-37D633B846F1}">
                  <asvg:svgBlip xmlns:asvg="http://schemas.microsoft.com/office/drawing/2016/SVG/main" r:embed="rId73"/>
                </a:ext>
              </a:extLst>
            </a:blip>
            <a:stretch>
              <a:fillRect/>
            </a:stretch>
          </p:blipFill>
          <p:spPr>
            <a:xfrm>
              <a:off x="7543641" y="5275473"/>
              <a:ext cx="274320" cy="274320"/>
            </a:xfrm>
            <a:prstGeom prst="rect">
              <a:avLst/>
            </a:prstGeom>
          </p:spPr>
        </p:pic>
      </p:grpSp>
      <p:grpSp>
        <p:nvGrpSpPr>
          <p:cNvPr id="301" name="Group 300">
            <a:extLst>
              <a:ext uri="{FF2B5EF4-FFF2-40B4-BE49-F238E27FC236}">
                <a16:creationId xmlns:a16="http://schemas.microsoft.com/office/drawing/2014/main" id="{DE59B1AA-F5E7-53BA-83A6-168A1A588CFC}"/>
              </a:ext>
            </a:extLst>
          </p:cNvPr>
          <p:cNvGrpSpPr/>
          <p:nvPr/>
        </p:nvGrpSpPr>
        <p:grpSpPr>
          <a:xfrm>
            <a:off x="6065913" y="8438201"/>
            <a:ext cx="1270000" cy="601591"/>
            <a:chOff x="5243704" y="5275473"/>
            <a:chExt cx="1270000" cy="601591"/>
          </a:xfrm>
        </p:grpSpPr>
        <p:sp>
          <p:nvSpPr>
            <p:cNvPr id="302" name="TextBox 26">
              <a:extLst>
                <a:ext uri="{FF2B5EF4-FFF2-40B4-BE49-F238E27FC236}">
                  <a16:creationId xmlns:a16="http://schemas.microsoft.com/office/drawing/2014/main" id="{F33BE333-2CA8-9B2F-4E07-55D9CEAAE46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243704" y="5569287"/>
              <a:ext cx="1270000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lang="en-US" altLang="en-US" sz="700" dirty="0">
                  <a:latin typeface="Amazon Ember" panose="020B0603020204020204" pitchFamily="34" charset="0"/>
                  <a:ea typeface="Amazon Ember" panose="020B0603020204020204" pitchFamily="34" charset="0"/>
                  <a:cs typeface="Amazon Ember" panose="020B0603020204020204" pitchFamily="34" charset="0"/>
                </a:rPr>
                <a:t>Resolver DNS </a:t>
              </a:r>
            </a:p>
            <a:p>
              <a:pPr algn="ctr" eaLnBrk="1" hangingPunct="1"/>
              <a:r>
                <a:rPr lang="en-US" altLang="en-US" sz="700" dirty="0">
                  <a:latin typeface="Amazon Ember" panose="020B0603020204020204" pitchFamily="34" charset="0"/>
                  <a:ea typeface="Amazon Ember" panose="020B0603020204020204" pitchFamily="34" charset="0"/>
                  <a:cs typeface="Amazon Ember" panose="020B0603020204020204" pitchFamily="34" charset="0"/>
                </a:rPr>
                <a:t>firewall</a:t>
              </a:r>
            </a:p>
          </p:txBody>
        </p:sp>
        <p:pic>
          <p:nvPicPr>
            <p:cNvPr id="303" name="Graphic 302">
              <a:extLst>
                <a:ext uri="{FF2B5EF4-FFF2-40B4-BE49-F238E27FC236}">
                  <a16:creationId xmlns:a16="http://schemas.microsoft.com/office/drawing/2014/main" id="{34BA744C-36F0-B905-72F7-A03DD6FA4AAD}"/>
                </a:ext>
              </a:extLst>
            </p:cNvPr>
            <p:cNvPicPr>
              <a:picLocks noChangeAspect="1"/>
            </p:cNvPicPr>
            <p:nvPr/>
          </p:nvPicPr>
          <p:blipFill>
            <a:blip r:embed="rId74">
              <a:extLst>
                <a:ext uri="{96DAC541-7B7A-43D3-8B79-37D633B846F1}">
                  <asvg:svgBlip xmlns:asvg="http://schemas.microsoft.com/office/drawing/2016/SVG/main" r:embed="rId75"/>
                </a:ext>
              </a:extLst>
            </a:blip>
            <a:stretch>
              <a:fillRect/>
            </a:stretch>
          </p:blipFill>
          <p:spPr>
            <a:xfrm>
              <a:off x="5732621" y="5275473"/>
              <a:ext cx="320040" cy="320040"/>
            </a:xfrm>
            <a:prstGeom prst="rect">
              <a:avLst/>
            </a:prstGeom>
          </p:spPr>
        </p:pic>
      </p:grpSp>
      <p:grpSp>
        <p:nvGrpSpPr>
          <p:cNvPr id="304" name="Group 303">
            <a:extLst>
              <a:ext uri="{FF2B5EF4-FFF2-40B4-BE49-F238E27FC236}">
                <a16:creationId xmlns:a16="http://schemas.microsoft.com/office/drawing/2014/main" id="{110EEC25-3DC3-93C7-5E48-D65D7A9703DC}"/>
              </a:ext>
            </a:extLst>
          </p:cNvPr>
          <p:cNvGrpSpPr/>
          <p:nvPr/>
        </p:nvGrpSpPr>
        <p:grpSpPr>
          <a:xfrm>
            <a:off x="4916204" y="9158788"/>
            <a:ext cx="1147961" cy="605752"/>
            <a:chOff x="5383189" y="8393607"/>
            <a:chExt cx="1147961" cy="605752"/>
          </a:xfrm>
        </p:grpSpPr>
        <p:sp>
          <p:nvSpPr>
            <p:cNvPr id="305" name="TextBox 304">
              <a:extLst>
                <a:ext uri="{FF2B5EF4-FFF2-40B4-BE49-F238E27FC236}">
                  <a16:creationId xmlns:a16="http://schemas.microsoft.com/office/drawing/2014/main" id="{8548F949-67A5-5CD0-B4F6-4291E4BEE548}"/>
                </a:ext>
              </a:extLst>
            </p:cNvPr>
            <p:cNvSpPr txBox="1"/>
            <p:nvPr/>
          </p:nvSpPr>
          <p:spPr>
            <a:xfrm>
              <a:off x="5383189" y="8691582"/>
              <a:ext cx="114796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700" dirty="0">
                  <a:latin typeface="Amazon Ember" panose="020B0603020204020204" pitchFamily="34" charset="0"/>
                  <a:ea typeface="Amazon Ember" panose="020B0603020204020204" pitchFamily="34" charset="0"/>
                  <a:cs typeface="Amazon Ember" panose="020B0603020204020204" pitchFamily="34" charset="0"/>
                </a:rPr>
                <a:t>Organization </a:t>
              </a:r>
            </a:p>
            <a:p>
              <a:pPr algn="ctr"/>
              <a:r>
                <a:rPr lang="en-US" sz="700" dirty="0">
                  <a:latin typeface="Amazon Ember" panose="020B0603020204020204" pitchFamily="34" charset="0"/>
                  <a:ea typeface="Amazon Ember" panose="020B0603020204020204" pitchFamily="34" charset="0"/>
                  <a:cs typeface="Amazon Ember" panose="020B0603020204020204" pitchFamily="34" charset="0"/>
                </a:rPr>
                <a:t>trail</a:t>
              </a:r>
            </a:p>
          </p:txBody>
        </p:sp>
        <p:pic>
          <p:nvPicPr>
            <p:cNvPr id="306" name="Graphic 23">
              <a:extLst>
                <a:ext uri="{FF2B5EF4-FFF2-40B4-BE49-F238E27FC236}">
                  <a16:creationId xmlns:a16="http://schemas.microsoft.com/office/drawing/2014/main" id="{C27F1D1D-DE9C-B190-2F68-631CDC27779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6">
              <a:extLst>
                <a:ext uri="{96DAC541-7B7A-43D3-8B79-37D633B846F1}">
                  <asvg:svgBlip xmlns:asvg="http://schemas.microsoft.com/office/drawing/2016/SVG/main" r:embed="rId77"/>
                </a:ext>
              </a:extLst>
            </a:blip>
            <a:srcRect/>
            <a:stretch/>
          </p:blipFill>
          <p:spPr bwMode="auto">
            <a:xfrm>
              <a:off x="5785719" y="8393607"/>
              <a:ext cx="304800" cy="304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07" name="Group 306">
            <a:extLst>
              <a:ext uri="{FF2B5EF4-FFF2-40B4-BE49-F238E27FC236}">
                <a16:creationId xmlns:a16="http://schemas.microsoft.com/office/drawing/2014/main" id="{CF7FC48E-1E84-C364-BACA-4A3AAF3BBA85}"/>
              </a:ext>
            </a:extLst>
          </p:cNvPr>
          <p:cNvGrpSpPr/>
          <p:nvPr/>
        </p:nvGrpSpPr>
        <p:grpSpPr>
          <a:xfrm>
            <a:off x="4988467" y="8418783"/>
            <a:ext cx="932222" cy="621311"/>
            <a:chOff x="5652983" y="6478880"/>
            <a:chExt cx="932222" cy="621311"/>
          </a:xfrm>
        </p:grpSpPr>
        <p:sp>
          <p:nvSpPr>
            <p:cNvPr id="308" name="TextBox 307">
              <a:extLst>
                <a:ext uri="{FF2B5EF4-FFF2-40B4-BE49-F238E27FC236}">
                  <a16:creationId xmlns:a16="http://schemas.microsoft.com/office/drawing/2014/main" id="{E28ED06B-7D98-5AC6-A712-EA04CEA7DFE0}"/>
                </a:ext>
              </a:extLst>
            </p:cNvPr>
            <p:cNvSpPr txBox="1"/>
            <p:nvPr/>
          </p:nvSpPr>
          <p:spPr>
            <a:xfrm>
              <a:off x="5652983" y="6792414"/>
              <a:ext cx="93222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700" dirty="0">
                  <a:latin typeface="Amazon Ember" panose="020B0603020204020204" pitchFamily="34" charset="0"/>
                  <a:ea typeface="Amazon Ember" panose="020B0603020204020204" pitchFamily="34" charset="0"/>
                  <a:cs typeface="Amazon Ember" panose="020B0603020204020204" pitchFamily="34" charset="0"/>
                </a:rPr>
                <a:t>Amazon</a:t>
              </a:r>
            </a:p>
            <a:p>
              <a:pPr algn="ctr"/>
              <a:r>
                <a:rPr lang="en-US" sz="700" dirty="0" err="1">
                  <a:latin typeface="Amazon Ember" panose="020B0603020204020204" pitchFamily="34" charset="0"/>
                  <a:ea typeface="Amazon Ember" panose="020B0603020204020204" pitchFamily="34" charset="0"/>
                  <a:cs typeface="Amazon Ember" panose="020B0603020204020204" pitchFamily="34" charset="0"/>
                </a:rPr>
                <a:t>GuardDuty</a:t>
              </a:r>
              <a:endParaRPr lang="en-US" sz="7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endParaRPr>
            </a:p>
          </p:txBody>
        </p:sp>
        <p:pic>
          <p:nvPicPr>
            <p:cNvPr id="309" name="Graphic 19">
              <a:extLst>
                <a:ext uri="{FF2B5EF4-FFF2-40B4-BE49-F238E27FC236}">
                  <a16:creationId xmlns:a16="http://schemas.microsoft.com/office/drawing/2014/main" id="{BA103F5E-6867-FB16-C6C5-658874C3915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2">
              <a:extLst>
                <a:ext uri="{96DAC541-7B7A-43D3-8B79-37D633B846F1}">
                  <asvg:svgBlip xmlns:asvg="http://schemas.microsoft.com/office/drawing/2016/SVG/main" r:embed="rId43"/>
                </a:ext>
              </a:extLst>
            </a:blip>
            <a:srcRect/>
            <a:stretch/>
          </p:blipFill>
          <p:spPr bwMode="auto">
            <a:xfrm>
              <a:off x="5957169" y="6478880"/>
              <a:ext cx="304800" cy="304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10" name="Group 309">
            <a:extLst>
              <a:ext uri="{FF2B5EF4-FFF2-40B4-BE49-F238E27FC236}">
                <a16:creationId xmlns:a16="http://schemas.microsoft.com/office/drawing/2014/main" id="{22797D75-A54B-425B-1252-AB12D0A26FEE}"/>
              </a:ext>
            </a:extLst>
          </p:cNvPr>
          <p:cNvGrpSpPr/>
          <p:nvPr/>
        </p:nvGrpSpPr>
        <p:grpSpPr>
          <a:xfrm>
            <a:off x="5542499" y="9155431"/>
            <a:ext cx="1081840" cy="507555"/>
            <a:chOff x="5387674" y="7524006"/>
            <a:chExt cx="1081840" cy="507555"/>
          </a:xfrm>
        </p:grpSpPr>
        <p:sp>
          <p:nvSpPr>
            <p:cNvPr id="311" name="TextBox 310">
              <a:extLst>
                <a:ext uri="{FF2B5EF4-FFF2-40B4-BE49-F238E27FC236}">
                  <a16:creationId xmlns:a16="http://schemas.microsoft.com/office/drawing/2014/main" id="{C891BA9F-31D3-2423-3E42-1661CD882B80}"/>
                </a:ext>
              </a:extLst>
            </p:cNvPr>
            <p:cNvSpPr txBox="1"/>
            <p:nvPr/>
          </p:nvSpPr>
          <p:spPr>
            <a:xfrm>
              <a:off x="5387674" y="7831506"/>
              <a:ext cx="1081840" cy="2000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700" dirty="0">
                  <a:latin typeface="Amazon Ember" panose="020B0603020204020204" pitchFamily="34" charset="0"/>
                  <a:ea typeface="Amazon Ember" panose="020B0603020204020204" pitchFamily="34" charset="0"/>
                  <a:cs typeface="Amazon Ember" panose="020B0603020204020204" pitchFamily="34" charset="0"/>
                </a:rPr>
                <a:t>AWS Config</a:t>
              </a:r>
            </a:p>
          </p:txBody>
        </p:sp>
        <p:pic>
          <p:nvPicPr>
            <p:cNvPr id="312" name="Graphic 8">
              <a:extLst>
                <a:ext uri="{FF2B5EF4-FFF2-40B4-BE49-F238E27FC236}">
                  <a16:creationId xmlns:a16="http://schemas.microsoft.com/office/drawing/2014/main" id="{CC450AA9-DE5A-D3E0-0910-70AC55E9981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8">
              <a:extLst>
                <a:ext uri="{96DAC541-7B7A-43D3-8B79-37D633B846F1}">
                  <asvg:svgBlip xmlns:asvg="http://schemas.microsoft.com/office/drawing/2016/SVG/main" r:embed="rId79"/>
                </a:ext>
              </a:extLst>
            </a:blip>
            <a:srcRect/>
            <a:stretch/>
          </p:blipFill>
          <p:spPr bwMode="auto">
            <a:xfrm>
              <a:off x="5785719" y="7524006"/>
              <a:ext cx="304800" cy="304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13" name="Group 312">
            <a:extLst>
              <a:ext uri="{FF2B5EF4-FFF2-40B4-BE49-F238E27FC236}">
                <a16:creationId xmlns:a16="http://schemas.microsoft.com/office/drawing/2014/main" id="{2759E015-B8FD-C0B5-B90F-3B4C0E614104}"/>
              </a:ext>
            </a:extLst>
          </p:cNvPr>
          <p:cNvGrpSpPr/>
          <p:nvPr/>
        </p:nvGrpSpPr>
        <p:grpSpPr>
          <a:xfrm>
            <a:off x="5586345" y="8424995"/>
            <a:ext cx="1033252" cy="608747"/>
            <a:chOff x="7114177" y="6457196"/>
            <a:chExt cx="1033252" cy="608747"/>
          </a:xfrm>
        </p:grpSpPr>
        <p:pic>
          <p:nvPicPr>
            <p:cNvPr id="314" name="Graphic 19">
              <a:extLst>
                <a:ext uri="{FF2B5EF4-FFF2-40B4-BE49-F238E27FC236}">
                  <a16:creationId xmlns:a16="http://schemas.microsoft.com/office/drawing/2014/main" id="{4D8E08ED-9EB6-9DEC-9CA8-0C5D8C3A493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8">
              <a:extLst>
                <a:ext uri="{96DAC541-7B7A-43D3-8B79-37D633B846F1}">
                  <asvg:svgBlip xmlns:asvg="http://schemas.microsoft.com/office/drawing/2016/SVG/main" r:embed="rId69"/>
                </a:ext>
              </a:extLst>
            </a:blip>
            <a:srcRect/>
            <a:stretch/>
          </p:blipFill>
          <p:spPr bwMode="auto">
            <a:xfrm>
              <a:off x="7495695" y="6457196"/>
              <a:ext cx="304800" cy="304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15" name="TextBox 314">
              <a:extLst>
                <a:ext uri="{FF2B5EF4-FFF2-40B4-BE49-F238E27FC236}">
                  <a16:creationId xmlns:a16="http://schemas.microsoft.com/office/drawing/2014/main" id="{01A7F23A-3633-BBFE-BF22-2C7197BAD735}"/>
                </a:ext>
              </a:extLst>
            </p:cNvPr>
            <p:cNvSpPr txBox="1"/>
            <p:nvPr/>
          </p:nvSpPr>
          <p:spPr>
            <a:xfrm>
              <a:off x="7114177" y="6758166"/>
              <a:ext cx="103325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700" dirty="0">
                  <a:latin typeface="Amazon Ember" panose="020B0603020204020204" pitchFamily="34" charset="0"/>
                  <a:ea typeface="Amazon Ember" panose="020B0603020204020204" pitchFamily="34" charset="0"/>
                  <a:cs typeface="Amazon Ember" panose="020B0603020204020204" pitchFamily="34" charset="0"/>
                </a:rPr>
                <a:t>AWS Security </a:t>
              </a:r>
            </a:p>
            <a:p>
              <a:pPr algn="ctr"/>
              <a:r>
                <a:rPr lang="en-US" sz="700" dirty="0">
                  <a:latin typeface="Amazon Ember" panose="020B0603020204020204" pitchFamily="34" charset="0"/>
                  <a:ea typeface="Amazon Ember" panose="020B0603020204020204" pitchFamily="34" charset="0"/>
                  <a:cs typeface="Amazon Ember" panose="020B0603020204020204" pitchFamily="34" charset="0"/>
                </a:rPr>
                <a:t>Hub CSPM</a:t>
              </a:r>
            </a:p>
          </p:txBody>
        </p:sp>
      </p:grpSp>
      <p:grpSp>
        <p:nvGrpSpPr>
          <p:cNvPr id="316" name="Group 315">
            <a:extLst>
              <a:ext uri="{FF2B5EF4-FFF2-40B4-BE49-F238E27FC236}">
                <a16:creationId xmlns:a16="http://schemas.microsoft.com/office/drawing/2014/main" id="{ED712C24-00D1-0364-DAF6-309325E3FB51}"/>
              </a:ext>
            </a:extLst>
          </p:cNvPr>
          <p:cNvGrpSpPr/>
          <p:nvPr/>
        </p:nvGrpSpPr>
        <p:grpSpPr>
          <a:xfrm>
            <a:off x="6072705" y="9150129"/>
            <a:ext cx="1195014" cy="605752"/>
            <a:chOff x="7098213" y="7524006"/>
            <a:chExt cx="1195014" cy="605752"/>
          </a:xfrm>
        </p:grpSpPr>
        <p:sp>
          <p:nvSpPr>
            <p:cNvPr id="317" name="TextBox 316">
              <a:extLst>
                <a:ext uri="{FF2B5EF4-FFF2-40B4-BE49-F238E27FC236}">
                  <a16:creationId xmlns:a16="http://schemas.microsoft.com/office/drawing/2014/main" id="{8D8A8310-C84A-AFFA-4727-E63A0465ADBD}"/>
                </a:ext>
              </a:extLst>
            </p:cNvPr>
            <p:cNvSpPr txBox="1"/>
            <p:nvPr/>
          </p:nvSpPr>
          <p:spPr>
            <a:xfrm>
              <a:off x="7098213" y="7821981"/>
              <a:ext cx="119501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700" dirty="0">
                  <a:latin typeface="Amazon Ember" panose="020B0603020204020204" pitchFamily="34" charset="0"/>
                  <a:ea typeface="Amazon Ember" panose="020B0603020204020204" pitchFamily="34" charset="0"/>
                  <a:cs typeface="Amazon Ember" panose="020B0603020204020204" pitchFamily="34" charset="0"/>
                </a:rPr>
                <a:t>AWS IAM</a:t>
              </a:r>
            </a:p>
            <a:p>
              <a:pPr algn="ctr"/>
              <a:r>
                <a:rPr lang="en-US" sz="700" dirty="0">
                  <a:latin typeface="Amazon Ember" panose="020B0603020204020204" pitchFamily="34" charset="0"/>
                  <a:ea typeface="Amazon Ember" panose="020B0603020204020204" pitchFamily="34" charset="0"/>
                  <a:cs typeface="Amazon Ember" panose="020B0603020204020204" pitchFamily="34" charset="0"/>
                </a:rPr>
                <a:t>Access Analyzer</a:t>
              </a:r>
            </a:p>
          </p:txBody>
        </p:sp>
        <p:pic>
          <p:nvPicPr>
            <p:cNvPr id="318" name="Graphic 317">
              <a:extLst>
                <a:ext uri="{FF2B5EF4-FFF2-40B4-BE49-F238E27FC236}">
                  <a16:creationId xmlns:a16="http://schemas.microsoft.com/office/drawing/2014/main" id="{AC9389B5-BBC7-68C8-F7DC-DC2819C50788}"/>
                </a:ext>
              </a:extLst>
            </p:cNvPr>
            <p:cNvPicPr>
              <a:picLocks noChangeAspect="1"/>
            </p:cNvPicPr>
            <p:nvPr/>
          </p:nvPicPr>
          <p:blipFill>
            <a:blip r:embed="rId80">
              <a:extLst>
                <a:ext uri="{96DAC541-7B7A-43D3-8B79-37D633B846F1}">
                  <asvg:svgBlip xmlns:asvg="http://schemas.microsoft.com/office/drawing/2016/SVG/main" r:embed="rId81"/>
                </a:ext>
              </a:extLst>
            </a:blip>
            <a:stretch>
              <a:fillRect/>
            </a:stretch>
          </p:blipFill>
          <p:spPr>
            <a:xfrm>
              <a:off x="7520302" y="7524006"/>
              <a:ext cx="320040" cy="320040"/>
            </a:xfrm>
            <a:prstGeom prst="rect">
              <a:avLst/>
            </a:prstGeom>
          </p:spPr>
        </p:pic>
      </p:grpSp>
      <p:grpSp>
        <p:nvGrpSpPr>
          <p:cNvPr id="319" name="Group 318">
            <a:extLst>
              <a:ext uri="{FF2B5EF4-FFF2-40B4-BE49-F238E27FC236}">
                <a16:creationId xmlns:a16="http://schemas.microsoft.com/office/drawing/2014/main" id="{D1640EBA-46A0-0D20-0B0E-A28B440CDCEC}"/>
              </a:ext>
            </a:extLst>
          </p:cNvPr>
          <p:cNvGrpSpPr/>
          <p:nvPr/>
        </p:nvGrpSpPr>
        <p:grpSpPr>
          <a:xfrm>
            <a:off x="10786427" y="9208071"/>
            <a:ext cx="932222" cy="621311"/>
            <a:chOff x="5652983" y="6478880"/>
            <a:chExt cx="932222" cy="621311"/>
          </a:xfrm>
        </p:grpSpPr>
        <p:sp>
          <p:nvSpPr>
            <p:cNvPr id="320" name="TextBox 319">
              <a:extLst>
                <a:ext uri="{FF2B5EF4-FFF2-40B4-BE49-F238E27FC236}">
                  <a16:creationId xmlns:a16="http://schemas.microsoft.com/office/drawing/2014/main" id="{7D096FCF-DAEB-BE7A-5770-1E397F6BD3C7}"/>
                </a:ext>
              </a:extLst>
            </p:cNvPr>
            <p:cNvSpPr txBox="1"/>
            <p:nvPr/>
          </p:nvSpPr>
          <p:spPr>
            <a:xfrm>
              <a:off x="5652983" y="6792414"/>
              <a:ext cx="93222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700" dirty="0">
                  <a:latin typeface="Amazon Ember" panose="020B0603020204020204" pitchFamily="34" charset="0"/>
                  <a:ea typeface="Amazon Ember" panose="020B0603020204020204" pitchFamily="34" charset="0"/>
                  <a:cs typeface="Amazon Ember" panose="020B0603020204020204" pitchFamily="34" charset="0"/>
                </a:rPr>
                <a:t>Amazon</a:t>
              </a:r>
            </a:p>
            <a:p>
              <a:pPr algn="ctr"/>
              <a:r>
                <a:rPr lang="en-US" sz="700" dirty="0" err="1">
                  <a:latin typeface="Amazon Ember" panose="020B0603020204020204" pitchFamily="34" charset="0"/>
                  <a:ea typeface="Amazon Ember" panose="020B0603020204020204" pitchFamily="34" charset="0"/>
                  <a:cs typeface="Amazon Ember" panose="020B0603020204020204" pitchFamily="34" charset="0"/>
                </a:rPr>
                <a:t>GuardDuty</a:t>
              </a:r>
              <a:endParaRPr lang="en-US" sz="7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endParaRPr>
            </a:p>
          </p:txBody>
        </p:sp>
        <p:pic>
          <p:nvPicPr>
            <p:cNvPr id="321" name="Graphic 19">
              <a:extLst>
                <a:ext uri="{FF2B5EF4-FFF2-40B4-BE49-F238E27FC236}">
                  <a16:creationId xmlns:a16="http://schemas.microsoft.com/office/drawing/2014/main" id="{8A88D1FD-0102-59F1-BBE6-5640CC1AC2F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2">
              <a:extLst>
                <a:ext uri="{96DAC541-7B7A-43D3-8B79-37D633B846F1}">
                  <asvg:svgBlip xmlns:asvg="http://schemas.microsoft.com/office/drawing/2016/SVG/main" r:embed="rId43"/>
                </a:ext>
              </a:extLst>
            </a:blip>
            <a:srcRect/>
            <a:stretch/>
          </p:blipFill>
          <p:spPr bwMode="auto">
            <a:xfrm>
              <a:off x="5957169" y="6478880"/>
              <a:ext cx="304800" cy="304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22" name="Group 321">
            <a:extLst>
              <a:ext uri="{FF2B5EF4-FFF2-40B4-BE49-F238E27FC236}">
                <a16:creationId xmlns:a16="http://schemas.microsoft.com/office/drawing/2014/main" id="{CDB5CE29-2E0F-7A84-585E-3B663C49651A}"/>
              </a:ext>
            </a:extLst>
          </p:cNvPr>
          <p:cNvGrpSpPr/>
          <p:nvPr/>
        </p:nvGrpSpPr>
        <p:grpSpPr>
          <a:xfrm>
            <a:off x="11284570" y="9211145"/>
            <a:ext cx="1033252" cy="611955"/>
            <a:chOff x="7114177" y="6453988"/>
            <a:chExt cx="1033252" cy="611955"/>
          </a:xfrm>
        </p:grpSpPr>
        <p:pic>
          <p:nvPicPr>
            <p:cNvPr id="323" name="Graphic 19">
              <a:extLst>
                <a:ext uri="{FF2B5EF4-FFF2-40B4-BE49-F238E27FC236}">
                  <a16:creationId xmlns:a16="http://schemas.microsoft.com/office/drawing/2014/main" id="{24780CAF-0221-1095-ECB5-70E1E00563B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8">
              <a:extLst>
                <a:ext uri="{96DAC541-7B7A-43D3-8B79-37D633B846F1}">
                  <asvg:svgBlip xmlns:asvg="http://schemas.microsoft.com/office/drawing/2016/SVG/main" r:embed="rId69"/>
                </a:ext>
              </a:extLst>
            </a:blip>
            <a:srcRect/>
            <a:stretch/>
          </p:blipFill>
          <p:spPr bwMode="auto">
            <a:xfrm>
              <a:off x="7495695" y="6453988"/>
              <a:ext cx="304800" cy="304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24" name="TextBox 323">
              <a:extLst>
                <a:ext uri="{FF2B5EF4-FFF2-40B4-BE49-F238E27FC236}">
                  <a16:creationId xmlns:a16="http://schemas.microsoft.com/office/drawing/2014/main" id="{9A319A70-F2B6-1D6F-B737-DBF36FC5DFC5}"/>
                </a:ext>
              </a:extLst>
            </p:cNvPr>
            <p:cNvSpPr txBox="1"/>
            <p:nvPr/>
          </p:nvSpPr>
          <p:spPr>
            <a:xfrm>
              <a:off x="7114177" y="6758166"/>
              <a:ext cx="103325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700" dirty="0">
                  <a:latin typeface="Amazon Ember" panose="020B0603020204020204" pitchFamily="34" charset="0"/>
                  <a:ea typeface="Amazon Ember" panose="020B0603020204020204" pitchFamily="34" charset="0"/>
                  <a:cs typeface="Amazon Ember" panose="020B0603020204020204" pitchFamily="34" charset="0"/>
                </a:rPr>
                <a:t>AWS Security </a:t>
              </a:r>
            </a:p>
            <a:p>
              <a:pPr algn="ctr"/>
              <a:r>
                <a:rPr lang="en-US" sz="700" dirty="0">
                  <a:latin typeface="Amazon Ember" panose="020B0603020204020204" pitchFamily="34" charset="0"/>
                  <a:ea typeface="Amazon Ember" panose="020B0603020204020204" pitchFamily="34" charset="0"/>
                  <a:cs typeface="Amazon Ember" panose="020B0603020204020204" pitchFamily="34" charset="0"/>
                </a:rPr>
                <a:t>Hub CSPM</a:t>
              </a:r>
            </a:p>
          </p:txBody>
        </p:sp>
      </p:grpSp>
      <p:grpSp>
        <p:nvGrpSpPr>
          <p:cNvPr id="325" name="Group 324">
            <a:extLst>
              <a:ext uri="{FF2B5EF4-FFF2-40B4-BE49-F238E27FC236}">
                <a16:creationId xmlns:a16="http://schemas.microsoft.com/office/drawing/2014/main" id="{6812B18D-6289-557A-44FA-945460EEE463}"/>
              </a:ext>
            </a:extLst>
          </p:cNvPr>
          <p:cNvGrpSpPr/>
          <p:nvPr/>
        </p:nvGrpSpPr>
        <p:grpSpPr>
          <a:xfrm>
            <a:off x="10678558" y="10551953"/>
            <a:ext cx="1147961" cy="605752"/>
            <a:chOff x="5383189" y="8393607"/>
            <a:chExt cx="1147961" cy="605752"/>
          </a:xfrm>
        </p:grpSpPr>
        <p:sp>
          <p:nvSpPr>
            <p:cNvPr id="326" name="TextBox 325">
              <a:extLst>
                <a:ext uri="{FF2B5EF4-FFF2-40B4-BE49-F238E27FC236}">
                  <a16:creationId xmlns:a16="http://schemas.microsoft.com/office/drawing/2014/main" id="{B0D217DA-4AFE-386E-1FDE-232D277A832E}"/>
                </a:ext>
              </a:extLst>
            </p:cNvPr>
            <p:cNvSpPr txBox="1"/>
            <p:nvPr/>
          </p:nvSpPr>
          <p:spPr>
            <a:xfrm>
              <a:off x="5383189" y="8691582"/>
              <a:ext cx="114796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700" dirty="0">
                  <a:latin typeface="Amazon Ember" panose="020B0603020204020204" pitchFamily="34" charset="0"/>
                  <a:ea typeface="Amazon Ember" panose="020B0603020204020204" pitchFamily="34" charset="0"/>
                  <a:cs typeface="Amazon Ember" panose="020B0603020204020204" pitchFamily="34" charset="0"/>
                </a:rPr>
                <a:t>Organization </a:t>
              </a:r>
            </a:p>
            <a:p>
              <a:pPr algn="ctr"/>
              <a:r>
                <a:rPr lang="en-US" sz="700" dirty="0">
                  <a:latin typeface="Amazon Ember" panose="020B0603020204020204" pitchFamily="34" charset="0"/>
                  <a:ea typeface="Amazon Ember" panose="020B0603020204020204" pitchFamily="34" charset="0"/>
                  <a:cs typeface="Amazon Ember" panose="020B0603020204020204" pitchFamily="34" charset="0"/>
                </a:rPr>
                <a:t>trail</a:t>
              </a:r>
            </a:p>
          </p:txBody>
        </p:sp>
        <p:pic>
          <p:nvPicPr>
            <p:cNvPr id="327" name="Graphic 23">
              <a:extLst>
                <a:ext uri="{FF2B5EF4-FFF2-40B4-BE49-F238E27FC236}">
                  <a16:creationId xmlns:a16="http://schemas.microsoft.com/office/drawing/2014/main" id="{F7C8B14F-4379-AEDD-40B3-72C1E401A92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6">
              <a:extLst>
                <a:ext uri="{96DAC541-7B7A-43D3-8B79-37D633B846F1}">
                  <asvg:svgBlip xmlns:asvg="http://schemas.microsoft.com/office/drawing/2016/SVG/main" r:embed="rId77"/>
                </a:ext>
              </a:extLst>
            </a:blip>
            <a:srcRect/>
            <a:stretch/>
          </p:blipFill>
          <p:spPr bwMode="auto">
            <a:xfrm>
              <a:off x="5797228" y="8393607"/>
              <a:ext cx="304800" cy="304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28" name="Group 327">
            <a:extLst>
              <a:ext uri="{FF2B5EF4-FFF2-40B4-BE49-F238E27FC236}">
                <a16:creationId xmlns:a16="http://schemas.microsoft.com/office/drawing/2014/main" id="{CDA7A9BB-78CE-30C9-3E26-CEA877EDFFD5}"/>
              </a:ext>
            </a:extLst>
          </p:cNvPr>
          <p:cNvGrpSpPr/>
          <p:nvPr/>
        </p:nvGrpSpPr>
        <p:grpSpPr>
          <a:xfrm>
            <a:off x="11279326" y="10553027"/>
            <a:ext cx="1081840" cy="507797"/>
            <a:chOff x="5406724" y="7542814"/>
            <a:chExt cx="1081840" cy="507797"/>
          </a:xfrm>
        </p:grpSpPr>
        <p:sp>
          <p:nvSpPr>
            <p:cNvPr id="329" name="TextBox 328">
              <a:extLst>
                <a:ext uri="{FF2B5EF4-FFF2-40B4-BE49-F238E27FC236}">
                  <a16:creationId xmlns:a16="http://schemas.microsoft.com/office/drawing/2014/main" id="{493B8546-D704-6E7D-11ED-D4F0883F1032}"/>
                </a:ext>
              </a:extLst>
            </p:cNvPr>
            <p:cNvSpPr txBox="1"/>
            <p:nvPr/>
          </p:nvSpPr>
          <p:spPr>
            <a:xfrm>
              <a:off x="5406724" y="7850556"/>
              <a:ext cx="1081840" cy="2000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700" dirty="0">
                  <a:latin typeface="Amazon Ember" panose="020B0603020204020204" pitchFamily="34" charset="0"/>
                  <a:ea typeface="Amazon Ember" panose="020B0603020204020204" pitchFamily="34" charset="0"/>
                  <a:cs typeface="Amazon Ember" panose="020B0603020204020204" pitchFamily="34" charset="0"/>
                </a:rPr>
                <a:t>AWS Config</a:t>
              </a:r>
            </a:p>
          </p:txBody>
        </p:sp>
        <p:pic>
          <p:nvPicPr>
            <p:cNvPr id="330" name="Graphic 8">
              <a:extLst>
                <a:ext uri="{FF2B5EF4-FFF2-40B4-BE49-F238E27FC236}">
                  <a16:creationId xmlns:a16="http://schemas.microsoft.com/office/drawing/2014/main" id="{F8407995-277F-1104-FA4E-0E5BB4D598A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8">
              <a:extLst>
                <a:ext uri="{96DAC541-7B7A-43D3-8B79-37D633B846F1}">
                  <asvg:svgBlip xmlns:asvg="http://schemas.microsoft.com/office/drawing/2016/SVG/main" r:embed="rId79"/>
                </a:ext>
              </a:extLst>
            </a:blip>
            <a:srcRect/>
            <a:stretch/>
          </p:blipFill>
          <p:spPr bwMode="auto">
            <a:xfrm>
              <a:off x="5792257" y="7542814"/>
              <a:ext cx="304800" cy="304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31" name="Group 330">
            <a:extLst>
              <a:ext uri="{FF2B5EF4-FFF2-40B4-BE49-F238E27FC236}">
                <a16:creationId xmlns:a16="http://schemas.microsoft.com/office/drawing/2014/main" id="{0928B9EB-F33C-D401-5A7A-EDC1E2ACB077}"/>
              </a:ext>
            </a:extLst>
          </p:cNvPr>
          <p:cNvGrpSpPr/>
          <p:nvPr/>
        </p:nvGrpSpPr>
        <p:grpSpPr>
          <a:xfrm>
            <a:off x="10702093" y="11222693"/>
            <a:ext cx="1081840" cy="524785"/>
            <a:chOff x="16830450" y="9417862"/>
            <a:chExt cx="1081840" cy="524785"/>
          </a:xfrm>
        </p:grpSpPr>
        <p:pic>
          <p:nvPicPr>
            <p:cNvPr id="332" name="Graphic 19" descr="AWS Identity and Access Management (IAM) service icon.">
              <a:extLst>
                <a:ext uri="{FF2B5EF4-FFF2-40B4-BE49-F238E27FC236}">
                  <a16:creationId xmlns:a16="http://schemas.microsoft.com/office/drawing/2014/main" id="{26D51ACD-359C-5822-25BA-B10AFB7D016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2">
              <a:extLst>
                <a:ext uri="{96DAC541-7B7A-43D3-8B79-37D633B846F1}">
                  <asvg:svgBlip xmlns:asvg="http://schemas.microsoft.com/office/drawing/2016/SVG/main" r:embed="rId83"/>
                </a:ext>
              </a:extLst>
            </a:blip>
            <a:srcRect/>
            <a:stretch/>
          </p:blipFill>
          <p:spPr bwMode="auto">
            <a:xfrm>
              <a:off x="17220954" y="9417862"/>
              <a:ext cx="301752" cy="301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33" name="TextBox 332">
              <a:extLst>
                <a:ext uri="{FF2B5EF4-FFF2-40B4-BE49-F238E27FC236}">
                  <a16:creationId xmlns:a16="http://schemas.microsoft.com/office/drawing/2014/main" id="{2025D36D-BD65-5CBA-C07A-5A5522FF489C}"/>
                </a:ext>
              </a:extLst>
            </p:cNvPr>
            <p:cNvSpPr txBox="1"/>
            <p:nvPr/>
          </p:nvSpPr>
          <p:spPr>
            <a:xfrm>
              <a:off x="16830450" y="9742592"/>
              <a:ext cx="1081840" cy="2000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700" dirty="0">
                  <a:latin typeface="Amazon Ember" panose="020B0603020204020204" pitchFamily="34" charset="0"/>
                  <a:ea typeface="Amazon Ember" panose="020B0603020204020204" pitchFamily="34" charset="0"/>
                  <a:cs typeface="Amazon Ember" panose="020B0603020204020204" pitchFamily="34" charset="0"/>
                </a:rPr>
                <a:t>IAM</a:t>
              </a:r>
            </a:p>
          </p:txBody>
        </p:sp>
      </p:grpSp>
      <p:grpSp>
        <p:nvGrpSpPr>
          <p:cNvPr id="334" name="Group 333">
            <a:extLst>
              <a:ext uri="{FF2B5EF4-FFF2-40B4-BE49-F238E27FC236}">
                <a16:creationId xmlns:a16="http://schemas.microsoft.com/office/drawing/2014/main" id="{D1FB3B4A-A643-2582-568E-E26F366E6455}"/>
              </a:ext>
            </a:extLst>
          </p:cNvPr>
          <p:cNvGrpSpPr/>
          <p:nvPr/>
        </p:nvGrpSpPr>
        <p:grpSpPr>
          <a:xfrm>
            <a:off x="10711618" y="9897303"/>
            <a:ext cx="1081840" cy="506653"/>
            <a:chOff x="16859025" y="8116420"/>
            <a:chExt cx="1081840" cy="506653"/>
          </a:xfrm>
        </p:grpSpPr>
        <p:pic>
          <p:nvPicPr>
            <p:cNvPr id="335" name="Graphic 7" descr="AWS Key Management Service (AWS KMS) service icon.">
              <a:extLst>
                <a:ext uri="{FF2B5EF4-FFF2-40B4-BE49-F238E27FC236}">
                  <a16:creationId xmlns:a16="http://schemas.microsoft.com/office/drawing/2014/main" id="{4BF652BB-87E2-ABA2-61B0-14CF4E610FF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4">
              <a:extLst>
                <a:ext uri="{96DAC541-7B7A-43D3-8B79-37D633B846F1}">
                  <asvg:svgBlip xmlns:asvg="http://schemas.microsoft.com/office/drawing/2016/SVG/main" r:embed="rId85"/>
                </a:ext>
              </a:extLst>
            </a:blip>
            <a:srcRect/>
            <a:stretch/>
          </p:blipFill>
          <p:spPr bwMode="auto">
            <a:xfrm>
              <a:off x="17238663" y="8116420"/>
              <a:ext cx="301752" cy="301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36" name="TextBox 335">
              <a:extLst>
                <a:ext uri="{FF2B5EF4-FFF2-40B4-BE49-F238E27FC236}">
                  <a16:creationId xmlns:a16="http://schemas.microsoft.com/office/drawing/2014/main" id="{F68C4605-A3A3-2AEE-0805-3D4BC4CD612C}"/>
                </a:ext>
              </a:extLst>
            </p:cNvPr>
            <p:cNvSpPr txBox="1"/>
            <p:nvPr/>
          </p:nvSpPr>
          <p:spPr>
            <a:xfrm>
              <a:off x="16859025" y="8423018"/>
              <a:ext cx="1081840" cy="2000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700" dirty="0">
                  <a:latin typeface="Amazon Ember" panose="020B0603020204020204" pitchFamily="34" charset="0"/>
                  <a:ea typeface="Amazon Ember" panose="020B0603020204020204" pitchFamily="34" charset="0"/>
                  <a:cs typeface="Amazon Ember" panose="020B0603020204020204" pitchFamily="34" charset="0"/>
                </a:rPr>
                <a:t>AWS KMS</a:t>
              </a:r>
            </a:p>
          </p:txBody>
        </p:sp>
      </p:grpSp>
      <p:grpSp>
        <p:nvGrpSpPr>
          <p:cNvPr id="337" name="Group 336">
            <a:extLst>
              <a:ext uri="{FF2B5EF4-FFF2-40B4-BE49-F238E27FC236}">
                <a16:creationId xmlns:a16="http://schemas.microsoft.com/office/drawing/2014/main" id="{2E171007-372E-2825-411F-6A05800F6D3B}"/>
              </a:ext>
            </a:extLst>
          </p:cNvPr>
          <p:cNvGrpSpPr/>
          <p:nvPr/>
        </p:nvGrpSpPr>
        <p:grpSpPr>
          <a:xfrm>
            <a:off x="11260276" y="9897303"/>
            <a:ext cx="1081840" cy="599615"/>
            <a:chOff x="17524865" y="8180051"/>
            <a:chExt cx="1081840" cy="599615"/>
          </a:xfrm>
        </p:grpSpPr>
        <p:pic>
          <p:nvPicPr>
            <p:cNvPr id="338" name="Graphic 17" descr="AWS Secrets Manager service icon.">
              <a:extLst>
                <a:ext uri="{FF2B5EF4-FFF2-40B4-BE49-F238E27FC236}">
                  <a16:creationId xmlns:a16="http://schemas.microsoft.com/office/drawing/2014/main" id="{14ACB7B5-170F-A1C2-9AFC-70639AC98C5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6">
              <a:extLst>
                <a:ext uri="{96DAC541-7B7A-43D3-8B79-37D633B846F1}">
                  <asvg:svgBlip xmlns:asvg="http://schemas.microsoft.com/office/drawing/2016/SVG/main" r:embed="rId87"/>
                </a:ext>
              </a:extLst>
            </a:blip>
            <a:srcRect/>
            <a:stretch/>
          </p:blipFill>
          <p:spPr bwMode="auto">
            <a:xfrm>
              <a:off x="17929448" y="8180051"/>
              <a:ext cx="301752" cy="301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39" name="TextBox 338">
              <a:extLst>
                <a:ext uri="{FF2B5EF4-FFF2-40B4-BE49-F238E27FC236}">
                  <a16:creationId xmlns:a16="http://schemas.microsoft.com/office/drawing/2014/main" id="{36826557-3DD4-7FE9-0576-0CCE651C48B3}"/>
                </a:ext>
              </a:extLst>
            </p:cNvPr>
            <p:cNvSpPr txBox="1"/>
            <p:nvPr/>
          </p:nvSpPr>
          <p:spPr>
            <a:xfrm>
              <a:off x="17524865" y="8471889"/>
              <a:ext cx="108184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700" dirty="0">
                  <a:latin typeface="Amazon Ember" panose="020B0603020204020204" pitchFamily="34" charset="0"/>
                  <a:ea typeface="Amazon Ember" panose="020B0603020204020204" pitchFamily="34" charset="0"/>
                  <a:cs typeface="Amazon Ember" panose="020B0603020204020204" pitchFamily="34" charset="0"/>
                </a:rPr>
                <a:t>AWS Secrets</a:t>
              </a:r>
            </a:p>
            <a:p>
              <a:pPr algn="ctr"/>
              <a:r>
                <a:rPr lang="en-US" sz="700" dirty="0">
                  <a:latin typeface="Amazon Ember" panose="020B0603020204020204" pitchFamily="34" charset="0"/>
                  <a:ea typeface="Amazon Ember" panose="020B0603020204020204" pitchFamily="34" charset="0"/>
                  <a:cs typeface="Amazon Ember" panose="020B0603020204020204" pitchFamily="34" charset="0"/>
                </a:rPr>
                <a:t>Manager</a:t>
              </a:r>
            </a:p>
          </p:txBody>
        </p:sp>
      </p:grpSp>
      <p:grpSp>
        <p:nvGrpSpPr>
          <p:cNvPr id="340" name="Group 339">
            <a:extLst>
              <a:ext uri="{FF2B5EF4-FFF2-40B4-BE49-F238E27FC236}">
                <a16:creationId xmlns:a16="http://schemas.microsoft.com/office/drawing/2014/main" id="{B100FDFA-FE73-D0DD-8CDF-832A5BF7CAB2}"/>
              </a:ext>
            </a:extLst>
          </p:cNvPr>
          <p:cNvGrpSpPr/>
          <p:nvPr/>
        </p:nvGrpSpPr>
        <p:grpSpPr>
          <a:xfrm>
            <a:off x="11260276" y="11222693"/>
            <a:ext cx="1081840" cy="623952"/>
            <a:chOff x="17516250" y="9384660"/>
            <a:chExt cx="1081840" cy="623952"/>
          </a:xfrm>
        </p:grpSpPr>
        <p:pic>
          <p:nvPicPr>
            <p:cNvPr id="341" name="Graphic 16" descr="AWS Private Certificate Authority service icon.">
              <a:extLst>
                <a:ext uri="{FF2B5EF4-FFF2-40B4-BE49-F238E27FC236}">
                  <a16:creationId xmlns:a16="http://schemas.microsoft.com/office/drawing/2014/main" id="{4442EC00-A3C9-5E50-4B01-DD77BEA3DF6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8">
              <a:extLst>
                <a:ext uri="{96DAC541-7B7A-43D3-8B79-37D633B846F1}">
                  <asvg:svgBlip xmlns:asvg="http://schemas.microsoft.com/office/drawing/2016/SVG/main" r:embed="rId89"/>
                </a:ext>
              </a:extLst>
            </a:blip>
            <a:srcRect/>
            <a:stretch/>
          </p:blipFill>
          <p:spPr bwMode="auto">
            <a:xfrm>
              <a:off x="17923968" y="9384660"/>
              <a:ext cx="301752" cy="301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42" name="TextBox 341">
              <a:extLst>
                <a:ext uri="{FF2B5EF4-FFF2-40B4-BE49-F238E27FC236}">
                  <a16:creationId xmlns:a16="http://schemas.microsoft.com/office/drawing/2014/main" id="{C5BD7276-E550-2081-52AF-BAD6936FAB7F}"/>
                </a:ext>
              </a:extLst>
            </p:cNvPr>
            <p:cNvSpPr txBox="1"/>
            <p:nvPr/>
          </p:nvSpPr>
          <p:spPr>
            <a:xfrm>
              <a:off x="17516250" y="9700835"/>
              <a:ext cx="108184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700" dirty="0">
                  <a:latin typeface="Amazon Ember" panose="020B0603020204020204" pitchFamily="34" charset="0"/>
                  <a:ea typeface="Amazon Ember" panose="020B0603020204020204" pitchFamily="34" charset="0"/>
                  <a:cs typeface="Amazon Ember" panose="020B0603020204020204" pitchFamily="34" charset="0"/>
                </a:rPr>
                <a:t>AWS Private </a:t>
              </a:r>
            </a:p>
            <a:p>
              <a:pPr algn="ctr"/>
              <a:r>
                <a:rPr lang="en-US" sz="700" dirty="0">
                  <a:latin typeface="Amazon Ember" panose="020B0603020204020204" pitchFamily="34" charset="0"/>
                  <a:ea typeface="Amazon Ember" panose="020B0603020204020204" pitchFamily="34" charset="0"/>
                  <a:cs typeface="Amazon Ember" panose="020B0603020204020204" pitchFamily="34" charset="0"/>
                </a:rPr>
                <a:t>CA</a:t>
              </a:r>
            </a:p>
          </p:txBody>
        </p:sp>
      </p:grpSp>
      <p:cxnSp>
        <p:nvCxnSpPr>
          <p:cNvPr id="343" name="Straight Connector 702">
            <a:extLst>
              <a:ext uri="{FF2B5EF4-FFF2-40B4-BE49-F238E27FC236}">
                <a16:creationId xmlns:a16="http://schemas.microsoft.com/office/drawing/2014/main" id="{969A9015-556E-5726-B4C7-A840317B418A}"/>
              </a:ext>
            </a:extLst>
          </p:cNvPr>
          <p:cNvCxnSpPr>
            <a:cxnSpLocks/>
            <a:stCxn id="294" idx="2"/>
          </p:cNvCxnSpPr>
          <p:nvPr/>
        </p:nvCxnSpPr>
        <p:spPr>
          <a:xfrm rot="16200000" flipH="1">
            <a:off x="11089067" y="6057195"/>
            <a:ext cx="278716" cy="4252123"/>
          </a:xfrm>
          <a:prstGeom prst="bentConnector2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4" name="Group 343">
            <a:extLst>
              <a:ext uri="{FF2B5EF4-FFF2-40B4-BE49-F238E27FC236}">
                <a16:creationId xmlns:a16="http://schemas.microsoft.com/office/drawing/2014/main" id="{64F9A05F-C094-8BBB-E20E-134797DB1413}"/>
              </a:ext>
            </a:extLst>
          </p:cNvPr>
          <p:cNvGrpSpPr/>
          <p:nvPr/>
        </p:nvGrpSpPr>
        <p:grpSpPr>
          <a:xfrm>
            <a:off x="3547281" y="13274592"/>
            <a:ext cx="1621653" cy="462589"/>
            <a:chOff x="1028707" y="15637116"/>
            <a:chExt cx="1621653" cy="462589"/>
          </a:xfrm>
        </p:grpSpPr>
        <p:sp>
          <p:nvSpPr>
            <p:cNvPr id="345" name="Rectangle 344">
              <a:extLst>
                <a:ext uri="{FF2B5EF4-FFF2-40B4-BE49-F238E27FC236}">
                  <a16:creationId xmlns:a16="http://schemas.microsoft.com/office/drawing/2014/main" id="{ADC72D99-1BD0-AB60-03D6-A1E27DEF5C75}"/>
                </a:ext>
              </a:extLst>
            </p:cNvPr>
            <p:cNvSpPr/>
            <p:nvPr/>
          </p:nvSpPr>
          <p:spPr>
            <a:xfrm>
              <a:off x="1028707" y="15637116"/>
              <a:ext cx="1592402" cy="462589"/>
            </a:xfrm>
            <a:prstGeom prst="rect">
              <a:avLst/>
            </a:prstGeom>
            <a:solidFill>
              <a:schemeClr val="bg2"/>
            </a:solidFill>
            <a:ln w="34925" cmpd="dbl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6" name="TextBox 345">
              <a:extLst>
                <a:ext uri="{FF2B5EF4-FFF2-40B4-BE49-F238E27FC236}">
                  <a16:creationId xmlns:a16="http://schemas.microsoft.com/office/drawing/2014/main" id="{6A2ED9B0-D15B-6E39-9E96-9700550155B1}"/>
                </a:ext>
              </a:extLst>
            </p:cNvPr>
            <p:cNvSpPr txBox="1"/>
            <p:nvPr/>
          </p:nvSpPr>
          <p:spPr>
            <a:xfrm>
              <a:off x="1137288" y="15676634"/>
              <a:ext cx="151307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dirty="0"/>
                <a:t>Existing SRA</a:t>
              </a:r>
            </a:p>
          </p:txBody>
        </p:sp>
      </p:grpSp>
      <p:grpSp>
        <p:nvGrpSpPr>
          <p:cNvPr id="347" name="Group 346">
            <a:extLst>
              <a:ext uri="{FF2B5EF4-FFF2-40B4-BE49-F238E27FC236}">
                <a16:creationId xmlns:a16="http://schemas.microsoft.com/office/drawing/2014/main" id="{5D6148CF-B632-D1BC-3ACA-236939529468}"/>
              </a:ext>
            </a:extLst>
          </p:cNvPr>
          <p:cNvGrpSpPr/>
          <p:nvPr/>
        </p:nvGrpSpPr>
        <p:grpSpPr>
          <a:xfrm>
            <a:off x="5368083" y="13274592"/>
            <a:ext cx="1860649" cy="517401"/>
            <a:chOff x="3282874" y="15625331"/>
            <a:chExt cx="2175630" cy="517401"/>
          </a:xfrm>
        </p:grpSpPr>
        <p:sp>
          <p:nvSpPr>
            <p:cNvPr id="348" name="Rectangle 347">
              <a:extLst>
                <a:ext uri="{FF2B5EF4-FFF2-40B4-BE49-F238E27FC236}">
                  <a16:creationId xmlns:a16="http://schemas.microsoft.com/office/drawing/2014/main" id="{229A1B2E-0527-42DE-E6CC-E2726E3E8F4F}"/>
                </a:ext>
              </a:extLst>
            </p:cNvPr>
            <p:cNvSpPr/>
            <p:nvPr/>
          </p:nvSpPr>
          <p:spPr>
            <a:xfrm>
              <a:off x="3282874" y="15625331"/>
              <a:ext cx="1835462" cy="462589"/>
            </a:xfrm>
            <a:prstGeom prst="rect">
              <a:avLst/>
            </a:prstGeom>
            <a:noFill/>
            <a:ln w="34925" cmpd="dbl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9" name="TextBox 348">
              <a:extLst>
                <a:ext uri="{FF2B5EF4-FFF2-40B4-BE49-F238E27FC236}">
                  <a16:creationId xmlns:a16="http://schemas.microsoft.com/office/drawing/2014/main" id="{5982CB48-A63C-1B82-7E8F-8C15B0CA2F1B}"/>
                </a:ext>
              </a:extLst>
            </p:cNvPr>
            <p:cNvSpPr txBox="1"/>
            <p:nvPr/>
          </p:nvSpPr>
          <p:spPr>
            <a:xfrm>
              <a:off x="4248150" y="15773400"/>
              <a:ext cx="1847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en-US" dirty="0"/>
            </a:p>
          </p:txBody>
        </p:sp>
        <p:sp>
          <p:nvSpPr>
            <p:cNvPr id="350" name="TextBox 349">
              <a:extLst>
                <a:ext uri="{FF2B5EF4-FFF2-40B4-BE49-F238E27FC236}">
                  <a16:creationId xmlns:a16="http://schemas.microsoft.com/office/drawing/2014/main" id="{FF166A72-5B14-DA99-8C37-75128155795A}"/>
                </a:ext>
              </a:extLst>
            </p:cNvPr>
            <p:cNvSpPr txBox="1"/>
            <p:nvPr/>
          </p:nvSpPr>
          <p:spPr>
            <a:xfrm>
              <a:off x="3447721" y="15661052"/>
              <a:ext cx="201078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dirty="0"/>
                <a:t>IoT/OT SRA</a:t>
              </a:r>
            </a:p>
          </p:txBody>
        </p:sp>
      </p:grpSp>
      <p:sp>
        <p:nvSpPr>
          <p:cNvPr id="351" name="TextBox 350">
            <a:extLst>
              <a:ext uri="{FF2B5EF4-FFF2-40B4-BE49-F238E27FC236}">
                <a16:creationId xmlns:a16="http://schemas.microsoft.com/office/drawing/2014/main" id="{143F8749-9A5F-9D49-C928-CAE7F7BF5F70}"/>
              </a:ext>
            </a:extLst>
          </p:cNvPr>
          <p:cNvSpPr txBox="1"/>
          <p:nvPr/>
        </p:nvSpPr>
        <p:spPr>
          <a:xfrm>
            <a:off x="2381748" y="13275516"/>
            <a:ext cx="12473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Legend:</a:t>
            </a:r>
          </a:p>
        </p:txBody>
      </p:sp>
      <p:cxnSp>
        <p:nvCxnSpPr>
          <p:cNvPr id="352" name="Straight Connector 351">
            <a:extLst>
              <a:ext uri="{FF2B5EF4-FFF2-40B4-BE49-F238E27FC236}">
                <a16:creationId xmlns:a16="http://schemas.microsoft.com/office/drawing/2014/main" id="{85E0EAA3-17E6-A8E4-F32E-C9D16487652C}"/>
              </a:ext>
            </a:extLst>
          </p:cNvPr>
          <p:cNvCxnSpPr>
            <a:cxnSpLocks/>
          </p:cNvCxnSpPr>
          <p:nvPr/>
        </p:nvCxnSpPr>
        <p:spPr>
          <a:xfrm flipH="1">
            <a:off x="11030384" y="8064139"/>
            <a:ext cx="1196" cy="235914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3" name="Graphic 19">
            <a:extLst>
              <a:ext uri="{FF2B5EF4-FFF2-40B4-BE49-F238E27FC236}">
                <a16:creationId xmlns:a16="http://schemas.microsoft.com/office/drawing/2014/main" id="{4A94D2E5-FF3B-9A59-C33E-1738794D0A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2">
            <a:extLst>
              <a:ext uri="{96DAC541-7B7A-43D3-8B79-37D633B846F1}">
                <asvg:svgBlip xmlns:asvg="http://schemas.microsoft.com/office/drawing/2016/SVG/main" r:embed="rId63"/>
              </a:ext>
            </a:extLst>
          </a:blip>
          <a:srcRect/>
          <a:stretch/>
        </p:blipFill>
        <p:spPr bwMode="auto">
          <a:xfrm>
            <a:off x="4393254" y="5069713"/>
            <a:ext cx="301752" cy="3017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4" name="Graphic 19">
            <a:extLst>
              <a:ext uri="{FF2B5EF4-FFF2-40B4-BE49-F238E27FC236}">
                <a16:creationId xmlns:a16="http://schemas.microsoft.com/office/drawing/2014/main" id="{17E42C49-48F9-99D4-FA59-A3E37798C81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4">
            <a:extLst>
              <a:ext uri="{96DAC541-7B7A-43D3-8B79-37D633B846F1}">
                <asvg:svgBlip xmlns:asvg="http://schemas.microsoft.com/office/drawing/2016/SVG/main" r:embed="rId65"/>
              </a:ext>
            </a:extLst>
          </a:blip>
          <a:srcRect/>
          <a:stretch/>
        </p:blipFill>
        <p:spPr bwMode="auto">
          <a:xfrm>
            <a:off x="5342292" y="5069713"/>
            <a:ext cx="301752" cy="3017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5" name="TextBox 354">
            <a:extLst>
              <a:ext uri="{FF2B5EF4-FFF2-40B4-BE49-F238E27FC236}">
                <a16:creationId xmlns:a16="http://schemas.microsoft.com/office/drawing/2014/main" id="{E2828436-EA55-515B-07F8-88C300434850}"/>
              </a:ext>
            </a:extLst>
          </p:cNvPr>
          <p:cNvSpPr txBox="1"/>
          <p:nvPr/>
        </p:nvSpPr>
        <p:spPr>
          <a:xfrm>
            <a:off x="4615739" y="5112867"/>
            <a:ext cx="78818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Permissions</a:t>
            </a:r>
          </a:p>
        </p:txBody>
      </p:sp>
      <p:sp>
        <p:nvSpPr>
          <p:cNvPr id="356" name="TextBox 355">
            <a:extLst>
              <a:ext uri="{FF2B5EF4-FFF2-40B4-BE49-F238E27FC236}">
                <a16:creationId xmlns:a16="http://schemas.microsoft.com/office/drawing/2014/main" id="{0FD688E3-B6F9-2AD4-7DB5-FCC32E9EC75F}"/>
              </a:ext>
            </a:extLst>
          </p:cNvPr>
          <p:cNvSpPr txBox="1"/>
          <p:nvPr/>
        </p:nvSpPr>
        <p:spPr>
          <a:xfrm>
            <a:off x="5591776" y="5112867"/>
            <a:ext cx="70296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Roles</a:t>
            </a:r>
          </a:p>
        </p:txBody>
      </p:sp>
      <p:pic>
        <p:nvPicPr>
          <p:cNvPr id="357" name="Graphic 19">
            <a:extLst>
              <a:ext uri="{FF2B5EF4-FFF2-40B4-BE49-F238E27FC236}">
                <a16:creationId xmlns:a16="http://schemas.microsoft.com/office/drawing/2014/main" id="{B1C968B3-08C0-922A-D406-C823077F0C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2">
            <a:extLst>
              <a:ext uri="{96DAC541-7B7A-43D3-8B79-37D633B846F1}">
                <asvg:svgBlip xmlns:asvg="http://schemas.microsoft.com/office/drawing/2016/SVG/main" r:embed="rId63"/>
              </a:ext>
            </a:extLst>
          </a:blip>
          <a:srcRect/>
          <a:stretch/>
        </p:blipFill>
        <p:spPr bwMode="auto">
          <a:xfrm>
            <a:off x="4134838" y="10298523"/>
            <a:ext cx="301752" cy="3017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" name="Graphic 19">
            <a:extLst>
              <a:ext uri="{FF2B5EF4-FFF2-40B4-BE49-F238E27FC236}">
                <a16:creationId xmlns:a16="http://schemas.microsoft.com/office/drawing/2014/main" id="{5FACB920-C51D-3D71-635D-E6E39CB245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4">
            <a:extLst>
              <a:ext uri="{96DAC541-7B7A-43D3-8B79-37D633B846F1}">
                <asvg:svgBlip xmlns:asvg="http://schemas.microsoft.com/office/drawing/2016/SVG/main" r:embed="rId65"/>
              </a:ext>
            </a:extLst>
          </a:blip>
          <a:srcRect/>
          <a:stretch/>
        </p:blipFill>
        <p:spPr bwMode="auto">
          <a:xfrm>
            <a:off x="5083876" y="10298523"/>
            <a:ext cx="301752" cy="3017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9" name="TextBox 358">
            <a:extLst>
              <a:ext uri="{FF2B5EF4-FFF2-40B4-BE49-F238E27FC236}">
                <a16:creationId xmlns:a16="http://schemas.microsoft.com/office/drawing/2014/main" id="{78F5234A-EF66-9FC7-7EE2-333BCB20D273}"/>
              </a:ext>
            </a:extLst>
          </p:cNvPr>
          <p:cNvSpPr txBox="1"/>
          <p:nvPr/>
        </p:nvSpPr>
        <p:spPr>
          <a:xfrm>
            <a:off x="4357323" y="10341677"/>
            <a:ext cx="78818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Permissions</a:t>
            </a:r>
          </a:p>
        </p:txBody>
      </p:sp>
      <p:sp>
        <p:nvSpPr>
          <p:cNvPr id="360" name="TextBox 359">
            <a:extLst>
              <a:ext uri="{FF2B5EF4-FFF2-40B4-BE49-F238E27FC236}">
                <a16:creationId xmlns:a16="http://schemas.microsoft.com/office/drawing/2014/main" id="{6A558D8F-837C-8A49-0F45-FD3D054CDCCB}"/>
              </a:ext>
            </a:extLst>
          </p:cNvPr>
          <p:cNvSpPr txBox="1"/>
          <p:nvPr/>
        </p:nvSpPr>
        <p:spPr>
          <a:xfrm>
            <a:off x="5333360" y="10341677"/>
            <a:ext cx="70296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Roles</a:t>
            </a:r>
          </a:p>
        </p:txBody>
      </p:sp>
      <p:pic>
        <p:nvPicPr>
          <p:cNvPr id="361" name="Graphic 7">
            <a:extLst>
              <a:ext uri="{FF2B5EF4-FFF2-40B4-BE49-F238E27FC236}">
                <a16:creationId xmlns:a16="http://schemas.microsoft.com/office/drawing/2014/main" id="{5CD0A1E1-9C01-E5D8-BFD1-5DE1E1F9BE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/>
        </p:blipFill>
        <p:spPr bwMode="auto">
          <a:xfrm>
            <a:off x="10322416" y="3888644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2" name="Graphic 7">
            <a:extLst>
              <a:ext uri="{FF2B5EF4-FFF2-40B4-BE49-F238E27FC236}">
                <a16:creationId xmlns:a16="http://schemas.microsoft.com/office/drawing/2014/main" id="{45436294-B6FC-CFF5-0A0C-9A403C997E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0">
            <a:extLst>
              <a:ext uri="{96DAC541-7B7A-43D3-8B79-37D633B846F1}">
                <asvg:svgBlip xmlns:asvg="http://schemas.microsoft.com/office/drawing/2016/SVG/main" r:embed="rId91"/>
              </a:ext>
            </a:extLst>
          </a:blip>
          <a:srcRect/>
          <a:stretch/>
        </p:blipFill>
        <p:spPr bwMode="auto">
          <a:xfrm>
            <a:off x="11237922" y="3896766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3" name="TextBox 9">
            <a:extLst>
              <a:ext uri="{FF2B5EF4-FFF2-40B4-BE49-F238E27FC236}">
                <a16:creationId xmlns:a16="http://schemas.microsoft.com/office/drawing/2014/main" id="{C861D66C-95FB-1C83-231E-D496A8A62C8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983820" y="4355414"/>
            <a:ext cx="111420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9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AWS Direct</a:t>
            </a:r>
          </a:p>
          <a:p>
            <a:pPr algn="ctr" eaLnBrk="1" hangingPunct="1"/>
            <a:r>
              <a:rPr lang="en-US" altLang="en-US" sz="9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Connect</a:t>
            </a:r>
          </a:p>
        </p:txBody>
      </p:sp>
      <p:sp>
        <p:nvSpPr>
          <p:cNvPr id="364" name="TextBox 9">
            <a:extLst>
              <a:ext uri="{FF2B5EF4-FFF2-40B4-BE49-F238E27FC236}">
                <a16:creationId xmlns:a16="http://schemas.microsoft.com/office/drawing/2014/main" id="{9021D5A1-0C16-233B-14CB-55E76510C50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916113" y="4362434"/>
            <a:ext cx="111420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9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Site-to-Site</a:t>
            </a:r>
          </a:p>
          <a:p>
            <a:pPr algn="ctr" eaLnBrk="1" hangingPunct="1"/>
            <a:r>
              <a:rPr lang="en-US" altLang="en-US" sz="9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VPN</a:t>
            </a:r>
          </a:p>
        </p:txBody>
      </p:sp>
      <p:cxnSp>
        <p:nvCxnSpPr>
          <p:cNvPr id="365" name="Straight Connector 746">
            <a:extLst>
              <a:ext uri="{FF2B5EF4-FFF2-40B4-BE49-F238E27FC236}">
                <a16:creationId xmlns:a16="http://schemas.microsoft.com/office/drawing/2014/main" id="{D259DEB9-9C5A-59D6-0416-E45314156500}"/>
              </a:ext>
            </a:extLst>
          </p:cNvPr>
          <p:cNvCxnSpPr>
            <a:cxnSpLocks/>
          </p:cNvCxnSpPr>
          <p:nvPr/>
        </p:nvCxnSpPr>
        <p:spPr>
          <a:xfrm flipV="1">
            <a:off x="11048924" y="2871788"/>
            <a:ext cx="0" cy="2061298"/>
          </a:xfrm>
          <a:prstGeom prst="straightConnector1">
            <a:avLst/>
          </a:prstGeom>
          <a:ln w="38100">
            <a:head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67" name="Straight Connector 746">
            <a:extLst>
              <a:ext uri="{FF2B5EF4-FFF2-40B4-BE49-F238E27FC236}">
                <a16:creationId xmlns:a16="http://schemas.microsoft.com/office/drawing/2014/main" id="{4B865BAB-A4D6-E120-BC22-DA62DCD730F9}"/>
              </a:ext>
            </a:extLst>
          </p:cNvPr>
          <p:cNvCxnSpPr>
            <a:cxnSpLocks/>
          </p:cNvCxnSpPr>
          <p:nvPr/>
        </p:nvCxnSpPr>
        <p:spPr>
          <a:xfrm flipV="1">
            <a:off x="13630199" y="2871788"/>
            <a:ext cx="0" cy="2061298"/>
          </a:xfrm>
          <a:prstGeom prst="straightConnector1">
            <a:avLst/>
          </a:prstGeom>
          <a:ln w="38100">
            <a:solidFill>
              <a:schemeClr val="accent1"/>
            </a:solidFill>
            <a:head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70" name="Straight Connector 746">
            <a:extLst>
              <a:ext uri="{FF2B5EF4-FFF2-40B4-BE49-F238E27FC236}">
                <a16:creationId xmlns:a16="http://schemas.microsoft.com/office/drawing/2014/main" id="{98EB5B43-A40A-D023-263B-FF9FF46A0F46}"/>
              </a:ext>
            </a:extLst>
          </p:cNvPr>
          <p:cNvCxnSpPr>
            <a:cxnSpLocks/>
          </p:cNvCxnSpPr>
          <p:nvPr/>
        </p:nvCxnSpPr>
        <p:spPr>
          <a:xfrm flipV="1">
            <a:off x="11048923" y="2138367"/>
            <a:ext cx="0" cy="904875"/>
          </a:xfrm>
          <a:prstGeom prst="straightConnector1">
            <a:avLst/>
          </a:prstGeom>
          <a:ln w="38100">
            <a:prstDash val="dash"/>
            <a:head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73" name="Straight Connector 746">
            <a:extLst>
              <a:ext uri="{FF2B5EF4-FFF2-40B4-BE49-F238E27FC236}">
                <a16:creationId xmlns:a16="http://schemas.microsoft.com/office/drawing/2014/main" id="{3C5D89D1-CED7-A0A0-BD31-50ADDB18F33B}"/>
              </a:ext>
            </a:extLst>
          </p:cNvPr>
          <p:cNvCxnSpPr>
            <a:cxnSpLocks/>
          </p:cNvCxnSpPr>
          <p:nvPr/>
        </p:nvCxnSpPr>
        <p:spPr>
          <a:xfrm flipV="1">
            <a:off x="13630198" y="2176467"/>
            <a:ext cx="0" cy="904875"/>
          </a:xfrm>
          <a:prstGeom prst="straightConnector1">
            <a:avLst/>
          </a:prstGeom>
          <a:ln w="38100">
            <a:solidFill>
              <a:schemeClr val="accent1"/>
            </a:solidFill>
            <a:prstDash val="dash"/>
            <a:head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74" name="Rectangle: Rounded Corners 373">
            <a:extLst>
              <a:ext uri="{FF2B5EF4-FFF2-40B4-BE49-F238E27FC236}">
                <a16:creationId xmlns:a16="http://schemas.microsoft.com/office/drawing/2014/main" id="{2BC28154-6FAD-1666-7E62-3EB572A43DAA}"/>
              </a:ext>
            </a:extLst>
          </p:cNvPr>
          <p:cNvSpPr/>
          <p:nvPr/>
        </p:nvSpPr>
        <p:spPr>
          <a:xfrm>
            <a:off x="10444161" y="1657349"/>
            <a:ext cx="3714752" cy="457178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5" name="TextBox 374">
            <a:extLst>
              <a:ext uri="{FF2B5EF4-FFF2-40B4-BE49-F238E27FC236}">
                <a16:creationId xmlns:a16="http://schemas.microsoft.com/office/drawing/2014/main" id="{F159F134-F6EC-3B68-4376-3093AB9B5E41}"/>
              </a:ext>
            </a:extLst>
          </p:cNvPr>
          <p:cNvSpPr txBox="1"/>
          <p:nvPr/>
        </p:nvSpPr>
        <p:spPr>
          <a:xfrm>
            <a:off x="10472737" y="1701272"/>
            <a:ext cx="37290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Continued from the previous slide</a:t>
            </a:r>
          </a:p>
        </p:txBody>
      </p:sp>
    </p:spTree>
    <p:extLst>
      <p:ext uri="{BB962C8B-B14F-4D97-AF65-F5344CB8AC3E}">
        <p14:creationId xmlns:p14="http://schemas.microsoft.com/office/powerpoint/2010/main" val="368722402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E2EB97-9459-4F04-8B8D-348581DC88F9}"/>
              </a:ext>
            </a:extLst>
          </p:cNvPr>
          <p:cNvSpPr txBox="1">
            <a:spLocks/>
          </p:cNvSpPr>
          <p:nvPr/>
        </p:nvSpPr>
        <p:spPr>
          <a:xfrm>
            <a:off x="3768526" y="2720796"/>
            <a:ext cx="9464040" cy="884171"/>
          </a:xfrm>
          <a:prstGeom prst="rect">
            <a:avLst/>
          </a:prstGeom>
        </p:spPr>
        <p:txBody>
          <a:bodyPr/>
          <a:lstStyle>
            <a:lvl1pPr algn="l" defTabSz="164592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792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Resources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AE6136-B05C-4632-8640-FDD3D7636256}"/>
              </a:ext>
            </a:extLst>
          </p:cNvPr>
          <p:cNvSpPr txBox="1">
            <a:spLocks/>
          </p:cNvSpPr>
          <p:nvPr/>
        </p:nvSpPr>
        <p:spPr>
          <a:xfrm>
            <a:off x="3768526" y="4997704"/>
            <a:ext cx="9464040" cy="6381962"/>
          </a:xfrm>
          <a:prstGeom prst="rect">
            <a:avLst/>
          </a:prstGeom>
        </p:spPr>
        <p:txBody>
          <a:bodyPr>
            <a:normAutofit/>
          </a:bodyPr>
          <a:lstStyle>
            <a:lvl1pPr marL="411480" indent="-411480" algn="l" defTabSz="1645920" rtl="0" eaLnBrk="1" latinLnBrk="0" hangingPunct="1">
              <a:lnSpc>
                <a:spcPct val="90000"/>
              </a:lnSpc>
              <a:spcBef>
                <a:spcPts val="1800"/>
              </a:spcBef>
              <a:buFont typeface="Arial" panose="020B0604020202020204" pitchFamily="34" charset="0"/>
              <a:buChar char="•"/>
              <a:defRPr sz="504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234440" indent="-411480" algn="l" defTabSz="1645920" rtl="0" eaLnBrk="1" latinLnBrk="0" hangingPunct="1">
              <a:lnSpc>
                <a:spcPct val="90000"/>
              </a:lnSpc>
              <a:spcBef>
                <a:spcPts val="900"/>
              </a:spcBef>
              <a:buFont typeface="Arial" panose="020B0604020202020204" pitchFamily="34" charset="0"/>
              <a:buChar char="•"/>
              <a:defRPr sz="43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57400" indent="-411480" algn="l" defTabSz="1645920" rtl="0" eaLnBrk="1" latinLnBrk="0" hangingPunct="1">
              <a:lnSpc>
                <a:spcPct val="90000"/>
              </a:lnSpc>
              <a:spcBef>
                <a:spcPts val="9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880360" indent="-411480" algn="l" defTabSz="1645920" rtl="0" eaLnBrk="1" latinLnBrk="0" hangingPunct="1">
              <a:lnSpc>
                <a:spcPct val="90000"/>
              </a:lnSpc>
              <a:spcBef>
                <a:spcPts val="900"/>
              </a:spcBef>
              <a:buFont typeface="Arial" panose="020B0604020202020204" pitchFamily="34" charset="0"/>
              <a:buChar char="•"/>
              <a:defRPr sz="324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03320" indent="-411480" algn="l" defTabSz="1645920" rtl="0" eaLnBrk="1" latinLnBrk="0" hangingPunct="1">
              <a:lnSpc>
                <a:spcPct val="90000"/>
              </a:lnSpc>
              <a:spcBef>
                <a:spcPts val="900"/>
              </a:spcBef>
              <a:buFont typeface="Arial" panose="020B0604020202020204" pitchFamily="34" charset="0"/>
              <a:buChar char="•"/>
              <a:defRPr sz="324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526280" indent="-411480" algn="l" defTabSz="1645920" rtl="0" eaLnBrk="1" latinLnBrk="0" hangingPunct="1">
              <a:lnSpc>
                <a:spcPct val="90000"/>
              </a:lnSpc>
              <a:spcBef>
                <a:spcPts val="900"/>
              </a:spcBef>
              <a:buFont typeface="Arial" panose="020B0604020202020204" pitchFamily="34" charset="0"/>
              <a:buChar char="•"/>
              <a:defRPr sz="324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349240" indent="-411480" algn="l" defTabSz="1645920" rtl="0" eaLnBrk="1" latinLnBrk="0" hangingPunct="1">
              <a:lnSpc>
                <a:spcPct val="90000"/>
              </a:lnSpc>
              <a:spcBef>
                <a:spcPts val="900"/>
              </a:spcBef>
              <a:buFont typeface="Arial" panose="020B0604020202020204" pitchFamily="34" charset="0"/>
              <a:buChar char="•"/>
              <a:defRPr sz="324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172200" indent="-411480" algn="l" defTabSz="1645920" rtl="0" eaLnBrk="1" latinLnBrk="0" hangingPunct="1">
              <a:lnSpc>
                <a:spcPct val="90000"/>
              </a:lnSpc>
              <a:spcBef>
                <a:spcPts val="900"/>
              </a:spcBef>
              <a:buFont typeface="Arial" panose="020B0604020202020204" pitchFamily="34" charset="0"/>
              <a:buChar char="•"/>
              <a:defRPr sz="324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995160" indent="-411480" algn="l" defTabSz="1645920" rtl="0" eaLnBrk="1" latinLnBrk="0" hangingPunct="1">
              <a:lnSpc>
                <a:spcPct val="90000"/>
              </a:lnSpc>
              <a:spcBef>
                <a:spcPts val="900"/>
              </a:spcBef>
              <a:buFont typeface="Arial" panose="020B0604020202020204" pitchFamily="34" charset="0"/>
              <a:buChar char="•"/>
              <a:defRPr sz="324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/>
              <a:t>For all service icons, see </a:t>
            </a:r>
            <a:r>
              <a:rPr lang="en-US" sz="2800">
                <a:hlinkClick r:id="rId2"/>
              </a:rPr>
              <a:t>AWS Architecture Icons</a:t>
            </a:r>
            <a:r>
              <a:rPr lang="en-US" sz="2800"/>
              <a:t>.</a:t>
            </a:r>
          </a:p>
          <a:p>
            <a:pPr>
              <a:spcBef>
                <a:spcPts val="2400"/>
              </a:spcBef>
            </a:pPr>
            <a:r>
              <a:rPr lang="en-US" sz="2800"/>
              <a:t>For more strategies, guides, and patterns to help accelerate your cloud migration, modernization, and optimization projects, see </a:t>
            </a:r>
            <a:r>
              <a:rPr lang="en-US" sz="2800">
                <a:hlinkClick r:id="rId3"/>
              </a:rPr>
              <a:t>AWS Prescriptive Guidance</a:t>
            </a:r>
            <a:r>
              <a:rPr lang="en-US" sz="2800"/>
              <a:t>.</a:t>
            </a:r>
          </a:p>
          <a:p>
            <a:pPr>
              <a:spcBef>
                <a:spcPts val="2400"/>
              </a:spcBef>
            </a:pPr>
            <a:r>
              <a:rPr lang="en-US" sz="2800"/>
              <a:t>For additional architecture diagrams, see the </a:t>
            </a:r>
            <a:r>
              <a:rPr lang="en-US" sz="2800">
                <a:hlinkClick r:id="rId4"/>
              </a:rPr>
              <a:t>AWS Architecture Center</a:t>
            </a:r>
            <a:r>
              <a:rPr lang="en-US" sz="2800"/>
              <a:t>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sz="28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94FB5C9-0276-4EA2-8FAF-0AD6279C6044}"/>
              </a:ext>
            </a:extLst>
          </p:cNvPr>
          <p:cNvSpPr txBox="1"/>
          <p:nvPr/>
        </p:nvSpPr>
        <p:spPr>
          <a:xfrm>
            <a:off x="3768526" y="3895627"/>
            <a:ext cx="89079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To get started with customizing your architecture diagram</a:t>
            </a:r>
            <a:r>
              <a:rPr lang="en-US"/>
              <a:t>, see the </a:t>
            </a:r>
            <a:r>
              <a:rPr lang="en-US" dirty="0"/>
              <a:t>following resources.</a:t>
            </a:r>
          </a:p>
        </p:txBody>
      </p:sp>
    </p:spTree>
    <p:extLst>
      <p:ext uri="{BB962C8B-B14F-4D97-AF65-F5344CB8AC3E}">
        <p14:creationId xmlns:p14="http://schemas.microsoft.com/office/powerpoint/2010/main" val="40569078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D7303025-84A4-4090-8119-37193B7C56EB}"/>
              </a:ext>
            </a:extLst>
          </p:cNvPr>
          <p:cNvSpPr/>
          <p:nvPr/>
        </p:nvSpPr>
        <p:spPr>
          <a:xfrm>
            <a:off x="639561" y="2203705"/>
            <a:ext cx="5168786" cy="2874139"/>
          </a:xfrm>
          <a:prstGeom prst="rect">
            <a:avLst/>
          </a:prstGeom>
          <a:noFill/>
          <a:ln w="34925" cmpd="dbl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5ECC7A81-D763-402C-81D9-9349EB0D6B50}"/>
              </a:ext>
            </a:extLst>
          </p:cNvPr>
          <p:cNvGrpSpPr/>
          <p:nvPr/>
        </p:nvGrpSpPr>
        <p:grpSpPr>
          <a:xfrm>
            <a:off x="1792020" y="2505519"/>
            <a:ext cx="1134104" cy="616063"/>
            <a:chOff x="2248016" y="1915634"/>
            <a:chExt cx="1134104" cy="616063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B2FC82DA-142E-4E8D-B921-DD3C7E8F97FC}"/>
                </a:ext>
              </a:extLst>
            </p:cNvPr>
            <p:cNvSpPr txBox="1"/>
            <p:nvPr/>
          </p:nvSpPr>
          <p:spPr>
            <a:xfrm>
              <a:off x="2248016" y="2270087"/>
              <a:ext cx="113410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dirty="0"/>
                <a:t>Permissions</a:t>
              </a:r>
            </a:p>
          </p:txBody>
        </p:sp>
        <p:pic>
          <p:nvPicPr>
            <p:cNvPr id="5" name="Graphic 4">
              <a:extLst>
                <a:ext uri="{FF2B5EF4-FFF2-40B4-BE49-F238E27FC236}">
                  <a16:creationId xmlns:a16="http://schemas.microsoft.com/office/drawing/2014/main" id="{88DD6656-7890-4E29-A128-37B62E8CDF5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2615053" y="1915634"/>
              <a:ext cx="400030" cy="400030"/>
            </a:xfrm>
            <a:prstGeom prst="rect">
              <a:avLst/>
            </a:prstGeom>
          </p:spPr>
        </p:pic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DD422704-917F-4D91-AD9D-20C40DD6464D}"/>
              </a:ext>
            </a:extLst>
          </p:cNvPr>
          <p:cNvGrpSpPr/>
          <p:nvPr/>
        </p:nvGrpSpPr>
        <p:grpSpPr>
          <a:xfrm>
            <a:off x="2625778" y="2416226"/>
            <a:ext cx="644414" cy="569276"/>
            <a:chOff x="10297579" y="5276566"/>
            <a:chExt cx="644414" cy="569276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9967326A-1590-45F1-8DB4-9DBF1D86504D}"/>
                </a:ext>
              </a:extLst>
            </p:cNvPr>
            <p:cNvSpPr txBox="1"/>
            <p:nvPr/>
          </p:nvSpPr>
          <p:spPr>
            <a:xfrm>
              <a:off x="10297579" y="5584232"/>
              <a:ext cx="64441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dirty="0"/>
                <a:t>Roles</a:t>
              </a:r>
            </a:p>
          </p:txBody>
        </p:sp>
        <p:pic>
          <p:nvPicPr>
            <p:cNvPr id="8" name="Graphic 7">
              <a:extLst>
                <a:ext uri="{FF2B5EF4-FFF2-40B4-BE49-F238E27FC236}">
                  <a16:creationId xmlns:a16="http://schemas.microsoft.com/office/drawing/2014/main" id="{0F832FB5-DAFE-4247-BDC7-07BD661572F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0384836" y="5276566"/>
              <a:ext cx="469900" cy="469900"/>
            </a:xfrm>
            <a:prstGeom prst="rect">
              <a:avLst/>
            </a:prstGeom>
          </p:spPr>
        </p:pic>
      </p:grp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BFB9CE36-E548-4D99-838E-C83FE73C42FB}"/>
              </a:ext>
            </a:extLst>
          </p:cNvPr>
          <p:cNvCxnSpPr>
            <a:cxnSpLocks/>
          </p:cNvCxnSpPr>
          <p:nvPr/>
        </p:nvCxnSpPr>
        <p:spPr>
          <a:xfrm>
            <a:off x="1977620" y="2401902"/>
            <a:ext cx="0" cy="949981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2CB6A306-A224-4C30-9A75-EB9F068C8247}"/>
              </a:ext>
            </a:extLst>
          </p:cNvPr>
          <p:cNvCxnSpPr>
            <a:cxnSpLocks/>
          </p:cNvCxnSpPr>
          <p:nvPr/>
        </p:nvCxnSpPr>
        <p:spPr>
          <a:xfrm>
            <a:off x="3247697" y="2401902"/>
            <a:ext cx="0" cy="949981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Group 10">
            <a:extLst>
              <a:ext uri="{FF2B5EF4-FFF2-40B4-BE49-F238E27FC236}">
                <a16:creationId xmlns:a16="http://schemas.microsoft.com/office/drawing/2014/main" id="{E9372379-98B6-421D-97F1-297DD94711E2}"/>
              </a:ext>
            </a:extLst>
          </p:cNvPr>
          <p:cNvGrpSpPr/>
          <p:nvPr/>
        </p:nvGrpSpPr>
        <p:grpSpPr>
          <a:xfrm>
            <a:off x="739922" y="3620559"/>
            <a:ext cx="1740062" cy="1061869"/>
            <a:chOff x="1942939" y="5078781"/>
            <a:chExt cx="1740062" cy="1061869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83EDCC18-1C9C-42AF-A753-E546B02EAD2E}"/>
                </a:ext>
              </a:extLst>
            </p:cNvPr>
            <p:cNvSpPr txBox="1"/>
            <p:nvPr/>
          </p:nvSpPr>
          <p:spPr>
            <a:xfrm>
              <a:off x="1942939" y="5832873"/>
              <a:ext cx="174006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/>
                <a:t>Amazon GuardDuty</a:t>
              </a:r>
            </a:p>
          </p:txBody>
        </p:sp>
        <p:pic>
          <p:nvPicPr>
            <p:cNvPr id="13" name="Graphic 19">
              <a:extLst>
                <a:ext uri="{FF2B5EF4-FFF2-40B4-BE49-F238E27FC236}">
                  <a16:creationId xmlns:a16="http://schemas.microsoft.com/office/drawing/2014/main" id="{DD5F05B5-A40C-4A51-B7CF-04A377F3E22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rcRect/>
            <a:stretch/>
          </p:blipFill>
          <p:spPr bwMode="auto">
            <a:xfrm>
              <a:off x="2435289" y="5078781"/>
              <a:ext cx="762000" cy="762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8FF85F84-A253-4349-96F9-A411EE2BDD0E}"/>
              </a:ext>
            </a:extLst>
          </p:cNvPr>
          <p:cNvGrpSpPr/>
          <p:nvPr/>
        </p:nvGrpSpPr>
        <p:grpSpPr>
          <a:xfrm>
            <a:off x="4343103" y="3620557"/>
            <a:ext cx="1364159" cy="1277312"/>
            <a:chOff x="5839946" y="5078781"/>
            <a:chExt cx="1364159" cy="1277312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E79C6693-9B5F-4284-8BDC-E02A0C817007}"/>
                </a:ext>
              </a:extLst>
            </p:cNvPr>
            <p:cNvSpPr txBox="1"/>
            <p:nvPr/>
          </p:nvSpPr>
          <p:spPr>
            <a:xfrm>
              <a:off x="5839946" y="5832873"/>
              <a:ext cx="136415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/>
                <a:t>AWS Firewall Manager</a:t>
              </a:r>
            </a:p>
          </p:txBody>
        </p:sp>
        <p:pic>
          <p:nvPicPr>
            <p:cNvPr id="16" name="Graphic 17">
              <a:extLst>
                <a:ext uri="{FF2B5EF4-FFF2-40B4-BE49-F238E27FC236}">
                  <a16:creationId xmlns:a16="http://schemas.microsoft.com/office/drawing/2014/main" id="{2BAB85DA-DCA8-4C2E-A989-281665C3DE5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rcRect/>
            <a:stretch/>
          </p:blipFill>
          <p:spPr bwMode="auto">
            <a:xfrm>
              <a:off x="6146833" y="5078781"/>
              <a:ext cx="762000" cy="762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1E8DE4DB-5293-42B5-907C-CDAFB972D240}"/>
              </a:ext>
            </a:extLst>
          </p:cNvPr>
          <p:cNvGrpSpPr/>
          <p:nvPr/>
        </p:nvGrpSpPr>
        <p:grpSpPr>
          <a:xfrm>
            <a:off x="2448454" y="3620559"/>
            <a:ext cx="1605724" cy="1277312"/>
            <a:chOff x="3863179" y="5078781"/>
            <a:chExt cx="1605724" cy="1277312"/>
          </a:xfrm>
        </p:grpSpPr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54ABF507-DBAD-4F07-B1F1-351FC7B0FC89}"/>
                </a:ext>
              </a:extLst>
            </p:cNvPr>
            <p:cNvSpPr txBox="1"/>
            <p:nvPr/>
          </p:nvSpPr>
          <p:spPr>
            <a:xfrm>
              <a:off x="3863179" y="5832873"/>
              <a:ext cx="160572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/>
                <a:t>AWS Security Hub CSPM </a:t>
              </a:r>
            </a:p>
          </p:txBody>
        </p:sp>
        <p:pic>
          <p:nvPicPr>
            <p:cNvPr id="19" name="Graphic 19">
              <a:extLst>
                <a:ext uri="{FF2B5EF4-FFF2-40B4-BE49-F238E27FC236}">
                  <a16:creationId xmlns:a16="http://schemas.microsoft.com/office/drawing/2014/main" id="{F82FB25C-5E44-47D0-AB9A-F65F3952964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rcRect/>
            <a:stretch/>
          </p:blipFill>
          <p:spPr bwMode="auto">
            <a:xfrm>
              <a:off x="4291061" y="5078781"/>
              <a:ext cx="762000" cy="762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8E742B44-6FA8-4817-AC68-B8F3551DD0E9}"/>
              </a:ext>
            </a:extLst>
          </p:cNvPr>
          <p:cNvGrpSpPr/>
          <p:nvPr/>
        </p:nvGrpSpPr>
        <p:grpSpPr>
          <a:xfrm>
            <a:off x="630520" y="2378688"/>
            <a:ext cx="1364961" cy="965410"/>
            <a:chOff x="1523478" y="1290107"/>
            <a:chExt cx="1364961" cy="965410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F1639691-ABF7-4AD6-ACA7-F06DAE60F7E5}"/>
                </a:ext>
              </a:extLst>
            </p:cNvPr>
            <p:cNvSpPr txBox="1"/>
            <p:nvPr/>
          </p:nvSpPr>
          <p:spPr>
            <a:xfrm>
              <a:off x="1523478" y="1732297"/>
              <a:ext cx="136496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/>
                <a:t>Security Tooling</a:t>
              </a:r>
            </a:p>
            <a:p>
              <a:pPr algn="ctr"/>
              <a:r>
                <a:rPr lang="en-US" sz="1400"/>
                <a:t>account</a:t>
              </a:r>
              <a:endParaRPr lang="en-US" sz="1400" dirty="0"/>
            </a:p>
          </p:txBody>
        </p:sp>
        <p:pic>
          <p:nvPicPr>
            <p:cNvPr id="22" name="Graphic 7">
              <a:extLst>
                <a:ext uri="{FF2B5EF4-FFF2-40B4-BE49-F238E27FC236}">
                  <a16:creationId xmlns:a16="http://schemas.microsoft.com/office/drawing/2014/main" id="{221FFDC3-B417-4837-A480-6AB9623B74B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rcRect/>
            <a:stretch/>
          </p:blipFill>
          <p:spPr bwMode="auto">
            <a:xfrm>
              <a:off x="1984159" y="1290107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3" name="Rectangle 22">
            <a:extLst>
              <a:ext uri="{FF2B5EF4-FFF2-40B4-BE49-F238E27FC236}">
                <a16:creationId xmlns:a16="http://schemas.microsoft.com/office/drawing/2014/main" id="{C74FFAC1-33DA-4E85-8104-23FC33603984}"/>
              </a:ext>
            </a:extLst>
          </p:cNvPr>
          <p:cNvSpPr/>
          <p:nvPr/>
        </p:nvSpPr>
        <p:spPr>
          <a:xfrm>
            <a:off x="639563" y="5280364"/>
            <a:ext cx="6441843" cy="3924812"/>
          </a:xfrm>
          <a:prstGeom prst="rect">
            <a:avLst/>
          </a:prstGeom>
          <a:noFill/>
          <a:ln w="34925" cmpd="dbl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9C826A61-6460-47AC-9EA5-8A4A3FE03F0E}"/>
              </a:ext>
            </a:extLst>
          </p:cNvPr>
          <p:cNvGrpSpPr/>
          <p:nvPr/>
        </p:nvGrpSpPr>
        <p:grpSpPr>
          <a:xfrm>
            <a:off x="3609220" y="5477471"/>
            <a:ext cx="1571237" cy="1021655"/>
            <a:chOff x="5278903" y="2168132"/>
            <a:chExt cx="1187888" cy="759821"/>
          </a:xfrm>
        </p:grpSpPr>
        <p:pic>
          <p:nvPicPr>
            <p:cNvPr id="25" name="Graphic 24">
              <a:extLst>
                <a:ext uri="{FF2B5EF4-FFF2-40B4-BE49-F238E27FC236}">
                  <a16:creationId xmlns:a16="http://schemas.microsoft.com/office/drawing/2014/main" id="{37337A3F-9989-462F-9922-A5CEAEDAEBB8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p:blipFill>
          <p:spPr>
            <a:xfrm>
              <a:off x="5637897" y="2458053"/>
              <a:ext cx="469900" cy="469900"/>
            </a:xfrm>
            <a:prstGeom prst="rect">
              <a:avLst/>
            </a:prstGeom>
          </p:spPr>
        </p:pic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FA576FBA-1FF3-4017-A2C1-887DE38AC288}"/>
                </a:ext>
              </a:extLst>
            </p:cNvPr>
            <p:cNvSpPr txBox="1"/>
            <p:nvPr/>
          </p:nvSpPr>
          <p:spPr>
            <a:xfrm>
              <a:off x="5278903" y="2168132"/>
              <a:ext cx="1187888" cy="2288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/>
                <a:t>Central logs</a:t>
              </a:r>
              <a:endParaRPr lang="en-US" sz="1400" dirty="0"/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1157B849-A18C-483F-B3F6-684D7ED9E420}"/>
              </a:ext>
            </a:extLst>
          </p:cNvPr>
          <p:cNvGrpSpPr/>
          <p:nvPr/>
        </p:nvGrpSpPr>
        <p:grpSpPr>
          <a:xfrm>
            <a:off x="1707984" y="5538609"/>
            <a:ext cx="1134104" cy="616063"/>
            <a:chOff x="2248016" y="1915634"/>
            <a:chExt cx="1134104" cy="616063"/>
          </a:xfrm>
        </p:grpSpPr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D8B53514-E99E-4A75-B9A0-526B556663F4}"/>
                </a:ext>
              </a:extLst>
            </p:cNvPr>
            <p:cNvSpPr txBox="1"/>
            <p:nvPr/>
          </p:nvSpPr>
          <p:spPr>
            <a:xfrm>
              <a:off x="2248016" y="2270087"/>
              <a:ext cx="113410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dirty="0"/>
                <a:t>Permissions</a:t>
              </a:r>
            </a:p>
          </p:txBody>
        </p:sp>
        <p:pic>
          <p:nvPicPr>
            <p:cNvPr id="29" name="Graphic 28">
              <a:extLst>
                <a:ext uri="{FF2B5EF4-FFF2-40B4-BE49-F238E27FC236}">
                  <a16:creationId xmlns:a16="http://schemas.microsoft.com/office/drawing/2014/main" id="{6577C256-C0F8-4ED3-9B07-5D7BF9C1DBF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2615053" y="1915634"/>
              <a:ext cx="400030" cy="400030"/>
            </a:xfrm>
            <a:prstGeom prst="rect">
              <a:avLst/>
            </a:prstGeom>
          </p:spPr>
        </p:pic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C163F33A-613C-467F-B56F-61CCCFCC28A1}"/>
              </a:ext>
            </a:extLst>
          </p:cNvPr>
          <p:cNvGrpSpPr/>
          <p:nvPr/>
        </p:nvGrpSpPr>
        <p:grpSpPr>
          <a:xfrm>
            <a:off x="2541742" y="5449316"/>
            <a:ext cx="644414" cy="569276"/>
            <a:chOff x="10297579" y="5276566"/>
            <a:chExt cx="644414" cy="569276"/>
          </a:xfrm>
        </p:grpSpPr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12F477C3-DDBB-461A-A319-4AE7FC4B68A1}"/>
                </a:ext>
              </a:extLst>
            </p:cNvPr>
            <p:cNvSpPr txBox="1"/>
            <p:nvPr/>
          </p:nvSpPr>
          <p:spPr>
            <a:xfrm>
              <a:off x="10297579" y="5584232"/>
              <a:ext cx="64441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dirty="0"/>
                <a:t>Roles</a:t>
              </a:r>
            </a:p>
          </p:txBody>
        </p:sp>
        <p:pic>
          <p:nvPicPr>
            <p:cNvPr id="32" name="Graphic 31">
              <a:extLst>
                <a:ext uri="{FF2B5EF4-FFF2-40B4-BE49-F238E27FC236}">
                  <a16:creationId xmlns:a16="http://schemas.microsoft.com/office/drawing/2014/main" id="{D95593F6-A6D5-4EE1-B448-9FAA78EF48E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0384836" y="5276566"/>
              <a:ext cx="469900" cy="469900"/>
            </a:xfrm>
            <a:prstGeom prst="rect">
              <a:avLst/>
            </a:prstGeom>
          </p:spPr>
        </p:pic>
      </p:grp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A0E988F3-3A95-42DA-B565-540C5AC6AC69}"/>
              </a:ext>
            </a:extLst>
          </p:cNvPr>
          <p:cNvCxnSpPr>
            <a:cxnSpLocks/>
          </p:cNvCxnSpPr>
          <p:nvPr/>
        </p:nvCxnSpPr>
        <p:spPr>
          <a:xfrm>
            <a:off x="1893584" y="5434992"/>
            <a:ext cx="0" cy="949981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C766C54C-CA8B-49A2-9B0A-31FDC3AA3925}"/>
              </a:ext>
            </a:extLst>
          </p:cNvPr>
          <p:cNvCxnSpPr>
            <a:cxnSpLocks/>
          </p:cNvCxnSpPr>
          <p:nvPr/>
        </p:nvCxnSpPr>
        <p:spPr>
          <a:xfrm>
            <a:off x="3163661" y="5434992"/>
            <a:ext cx="0" cy="949981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>
            <a:extLst>
              <a:ext uri="{FF2B5EF4-FFF2-40B4-BE49-F238E27FC236}">
                <a16:creationId xmlns:a16="http://schemas.microsoft.com/office/drawing/2014/main" id="{E3042906-00BE-43BB-8879-8C946693158F}"/>
              </a:ext>
            </a:extLst>
          </p:cNvPr>
          <p:cNvSpPr txBox="1"/>
          <p:nvPr/>
        </p:nvSpPr>
        <p:spPr>
          <a:xfrm>
            <a:off x="2650360" y="6962052"/>
            <a:ext cx="1134101" cy="633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380"/>
              </a:lnSpc>
            </a:pPr>
            <a:r>
              <a:rPr lang="en-US" sz="1400"/>
              <a:t>CloudFront access</a:t>
            </a:r>
            <a:endParaRPr lang="en-US" sz="1400" dirty="0"/>
          </a:p>
          <a:p>
            <a:pPr algn="ctr">
              <a:lnSpc>
                <a:spcPts val="1380"/>
              </a:lnSpc>
            </a:pPr>
            <a:r>
              <a:rPr lang="en-US" sz="1400"/>
              <a:t>logs</a:t>
            </a:r>
            <a:endParaRPr lang="en-US" sz="1400" dirty="0"/>
          </a:p>
        </p:txBody>
      </p: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CEB3E957-1459-4F3B-BDC3-4C36D832DAF4}"/>
              </a:ext>
            </a:extLst>
          </p:cNvPr>
          <p:cNvCxnSpPr>
            <a:cxnSpLocks/>
          </p:cNvCxnSpPr>
          <p:nvPr/>
        </p:nvCxnSpPr>
        <p:spPr>
          <a:xfrm flipV="1">
            <a:off x="3373772" y="6395396"/>
            <a:ext cx="685632" cy="500241"/>
          </a:xfrm>
          <a:prstGeom prst="straightConnector1">
            <a:avLst/>
          </a:prstGeom>
          <a:ln w="22225">
            <a:solidFill>
              <a:schemeClr val="tx1"/>
            </a:solidFill>
            <a:prstDash val="soli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" name="Group 36">
            <a:extLst>
              <a:ext uri="{FF2B5EF4-FFF2-40B4-BE49-F238E27FC236}">
                <a16:creationId xmlns:a16="http://schemas.microsoft.com/office/drawing/2014/main" id="{6D65C5B3-434A-4C0E-8106-4930F830DBE1}"/>
              </a:ext>
            </a:extLst>
          </p:cNvPr>
          <p:cNvGrpSpPr/>
          <p:nvPr/>
        </p:nvGrpSpPr>
        <p:grpSpPr>
          <a:xfrm>
            <a:off x="3794813" y="6561226"/>
            <a:ext cx="1195009" cy="1203445"/>
            <a:chOff x="5761661" y="3654810"/>
            <a:chExt cx="1195009" cy="1203445"/>
          </a:xfrm>
        </p:grpSpPr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D97C3721-BAA5-445F-BD1E-17FB38D92E91}"/>
                </a:ext>
              </a:extLst>
            </p:cNvPr>
            <p:cNvSpPr txBox="1"/>
            <p:nvPr/>
          </p:nvSpPr>
          <p:spPr>
            <a:xfrm>
              <a:off x="5761661" y="4224812"/>
              <a:ext cx="1195009" cy="633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380"/>
                </a:lnSpc>
              </a:pPr>
              <a:r>
                <a:rPr lang="en-US" sz="1400"/>
                <a:t>Global Accelerator flow logs</a:t>
              </a:r>
              <a:endParaRPr lang="en-US" sz="1400" dirty="0"/>
            </a:p>
          </p:txBody>
        </p:sp>
        <p:cxnSp>
          <p:nvCxnSpPr>
            <p:cNvPr id="39" name="Straight Arrow Connector 38">
              <a:extLst>
                <a:ext uri="{FF2B5EF4-FFF2-40B4-BE49-F238E27FC236}">
                  <a16:creationId xmlns:a16="http://schemas.microsoft.com/office/drawing/2014/main" id="{8063708A-7E49-430A-8C3B-A3E52D91581D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6355504" y="3654810"/>
              <a:ext cx="1" cy="523220"/>
            </a:xfrm>
            <a:prstGeom prst="straightConnector1">
              <a:avLst/>
            </a:prstGeom>
            <a:ln w="22225">
              <a:solidFill>
                <a:schemeClr val="tx1"/>
              </a:solidFill>
              <a:prstDash val="solid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A1D3EB57-5B70-4F20-8D23-116CBD1E1ACA}"/>
              </a:ext>
            </a:extLst>
          </p:cNvPr>
          <p:cNvGrpSpPr/>
          <p:nvPr/>
        </p:nvGrpSpPr>
        <p:grpSpPr>
          <a:xfrm>
            <a:off x="4785276" y="8133011"/>
            <a:ext cx="1195014" cy="931090"/>
            <a:chOff x="6631266" y="5206711"/>
            <a:chExt cx="1195014" cy="931090"/>
          </a:xfrm>
        </p:grpSpPr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EEF11C73-4C4D-436C-A195-123ABB0FC7BF}"/>
                </a:ext>
              </a:extLst>
            </p:cNvPr>
            <p:cNvSpPr txBox="1"/>
            <p:nvPr/>
          </p:nvSpPr>
          <p:spPr>
            <a:xfrm>
              <a:off x="6631266" y="5676136"/>
              <a:ext cx="119501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/>
                <a:t>AWS IAM</a:t>
              </a:r>
            </a:p>
            <a:p>
              <a:pPr algn="ctr"/>
              <a:r>
                <a:rPr lang="en-US" sz="1200" dirty="0"/>
                <a:t>Access Analyzer</a:t>
              </a:r>
            </a:p>
          </p:txBody>
        </p:sp>
        <p:pic>
          <p:nvPicPr>
            <p:cNvPr id="42" name="Graphic 41">
              <a:extLst>
                <a:ext uri="{FF2B5EF4-FFF2-40B4-BE49-F238E27FC236}">
                  <a16:creationId xmlns:a16="http://schemas.microsoft.com/office/drawing/2014/main" id="{8F2171D7-CF69-4AA5-A0B6-B3EC2D347F09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p:blipFill>
          <p:spPr>
            <a:xfrm>
              <a:off x="6997149" y="5206711"/>
              <a:ext cx="407987" cy="457200"/>
            </a:xfrm>
            <a:prstGeom prst="rect">
              <a:avLst/>
            </a:prstGeom>
          </p:spPr>
        </p:pic>
      </p:grp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783DB3F6-C5F3-4E28-B6E2-2FCD92A6C9E5}"/>
              </a:ext>
            </a:extLst>
          </p:cNvPr>
          <p:cNvCxnSpPr>
            <a:cxnSpLocks/>
          </p:cNvCxnSpPr>
          <p:nvPr/>
        </p:nvCxnSpPr>
        <p:spPr>
          <a:xfrm>
            <a:off x="924593" y="7920271"/>
            <a:ext cx="594360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4" name="Group 43">
            <a:extLst>
              <a:ext uri="{FF2B5EF4-FFF2-40B4-BE49-F238E27FC236}">
                <a16:creationId xmlns:a16="http://schemas.microsoft.com/office/drawing/2014/main" id="{10AB594F-6D42-4840-A0F1-2070A7C4E8CE}"/>
              </a:ext>
            </a:extLst>
          </p:cNvPr>
          <p:cNvGrpSpPr/>
          <p:nvPr/>
        </p:nvGrpSpPr>
        <p:grpSpPr>
          <a:xfrm>
            <a:off x="5857922" y="8133013"/>
            <a:ext cx="1147961" cy="920831"/>
            <a:chOff x="7712648" y="5206711"/>
            <a:chExt cx="1147961" cy="920831"/>
          </a:xfrm>
        </p:grpSpPr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C6ED096F-4BD3-4230-B6FB-C5BB591A9987}"/>
                </a:ext>
              </a:extLst>
            </p:cNvPr>
            <p:cNvSpPr txBox="1"/>
            <p:nvPr/>
          </p:nvSpPr>
          <p:spPr>
            <a:xfrm>
              <a:off x="7712648" y="5676136"/>
              <a:ext cx="1147961" cy="4514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380"/>
                </a:lnSpc>
              </a:pPr>
              <a:r>
                <a:rPr lang="en-US" sz="1200" dirty="0"/>
                <a:t>Organization trail</a:t>
              </a:r>
            </a:p>
          </p:txBody>
        </p:sp>
        <p:pic>
          <p:nvPicPr>
            <p:cNvPr id="46" name="Graphic 23">
              <a:extLst>
                <a:ext uri="{FF2B5EF4-FFF2-40B4-BE49-F238E27FC236}">
                  <a16:creationId xmlns:a16="http://schemas.microsoft.com/office/drawing/2014/main" id="{612E19C3-99F4-4D4D-8040-C0E2F8809DB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8">
              <a:extLs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rcRect/>
            <a:stretch/>
          </p:blipFill>
          <p:spPr bwMode="auto">
            <a:xfrm>
              <a:off x="8028659" y="5206711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47" name="Group 46">
            <a:extLst>
              <a:ext uri="{FF2B5EF4-FFF2-40B4-BE49-F238E27FC236}">
                <a16:creationId xmlns:a16="http://schemas.microsoft.com/office/drawing/2014/main" id="{D11EAD7D-E239-4053-97FB-990132ACCC47}"/>
              </a:ext>
            </a:extLst>
          </p:cNvPr>
          <p:cNvGrpSpPr/>
          <p:nvPr/>
        </p:nvGrpSpPr>
        <p:grpSpPr>
          <a:xfrm>
            <a:off x="1688887" y="8133011"/>
            <a:ext cx="932222" cy="931090"/>
            <a:chOff x="3519407" y="5206711"/>
            <a:chExt cx="932222" cy="931090"/>
          </a:xfrm>
        </p:grpSpPr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DC253170-C67D-4E2A-95BF-825FE816C864}"/>
                </a:ext>
              </a:extLst>
            </p:cNvPr>
            <p:cNvSpPr txBox="1"/>
            <p:nvPr/>
          </p:nvSpPr>
          <p:spPr>
            <a:xfrm>
              <a:off x="3519407" y="5676136"/>
              <a:ext cx="93222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/>
                <a:t>Amazon</a:t>
              </a:r>
            </a:p>
            <a:p>
              <a:pPr algn="ctr"/>
              <a:r>
                <a:rPr lang="en-US" sz="1200"/>
                <a:t>GuardDuty</a:t>
              </a:r>
              <a:endParaRPr lang="en-US" sz="1200" dirty="0"/>
            </a:p>
          </p:txBody>
        </p:sp>
        <p:pic>
          <p:nvPicPr>
            <p:cNvPr id="49" name="Graphic 19">
              <a:extLst>
                <a:ext uri="{FF2B5EF4-FFF2-40B4-BE49-F238E27FC236}">
                  <a16:creationId xmlns:a16="http://schemas.microsoft.com/office/drawing/2014/main" id="{6DADDD71-670E-4889-828E-5021A765BB8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rcRect/>
            <a:stretch/>
          </p:blipFill>
          <p:spPr bwMode="auto">
            <a:xfrm>
              <a:off x="3754977" y="5206711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50" name="Group 49">
            <a:extLst>
              <a:ext uri="{FF2B5EF4-FFF2-40B4-BE49-F238E27FC236}">
                <a16:creationId xmlns:a16="http://schemas.microsoft.com/office/drawing/2014/main" id="{B98CB7D7-075A-4CC3-9A11-FF7C5A635F4D}"/>
              </a:ext>
            </a:extLst>
          </p:cNvPr>
          <p:cNvGrpSpPr/>
          <p:nvPr/>
        </p:nvGrpSpPr>
        <p:grpSpPr>
          <a:xfrm>
            <a:off x="2498738" y="8133011"/>
            <a:ext cx="1449440" cy="746424"/>
            <a:chOff x="4341273" y="5206711"/>
            <a:chExt cx="1449440" cy="746424"/>
          </a:xfrm>
        </p:grpSpPr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E365240E-43D9-4180-8286-19AA97974B47}"/>
                </a:ext>
              </a:extLst>
            </p:cNvPr>
            <p:cNvSpPr txBox="1"/>
            <p:nvPr/>
          </p:nvSpPr>
          <p:spPr>
            <a:xfrm>
              <a:off x="4341273" y="5676136"/>
              <a:ext cx="144944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/>
                <a:t>Amazon </a:t>
              </a:r>
              <a:r>
                <a:rPr lang="en-US" sz="1200" dirty="0"/>
                <a:t>Macie</a:t>
              </a:r>
            </a:p>
          </p:txBody>
        </p:sp>
        <p:pic>
          <p:nvPicPr>
            <p:cNvPr id="52" name="Graphic 6">
              <a:extLst>
                <a:ext uri="{FF2B5EF4-FFF2-40B4-BE49-F238E27FC236}">
                  <a16:creationId xmlns:a16="http://schemas.microsoft.com/office/drawing/2014/main" id="{46F3D455-3117-4988-B4D4-5574A95E0FF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0">
              <a:extLst>
                <a:ext uri="{96DAC541-7B7A-43D3-8B79-37D633B846F1}">
                  <asvg:svgBlip xmlns:asvg="http://schemas.microsoft.com/office/drawing/2016/SVG/main" r:embed="rId21"/>
                </a:ext>
              </a:extLst>
            </a:blip>
            <a:srcRect/>
            <a:stretch/>
          </p:blipFill>
          <p:spPr bwMode="auto">
            <a:xfrm>
              <a:off x="4835701" y="5206711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id="{664A7B1E-C5CD-4A67-A30A-F847AC8E0BD8}"/>
              </a:ext>
            </a:extLst>
          </p:cNvPr>
          <p:cNvGrpSpPr/>
          <p:nvPr/>
        </p:nvGrpSpPr>
        <p:grpSpPr>
          <a:xfrm>
            <a:off x="3825807" y="8133011"/>
            <a:ext cx="1081840" cy="746424"/>
            <a:chOff x="5587035" y="5206711"/>
            <a:chExt cx="1081840" cy="746424"/>
          </a:xfrm>
        </p:grpSpPr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35F4044B-86A4-444B-8DE4-8CCD7CAA8FC4}"/>
                </a:ext>
              </a:extLst>
            </p:cNvPr>
            <p:cNvSpPr txBox="1"/>
            <p:nvPr/>
          </p:nvSpPr>
          <p:spPr>
            <a:xfrm>
              <a:off x="5587035" y="5676136"/>
              <a:ext cx="108184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/>
                <a:t>AWS Config</a:t>
              </a:r>
            </a:p>
          </p:txBody>
        </p:sp>
        <p:pic>
          <p:nvPicPr>
            <p:cNvPr id="55" name="Graphic 8">
              <a:extLst>
                <a:ext uri="{FF2B5EF4-FFF2-40B4-BE49-F238E27FC236}">
                  <a16:creationId xmlns:a16="http://schemas.microsoft.com/office/drawing/2014/main" id="{265B06D9-9BC6-4E13-A633-AECCFCF6A14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2">
              <a:extLst>
                <a:ext uri="{96DAC541-7B7A-43D3-8B79-37D633B846F1}">
                  <asvg:svgBlip xmlns:asvg="http://schemas.microsoft.com/office/drawing/2016/SVG/main" r:embed="rId23"/>
                </a:ext>
              </a:extLst>
            </a:blip>
            <a:srcRect/>
            <a:stretch/>
          </p:blipFill>
          <p:spPr bwMode="auto">
            <a:xfrm>
              <a:off x="5916425" y="5206711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56" name="Group 55">
            <a:extLst>
              <a:ext uri="{FF2B5EF4-FFF2-40B4-BE49-F238E27FC236}">
                <a16:creationId xmlns:a16="http://schemas.microsoft.com/office/drawing/2014/main" id="{1435E083-B4B3-49D4-93AF-0DC85BD20D91}"/>
              </a:ext>
            </a:extLst>
          </p:cNvPr>
          <p:cNvGrpSpPr/>
          <p:nvPr/>
        </p:nvGrpSpPr>
        <p:grpSpPr>
          <a:xfrm>
            <a:off x="778006" y="8133011"/>
            <a:ext cx="1033252" cy="931090"/>
            <a:chOff x="2404134" y="5206711"/>
            <a:chExt cx="1033252" cy="931090"/>
          </a:xfrm>
        </p:grpSpPr>
        <p:pic>
          <p:nvPicPr>
            <p:cNvPr id="57" name="Graphic 19">
              <a:extLst>
                <a:ext uri="{FF2B5EF4-FFF2-40B4-BE49-F238E27FC236}">
                  <a16:creationId xmlns:a16="http://schemas.microsoft.com/office/drawing/2014/main" id="{3A4C2CEF-0F35-4AED-A258-629901B6FF8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rcRect/>
            <a:stretch/>
          </p:blipFill>
          <p:spPr bwMode="auto">
            <a:xfrm>
              <a:off x="2674253" y="5206711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023D5C9A-2150-4712-B06B-638D87A4E521}"/>
                </a:ext>
              </a:extLst>
            </p:cNvPr>
            <p:cNvSpPr txBox="1"/>
            <p:nvPr/>
          </p:nvSpPr>
          <p:spPr>
            <a:xfrm>
              <a:off x="2404134" y="5676136"/>
              <a:ext cx="10332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/>
                <a:t>AWS Security Hub CSPM</a:t>
              </a:r>
            </a:p>
          </p:txBody>
        </p:sp>
      </p:grpSp>
      <p:grpSp>
        <p:nvGrpSpPr>
          <p:cNvPr id="59" name="Group 58">
            <a:extLst>
              <a:ext uri="{FF2B5EF4-FFF2-40B4-BE49-F238E27FC236}">
                <a16:creationId xmlns:a16="http://schemas.microsoft.com/office/drawing/2014/main" id="{8E160A83-8AE0-4564-93DD-14A51ED2482A}"/>
              </a:ext>
            </a:extLst>
          </p:cNvPr>
          <p:cNvGrpSpPr/>
          <p:nvPr/>
        </p:nvGrpSpPr>
        <p:grpSpPr>
          <a:xfrm>
            <a:off x="553244" y="5455932"/>
            <a:ext cx="1364961" cy="965410"/>
            <a:chOff x="1523478" y="1290107"/>
            <a:chExt cx="1364961" cy="965410"/>
          </a:xfrm>
        </p:grpSpPr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F94359D7-30E0-404C-BEA2-C4E13C12464D}"/>
                </a:ext>
              </a:extLst>
            </p:cNvPr>
            <p:cNvSpPr txBox="1"/>
            <p:nvPr/>
          </p:nvSpPr>
          <p:spPr>
            <a:xfrm>
              <a:off x="1523478" y="1732297"/>
              <a:ext cx="136496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/>
                <a:t>Log Archive</a:t>
              </a:r>
            </a:p>
            <a:p>
              <a:pPr algn="ctr"/>
              <a:r>
                <a:rPr lang="en-US" sz="1400"/>
                <a:t>account</a:t>
              </a:r>
              <a:endParaRPr lang="en-US" sz="1400" dirty="0"/>
            </a:p>
          </p:txBody>
        </p:sp>
        <p:pic>
          <p:nvPicPr>
            <p:cNvPr id="61" name="Graphic 7">
              <a:extLst>
                <a:ext uri="{FF2B5EF4-FFF2-40B4-BE49-F238E27FC236}">
                  <a16:creationId xmlns:a16="http://schemas.microsoft.com/office/drawing/2014/main" id="{C5322B5E-1582-427C-A743-5CF8E3EABF5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rcRect/>
            <a:stretch/>
          </p:blipFill>
          <p:spPr bwMode="auto">
            <a:xfrm>
              <a:off x="1984159" y="1290107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cxnSp>
        <p:nvCxnSpPr>
          <p:cNvPr id="62" name="Straight Arrow Connector 61">
            <a:extLst>
              <a:ext uri="{FF2B5EF4-FFF2-40B4-BE49-F238E27FC236}">
                <a16:creationId xmlns:a16="http://schemas.microsoft.com/office/drawing/2014/main" id="{9099F6B0-9179-4738-B9B4-1E36450661AA}"/>
              </a:ext>
            </a:extLst>
          </p:cNvPr>
          <p:cNvCxnSpPr>
            <a:cxnSpLocks/>
          </p:cNvCxnSpPr>
          <p:nvPr/>
        </p:nvCxnSpPr>
        <p:spPr>
          <a:xfrm flipH="1" flipV="1">
            <a:off x="4705491" y="6419606"/>
            <a:ext cx="685632" cy="500241"/>
          </a:xfrm>
          <a:prstGeom prst="straightConnector1">
            <a:avLst/>
          </a:prstGeom>
          <a:ln w="22225">
            <a:solidFill>
              <a:schemeClr val="tx1"/>
            </a:solidFill>
            <a:prstDash val="soli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TextBox 62">
            <a:extLst>
              <a:ext uri="{FF2B5EF4-FFF2-40B4-BE49-F238E27FC236}">
                <a16:creationId xmlns:a16="http://schemas.microsoft.com/office/drawing/2014/main" id="{98532601-6AA0-46C2-987B-717549C06420}"/>
              </a:ext>
            </a:extLst>
          </p:cNvPr>
          <p:cNvSpPr txBox="1"/>
          <p:nvPr/>
        </p:nvSpPr>
        <p:spPr>
          <a:xfrm>
            <a:off x="4939210" y="6962052"/>
            <a:ext cx="1134101" cy="4539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380"/>
              </a:lnSpc>
            </a:pPr>
            <a:r>
              <a:rPr lang="en-US" sz="1400"/>
              <a:t>AWS WAF</a:t>
            </a:r>
            <a:endParaRPr lang="en-US" sz="1400" dirty="0"/>
          </a:p>
          <a:p>
            <a:pPr algn="ctr">
              <a:lnSpc>
                <a:spcPts val="1380"/>
              </a:lnSpc>
            </a:pPr>
            <a:r>
              <a:rPr lang="en-US" sz="1400"/>
              <a:t>logs</a:t>
            </a:r>
            <a:endParaRPr lang="en-US" sz="1400" dirty="0"/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CEF205CE-306A-43F8-B0DF-BC253015A310}"/>
              </a:ext>
            </a:extLst>
          </p:cNvPr>
          <p:cNvSpPr txBox="1"/>
          <p:nvPr/>
        </p:nvSpPr>
        <p:spPr>
          <a:xfrm>
            <a:off x="1150248" y="1669947"/>
            <a:ext cx="23629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OU – Security</a:t>
            </a:r>
          </a:p>
        </p:txBody>
      </p:sp>
      <p:pic>
        <p:nvPicPr>
          <p:cNvPr id="65" name="Graphic 17">
            <a:extLst>
              <a:ext uri="{FF2B5EF4-FFF2-40B4-BE49-F238E27FC236}">
                <a16:creationId xmlns:a16="http://schemas.microsoft.com/office/drawing/2014/main" id="{937B1624-4EC7-4F28-8D4D-FC1393E471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rcRect/>
          <a:stretch/>
        </p:blipFill>
        <p:spPr bwMode="auto">
          <a:xfrm>
            <a:off x="608617" y="1595682"/>
            <a:ext cx="548640" cy="548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6" name="TextBox 65">
            <a:extLst>
              <a:ext uri="{FF2B5EF4-FFF2-40B4-BE49-F238E27FC236}">
                <a16:creationId xmlns:a16="http://schemas.microsoft.com/office/drawing/2014/main" id="{8E220F42-8605-4202-9684-0B85F2A69C1D}"/>
              </a:ext>
            </a:extLst>
          </p:cNvPr>
          <p:cNvSpPr txBox="1"/>
          <p:nvPr/>
        </p:nvSpPr>
        <p:spPr>
          <a:xfrm>
            <a:off x="7889163" y="1669947"/>
            <a:ext cx="23629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OU – Infrastructure</a:t>
            </a:r>
          </a:p>
        </p:txBody>
      </p:sp>
      <p:pic>
        <p:nvPicPr>
          <p:cNvPr id="67" name="Graphic 17">
            <a:extLst>
              <a:ext uri="{FF2B5EF4-FFF2-40B4-BE49-F238E27FC236}">
                <a16:creationId xmlns:a16="http://schemas.microsoft.com/office/drawing/2014/main" id="{EF741A74-85B8-49C8-9886-C4D297CEDD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rcRect/>
          <a:stretch/>
        </p:blipFill>
        <p:spPr bwMode="auto">
          <a:xfrm>
            <a:off x="7348152" y="1595682"/>
            <a:ext cx="548640" cy="548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8" name="Rectangle 67">
            <a:extLst>
              <a:ext uri="{FF2B5EF4-FFF2-40B4-BE49-F238E27FC236}">
                <a16:creationId xmlns:a16="http://schemas.microsoft.com/office/drawing/2014/main" id="{1AA719CF-714E-47D1-9AC3-78B0E743CB3A}"/>
              </a:ext>
            </a:extLst>
          </p:cNvPr>
          <p:cNvSpPr/>
          <p:nvPr/>
        </p:nvSpPr>
        <p:spPr>
          <a:xfrm>
            <a:off x="7387429" y="2203148"/>
            <a:ext cx="6695434" cy="4881296"/>
          </a:xfrm>
          <a:prstGeom prst="rect">
            <a:avLst/>
          </a:prstGeom>
          <a:noFill/>
          <a:ln w="34925" cmpd="dbl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69" name="Group 68">
            <a:extLst>
              <a:ext uri="{FF2B5EF4-FFF2-40B4-BE49-F238E27FC236}">
                <a16:creationId xmlns:a16="http://schemas.microsoft.com/office/drawing/2014/main" id="{BB6B4DFD-9272-4062-92A0-5FD11E21DB64}"/>
              </a:ext>
            </a:extLst>
          </p:cNvPr>
          <p:cNvGrpSpPr/>
          <p:nvPr/>
        </p:nvGrpSpPr>
        <p:grpSpPr>
          <a:xfrm>
            <a:off x="8339860" y="2489676"/>
            <a:ext cx="1134104" cy="616063"/>
            <a:chOff x="2248016" y="1915634"/>
            <a:chExt cx="1134104" cy="616063"/>
          </a:xfrm>
        </p:grpSpPr>
        <p:sp>
          <p:nvSpPr>
            <p:cNvPr id="70" name="TextBox 69">
              <a:extLst>
                <a:ext uri="{FF2B5EF4-FFF2-40B4-BE49-F238E27FC236}">
                  <a16:creationId xmlns:a16="http://schemas.microsoft.com/office/drawing/2014/main" id="{6A85CF7B-F8E6-4B9A-896F-1C7829B5EA1F}"/>
                </a:ext>
              </a:extLst>
            </p:cNvPr>
            <p:cNvSpPr txBox="1"/>
            <p:nvPr/>
          </p:nvSpPr>
          <p:spPr>
            <a:xfrm>
              <a:off x="2248016" y="2270087"/>
              <a:ext cx="113410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dirty="0"/>
                <a:t>Permissions</a:t>
              </a:r>
            </a:p>
          </p:txBody>
        </p:sp>
        <p:pic>
          <p:nvPicPr>
            <p:cNvPr id="71" name="Graphic 70">
              <a:extLst>
                <a:ext uri="{FF2B5EF4-FFF2-40B4-BE49-F238E27FC236}">
                  <a16:creationId xmlns:a16="http://schemas.microsoft.com/office/drawing/2014/main" id="{63E79012-0C8F-4A08-AB5A-AD244CA6C2D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2615053" y="1915634"/>
              <a:ext cx="400030" cy="400030"/>
            </a:xfrm>
            <a:prstGeom prst="rect">
              <a:avLst/>
            </a:prstGeom>
          </p:spPr>
        </p:pic>
      </p:grpSp>
      <p:grpSp>
        <p:nvGrpSpPr>
          <p:cNvPr id="72" name="Group 71">
            <a:extLst>
              <a:ext uri="{FF2B5EF4-FFF2-40B4-BE49-F238E27FC236}">
                <a16:creationId xmlns:a16="http://schemas.microsoft.com/office/drawing/2014/main" id="{8C7B3723-DCE6-4AC1-A3E8-C6E022D6A121}"/>
              </a:ext>
            </a:extLst>
          </p:cNvPr>
          <p:cNvGrpSpPr/>
          <p:nvPr/>
        </p:nvGrpSpPr>
        <p:grpSpPr>
          <a:xfrm>
            <a:off x="9173618" y="2400383"/>
            <a:ext cx="644414" cy="569276"/>
            <a:chOff x="10297579" y="5276566"/>
            <a:chExt cx="644414" cy="569276"/>
          </a:xfrm>
        </p:grpSpPr>
        <p:sp>
          <p:nvSpPr>
            <p:cNvPr id="73" name="TextBox 72">
              <a:extLst>
                <a:ext uri="{FF2B5EF4-FFF2-40B4-BE49-F238E27FC236}">
                  <a16:creationId xmlns:a16="http://schemas.microsoft.com/office/drawing/2014/main" id="{056164D8-1259-4BE4-8D59-C287991712C7}"/>
                </a:ext>
              </a:extLst>
            </p:cNvPr>
            <p:cNvSpPr txBox="1"/>
            <p:nvPr/>
          </p:nvSpPr>
          <p:spPr>
            <a:xfrm>
              <a:off x="10297579" y="5584232"/>
              <a:ext cx="64441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dirty="0"/>
                <a:t>Roles</a:t>
              </a:r>
            </a:p>
          </p:txBody>
        </p:sp>
        <p:pic>
          <p:nvPicPr>
            <p:cNvPr id="74" name="Graphic 73">
              <a:extLst>
                <a:ext uri="{FF2B5EF4-FFF2-40B4-BE49-F238E27FC236}">
                  <a16:creationId xmlns:a16="http://schemas.microsoft.com/office/drawing/2014/main" id="{E0C7C18A-8D6F-4250-9B1B-9DC32A99B6B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0384836" y="5276566"/>
              <a:ext cx="469900" cy="469900"/>
            </a:xfrm>
            <a:prstGeom prst="rect">
              <a:avLst/>
            </a:prstGeom>
          </p:spPr>
        </p:pic>
      </p:grpSp>
      <p:cxnSp>
        <p:nvCxnSpPr>
          <p:cNvPr id="75" name="Straight Connector 74">
            <a:extLst>
              <a:ext uri="{FF2B5EF4-FFF2-40B4-BE49-F238E27FC236}">
                <a16:creationId xmlns:a16="http://schemas.microsoft.com/office/drawing/2014/main" id="{BE1FCBB0-1752-4A9C-93C7-BC0941DE3800}"/>
              </a:ext>
            </a:extLst>
          </p:cNvPr>
          <p:cNvCxnSpPr>
            <a:cxnSpLocks/>
          </p:cNvCxnSpPr>
          <p:nvPr/>
        </p:nvCxnSpPr>
        <p:spPr>
          <a:xfrm flipH="1">
            <a:off x="9807028" y="2402810"/>
            <a:ext cx="0" cy="980469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Connector 75">
            <a:extLst>
              <a:ext uri="{FF2B5EF4-FFF2-40B4-BE49-F238E27FC236}">
                <a16:creationId xmlns:a16="http://schemas.microsoft.com/office/drawing/2014/main" id="{122A6FBF-AF7F-4897-A092-4B1E11BB9864}"/>
              </a:ext>
            </a:extLst>
          </p:cNvPr>
          <p:cNvCxnSpPr>
            <a:cxnSpLocks/>
          </p:cNvCxnSpPr>
          <p:nvPr/>
        </p:nvCxnSpPr>
        <p:spPr>
          <a:xfrm>
            <a:off x="8472083" y="2402810"/>
            <a:ext cx="0" cy="980469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7" name="Group 76">
            <a:extLst>
              <a:ext uri="{FF2B5EF4-FFF2-40B4-BE49-F238E27FC236}">
                <a16:creationId xmlns:a16="http://schemas.microsoft.com/office/drawing/2014/main" id="{E86068F8-77DE-45C8-A57E-BF6361805000}"/>
              </a:ext>
            </a:extLst>
          </p:cNvPr>
          <p:cNvGrpSpPr/>
          <p:nvPr/>
        </p:nvGrpSpPr>
        <p:grpSpPr>
          <a:xfrm>
            <a:off x="9838806" y="3726647"/>
            <a:ext cx="1827506" cy="1285516"/>
            <a:chOff x="10005061" y="4433236"/>
            <a:chExt cx="1827506" cy="1285516"/>
          </a:xfrm>
        </p:grpSpPr>
        <p:cxnSp>
          <p:nvCxnSpPr>
            <p:cNvPr id="78" name="Straight Arrow Connector 77">
              <a:extLst>
                <a:ext uri="{FF2B5EF4-FFF2-40B4-BE49-F238E27FC236}">
                  <a16:creationId xmlns:a16="http://schemas.microsoft.com/office/drawing/2014/main" id="{B7BACC43-1184-4BA4-A5A8-644D0E788512}"/>
                </a:ext>
              </a:extLst>
            </p:cNvPr>
            <p:cNvCxnSpPr>
              <a:cxnSpLocks/>
            </p:cNvCxnSpPr>
            <p:nvPr/>
          </p:nvCxnSpPr>
          <p:spPr>
            <a:xfrm rot="20483727" flipV="1">
              <a:off x="11139965" y="4751935"/>
              <a:ext cx="685800" cy="7230"/>
            </a:xfrm>
            <a:prstGeom prst="straightConnector1">
              <a:avLst/>
            </a:prstGeom>
            <a:ln w="12700">
              <a:solidFill>
                <a:schemeClr val="tx1"/>
              </a:solidFill>
              <a:prstDash val="solid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9" name="TextBox 78">
              <a:extLst>
                <a:ext uri="{FF2B5EF4-FFF2-40B4-BE49-F238E27FC236}">
                  <a16:creationId xmlns:a16="http://schemas.microsoft.com/office/drawing/2014/main" id="{CF97ADB2-73F4-4604-8D15-27D0FA8835A4}"/>
                </a:ext>
              </a:extLst>
            </p:cNvPr>
            <p:cNvSpPr txBox="1"/>
            <p:nvPr/>
          </p:nvSpPr>
          <p:spPr>
            <a:xfrm rot="20483727">
              <a:off x="11088085" y="4558977"/>
              <a:ext cx="744482" cy="4538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380"/>
                </a:lnSpc>
              </a:pPr>
              <a:r>
                <a:rPr lang="en-US" sz="1400" dirty="0"/>
                <a:t>DNS</a:t>
              </a:r>
            </a:p>
            <a:p>
              <a:pPr algn="ctr">
                <a:lnSpc>
                  <a:spcPts val="1380"/>
                </a:lnSpc>
              </a:pPr>
              <a:r>
                <a:rPr lang="en-US" sz="1400" dirty="0"/>
                <a:t>l</a:t>
              </a:r>
              <a:r>
                <a:rPr lang="en-US" sz="1400"/>
                <a:t>ogs</a:t>
              </a:r>
              <a:endParaRPr lang="en-US" sz="1400" dirty="0"/>
            </a:p>
          </p:txBody>
        </p:sp>
        <p:sp>
          <p:nvSpPr>
            <p:cNvPr id="80" name="TextBox 79">
              <a:extLst>
                <a:ext uri="{FF2B5EF4-FFF2-40B4-BE49-F238E27FC236}">
                  <a16:creationId xmlns:a16="http://schemas.microsoft.com/office/drawing/2014/main" id="{47A5D11C-5F47-4B19-8B2E-E43F163655F2}"/>
                </a:ext>
              </a:extLst>
            </p:cNvPr>
            <p:cNvSpPr txBox="1"/>
            <p:nvPr/>
          </p:nvSpPr>
          <p:spPr>
            <a:xfrm>
              <a:off x="10005061" y="5195532"/>
              <a:ext cx="156004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/>
                <a:t>Amazon </a:t>
              </a:r>
              <a:r>
                <a:rPr lang="en-US" sz="1400"/>
                <a:t>Route 53</a:t>
              </a:r>
            </a:p>
            <a:p>
              <a:pPr algn="ctr"/>
              <a:r>
                <a:rPr lang="en-US" sz="1400"/>
                <a:t>hosted zones</a:t>
              </a:r>
              <a:endParaRPr lang="en-US" sz="1400" dirty="0"/>
            </a:p>
          </p:txBody>
        </p:sp>
        <p:pic>
          <p:nvPicPr>
            <p:cNvPr id="81" name="Graphic 21">
              <a:extLst>
                <a:ext uri="{FF2B5EF4-FFF2-40B4-BE49-F238E27FC236}">
                  <a16:creationId xmlns:a16="http://schemas.microsoft.com/office/drawing/2014/main" id="{38503CB1-AE3A-4957-921A-593CA503EA1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6">
              <a:extLst>
                <a:ext uri="{96DAC541-7B7A-43D3-8B79-37D633B846F1}">
                  <asvg:svgBlip xmlns:asvg="http://schemas.microsoft.com/office/drawing/2016/SVG/main" r:embed="rId27"/>
                </a:ext>
              </a:extLst>
            </a:blip>
            <a:srcRect/>
            <a:stretch/>
          </p:blipFill>
          <p:spPr bwMode="auto">
            <a:xfrm>
              <a:off x="10404081" y="4433236"/>
              <a:ext cx="762000" cy="762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82" name="Group 81">
            <a:extLst>
              <a:ext uri="{FF2B5EF4-FFF2-40B4-BE49-F238E27FC236}">
                <a16:creationId xmlns:a16="http://schemas.microsoft.com/office/drawing/2014/main" id="{0EF4B074-46A1-48A9-961B-AC5BF11D53B8}"/>
              </a:ext>
            </a:extLst>
          </p:cNvPr>
          <p:cNvGrpSpPr/>
          <p:nvPr/>
        </p:nvGrpSpPr>
        <p:grpSpPr>
          <a:xfrm>
            <a:off x="7265114" y="2383579"/>
            <a:ext cx="1364961" cy="965410"/>
            <a:chOff x="1523478" y="1290107"/>
            <a:chExt cx="1364961" cy="965410"/>
          </a:xfrm>
        </p:grpSpPr>
        <p:sp>
          <p:nvSpPr>
            <p:cNvPr id="83" name="TextBox 82">
              <a:extLst>
                <a:ext uri="{FF2B5EF4-FFF2-40B4-BE49-F238E27FC236}">
                  <a16:creationId xmlns:a16="http://schemas.microsoft.com/office/drawing/2014/main" id="{618BAAB0-C99F-4AA4-A0D3-420838F0B270}"/>
                </a:ext>
              </a:extLst>
            </p:cNvPr>
            <p:cNvSpPr txBox="1"/>
            <p:nvPr/>
          </p:nvSpPr>
          <p:spPr>
            <a:xfrm>
              <a:off x="1523478" y="1732297"/>
              <a:ext cx="136496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/>
                <a:t>Network </a:t>
              </a:r>
            </a:p>
            <a:p>
              <a:pPr algn="ctr"/>
              <a:r>
                <a:rPr lang="en-US" sz="1400"/>
                <a:t>account</a:t>
              </a:r>
              <a:endParaRPr lang="en-US" sz="1400" dirty="0"/>
            </a:p>
          </p:txBody>
        </p:sp>
        <p:pic>
          <p:nvPicPr>
            <p:cNvPr id="84" name="Graphic 7">
              <a:extLst>
                <a:ext uri="{FF2B5EF4-FFF2-40B4-BE49-F238E27FC236}">
                  <a16:creationId xmlns:a16="http://schemas.microsoft.com/office/drawing/2014/main" id="{52AD28C1-886A-440B-91B3-B344385F519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rcRect/>
            <a:stretch/>
          </p:blipFill>
          <p:spPr bwMode="auto">
            <a:xfrm>
              <a:off x="1984159" y="1290107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85" name="Group 84">
            <a:extLst>
              <a:ext uri="{FF2B5EF4-FFF2-40B4-BE49-F238E27FC236}">
                <a16:creationId xmlns:a16="http://schemas.microsoft.com/office/drawing/2014/main" id="{E316E62F-FAA5-4B82-97AF-4D75F44702D6}"/>
              </a:ext>
            </a:extLst>
          </p:cNvPr>
          <p:cNvGrpSpPr/>
          <p:nvPr/>
        </p:nvGrpSpPr>
        <p:grpSpPr>
          <a:xfrm>
            <a:off x="11785246" y="5684537"/>
            <a:ext cx="1195014" cy="931090"/>
            <a:chOff x="6631266" y="5206711"/>
            <a:chExt cx="1195014" cy="931090"/>
          </a:xfrm>
        </p:grpSpPr>
        <p:sp>
          <p:nvSpPr>
            <p:cNvPr id="86" name="TextBox 85">
              <a:extLst>
                <a:ext uri="{FF2B5EF4-FFF2-40B4-BE49-F238E27FC236}">
                  <a16:creationId xmlns:a16="http://schemas.microsoft.com/office/drawing/2014/main" id="{9FA24721-9C55-4FB1-AB78-167DD66A5082}"/>
                </a:ext>
              </a:extLst>
            </p:cNvPr>
            <p:cNvSpPr txBox="1"/>
            <p:nvPr/>
          </p:nvSpPr>
          <p:spPr>
            <a:xfrm>
              <a:off x="6631266" y="5676136"/>
              <a:ext cx="119501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/>
                <a:t>AWS IAM</a:t>
              </a:r>
            </a:p>
            <a:p>
              <a:pPr algn="ctr"/>
              <a:r>
                <a:rPr lang="en-US" sz="1200" dirty="0"/>
                <a:t>Access Analyzer</a:t>
              </a:r>
            </a:p>
          </p:txBody>
        </p:sp>
        <p:pic>
          <p:nvPicPr>
            <p:cNvPr id="87" name="Graphic 86">
              <a:extLst>
                <a:ext uri="{FF2B5EF4-FFF2-40B4-BE49-F238E27FC236}">
                  <a16:creationId xmlns:a16="http://schemas.microsoft.com/office/drawing/2014/main" id="{CA82D94A-EAE2-4F37-BBAE-666573827486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p:blipFill>
          <p:spPr>
            <a:xfrm>
              <a:off x="6997149" y="5206711"/>
              <a:ext cx="407987" cy="457200"/>
            </a:xfrm>
            <a:prstGeom prst="rect">
              <a:avLst/>
            </a:prstGeom>
          </p:spPr>
        </p:pic>
      </p:grpSp>
      <p:cxnSp>
        <p:nvCxnSpPr>
          <p:cNvPr id="88" name="Straight Connector 87">
            <a:extLst>
              <a:ext uri="{FF2B5EF4-FFF2-40B4-BE49-F238E27FC236}">
                <a16:creationId xmlns:a16="http://schemas.microsoft.com/office/drawing/2014/main" id="{155D3D67-DD7A-4B7F-840F-03C88C6E846A}"/>
              </a:ext>
            </a:extLst>
          </p:cNvPr>
          <p:cNvCxnSpPr>
            <a:cxnSpLocks/>
          </p:cNvCxnSpPr>
          <p:nvPr/>
        </p:nvCxnSpPr>
        <p:spPr>
          <a:xfrm>
            <a:off x="7590914" y="5395804"/>
            <a:ext cx="630936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9" name="Group 88">
            <a:extLst>
              <a:ext uri="{FF2B5EF4-FFF2-40B4-BE49-F238E27FC236}">
                <a16:creationId xmlns:a16="http://schemas.microsoft.com/office/drawing/2014/main" id="{E9F75341-0D4D-45AB-B37A-1CF09E31E2F2}"/>
              </a:ext>
            </a:extLst>
          </p:cNvPr>
          <p:cNvGrpSpPr/>
          <p:nvPr/>
        </p:nvGrpSpPr>
        <p:grpSpPr>
          <a:xfrm>
            <a:off x="12903612" y="5684539"/>
            <a:ext cx="1147961" cy="920831"/>
            <a:chOff x="7712648" y="5206711"/>
            <a:chExt cx="1147961" cy="920831"/>
          </a:xfrm>
        </p:grpSpPr>
        <p:sp>
          <p:nvSpPr>
            <p:cNvPr id="90" name="TextBox 89">
              <a:extLst>
                <a:ext uri="{FF2B5EF4-FFF2-40B4-BE49-F238E27FC236}">
                  <a16:creationId xmlns:a16="http://schemas.microsoft.com/office/drawing/2014/main" id="{499A11DF-1F18-4F54-B8BA-FD9ACDA377D5}"/>
                </a:ext>
              </a:extLst>
            </p:cNvPr>
            <p:cNvSpPr txBox="1"/>
            <p:nvPr/>
          </p:nvSpPr>
          <p:spPr>
            <a:xfrm>
              <a:off x="7712648" y="5676136"/>
              <a:ext cx="1147961" cy="4514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380"/>
                </a:lnSpc>
              </a:pPr>
              <a:r>
                <a:rPr lang="en-US" sz="1200" dirty="0"/>
                <a:t>Organization trail</a:t>
              </a:r>
            </a:p>
          </p:txBody>
        </p:sp>
        <p:pic>
          <p:nvPicPr>
            <p:cNvPr id="91" name="Graphic 23">
              <a:extLst>
                <a:ext uri="{FF2B5EF4-FFF2-40B4-BE49-F238E27FC236}">
                  <a16:creationId xmlns:a16="http://schemas.microsoft.com/office/drawing/2014/main" id="{0A6226D6-D402-4C74-A95F-498DE93AAD3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8">
              <a:extLs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rcRect/>
            <a:stretch/>
          </p:blipFill>
          <p:spPr bwMode="auto">
            <a:xfrm>
              <a:off x="8028659" y="5206711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92" name="Group 91">
            <a:extLst>
              <a:ext uri="{FF2B5EF4-FFF2-40B4-BE49-F238E27FC236}">
                <a16:creationId xmlns:a16="http://schemas.microsoft.com/office/drawing/2014/main" id="{41AABB1B-3B81-4959-9C17-E89732CB3533}"/>
              </a:ext>
            </a:extLst>
          </p:cNvPr>
          <p:cNvGrpSpPr/>
          <p:nvPr/>
        </p:nvGrpSpPr>
        <p:grpSpPr>
          <a:xfrm>
            <a:off x="8551697" y="5684537"/>
            <a:ext cx="932222" cy="931090"/>
            <a:chOff x="3519407" y="5206711"/>
            <a:chExt cx="932222" cy="931090"/>
          </a:xfrm>
        </p:grpSpPr>
        <p:sp>
          <p:nvSpPr>
            <p:cNvPr id="93" name="TextBox 92">
              <a:extLst>
                <a:ext uri="{FF2B5EF4-FFF2-40B4-BE49-F238E27FC236}">
                  <a16:creationId xmlns:a16="http://schemas.microsoft.com/office/drawing/2014/main" id="{16D67F98-4EAA-416F-AAB1-52758E660114}"/>
                </a:ext>
              </a:extLst>
            </p:cNvPr>
            <p:cNvSpPr txBox="1"/>
            <p:nvPr/>
          </p:nvSpPr>
          <p:spPr>
            <a:xfrm>
              <a:off x="3519407" y="5676136"/>
              <a:ext cx="93222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/>
                <a:t>Amazon</a:t>
              </a:r>
            </a:p>
            <a:p>
              <a:pPr algn="ctr"/>
              <a:r>
                <a:rPr lang="en-US" sz="1200"/>
                <a:t>GuardDuty</a:t>
              </a:r>
              <a:endParaRPr lang="en-US" sz="1200" dirty="0"/>
            </a:p>
          </p:txBody>
        </p:sp>
        <p:pic>
          <p:nvPicPr>
            <p:cNvPr id="94" name="Graphic 19">
              <a:extLst>
                <a:ext uri="{FF2B5EF4-FFF2-40B4-BE49-F238E27FC236}">
                  <a16:creationId xmlns:a16="http://schemas.microsoft.com/office/drawing/2014/main" id="{18E3DB35-B19D-4346-9807-A78C23572D5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rcRect/>
            <a:stretch/>
          </p:blipFill>
          <p:spPr bwMode="auto">
            <a:xfrm>
              <a:off x="3754977" y="5206711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95" name="Group 94">
            <a:extLst>
              <a:ext uri="{FF2B5EF4-FFF2-40B4-BE49-F238E27FC236}">
                <a16:creationId xmlns:a16="http://schemas.microsoft.com/office/drawing/2014/main" id="{F8353DC1-8EF1-4418-BD9B-4EED9D3D7759}"/>
              </a:ext>
            </a:extLst>
          </p:cNvPr>
          <p:cNvGrpSpPr/>
          <p:nvPr/>
        </p:nvGrpSpPr>
        <p:grpSpPr>
          <a:xfrm>
            <a:off x="10780057" y="5684537"/>
            <a:ext cx="1081840" cy="746424"/>
            <a:chOff x="5587035" y="5206711"/>
            <a:chExt cx="1081840" cy="746424"/>
          </a:xfrm>
        </p:grpSpPr>
        <p:sp>
          <p:nvSpPr>
            <p:cNvPr id="96" name="TextBox 95">
              <a:extLst>
                <a:ext uri="{FF2B5EF4-FFF2-40B4-BE49-F238E27FC236}">
                  <a16:creationId xmlns:a16="http://schemas.microsoft.com/office/drawing/2014/main" id="{4330CD7D-D64D-442C-98EB-7F752906DF60}"/>
                </a:ext>
              </a:extLst>
            </p:cNvPr>
            <p:cNvSpPr txBox="1"/>
            <p:nvPr/>
          </p:nvSpPr>
          <p:spPr>
            <a:xfrm>
              <a:off x="5587035" y="5676136"/>
              <a:ext cx="108184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/>
                <a:t>AWS Config</a:t>
              </a:r>
            </a:p>
          </p:txBody>
        </p:sp>
        <p:pic>
          <p:nvPicPr>
            <p:cNvPr id="97" name="Graphic 8">
              <a:extLst>
                <a:ext uri="{FF2B5EF4-FFF2-40B4-BE49-F238E27FC236}">
                  <a16:creationId xmlns:a16="http://schemas.microsoft.com/office/drawing/2014/main" id="{0D43A94E-7A86-4292-A325-7830CC11091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2">
              <a:extLst>
                <a:ext uri="{96DAC541-7B7A-43D3-8B79-37D633B846F1}">
                  <asvg:svgBlip xmlns:asvg="http://schemas.microsoft.com/office/drawing/2016/SVG/main" r:embed="rId23"/>
                </a:ext>
              </a:extLst>
            </a:blip>
            <a:srcRect/>
            <a:stretch/>
          </p:blipFill>
          <p:spPr bwMode="auto">
            <a:xfrm>
              <a:off x="5916425" y="5206711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98" name="Group 97">
            <a:extLst>
              <a:ext uri="{FF2B5EF4-FFF2-40B4-BE49-F238E27FC236}">
                <a16:creationId xmlns:a16="http://schemas.microsoft.com/office/drawing/2014/main" id="{39ECCC59-916D-436A-833D-4C1A5404C038}"/>
              </a:ext>
            </a:extLst>
          </p:cNvPr>
          <p:cNvGrpSpPr/>
          <p:nvPr/>
        </p:nvGrpSpPr>
        <p:grpSpPr>
          <a:xfrm>
            <a:off x="7595096" y="5684537"/>
            <a:ext cx="1033252" cy="931090"/>
            <a:chOff x="2404134" y="5206711"/>
            <a:chExt cx="1033252" cy="931090"/>
          </a:xfrm>
        </p:grpSpPr>
        <p:pic>
          <p:nvPicPr>
            <p:cNvPr id="99" name="Graphic 19">
              <a:extLst>
                <a:ext uri="{FF2B5EF4-FFF2-40B4-BE49-F238E27FC236}">
                  <a16:creationId xmlns:a16="http://schemas.microsoft.com/office/drawing/2014/main" id="{9EE7252E-2F77-4FCA-AA85-2C0F5B92720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rcRect/>
            <a:stretch/>
          </p:blipFill>
          <p:spPr bwMode="auto">
            <a:xfrm>
              <a:off x="2674253" y="5206711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0" name="TextBox 99">
              <a:extLst>
                <a:ext uri="{FF2B5EF4-FFF2-40B4-BE49-F238E27FC236}">
                  <a16:creationId xmlns:a16="http://schemas.microsoft.com/office/drawing/2014/main" id="{E25C6AC8-E3EC-4A1C-98CD-00A0AACC75A7}"/>
                </a:ext>
              </a:extLst>
            </p:cNvPr>
            <p:cNvSpPr txBox="1"/>
            <p:nvPr/>
          </p:nvSpPr>
          <p:spPr>
            <a:xfrm>
              <a:off x="2404134" y="5676136"/>
              <a:ext cx="10332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/>
                <a:t>AWS Security Hub CSPM</a:t>
              </a:r>
            </a:p>
          </p:txBody>
        </p:sp>
      </p:grpSp>
      <p:grpSp>
        <p:nvGrpSpPr>
          <p:cNvPr id="101" name="Group 100">
            <a:extLst>
              <a:ext uri="{FF2B5EF4-FFF2-40B4-BE49-F238E27FC236}">
                <a16:creationId xmlns:a16="http://schemas.microsoft.com/office/drawing/2014/main" id="{5ACAF9A7-1ABC-4E52-9538-E8635ADBE2F5}"/>
              </a:ext>
            </a:extLst>
          </p:cNvPr>
          <p:cNvGrpSpPr/>
          <p:nvPr/>
        </p:nvGrpSpPr>
        <p:grpSpPr>
          <a:xfrm>
            <a:off x="10210534" y="12529032"/>
            <a:ext cx="1449440" cy="931504"/>
            <a:chOff x="9196162" y="5940645"/>
            <a:chExt cx="1449440" cy="931504"/>
          </a:xfrm>
        </p:grpSpPr>
        <p:sp>
          <p:nvSpPr>
            <p:cNvPr id="102" name="TextBox 101">
              <a:extLst>
                <a:ext uri="{FF2B5EF4-FFF2-40B4-BE49-F238E27FC236}">
                  <a16:creationId xmlns:a16="http://schemas.microsoft.com/office/drawing/2014/main" id="{DA5E9E9D-A279-4283-8CF6-9930933D87A4}"/>
                </a:ext>
              </a:extLst>
            </p:cNvPr>
            <p:cNvSpPr txBox="1"/>
            <p:nvPr/>
          </p:nvSpPr>
          <p:spPr>
            <a:xfrm>
              <a:off x="9196162" y="6410484"/>
              <a:ext cx="144944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/>
                <a:t>Amazon </a:t>
              </a:r>
            </a:p>
            <a:p>
              <a:pPr algn="ctr"/>
              <a:r>
                <a:rPr lang="en-US" sz="1200"/>
                <a:t>EventBridge</a:t>
              </a:r>
              <a:endParaRPr lang="en-US" sz="1200" dirty="0"/>
            </a:p>
          </p:txBody>
        </p:sp>
        <p:pic>
          <p:nvPicPr>
            <p:cNvPr id="103" name="Graphic 19">
              <a:extLst>
                <a:ext uri="{FF2B5EF4-FFF2-40B4-BE49-F238E27FC236}">
                  <a16:creationId xmlns:a16="http://schemas.microsoft.com/office/drawing/2014/main" id="{9EFE7983-CF38-4784-B63C-9FDB6C91193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8">
              <a:extLst>
                <a:ext uri="{96DAC541-7B7A-43D3-8B79-37D633B846F1}">
                  <asvg:svgBlip xmlns:asvg="http://schemas.microsoft.com/office/drawing/2016/SVG/main" r:embed="rId29"/>
                </a:ext>
              </a:extLst>
            </a:blip>
            <a:srcRect/>
            <a:stretch/>
          </p:blipFill>
          <p:spPr bwMode="auto">
            <a:xfrm>
              <a:off x="9701636" y="5940645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04" name="Rectangle 103">
            <a:extLst>
              <a:ext uri="{FF2B5EF4-FFF2-40B4-BE49-F238E27FC236}">
                <a16:creationId xmlns:a16="http://schemas.microsoft.com/office/drawing/2014/main" id="{9EC8F11B-2601-4BD0-80E8-637F46405045}"/>
              </a:ext>
            </a:extLst>
          </p:cNvPr>
          <p:cNvSpPr/>
          <p:nvPr/>
        </p:nvSpPr>
        <p:spPr>
          <a:xfrm>
            <a:off x="854722" y="11695389"/>
            <a:ext cx="3532213" cy="2376968"/>
          </a:xfrm>
          <a:prstGeom prst="rect">
            <a:avLst/>
          </a:prstGeom>
          <a:noFill/>
          <a:ln w="15875">
            <a:solidFill>
              <a:srgbClr val="8C4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2920" tIns="91440"/>
          <a:lstStyle/>
          <a:p>
            <a:pPr>
              <a:defRPr/>
            </a:pPr>
            <a:r>
              <a:rPr lang="en-US" sz="1200">
                <a:ln w="0"/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VPC</a:t>
            </a:r>
          </a:p>
        </p:txBody>
      </p:sp>
      <p:sp>
        <p:nvSpPr>
          <p:cNvPr id="105" name="Rectangle 104">
            <a:extLst>
              <a:ext uri="{FF2B5EF4-FFF2-40B4-BE49-F238E27FC236}">
                <a16:creationId xmlns:a16="http://schemas.microsoft.com/office/drawing/2014/main" id="{C78A947C-E777-4ED4-BD34-8CFC3AE8D02F}"/>
              </a:ext>
            </a:extLst>
          </p:cNvPr>
          <p:cNvSpPr/>
          <p:nvPr/>
        </p:nvSpPr>
        <p:spPr>
          <a:xfrm>
            <a:off x="640082" y="10114681"/>
            <a:ext cx="11002665" cy="5202510"/>
          </a:xfrm>
          <a:prstGeom prst="rect">
            <a:avLst/>
          </a:prstGeom>
          <a:noFill/>
          <a:ln w="34925" cmpd="dbl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6" name="TextBox 105">
            <a:extLst>
              <a:ext uri="{FF2B5EF4-FFF2-40B4-BE49-F238E27FC236}">
                <a16:creationId xmlns:a16="http://schemas.microsoft.com/office/drawing/2014/main" id="{09EAD48C-BD6D-4665-A5A8-E76A89E8C7DC}"/>
              </a:ext>
            </a:extLst>
          </p:cNvPr>
          <p:cNvSpPr txBox="1"/>
          <p:nvPr/>
        </p:nvSpPr>
        <p:spPr>
          <a:xfrm>
            <a:off x="1249700" y="14886437"/>
            <a:ext cx="11231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/>
              <a:t>Static origins</a:t>
            </a:r>
            <a:endParaRPr lang="en-US" sz="1400" dirty="0"/>
          </a:p>
        </p:txBody>
      </p:sp>
      <p:grpSp>
        <p:nvGrpSpPr>
          <p:cNvPr id="107" name="Group 106">
            <a:extLst>
              <a:ext uri="{FF2B5EF4-FFF2-40B4-BE49-F238E27FC236}">
                <a16:creationId xmlns:a16="http://schemas.microsoft.com/office/drawing/2014/main" id="{91E37416-4B7D-4765-9AAD-42336612DC21}"/>
              </a:ext>
            </a:extLst>
          </p:cNvPr>
          <p:cNvGrpSpPr/>
          <p:nvPr/>
        </p:nvGrpSpPr>
        <p:grpSpPr>
          <a:xfrm>
            <a:off x="1727404" y="10332822"/>
            <a:ext cx="1134104" cy="616063"/>
            <a:chOff x="2248016" y="1915634"/>
            <a:chExt cx="1134104" cy="616063"/>
          </a:xfrm>
        </p:grpSpPr>
        <p:sp>
          <p:nvSpPr>
            <p:cNvPr id="108" name="TextBox 107">
              <a:extLst>
                <a:ext uri="{FF2B5EF4-FFF2-40B4-BE49-F238E27FC236}">
                  <a16:creationId xmlns:a16="http://schemas.microsoft.com/office/drawing/2014/main" id="{A567D90D-F91C-4AA1-A865-01112C5D124A}"/>
                </a:ext>
              </a:extLst>
            </p:cNvPr>
            <p:cNvSpPr txBox="1"/>
            <p:nvPr/>
          </p:nvSpPr>
          <p:spPr>
            <a:xfrm>
              <a:off x="2248016" y="2270087"/>
              <a:ext cx="113410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dirty="0"/>
                <a:t>Permissions</a:t>
              </a:r>
            </a:p>
          </p:txBody>
        </p:sp>
        <p:pic>
          <p:nvPicPr>
            <p:cNvPr id="109" name="Graphic 108">
              <a:extLst>
                <a:ext uri="{FF2B5EF4-FFF2-40B4-BE49-F238E27FC236}">
                  <a16:creationId xmlns:a16="http://schemas.microsoft.com/office/drawing/2014/main" id="{749D2879-9FE0-46D6-9034-C32AF9321FC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2615053" y="1915634"/>
              <a:ext cx="400030" cy="400030"/>
            </a:xfrm>
            <a:prstGeom prst="rect">
              <a:avLst/>
            </a:prstGeom>
          </p:spPr>
        </p:pic>
      </p:grpSp>
      <p:grpSp>
        <p:nvGrpSpPr>
          <p:cNvPr id="110" name="Group 109">
            <a:extLst>
              <a:ext uri="{FF2B5EF4-FFF2-40B4-BE49-F238E27FC236}">
                <a16:creationId xmlns:a16="http://schemas.microsoft.com/office/drawing/2014/main" id="{DE243851-68DE-4661-8FE1-45C27FBD8949}"/>
              </a:ext>
            </a:extLst>
          </p:cNvPr>
          <p:cNvGrpSpPr/>
          <p:nvPr/>
        </p:nvGrpSpPr>
        <p:grpSpPr>
          <a:xfrm>
            <a:off x="2561162" y="10243529"/>
            <a:ext cx="644414" cy="569276"/>
            <a:chOff x="10297579" y="5276566"/>
            <a:chExt cx="644414" cy="569276"/>
          </a:xfrm>
        </p:grpSpPr>
        <p:sp>
          <p:nvSpPr>
            <p:cNvPr id="111" name="TextBox 110">
              <a:extLst>
                <a:ext uri="{FF2B5EF4-FFF2-40B4-BE49-F238E27FC236}">
                  <a16:creationId xmlns:a16="http://schemas.microsoft.com/office/drawing/2014/main" id="{4A348B82-94E2-4BF2-9AC2-9ACC0CA6E00B}"/>
                </a:ext>
              </a:extLst>
            </p:cNvPr>
            <p:cNvSpPr txBox="1"/>
            <p:nvPr/>
          </p:nvSpPr>
          <p:spPr>
            <a:xfrm>
              <a:off x="10297579" y="5584232"/>
              <a:ext cx="64441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dirty="0"/>
                <a:t>Roles</a:t>
              </a:r>
            </a:p>
          </p:txBody>
        </p:sp>
        <p:pic>
          <p:nvPicPr>
            <p:cNvPr id="112" name="Graphic 111">
              <a:extLst>
                <a:ext uri="{FF2B5EF4-FFF2-40B4-BE49-F238E27FC236}">
                  <a16:creationId xmlns:a16="http://schemas.microsoft.com/office/drawing/2014/main" id="{C109270A-BD67-4D23-85C1-64EBBA2D3E6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0384836" y="5276566"/>
              <a:ext cx="469900" cy="469900"/>
            </a:xfrm>
            <a:prstGeom prst="rect">
              <a:avLst/>
            </a:prstGeom>
          </p:spPr>
        </p:pic>
      </p:grpSp>
      <p:cxnSp>
        <p:nvCxnSpPr>
          <p:cNvPr id="113" name="Straight Connector 112">
            <a:extLst>
              <a:ext uri="{FF2B5EF4-FFF2-40B4-BE49-F238E27FC236}">
                <a16:creationId xmlns:a16="http://schemas.microsoft.com/office/drawing/2014/main" id="{9FFE7546-B575-40A3-B44E-F5043E757672}"/>
              </a:ext>
            </a:extLst>
          </p:cNvPr>
          <p:cNvCxnSpPr/>
          <p:nvPr/>
        </p:nvCxnSpPr>
        <p:spPr>
          <a:xfrm>
            <a:off x="3171797" y="10245953"/>
            <a:ext cx="0" cy="854154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Straight Connector 113">
            <a:extLst>
              <a:ext uri="{FF2B5EF4-FFF2-40B4-BE49-F238E27FC236}">
                <a16:creationId xmlns:a16="http://schemas.microsoft.com/office/drawing/2014/main" id="{609AF5FB-6572-4337-B462-57A9DF40DDEC}"/>
              </a:ext>
            </a:extLst>
          </p:cNvPr>
          <p:cNvCxnSpPr/>
          <p:nvPr/>
        </p:nvCxnSpPr>
        <p:spPr>
          <a:xfrm>
            <a:off x="1913004" y="10245953"/>
            <a:ext cx="0" cy="854154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5" name="TextBox 114">
            <a:extLst>
              <a:ext uri="{FF2B5EF4-FFF2-40B4-BE49-F238E27FC236}">
                <a16:creationId xmlns:a16="http://schemas.microsoft.com/office/drawing/2014/main" id="{0967675F-3D45-4837-940D-9B618DCB32B5}"/>
              </a:ext>
            </a:extLst>
          </p:cNvPr>
          <p:cNvSpPr txBox="1"/>
          <p:nvPr/>
        </p:nvSpPr>
        <p:spPr>
          <a:xfrm>
            <a:off x="2883371" y="12726638"/>
            <a:ext cx="161087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Application</a:t>
            </a:r>
          </a:p>
          <a:p>
            <a:pPr algn="ctr"/>
            <a:r>
              <a:rPr lang="en-US" sz="1400" dirty="0"/>
              <a:t>Load Balancer</a:t>
            </a:r>
          </a:p>
        </p:txBody>
      </p:sp>
      <p:pic>
        <p:nvPicPr>
          <p:cNvPr id="116" name="Graphic 115">
            <a:extLst>
              <a:ext uri="{FF2B5EF4-FFF2-40B4-BE49-F238E27FC236}">
                <a16:creationId xmlns:a16="http://schemas.microsoft.com/office/drawing/2014/main" id="{76E89E05-6D99-4661-BEF0-37A8563B7662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96DAC541-7B7A-43D3-8B79-37D633B846F1}">
                <asvg:svgBlip xmlns:asvg="http://schemas.microsoft.com/office/drawing/2016/SVG/main" r:embed="rId31"/>
              </a:ext>
            </a:extLst>
          </a:blip>
          <a:stretch>
            <a:fillRect/>
          </a:stretch>
        </p:blipFill>
        <p:spPr>
          <a:xfrm>
            <a:off x="3489701" y="12252805"/>
            <a:ext cx="469900" cy="469900"/>
          </a:xfrm>
          <a:prstGeom prst="rect">
            <a:avLst/>
          </a:prstGeom>
        </p:spPr>
      </p:pic>
      <p:cxnSp>
        <p:nvCxnSpPr>
          <p:cNvPr id="117" name="Straight Connector 116">
            <a:extLst>
              <a:ext uri="{FF2B5EF4-FFF2-40B4-BE49-F238E27FC236}">
                <a16:creationId xmlns:a16="http://schemas.microsoft.com/office/drawing/2014/main" id="{F385CC7A-B022-4718-BDBC-C797CC35ACDB}"/>
              </a:ext>
            </a:extLst>
          </p:cNvPr>
          <p:cNvCxnSpPr>
            <a:cxnSpLocks/>
          </p:cNvCxnSpPr>
          <p:nvPr/>
        </p:nvCxnSpPr>
        <p:spPr>
          <a:xfrm>
            <a:off x="8813827" y="10444036"/>
            <a:ext cx="0" cy="466344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8" name="TextBox 117">
            <a:extLst>
              <a:ext uri="{FF2B5EF4-FFF2-40B4-BE49-F238E27FC236}">
                <a16:creationId xmlns:a16="http://schemas.microsoft.com/office/drawing/2014/main" id="{EFA184FF-078C-420F-88A3-A44E0A8CF7E5}"/>
              </a:ext>
            </a:extLst>
          </p:cNvPr>
          <p:cNvSpPr txBox="1"/>
          <p:nvPr/>
        </p:nvSpPr>
        <p:spPr>
          <a:xfrm>
            <a:off x="1150248" y="9556982"/>
            <a:ext cx="23629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OU – Workloads</a:t>
            </a:r>
          </a:p>
        </p:txBody>
      </p:sp>
      <p:pic>
        <p:nvPicPr>
          <p:cNvPr id="119" name="Graphic 118">
            <a:extLst>
              <a:ext uri="{FF2B5EF4-FFF2-40B4-BE49-F238E27FC236}">
                <a16:creationId xmlns:a16="http://schemas.microsoft.com/office/drawing/2014/main" id="{F4A83D9F-9144-472E-8B28-937FC343EE2E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96DAC541-7B7A-43D3-8B79-37D633B846F1}">
                <asvg:svgBlip xmlns:asvg="http://schemas.microsoft.com/office/drawing/2016/SVG/main" r:embed="rId33"/>
              </a:ext>
            </a:extLst>
          </a:blip>
          <a:srcRect/>
          <a:stretch/>
        </p:blipFill>
        <p:spPr>
          <a:xfrm>
            <a:off x="854720" y="11695390"/>
            <a:ext cx="381000" cy="381000"/>
          </a:xfrm>
          <a:prstGeom prst="rect">
            <a:avLst/>
          </a:prstGeom>
        </p:spPr>
      </p:pic>
      <p:grpSp>
        <p:nvGrpSpPr>
          <p:cNvPr id="120" name="Group 119">
            <a:extLst>
              <a:ext uri="{FF2B5EF4-FFF2-40B4-BE49-F238E27FC236}">
                <a16:creationId xmlns:a16="http://schemas.microsoft.com/office/drawing/2014/main" id="{7B9C97FB-E4AD-42D6-9EE7-C5F1BB7B6F56}"/>
              </a:ext>
            </a:extLst>
          </p:cNvPr>
          <p:cNvGrpSpPr/>
          <p:nvPr/>
        </p:nvGrpSpPr>
        <p:grpSpPr>
          <a:xfrm>
            <a:off x="612433" y="10316097"/>
            <a:ext cx="1364961" cy="965410"/>
            <a:chOff x="1523478" y="1290107"/>
            <a:chExt cx="1364961" cy="965410"/>
          </a:xfrm>
        </p:grpSpPr>
        <p:sp>
          <p:nvSpPr>
            <p:cNvPr id="121" name="TextBox 120">
              <a:extLst>
                <a:ext uri="{FF2B5EF4-FFF2-40B4-BE49-F238E27FC236}">
                  <a16:creationId xmlns:a16="http://schemas.microsoft.com/office/drawing/2014/main" id="{2E3C449B-7BA5-4521-941F-FC5C2A7AD777}"/>
                </a:ext>
              </a:extLst>
            </p:cNvPr>
            <p:cNvSpPr txBox="1"/>
            <p:nvPr/>
          </p:nvSpPr>
          <p:spPr>
            <a:xfrm>
              <a:off x="1523478" y="1732297"/>
              <a:ext cx="136496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/>
                <a:t>Application</a:t>
              </a:r>
            </a:p>
            <a:p>
              <a:pPr algn="ctr"/>
              <a:r>
                <a:rPr lang="en-US" sz="1400"/>
                <a:t>account</a:t>
              </a:r>
              <a:endParaRPr lang="en-US" sz="1400" dirty="0"/>
            </a:p>
          </p:txBody>
        </p:sp>
        <p:pic>
          <p:nvPicPr>
            <p:cNvPr id="122" name="Graphic 7">
              <a:extLst>
                <a:ext uri="{FF2B5EF4-FFF2-40B4-BE49-F238E27FC236}">
                  <a16:creationId xmlns:a16="http://schemas.microsoft.com/office/drawing/2014/main" id="{27E851DA-C751-4676-B24E-DB9B543D65E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rcRect/>
            <a:stretch/>
          </p:blipFill>
          <p:spPr bwMode="auto">
            <a:xfrm>
              <a:off x="1984159" y="1290107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23" name="Group 122">
            <a:extLst>
              <a:ext uri="{FF2B5EF4-FFF2-40B4-BE49-F238E27FC236}">
                <a16:creationId xmlns:a16="http://schemas.microsoft.com/office/drawing/2014/main" id="{093AD3B6-6F65-4AA9-871F-52C6BC14C30C}"/>
              </a:ext>
            </a:extLst>
          </p:cNvPr>
          <p:cNvGrpSpPr/>
          <p:nvPr/>
        </p:nvGrpSpPr>
        <p:grpSpPr>
          <a:xfrm>
            <a:off x="10337747" y="11525690"/>
            <a:ext cx="1195014" cy="931090"/>
            <a:chOff x="6631266" y="5206711"/>
            <a:chExt cx="1195014" cy="931090"/>
          </a:xfrm>
        </p:grpSpPr>
        <p:sp>
          <p:nvSpPr>
            <p:cNvPr id="124" name="TextBox 123">
              <a:extLst>
                <a:ext uri="{FF2B5EF4-FFF2-40B4-BE49-F238E27FC236}">
                  <a16:creationId xmlns:a16="http://schemas.microsoft.com/office/drawing/2014/main" id="{FA9ACFCF-CD59-4734-9DAD-D3D3056BE18F}"/>
                </a:ext>
              </a:extLst>
            </p:cNvPr>
            <p:cNvSpPr txBox="1"/>
            <p:nvPr/>
          </p:nvSpPr>
          <p:spPr>
            <a:xfrm>
              <a:off x="6631266" y="5676136"/>
              <a:ext cx="119501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/>
                <a:t>AWS IAM</a:t>
              </a:r>
            </a:p>
            <a:p>
              <a:pPr algn="ctr"/>
              <a:r>
                <a:rPr lang="en-US" sz="1200" dirty="0"/>
                <a:t>Access Analyzer</a:t>
              </a:r>
            </a:p>
          </p:txBody>
        </p:sp>
        <p:pic>
          <p:nvPicPr>
            <p:cNvPr id="125" name="Graphic 124">
              <a:extLst>
                <a:ext uri="{FF2B5EF4-FFF2-40B4-BE49-F238E27FC236}">
                  <a16:creationId xmlns:a16="http://schemas.microsoft.com/office/drawing/2014/main" id="{8852F837-F620-4D7B-9803-AFD6F4113AD8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p:blipFill>
          <p:spPr>
            <a:xfrm>
              <a:off x="6997149" y="5206711"/>
              <a:ext cx="407987" cy="457200"/>
            </a:xfrm>
            <a:prstGeom prst="rect">
              <a:avLst/>
            </a:prstGeom>
          </p:spPr>
        </p:pic>
      </p:grpSp>
      <p:grpSp>
        <p:nvGrpSpPr>
          <p:cNvPr id="126" name="Group 125">
            <a:extLst>
              <a:ext uri="{FF2B5EF4-FFF2-40B4-BE49-F238E27FC236}">
                <a16:creationId xmlns:a16="http://schemas.microsoft.com/office/drawing/2014/main" id="{DF0B130D-BB9C-4B70-A9A7-71A76BDD3AA9}"/>
              </a:ext>
            </a:extLst>
          </p:cNvPr>
          <p:cNvGrpSpPr/>
          <p:nvPr/>
        </p:nvGrpSpPr>
        <p:grpSpPr>
          <a:xfrm>
            <a:off x="10361276" y="13532789"/>
            <a:ext cx="1147961" cy="920831"/>
            <a:chOff x="7712648" y="5206711"/>
            <a:chExt cx="1147961" cy="920831"/>
          </a:xfrm>
        </p:grpSpPr>
        <p:sp>
          <p:nvSpPr>
            <p:cNvPr id="127" name="TextBox 126">
              <a:extLst>
                <a:ext uri="{FF2B5EF4-FFF2-40B4-BE49-F238E27FC236}">
                  <a16:creationId xmlns:a16="http://schemas.microsoft.com/office/drawing/2014/main" id="{7F335A14-3E95-4025-88B0-2DCE4A8E80C5}"/>
                </a:ext>
              </a:extLst>
            </p:cNvPr>
            <p:cNvSpPr txBox="1"/>
            <p:nvPr/>
          </p:nvSpPr>
          <p:spPr>
            <a:xfrm>
              <a:off x="7712648" y="5676136"/>
              <a:ext cx="1147961" cy="4514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380"/>
                </a:lnSpc>
              </a:pPr>
              <a:r>
                <a:rPr lang="en-US" sz="1200"/>
                <a:t>Organization trail</a:t>
              </a:r>
              <a:endParaRPr lang="en-US" sz="1200" dirty="0"/>
            </a:p>
          </p:txBody>
        </p:sp>
        <p:pic>
          <p:nvPicPr>
            <p:cNvPr id="128" name="Graphic 23">
              <a:extLst>
                <a:ext uri="{FF2B5EF4-FFF2-40B4-BE49-F238E27FC236}">
                  <a16:creationId xmlns:a16="http://schemas.microsoft.com/office/drawing/2014/main" id="{33575A54-B367-4DA6-BF15-F6BA428CE6E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8">
              <a:extLs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rcRect/>
            <a:stretch/>
          </p:blipFill>
          <p:spPr bwMode="auto">
            <a:xfrm>
              <a:off x="8028659" y="5206711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29" name="Group 128">
            <a:extLst>
              <a:ext uri="{FF2B5EF4-FFF2-40B4-BE49-F238E27FC236}">
                <a16:creationId xmlns:a16="http://schemas.microsoft.com/office/drawing/2014/main" id="{F5432096-2A5A-42B3-81EA-1CA6155CAA84}"/>
              </a:ext>
            </a:extLst>
          </p:cNvPr>
          <p:cNvGrpSpPr/>
          <p:nvPr/>
        </p:nvGrpSpPr>
        <p:grpSpPr>
          <a:xfrm>
            <a:off x="8934004" y="12188016"/>
            <a:ext cx="1506292" cy="746424"/>
            <a:chOff x="3254487" y="5206711"/>
            <a:chExt cx="1506292" cy="746424"/>
          </a:xfrm>
        </p:grpSpPr>
        <p:sp>
          <p:nvSpPr>
            <p:cNvPr id="130" name="TextBox 129">
              <a:extLst>
                <a:ext uri="{FF2B5EF4-FFF2-40B4-BE49-F238E27FC236}">
                  <a16:creationId xmlns:a16="http://schemas.microsoft.com/office/drawing/2014/main" id="{7B209492-57CA-413A-8C4A-0CAEF70A8782}"/>
                </a:ext>
              </a:extLst>
            </p:cNvPr>
            <p:cNvSpPr txBox="1"/>
            <p:nvPr/>
          </p:nvSpPr>
          <p:spPr>
            <a:xfrm>
              <a:off x="3254487" y="5676136"/>
              <a:ext cx="150629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/>
                <a:t>Amazon GuardDuty</a:t>
              </a:r>
              <a:endParaRPr lang="en-US" sz="1200" dirty="0"/>
            </a:p>
          </p:txBody>
        </p:sp>
        <p:pic>
          <p:nvPicPr>
            <p:cNvPr id="131" name="Graphic 19">
              <a:extLst>
                <a:ext uri="{FF2B5EF4-FFF2-40B4-BE49-F238E27FC236}">
                  <a16:creationId xmlns:a16="http://schemas.microsoft.com/office/drawing/2014/main" id="{3F77F930-B154-429F-A986-1D9E6844974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rcRect/>
            <a:stretch/>
          </p:blipFill>
          <p:spPr bwMode="auto">
            <a:xfrm>
              <a:off x="3754977" y="5206711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32" name="Group 131">
            <a:extLst>
              <a:ext uri="{FF2B5EF4-FFF2-40B4-BE49-F238E27FC236}">
                <a16:creationId xmlns:a16="http://schemas.microsoft.com/office/drawing/2014/main" id="{68EC58DB-6A25-490B-9649-13BECE662F1D}"/>
              </a:ext>
            </a:extLst>
          </p:cNvPr>
          <p:cNvGrpSpPr/>
          <p:nvPr/>
        </p:nvGrpSpPr>
        <p:grpSpPr>
          <a:xfrm>
            <a:off x="8962430" y="13825368"/>
            <a:ext cx="1449440" cy="746424"/>
            <a:chOff x="4341273" y="5206711"/>
            <a:chExt cx="1449440" cy="746424"/>
          </a:xfrm>
        </p:grpSpPr>
        <p:sp>
          <p:nvSpPr>
            <p:cNvPr id="133" name="TextBox 132">
              <a:extLst>
                <a:ext uri="{FF2B5EF4-FFF2-40B4-BE49-F238E27FC236}">
                  <a16:creationId xmlns:a16="http://schemas.microsoft.com/office/drawing/2014/main" id="{83823FAE-B625-4C43-B9E6-7704E22F6DB8}"/>
                </a:ext>
              </a:extLst>
            </p:cNvPr>
            <p:cNvSpPr txBox="1"/>
            <p:nvPr/>
          </p:nvSpPr>
          <p:spPr>
            <a:xfrm>
              <a:off x="4341273" y="5676136"/>
              <a:ext cx="144944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/>
                <a:t>Amazon </a:t>
              </a:r>
              <a:r>
                <a:rPr lang="en-US" sz="1200" dirty="0"/>
                <a:t>Macie</a:t>
              </a:r>
            </a:p>
          </p:txBody>
        </p:sp>
        <p:pic>
          <p:nvPicPr>
            <p:cNvPr id="134" name="Graphic 6">
              <a:extLst>
                <a:ext uri="{FF2B5EF4-FFF2-40B4-BE49-F238E27FC236}">
                  <a16:creationId xmlns:a16="http://schemas.microsoft.com/office/drawing/2014/main" id="{37EC655A-5125-409F-8C73-E03A21C0FCE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0">
              <a:extLst>
                <a:ext uri="{96DAC541-7B7A-43D3-8B79-37D633B846F1}">
                  <asvg:svgBlip xmlns:asvg="http://schemas.microsoft.com/office/drawing/2016/SVG/main" r:embed="rId21"/>
                </a:ext>
              </a:extLst>
            </a:blip>
            <a:srcRect/>
            <a:stretch/>
          </p:blipFill>
          <p:spPr bwMode="auto">
            <a:xfrm>
              <a:off x="4835701" y="5206711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35" name="Group 134">
            <a:extLst>
              <a:ext uri="{FF2B5EF4-FFF2-40B4-BE49-F238E27FC236}">
                <a16:creationId xmlns:a16="http://schemas.microsoft.com/office/drawing/2014/main" id="{612E3AEE-4634-411D-9A85-597F5801CEFE}"/>
              </a:ext>
            </a:extLst>
          </p:cNvPr>
          <p:cNvGrpSpPr/>
          <p:nvPr/>
        </p:nvGrpSpPr>
        <p:grpSpPr>
          <a:xfrm>
            <a:off x="9146230" y="13006692"/>
            <a:ext cx="1081840" cy="746424"/>
            <a:chOff x="5587035" y="5206711"/>
            <a:chExt cx="1081840" cy="746424"/>
          </a:xfrm>
        </p:grpSpPr>
        <p:sp>
          <p:nvSpPr>
            <p:cNvPr id="136" name="TextBox 135">
              <a:extLst>
                <a:ext uri="{FF2B5EF4-FFF2-40B4-BE49-F238E27FC236}">
                  <a16:creationId xmlns:a16="http://schemas.microsoft.com/office/drawing/2014/main" id="{6835E068-13F5-4BBA-A4CD-69E791425AFB}"/>
                </a:ext>
              </a:extLst>
            </p:cNvPr>
            <p:cNvSpPr txBox="1"/>
            <p:nvPr/>
          </p:nvSpPr>
          <p:spPr>
            <a:xfrm>
              <a:off x="5587035" y="5676136"/>
              <a:ext cx="108184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/>
                <a:t>AWS Config</a:t>
              </a:r>
            </a:p>
          </p:txBody>
        </p:sp>
        <p:pic>
          <p:nvPicPr>
            <p:cNvPr id="137" name="Graphic 8">
              <a:extLst>
                <a:ext uri="{FF2B5EF4-FFF2-40B4-BE49-F238E27FC236}">
                  <a16:creationId xmlns:a16="http://schemas.microsoft.com/office/drawing/2014/main" id="{9E008FC2-2902-484E-ACD4-E322DD56D7D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2">
              <a:extLst>
                <a:ext uri="{96DAC541-7B7A-43D3-8B79-37D633B846F1}">
                  <asvg:svgBlip xmlns:asvg="http://schemas.microsoft.com/office/drawing/2016/SVG/main" r:embed="rId23"/>
                </a:ext>
              </a:extLst>
            </a:blip>
            <a:srcRect/>
            <a:stretch/>
          </p:blipFill>
          <p:spPr bwMode="auto">
            <a:xfrm>
              <a:off x="5916425" y="5206711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38" name="Group 137">
            <a:extLst>
              <a:ext uri="{FF2B5EF4-FFF2-40B4-BE49-F238E27FC236}">
                <a16:creationId xmlns:a16="http://schemas.microsoft.com/office/drawing/2014/main" id="{6B296E2E-D57E-4D6B-A962-53B5B4EF2AEF}"/>
              </a:ext>
            </a:extLst>
          </p:cNvPr>
          <p:cNvGrpSpPr/>
          <p:nvPr/>
        </p:nvGrpSpPr>
        <p:grpSpPr>
          <a:xfrm>
            <a:off x="9170524" y="11184674"/>
            <a:ext cx="1033252" cy="931090"/>
            <a:chOff x="2404134" y="5206711"/>
            <a:chExt cx="1033252" cy="931090"/>
          </a:xfrm>
        </p:grpSpPr>
        <p:pic>
          <p:nvPicPr>
            <p:cNvPr id="139" name="Graphic 19">
              <a:extLst>
                <a:ext uri="{FF2B5EF4-FFF2-40B4-BE49-F238E27FC236}">
                  <a16:creationId xmlns:a16="http://schemas.microsoft.com/office/drawing/2014/main" id="{AC8C187F-B1AB-4765-AFBD-51B91E944FC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rcRect/>
            <a:stretch/>
          </p:blipFill>
          <p:spPr bwMode="auto">
            <a:xfrm>
              <a:off x="2674253" y="5206711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0" name="TextBox 139">
              <a:extLst>
                <a:ext uri="{FF2B5EF4-FFF2-40B4-BE49-F238E27FC236}">
                  <a16:creationId xmlns:a16="http://schemas.microsoft.com/office/drawing/2014/main" id="{6C7D2E82-067E-4528-B64D-7EB3F3058C77}"/>
                </a:ext>
              </a:extLst>
            </p:cNvPr>
            <p:cNvSpPr txBox="1"/>
            <p:nvPr/>
          </p:nvSpPr>
          <p:spPr>
            <a:xfrm>
              <a:off x="2404134" y="5676136"/>
              <a:ext cx="10332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/>
                <a:t>AWS Security Hub CSPM</a:t>
              </a:r>
            </a:p>
          </p:txBody>
        </p:sp>
      </p:grpSp>
      <p:grpSp>
        <p:nvGrpSpPr>
          <p:cNvPr id="141" name="Group 140">
            <a:extLst>
              <a:ext uri="{FF2B5EF4-FFF2-40B4-BE49-F238E27FC236}">
                <a16:creationId xmlns:a16="http://schemas.microsoft.com/office/drawing/2014/main" id="{4DF9855B-67D2-4B3C-85D6-4348F7B69F6F}"/>
              </a:ext>
            </a:extLst>
          </p:cNvPr>
          <p:cNvGrpSpPr/>
          <p:nvPr/>
        </p:nvGrpSpPr>
        <p:grpSpPr>
          <a:xfrm>
            <a:off x="976437" y="12302457"/>
            <a:ext cx="1765300" cy="1254825"/>
            <a:chOff x="1423757" y="4362480"/>
            <a:chExt cx="1765300" cy="1254825"/>
          </a:xfrm>
        </p:grpSpPr>
        <p:sp>
          <p:nvSpPr>
            <p:cNvPr id="142" name="TextBox 141">
              <a:extLst>
                <a:ext uri="{FF2B5EF4-FFF2-40B4-BE49-F238E27FC236}">
                  <a16:creationId xmlns:a16="http://schemas.microsoft.com/office/drawing/2014/main" id="{63473457-980C-47B3-AD56-BB91080D11CE}"/>
                </a:ext>
              </a:extLst>
            </p:cNvPr>
            <p:cNvSpPr txBox="1"/>
            <p:nvPr/>
          </p:nvSpPr>
          <p:spPr>
            <a:xfrm>
              <a:off x="1608785" y="5223444"/>
              <a:ext cx="151330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/>
                <a:t>EC2 instances</a:t>
              </a:r>
              <a:endParaRPr lang="en-US" sz="1200" dirty="0"/>
            </a:p>
          </p:txBody>
        </p:sp>
        <p:sp>
          <p:nvSpPr>
            <p:cNvPr id="143" name="Rectangle 142">
              <a:extLst>
                <a:ext uri="{FF2B5EF4-FFF2-40B4-BE49-F238E27FC236}">
                  <a16:creationId xmlns:a16="http://schemas.microsoft.com/office/drawing/2014/main" id="{271934FA-EA0B-4F41-8FF7-BD487F2C7EC0}"/>
                </a:ext>
              </a:extLst>
            </p:cNvPr>
            <p:cNvSpPr/>
            <p:nvPr/>
          </p:nvSpPr>
          <p:spPr>
            <a:xfrm>
              <a:off x="1423757" y="4362480"/>
              <a:ext cx="1765300" cy="1254825"/>
            </a:xfrm>
            <a:prstGeom prst="rect">
              <a:avLst/>
            </a:prstGeom>
            <a:noFill/>
            <a:ln w="15875">
              <a:solidFill>
                <a:srgbClr val="00A4A6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502920" tIns="91440" bIns="45720"/>
            <a:lstStyle/>
            <a:p>
              <a:pPr>
                <a:defRPr/>
              </a:pPr>
              <a:r>
                <a:rPr lang="en-US" sz="120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Private subnet</a:t>
              </a:r>
            </a:p>
          </p:txBody>
        </p:sp>
        <p:pic>
          <p:nvPicPr>
            <p:cNvPr id="144" name="Graphic 143">
              <a:extLst>
                <a:ext uri="{FF2B5EF4-FFF2-40B4-BE49-F238E27FC236}">
                  <a16:creationId xmlns:a16="http://schemas.microsoft.com/office/drawing/2014/main" id="{AB65DC3E-757C-4C4D-8E81-80A6940355A6}"/>
                </a:ext>
              </a:extLst>
            </p:cNvPr>
            <p:cNvPicPr>
              <a:picLocks noChangeAspect="1"/>
            </p:cNvPicPr>
            <p:nvPr/>
          </p:nvPicPr>
          <p:blipFill>
            <a:blip r:embed="rId34">
              <a:extLst>
                <a:ext uri="{96DAC541-7B7A-43D3-8B79-37D633B846F1}">
                  <asvg:svgBlip xmlns:asvg="http://schemas.microsoft.com/office/drawing/2016/SVG/main" r:embed="rId35"/>
                </a:ext>
              </a:extLst>
            </a:blip>
            <a:srcRect/>
            <a:stretch/>
          </p:blipFill>
          <p:spPr>
            <a:xfrm>
              <a:off x="1423757" y="4362481"/>
              <a:ext cx="381000" cy="381000"/>
            </a:xfrm>
            <a:prstGeom prst="rect">
              <a:avLst/>
            </a:prstGeom>
          </p:spPr>
        </p:pic>
        <p:pic>
          <p:nvPicPr>
            <p:cNvPr id="145" name="Graphic 144">
              <a:extLst>
                <a:ext uri="{FF2B5EF4-FFF2-40B4-BE49-F238E27FC236}">
                  <a16:creationId xmlns:a16="http://schemas.microsoft.com/office/drawing/2014/main" id="{9DF4F537-1FE7-4E59-B29F-73FB2F4CDAB1}"/>
                </a:ext>
              </a:extLst>
            </p:cNvPr>
            <p:cNvPicPr>
              <a:picLocks noChangeAspect="1"/>
            </p:cNvPicPr>
            <p:nvPr/>
          </p:nvPicPr>
          <p:blipFill>
            <a:blip r:embed="rId36">
              <a:extLst>
                <a:ext uri="{96DAC541-7B7A-43D3-8B79-37D633B846F1}">
                  <asvg:svgBlip xmlns:asvg="http://schemas.microsoft.com/office/drawing/2016/SVG/main" r:embed="rId37"/>
                </a:ext>
              </a:extLst>
            </a:blip>
            <a:stretch>
              <a:fillRect/>
            </a:stretch>
          </p:blipFill>
          <p:spPr>
            <a:xfrm>
              <a:off x="2098822" y="4764085"/>
              <a:ext cx="457200" cy="457200"/>
            </a:xfrm>
            <a:prstGeom prst="rect">
              <a:avLst/>
            </a:prstGeom>
          </p:spPr>
        </p:pic>
      </p:grpSp>
      <p:pic>
        <p:nvPicPr>
          <p:cNvPr id="146" name="Graphic 145">
            <a:extLst>
              <a:ext uri="{FF2B5EF4-FFF2-40B4-BE49-F238E27FC236}">
                <a16:creationId xmlns:a16="http://schemas.microsoft.com/office/drawing/2014/main" id="{DC7B4586-ED98-44BB-A27C-A8C419445E27}"/>
              </a:ext>
            </a:extLst>
          </p:cNvPr>
          <p:cNvPicPr>
            <a:picLocks noChangeAspect="1"/>
          </p:cNvPicPr>
          <p:nvPr/>
        </p:nvPicPr>
        <p:blipFill>
          <a:blip r:embed="rId38">
            <a:extLst>
              <a:ext uri="{96DAC541-7B7A-43D3-8B79-37D633B846F1}">
                <asvg:svgBlip xmlns:asvg="http://schemas.microsoft.com/office/drawing/2016/SVG/main" r:embed="rId39"/>
              </a:ext>
            </a:extLst>
          </a:blip>
          <a:stretch>
            <a:fillRect/>
          </a:stretch>
        </p:blipFill>
        <p:spPr>
          <a:xfrm>
            <a:off x="1582658" y="14431078"/>
            <a:ext cx="457200" cy="457200"/>
          </a:xfrm>
          <a:prstGeom prst="rect">
            <a:avLst/>
          </a:prstGeom>
        </p:spPr>
      </p:pic>
      <p:pic>
        <p:nvPicPr>
          <p:cNvPr id="147" name="Graphic 17">
            <a:extLst>
              <a:ext uri="{FF2B5EF4-FFF2-40B4-BE49-F238E27FC236}">
                <a16:creationId xmlns:a16="http://schemas.microsoft.com/office/drawing/2014/main" id="{693C4915-38D5-4615-9E31-B1167D93AE7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rcRect/>
          <a:stretch/>
        </p:blipFill>
        <p:spPr bwMode="auto">
          <a:xfrm>
            <a:off x="608617" y="9482717"/>
            <a:ext cx="548640" cy="548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48" name="Group 147">
            <a:extLst>
              <a:ext uri="{FF2B5EF4-FFF2-40B4-BE49-F238E27FC236}">
                <a16:creationId xmlns:a16="http://schemas.microsoft.com/office/drawing/2014/main" id="{0C0C02C4-F423-4422-8BF0-88EB1C4AE911}"/>
              </a:ext>
            </a:extLst>
          </p:cNvPr>
          <p:cNvGrpSpPr/>
          <p:nvPr/>
        </p:nvGrpSpPr>
        <p:grpSpPr>
          <a:xfrm>
            <a:off x="9407268" y="5684537"/>
            <a:ext cx="1449440" cy="931504"/>
            <a:chOff x="9196162" y="5940645"/>
            <a:chExt cx="1449440" cy="931504"/>
          </a:xfrm>
        </p:grpSpPr>
        <p:sp>
          <p:nvSpPr>
            <p:cNvPr id="149" name="TextBox 148">
              <a:extLst>
                <a:ext uri="{FF2B5EF4-FFF2-40B4-BE49-F238E27FC236}">
                  <a16:creationId xmlns:a16="http://schemas.microsoft.com/office/drawing/2014/main" id="{0D4CCA38-A76C-41F1-BE64-BE9B342782C0}"/>
                </a:ext>
              </a:extLst>
            </p:cNvPr>
            <p:cNvSpPr txBox="1"/>
            <p:nvPr/>
          </p:nvSpPr>
          <p:spPr>
            <a:xfrm>
              <a:off x="9196162" y="6410484"/>
              <a:ext cx="144944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/>
                <a:t>Amazon </a:t>
              </a:r>
            </a:p>
            <a:p>
              <a:pPr algn="ctr"/>
              <a:r>
                <a:rPr lang="en-US" sz="1200"/>
                <a:t>EventBridge</a:t>
              </a:r>
              <a:endParaRPr lang="en-US" sz="1200" dirty="0"/>
            </a:p>
          </p:txBody>
        </p:sp>
        <p:pic>
          <p:nvPicPr>
            <p:cNvPr id="150" name="Graphic 19">
              <a:extLst>
                <a:ext uri="{FF2B5EF4-FFF2-40B4-BE49-F238E27FC236}">
                  <a16:creationId xmlns:a16="http://schemas.microsoft.com/office/drawing/2014/main" id="{A9515923-17AE-4298-997E-ECAFB86DB31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8">
              <a:extLst>
                <a:ext uri="{96DAC541-7B7A-43D3-8B79-37D633B846F1}">
                  <asvg:svgBlip xmlns:asvg="http://schemas.microsoft.com/office/drawing/2016/SVG/main" r:embed="rId29"/>
                </a:ext>
              </a:extLst>
            </a:blip>
            <a:srcRect/>
            <a:stretch/>
          </p:blipFill>
          <p:spPr bwMode="auto">
            <a:xfrm>
              <a:off x="9701636" y="5940645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51" name="TextBox 150">
            <a:extLst>
              <a:ext uri="{FF2B5EF4-FFF2-40B4-BE49-F238E27FC236}">
                <a16:creationId xmlns:a16="http://schemas.microsoft.com/office/drawing/2014/main" id="{C1437506-2825-4E31-B0F7-9374F3054082}"/>
              </a:ext>
            </a:extLst>
          </p:cNvPr>
          <p:cNvSpPr txBox="1"/>
          <p:nvPr/>
        </p:nvSpPr>
        <p:spPr>
          <a:xfrm>
            <a:off x="2142548" y="13681240"/>
            <a:ext cx="161087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/>
              <a:t>Dynamic origins</a:t>
            </a:r>
            <a:endParaRPr lang="en-US" sz="1400" dirty="0"/>
          </a:p>
        </p:txBody>
      </p:sp>
      <p:sp>
        <p:nvSpPr>
          <p:cNvPr id="152" name="Rectangle 151">
            <a:extLst>
              <a:ext uri="{FF2B5EF4-FFF2-40B4-BE49-F238E27FC236}">
                <a16:creationId xmlns:a16="http://schemas.microsoft.com/office/drawing/2014/main" id="{5402367E-10AB-4C75-BFB9-4194F0218A60}"/>
              </a:ext>
            </a:extLst>
          </p:cNvPr>
          <p:cNvSpPr/>
          <p:nvPr/>
        </p:nvSpPr>
        <p:spPr>
          <a:xfrm>
            <a:off x="387929" y="1435610"/>
            <a:ext cx="13993091" cy="14109197"/>
          </a:xfrm>
          <a:prstGeom prst="rect">
            <a:avLst/>
          </a:prstGeom>
          <a:noFill/>
          <a:ln w="571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3" name="TextBox 152">
            <a:extLst>
              <a:ext uri="{FF2B5EF4-FFF2-40B4-BE49-F238E27FC236}">
                <a16:creationId xmlns:a16="http://schemas.microsoft.com/office/drawing/2014/main" id="{69E21DD6-3B04-4D80-9550-1C063AE0E58D}"/>
              </a:ext>
            </a:extLst>
          </p:cNvPr>
          <p:cNvSpPr txBox="1"/>
          <p:nvPr/>
        </p:nvSpPr>
        <p:spPr>
          <a:xfrm>
            <a:off x="11346929" y="404647"/>
            <a:ext cx="467948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AWS Security Reference Architecture</a:t>
            </a:r>
          </a:p>
          <a:p>
            <a:r>
              <a:rPr lang="en-US" sz="160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Deep dive: perimeter security, distributed model</a:t>
            </a:r>
            <a:endParaRPr lang="en-US" sz="1600" dirty="0">
              <a:latin typeface="Amazon Ember" panose="020B0603020204020204" pitchFamily="34" charset="0"/>
              <a:ea typeface="Amazon Ember" panose="020B0603020204020204" pitchFamily="34" charset="0"/>
              <a:cs typeface="Amazon Ember" panose="020B0603020204020204" pitchFamily="34" charset="0"/>
            </a:endParaRPr>
          </a:p>
        </p:txBody>
      </p:sp>
      <p:grpSp>
        <p:nvGrpSpPr>
          <p:cNvPr id="154" name="Group 153">
            <a:extLst>
              <a:ext uri="{FF2B5EF4-FFF2-40B4-BE49-F238E27FC236}">
                <a16:creationId xmlns:a16="http://schemas.microsoft.com/office/drawing/2014/main" id="{AEC278F7-FC38-448D-9D58-C1B5A15087F0}"/>
              </a:ext>
            </a:extLst>
          </p:cNvPr>
          <p:cNvGrpSpPr/>
          <p:nvPr/>
        </p:nvGrpSpPr>
        <p:grpSpPr>
          <a:xfrm>
            <a:off x="6361648" y="13586597"/>
            <a:ext cx="1777293" cy="1270115"/>
            <a:chOff x="9685328" y="10261129"/>
            <a:chExt cx="1777293" cy="1270115"/>
          </a:xfrm>
        </p:grpSpPr>
        <p:sp>
          <p:nvSpPr>
            <p:cNvPr id="155" name="TextBox 154">
              <a:extLst>
                <a:ext uri="{FF2B5EF4-FFF2-40B4-BE49-F238E27FC236}">
                  <a16:creationId xmlns:a16="http://schemas.microsoft.com/office/drawing/2014/main" id="{158889B0-4B59-40A8-9C23-CFD3FB1B7B41}"/>
                </a:ext>
              </a:extLst>
            </p:cNvPr>
            <p:cNvSpPr txBox="1"/>
            <p:nvPr/>
          </p:nvSpPr>
          <p:spPr>
            <a:xfrm>
              <a:off x="9685328" y="11008024"/>
              <a:ext cx="177729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/>
                <a:t>AWS </a:t>
              </a:r>
              <a:r>
                <a:rPr lang="en-US" sz="1400"/>
                <a:t>Shield </a:t>
              </a:r>
            </a:p>
            <a:p>
              <a:pPr algn="ctr"/>
              <a:r>
                <a:rPr lang="en-US" sz="1400"/>
                <a:t>Advanced</a:t>
              </a:r>
              <a:endParaRPr lang="en-US" sz="1400" dirty="0"/>
            </a:p>
          </p:txBody>
        </p:sp>
        <p:pic>
          <p:nvPicPr>
            <p:cNvPr id="156" name="Graphic 155">
              <a:extLst>
                <a:ext uri="{FF2B5EF4-FFF2-40B4-BE49-F238E27FC236}">
                  <a16:creationId xmlns:a16="http://schemas.microsoft.com/office/drawing/2014/main" id="{536B4BA4-8053-4A36-B633-8200423209FB}"/>
                </a:ext>
              </a:extLst>
            </p:cNvPr>
            <p:cNvPicPr>
              <a:picLocks noChangeAspect="1"/>
            </p:cNvPicPr>
            <p:nvPr/>
          </p:nvPicPr>
          <p:blipFill>
            <a:blip r:embed="rId40">
              <a:extLst>
                <a:ext uri="{96DAC541-7B7A-43D3-8B79-37D633B846F1}">
                  <asvg:svgBlip xmlns:asvg="http://schemas.microsoft.com/office/drawing/2016/SVG/main" r:embed="rId41"/>
                </a:ext>
              </a:extLst>
            </a:blip>
            <a:stretch>
              <a:fillRect/>
            </a:stretch>
          </p:blipFill>
          <p:spPr>
            <a:xfrm>
              <a:off x="10237826" y="10261129"/>
              <a:ext cx="740664" cy="740664"/>
            </a:xfrm>
            <a:prstGeom prst="rect">
              <a:avLst/>
            </a:prstGeom>
          </p:spPr>
        </p:pic>
      </p:grpSp>
      <p:grpSp>
        <p:nvGrpSpPr>
          <p:cNvPr id="157" name="Group 156">
            <a:extLst>
              <a:ext uri="{FF2B5EF4-FFF2-40B4-BE49-F238E27FC236}">
                <a16:creationId xmlns:a16="http://schemas.microsoft.com/office/drawing/2014/main" id="{E49DBF80-E01A-4377-B7D9-081531E2CE44}"/>
              </a:ext>
            </a:extLst>
          </p:cNvPr>
          <p:cNvGrpSpPr/>
          <p:nvPr/>
        </p:nvGrpSpPr>
        <p:grpSpPr>
          <a:xfrm>
            <a:off x="6698043" y="12106276"/>
            <a:ext cx="1615650" cy="1065340"/>
            <a:chOff x="11552979" y="10250461"/>
            <a:chExt cx="1615650" cy="1065340"/>
          </a:xfrm>
        </p:grpSpPr>
        <p:sp>
          <p:nvSpPr>
            <p:cNvPr id="158" name="TextBox 157">
              <a:extLst>
                <a:ext uri="{FF2B5EF4-FFF2-40B4-BE49-F238E27FC236}">
                  <a16:creationId xmlns:a16="http://schemas.microsoft.com/office/drawing/2014/main" id="{12FAF961-0370-43E0-B866-0ED52C92E64D}"/>
                </a:ext>
              </a:extLst>
            </p:cNvPr>
            <p:cNvSpPr txBox="1"/>
            <p:nvPr/>
          </p:nvSpPr>
          <p:spPr>
            <a:xfrm>
              <a:off x="11552979" y="11008024"/>
              <a:ext cx="109714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/>
                <a:t>AWS WAF</a:t>
              </a:r>
            </a:p>
          </p:txBody>
        </p:sp>
        <p:pic>
          <p:nvPicPr>
            <p:cNvPr id="159" name="Graphic 8">
              <a:extLst>
                <a:ext uri="{FF2B5EF4-FFF2-40B4-BE49-F238E27FC236}">
                  <a16:creationId xmlns:a16="http://schemas.microsoft.com/office/drawing/2014/main" id="{75B06A49-19B9-4490-A518-26ACD7085F4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2">
              <a:extLst>
                <a:ext uri="{96DAC541-7B7A-43D3-8B79-37D633B846F1}">
                  <asvg:svgBlip xmlns:asvg="http://schemas.microsoft.com/office/drawing/2016/SVG/main" r:embed="rId43"/>
                </a:ext>
              </a:extLst>
            </a:blip>
            <a:srcRect/>
            <a:stretch/>
          </p:blipFill>
          <p:spPr bwMode="auto">
            <a:xfrm>
              <a:off x="11720552" y="10250461"/>
              <a:ext cx="762000" cy="762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160" name="Group 159">
              <a:extLst>
                <a:ext uri="{FF2B5EF4-FFF2-40B4-BE49-F238E27FC236}">
                  <a16:creationId xmlns:a16="http://schemas.microsoft.com/office/drawing/2014/main" id="{F31B0FE2-1370-4771-906B-9DDEC2EEDA5A}"/>
                </a:ext>
              </a:extLst>
            </p:cNvPr>
            <p:cNvGrpSpPr/>
            <p:nvPr/>
          </p:nvGrpSpPr>
          <p:grpSpPr>
            <a:xfrm>
              <a:off x="12424147" y="10408482"/>
              <a:ext cx="744482" cy="453842"/>
              <a:chOff x="7071080" y="2825461"/>
              <a:chExt cx="744482" cy="453842"/>
            </a:xfrm>
          </p:grpSpPr>
          <p:cxnSp>
            <p:nvCxnSpPr>
              <p:cNvPr id="161" name="Straight Arrow Connector 160">
                <a:extLst>
                  <a:ext uri="{FF2B5EF4-FFF2-40B4-BE49-F238E27FC236}">
                    <a16:creationId xmlns:a16="http://schemas.microsoft.com/office/drawing/2014/main" id="{DF4B67B5-5E38-4400-8F0E-1F689A6C3725}"/>
                  </a:ext>
                </a:extLst>
              </p:cNvPr>
              <p:cNvCxnSpPr>
                <a:cxnSpLocks/>
              </p:cNvCxnSpPr>
              <p:nvPr/>
            </p:nvCxnSpPr>
            <p:spPr>
              <a:xfrm rot="20483727" flipV="1">
                <a:off x="7114655" y="3028530"/>
                <a:ext cx="685800" cy="7230"/>
              </a:xfrm>
              <a:prstGeom prst="straightConnector1">
                <a:avLst/>
              </a:prstGeom>
              <a:ln w="12700">
                <a:solidFill>
                  <a:schemeClr val="tx1"/>
                </a:solidFill>
                <a:prstDash val="solid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62" name="TextBox 161">
                <a:extLst>
                  <a:ext uri="{FF2B5EF4-FFF2-40B4-BE49-F238E27FC236}">
                    <a16:creationId xmlns:a16="http://schemas.microsoft.com/office/drawing/2014/main" id="{86550736-EF11-444D-A469-E84E81AB70B0}"/>
                  </a:ext>
                </a:extLst>
              </p:cNvPr>
              <p:cNvSpPr txBox="1"/>
              <p:nvPr/>
            </p:nvSpPr>
            <p:spPr>
              <a:xfrm rot="20483727">
                <a:off x="7071080" y="2825461"/>
                <a:ext cx="744482" cy="4538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ts val="1380"/>
                  </a:lnSpc>
                </a:pPr>
                <a:r>
                  <a:rPr lang="en-US" sz="1400" dirty="0"/>
                  <a:t>Access</a:t>
                </a:r>
              </a:p>
              <a:p>
                <a:pPr algn="ctr">
                  <a:lnSpc>
                    <a:spcPts val="1380"/>
                  </a:lnSpc>
                </a:pPr>
                <a:r>
                  <a:rPr lang="en-US" sz="1400" dirty="0"/>
                  <a:t>l</a:t>
                </a:r>
                <a:r>
                  <a:rPr lang="en-US" sz="1400"/>
                  <a:t>ogs</a:t>
                </a:r>
                <a:endParaRPr lang="en-US" sz="1400" dirty="0"/>
              </a:p>
            </p:txBody>
          </p:sp>
        </p:grpSp>
      </p:grpSp>
      <p:grpSp>
        <p:nvGrpSpPr>
          <p:cNvPr id="163" name="Group 162">
            <a:extLst>
              <a:ext uri="{FF2B5EF4-FFF2-40B4-BE49-F238E27FC236}">
                <a16:creationId xmlns:a16="http://schemas.microsoft.com/office/drawing/2014/main" id="{E990DFFD-E155-4BD9-89AE-4335B0F99D82}"/>
              </a:ext>
            </a:extLst>
          </p:cNvPr>
          <p:cNvGrpSpPr/>
          <p:nvPr/>
        </p:nvGrpSpPr>
        <p:grpSpPr>
          <a:xfrm>
            <a:off x="6195263" y="10565780"/>
            <a:ext cx="2201863" cy="1222077"/>
            <a:chOff x="10941799" y="12463615"/>
            <a:chExt cx="2201863" cy="1222077"/>
          </a:xfrm>
        </p:grpSpPr>
        <p:pic>
          <p:nvPicPr>
            <p:cNvPr id="164" name="Graphic 22">
              <a:extLst>
                <a:ext uri="{FF2B5EF4-FFF2-40B4-BE49-F238E27FC236}">
                  <a16:creationId xmlns:a16="http://schemas.microsoft.com/office/drawing/2014/main" id="{429B3AD0-643E-428E-9BA5-53BE342B3DB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4">
              <a:extLst>
                <a:ext uri="{96DAC541-7B7A-43D3-8B79-37D633B846F1}">
                  <asvg:svgBlip xmlns:asvg="http://schemas.microsoft.com/office/drawing/2016/SVG/main" r:embed="rId45"/>
                </a:ext>
              </a:extLst>
            </a:blip>
            <a:srcRect/>
            <a:stretch/>
          </p:blipFill>
          <p:spPr bwMode="auto">
            <a:xfrm>
              <a:off x="11657762" y="12463615"/>
              <a:ext cx="762000" cy="762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5" name="TextBox 15">
              <a:extLst>
                <a:ext uri="{FF2B5EF4-FFF2-40B4-BE49-F238E27FC236}">
                  <a16:creationId xmlns:a16="http://schemas.microsoft.com/office/drawing/2014/main" id="{D862D773-D498-40E5-AB51-DB8407D5EA7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941799" y="13224027"/>
              <a:ext cx="2201863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lang="en-US" altLang="en-US" sz="1200">
                  <a:latin typeface="Arial" panose="020B0604020202020204" pitchFamily="34" charset="0"/>
                  <a:ea typeface="Amazon Ember" panose="020B0603020204020204" pitchFamily="34" charset="0"/>
                  <a:cs typeface="Arial" panose="020B0604020202020204" pitchFamily="34" charset="0"/>
                </a:rPr>
                <a:t>AWS Global </a:t>
              </a:r>
            </a:p>
            <a:p>
              <a:pPr algn="ctr" eaLnBrk="1" hangingPunct="1"/>
              <a:r>
                <a:rPr lang="en-US" altLang="en-US" sz="1200">
                  <a:latin typeface="Arial" panose="020B0604020202020204" pitchFamily="34" charset="0"/>
                  <a:ea typeface="Amazon Ember" panose="020B0603020204020204" pitchFamily="34" charset="0"/>
                  <a:cs typeface="Arial" panose="020B0604020202020204" pitchFamily="34" charset="0"/>
                </a:rPr>
                <a:t>Accelerator</a:t>
              </a:r>
            </a:p>
          </p:txBody>
        </p:sp>
        <p:grpSp>
          <p:nvGrpSpPr>
            <p:cNvPr id="166" name="Group 165">
              <a:extLst>
                <a:ext uri="{FF2B5EF4-FFF2-40B4-BE49-F238E27FC236}">
                  <a16:creationId xmlns:a16="http://schemas.microsoft.com/office/drawing/2014/main" id="{C4542715-E8AF-4E28-AA48-88FE748290A9}"/>
                </a:ext>
              </a:extLst>
            </p:cNvPr>
            <p:cNvGrpSpPr/>
            <p:nvPr/>
          </p:nvGrpSpPr>
          <p:grpSpPr>
            <a:xfrm>
              <a:off x="12355122" y="12613879"/>
              <a:ext cx="744482" cy="453842"/>
              <a:chOff x="7071080" y="2825461"/>
              <a:chExt cx="744482" cy="453842"/>
            </a:xfrm>
          </p:grpSpPr>
          <p:cxnSp>
            <p:nvCxnSpPr>
              <p:cNvPr id="167" name="Straight Arrow Connector 166">
                <a:extLst>
                  <a:ext uri="{FF2B5EF4-FFF2-40B4-BE49-F238E27FC236}">
                    <a16:creationId xmlns:a16="http://schemas.microsoft.com/office/drawing/2014/main" id="{8877C151-D92C-4B0D-A67B-342F1FB8555A}"/>
                  </a:ext>
                </a:extLst>
              </p:cNvPr>
              <p:cNvCxnSpPr>
                <a:cxnSpLocks/>
              </p:cNvCxnSpPr>
              <p:nvPr/>
            </p:nvCxnSpPr>
            <p:spPr>
              <a:xfrm rot="20483727" flipV="1">
                <a:off x="7114655" y="3028530"/>
                <a:ext cx="685800" cy="7230"/>
              </a:xfrm>
              <a:prstGeom prst="straightConnector1">
                <a:avLst/>
              </a:prstGeom>
              <a:ln w="12700">
                <a:solidFill>
                  <a:schemeClr val="tx1"/>
                </a:solidFill>
                <a:prstDash val="solid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68" name="TextBox 167">
                <a:extLst>
                  <a:ext uri="{FF2B5EF4-FFF2-40B4-BE49-F238E27FC236}">
                    <a16:creationId xmlns:a16="http://schemas.microsoft.com/office/drawing/2014/main" id="{D6566277-13AC-4EE7-B811-745F786C3AFD}"/>
                  </a:ext>
                </a:extLst>
              </p:cNvPr>
              <p:cNvSpPr txBox="1"/>
              <p:nvPr/>
            </p:nvSpPr>
            <p:spPr>
              <a:xfrm rot="20483727">
                <a:off x="7071080" y="2825461"/>
                <a:ext cx="744482" cy="4538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ts val="1380"/>
                  </a:lnSpc>
                </a:pPr>
                <a:r>
                  <a:rPr lang="en-US" sz="1400"/>
                  <a:t>Flow</a:t>
                </a:r>
                <a:endParaRPr lang="en-US" sz="1400" dirty="0"/>
              </a:p>
              <a:p>
                <a:pPr algn="ctr">
                  <a:lnSpc>
                    <a:spcPts val="1380"/>
                  </a:lnSpc>
                </a:pPr>
                <a:r>
                  <a:rPr lang="en-US" sz="1400" dirty="0"/>
                  <a:t>l</a:t>
                </a:r>
                <a:r>
                  <a:rPr lang="en-US" sz="1400"/>
                  <a:t>ogs</a:t>
                </a:r>
                <a:endParaRPr lang="en-US" sz="1400" dirty="0"/>
              </a:p>
            </p:txBody>
          </p:sp>
        </p:grpSp>
      </p:grpSp>
      <p:grpSp>
        <p:nvGrpSpPr>
          <p:cNvPr id="169" name="Group 168">
            <a:extLst>
              <a:ext uri="{FF2B5EF4-FFF2-40B4-BE49-F238E27FC236}">
                <a16:creationId xmlns:a16="http://schemas.microsoft.com/office/drawing/2014/main" id="{23ADCB5D-EE8E-4F13-8EBE-FD7E842D9ECF}"/>
              </a:ext>
            </a:extLst>
          </p:cNvPr>
          <p:cNvGrpSpPr/>
          <p:nvPr/>
        </p:nvGrpSpPr>
        <p:grpSpPr>
          <a:xfrm>
            <a:off x="4739297" y="12106276"/>
            <a:ext cx="1560040" cy="1285516"/>
            <a:chOff x="10005061" y="4433236"/>
            <a:chExt cx="1560040" cy="1285516"/>
          </a:xfrm>
        </p:grpSpPr>
        <p:sp>
          <p:nvSpPr>
            <p:cNvPr id="170" name="TextBox 169">
              <a:extLst>
                <a:ext uri="{FF2B5EF4-FFF2-40B4-BE49-F238E27FC236}">
                  <a16:creationId xmlns:a16="http://schemas.microsoft.com/office/drawing/2014/main" id="{FACF3843-46A1-41C4-8D88-F591337DB3FE}"/>
                </a:ext>
              </a:extLst>
            </p:cNvPr>
            <p:cNvSpPr txBox="1"/>
            <p:nvPr/>
          </p:nvSpPr>
          <p:spPr>
            <a:xfrm>
              <a:off x="10005061" y="5195532"/>
              <a:ext cx="156004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/>
                <a:t>Amazon </a:t>
              </a:r>
              <a:r>
                <a:rPr lang="en-US" sz="1400"/>
                <a:t>Route 53</a:t>
              </a:r>
            </a:p>
            <a:p>
              <a:pPr algn="ctr"/>
              <a:r>
                <a:rPr lang="en-US" sz="1400"/>
                <a:t>health checks</a:t>
              </a:r>
              <a:endParaRPr lang="en-US" sz="1400" dirty="0"/>
            </a:p>
          </p:txBody>
        </p:sp>
        <p:pic>
          <p:nvPicPr>
            <p:cNvPr id="171" name="Graphic 21">
              <a:extLst>
                <a:ext uri="{FF2B5EF4-FFF2-40B4-BE49-F238E27FC236}">
                  <a16:creationId xmlns:a16="http://schemas.microsoft.com/office/drawing/2014/main" id="{E7881C18-5E0D-4007-A819-C6532B2D2B0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6">
              <a:extLst>
                <a:ext uri="{96DAC541-7B7A-43D3-8B79-37D633B846F1}">
                  <asvg:svgBlip xmlns:asvg="http://schemas.microsoft.com/office/drawing/2016/SVG/main" r:embed="rId27"/>
                </a:ext>
              </a:extLst>
            </a:blip>
            <a:srcRect/>
            <a:stretch/>
          </p:blipFill>
          <p:spPr bwMode="auto">
            <a:xfrm>
              <a:off x="10404081" y="4433236"/>
              <a:ext cx="762000" cy="762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72" name="Group 171">
            <a:extLst>
              <a:ext uri="{FF2B5EF4-FFF2-40B4-BE49-F238E27FC236}">
                <a16:creationId xmlns:a16="http://schemas.microsoft.com/office/drawing/2014/main" id="{CC1743EA-25E0-4030-B4F8-9C1132E2771E}"/>
              </a:ext>
            </a:extLst>
          </p:cNvPr>
          <p:cNvGrpSpPr/>
          <p:nvPr/>
        </p:nvGrpSpPr>
        <p:grpSpPr>
          <a:xfrm>
            <a:off x="4775577" y="13586595"/>
            <a:ext cx="1462846" cy="1299542"/>
            <a:chOff x="9547383" y="11858196"/>
            <a:chExt cx="1462846" cy="1299542"/>
          </a:xfrm>
        </p:grpSpPr>
        <p:sp>
          <p:nvSpPr>
            <p:cNvPr id="173" name="TextBox 172">
              <a:extLst>
                <a:ext uri="{FF2B5EF4-FFF2-40B4-BE49-F238E27FC236}">
                  <a16:creationId xmlns:a16="http://schemas.microsoft.com/office/drawing/2014/main" id="{3479F77C-FC0D-4982-86A6-52CF0F87096A}"/>
                </a:ext>
              </a:extLst>
            </p:cNvPr>
            <p:cNvSpPr txBox="1"/>
            <p:nvPr/>
          </p:nvSpPr>
          <p:spPr>
            <a:xfrm>
              <a:off x="9547383" y="12634518"/>
              <a:ext cx="146284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/>
                <a:t>AWS Certificate Manager</a:t>
              </a:r>
            </a:p>
          </p:txBody>
        </p:sp>
        <p:pic>
          <p:nvPicPr>
            <p:cNvPr id="174" name="Graphic 20">
              <a:extLst>
                <a:ext uri="{FF2B5EF4-FFF2-40B4-BE49-F238E27FC236}">
                  <a16:creationId xmlns:a16="http://schemas.microsoft.com/office/drawing/2014/main" id="{A1C3B21A-9ED9-4BB5-AF1A-BA77D8B4421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6">
              <a:extLst>
                <a:ext uri="{96DAC541-7B7A-43D3-8B79-37D633B846F1}">
                  <asvg:svgBlip xmlns:asvg="http://schemas.microsoft.com/office/drawing/2016/SVG/main" r:embed="rId47"/>
                </a:ext>
              </a:extLst>
            </a:blip>
            <a:srcRect/>
            <a:stretch/>
          </p:blipFill>
          <p:spPr bwMode="auto">
            <a:xfrm>
              <a:off x="9897806" y="11858196"/>
              <a:ext cx="762000" cy="762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75" name="Group 174">
            <a:extLst>
              <a:ext uri="{FF2B5EF4-FFF2-40B4-BE49-F238E27FC236}">
                <a16:creationId xmlns:a16="http://schemas.microsoft.com/office/drawing/2014/main" id="{8B546644-81F5-49E3-95C4-E6FA5D145066}"/>
              </a:ext>
            </a:extLst>
          </p:cNvPr>
          <p:cNvGrpSpPr/>
          <p:nvPr/>
        </p:nvGrpSpPr>
        <p:grpSpPr>
          <a:xfrm>
            <a:off x="4679834" y="10565780"/>
            <a:ext cx="1909182" cy="1070073"/>
            <a:chOff x="9534770" y="8697088"/>
            <a:chExt cx="1909182" cy="1070073"/>
          </a:xfrm>
        </p:grpSpPr>
        <p:sp>
          <p:nvSpPr>
            <p:cNvPr id="176" name="TextBox 175">
              <a:extLst>
                <a:ext uri="{FF2B5EF4-FFF2-40B4-BE49-F238E27FC236}">
                  <a16:creationId xmlns:a16="http://schemas.microsoft.com/office/drawing/2014/main" id="{B5FB53B7-23A9-4B4E-95D5-413C48472169}"/>
                </a:ext>
              </a:extLst>
            </p:cNvPr>
            <p:cNvSpPr txBox="1"/>
            <p:nvPr/>
          </p:nvSpPr>
          <p:spPr>
            <a:xfrm>
              <a:off x="9534770" y="9459384"/>
              <a:ext cx="172857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/>
                <a:t>Amazon CloudFront</a:t>
              </a:r>
            </a:p>
          </p:txBody>
        </p:sp>
        <p:pic>
          <p:nvPicPr>
            <p:cNvPr id="177" name="Graphic 19">
              <a:extLst>
                <a:ext uri="{FF2B5EF4-FFF2-40B4-BE49-F238E27FC236}">
                  <a16:creationId xmlns:a16="http://schemas.microsoft.com/office/drawing/2014/main" id="{F5C21912-77D0-47C9-9B31-5827A22AB7B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8">
              <a:extLst>
                <a:ext uri="{96DAC541-7B7A-43D3-8B79-37D633B846F1}">
                  <asvg:svgBlip xmlns:asvg="http://schemas.microsoft.com/office/drawing/2016/SVG/main" r:embed="rId49"/>
                </a:ext>
              </a:extLst>
            </a:blip>
            <a:srcRect/>
            <a:stretch/>
          </p:blipFill>
          <p:spPr bwMode="auto">
            <a:xfrm>
              <a:off x="10018057" y="8697088"/>
              <a:ext cx="762000" cy="762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178" name="Group 177">
              <a:extLst>
                <a:ext uri="{FF2B5EF4-FFF2-40B4-BE49-F238E27FC236}">
                  <a16:creationId xmlns:a16="http://schemas.microsoft.com/office/drawing/2014/main" id="{3003AF08-428D-400B-9B12-D3DBC1BB9FFC}"/>
                </a:ext>
              </a:extLst>
            </p:cNvPr>
            <p:cNvGrpSpPr/>
            <p:nvPr/>
          </p:nvGrpSpPr>
          <p:grpSpPr>
            <a:xfrm>
              <a:off x="10699470" y="8873101"/>
              <a:ext cx="744482" cy="453842"/>
              <a:chOff x="7071080" y="2825461"/>
              <a:chExt cx="744482" cy="453842"/>
            </a:xfrm>
          </p:grpSpPr>
          <p:cxnSp>
            <p:nvCxnSpPr>
              <p:cNvPr id="179" name="Straight Arrow Connector 178">
                <a:extLst>
                  <a:ext uri="{FF2B5EF4-FFF2-40B4-BE49-F238E27FC236}">
                    <a16:creationId xmlns:a16="http://schemas.microsoft.com/office/drawing/2014/main" id="{764CE640-8511-4711-9BC5-204611BC3144}"/>
                  </a:ext>
                </a:extLst>
              </p:cNvPr>
              <p:cNvCxnSpPr>
                <a:cxnSpLocks/>
              </p:cNvCxnSpPr>
              <p:nvPr/>
            </p:nvCxnSpPr>
            <p:spPr>
              <a:xfrm rot="20483727" flipV="1">
                <a:off x="7114655" y="3028530"/>
                <a:ext cx="685800" cy="7230"/>
              </a:xfrm>
              <a:prstGeom prst="straightConnector1">
                <a:avLst/>
              </a:prstGeom>
              <a:ln w="12700">
                <a:solidFill>
                  <a:schemeClr val="tx1"/>
                </a:solidFill>
                <a:prstDash val="solid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80" name="TextBox 179">
                <a:extLst>
                  <a:ext uri="{FF2B5EF4-FFF2-40B4-BE49-F238E27FC236}">
                    <a16:creationId xmlns:a16="http://schemas.microsoft.com/office/drawing/2014/main" id="{13FC3A9E-F148-49A6-9542-B3280E5D59EE}"/>
                  </a:ext>
                </a:extLst>
              </p:cNvPr>
              <p:cNvSpPr txBox="1"/>
              <p:nvPr/>
            </p:nvSpPr>
            <p:spPr>
              <a:xfrm rot="20483727">
                <a:off x="7071080" y="2825461"/>
                <a:ext cx="744482" cy="45384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ts val="1380"/>
                  </a:lnSpc>
                </a:pPr>
                <a:r>
                  <a:rPr lang="en-US" sz="1400" dirty="0"/>
                  <a:t>Access</a:t>
                </a:r>
              </a:p>
              <a:p>
                <a:pPr algn="ctr">
                  <a:lnSpc>
                    <a:spcPts val="1380"/>
                  </a:lnSpc>
                </a:pPr>
                <a:r>
                  <a:rPr lang="en-US" sz="1400" dirty="0"/>
                  <a:t>l</a:t>
                </a:r>
                <a:r>
                  <a:rPr lang="en-US" sz="1400"/>
                  <a:t>ogs</a:t>
                </a:r>
                <a:endParaRPr lang="en-US" sz="1400" dirty="0"/>
              </a:p>
            </p:txBody>
          </p:sp>
        </p:grpSp>
      </p:grpSp>
      <p:sp>
        <p:nvSpPr>
          <p:cNvPr id="181" name="Rectangle 180">
            <a:extLst>
              <a:ext uri="{FF2B5EF4-FFF2-40B4-BE49-F238E27FC236}">
                <a16:creationId xmlns:a16="http://schemas.microsoft.com/office/drawing/2014/main" id="{4A362C99-A9C1-4E6B-B529-335F5D5DC2B5}"/>
              </a:ext>
            </a:extLst>
          </p:cNvPr>
          <p:cNvSpPr/>
          <p:nvPr/>
        </p:nvSpPr>
        <p:spPr>
          <a:xfrm>
            <a:off x="4634444" y="10310867"/>
            <a:ext cx="3880256" cy="4867321"/>
          </a:xfrm>
          <a:prstGeom prst="rect">
            <a:avLst/>
          </a:prstGeom>
          <a:noFill/>
          <a:ln w="15875">
            <a:solidFill>
              <a:srgbClr val="7D8998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/>
          <a:lstStyle/>
          <a:p>
            <a:pPr algn="ctr">
              <a:defRPr/>
            </a:pPr>
            <a:endParaRPr lang="en-US" sz="120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82" name="Group 181">
            <a:extLst>
              <a:ext uri="{FF2B5EF4-FFF2-40B4-BE49-F238E27FC236}">
                <a16:creationId xmlns:a16="http://schemas.microsoft.com/office/drawing/2014/main" id="{A93A0CBC-B2F0-4D31-BB5C-41C222ED3FE1}"/>
              </a:ext>
            </a:extLst>
          </p:cNvPr>
          <p:cNvGrpSpPr/>
          <p:nvPr/>
        </p:nvGrpSpPr>
        <p:grpSpPr>
          <a:xfrm>
            <a:off x="553244" y="543063"/>
            <a:ext cx="2662767" cy="762000"/>
            <a:chOff x="553242" y="376803"/>
            <a:chExt cx="2662767" cy="762000"/>
          </a:xfrm>
        </p:grpSpPr>
        <p:pic>
          <p:nvPicPr>
            <p:cNvPr id="183" name="Graphic 6">
              <a:extLst>
                <a:ext uri="{FF2B5EF4-FFF2-40B4-BE49-F238E27FC236}">
                  <a16:creationId xmlns:a16="http://schemas.microsoft.com/office/drawing/2014/main" id="{8E9D9B6A-D2ED-4B8C-BD6E-E8CDDC53C37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0">
              <a:extLst>
                <a:ext uri="{96DAC541-7B7A-43D3-8B79-37D633B846F1}">
                  <asvg:svgBlip xmlns:asvg="http://schemas.microsoft.com/office/drawing/2016/SVG/main" r:embed="rId51"/>
                </a:ext>
              </a:extLst>
            </a:blip>
            <a:srcRect/>
            <a:stretch/>
          </p:blipFill>
          <p:spPr bwMode="auto">
            <a:xfrm>
              <a:off x="553242" y="376803"/>
              <a:ext cx="762000" cy="762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4" name="TextBox 9">
              <a:extLst>
                <a:ext uri="{FF2B5EF4-FFF2-40B4-BE49-F238E27FC236}">
                  <a16:creationId xmlns:a16="http://schemas.microsoft.com/office/drawing/2014/main" id="{425D04A9-AB17-45B0-B15C-68D58F96954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72872" y="570128"/>
              <a:ext cx="2243137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lang="en-US" altLang="en-US" sz="2000">
                  <a:latin typeface="+mn-lt"/>
                  <a:ea typeface="Amazon Ember" panose="020B0603020204020204" pitchFamily="34" charset="0"/>
                  <a:cs typeface="Arial" panose="020B0604020202020204" pitchFamily="34" charset="0"/>
                </a:rPr>
                <a:t>Organization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171142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E262A45-26CA-4579-96B0-1C44A910BE4E}"/>
              </a:ext>
            </a:extLst>
          </p:cNvPr>
          <p:cNvSpPr txBox="1"/>
          <p:nvPr/>
        </p:nvSpPr>
        <p:spPr>
          <a:xfrm>
            <a:off x="12688727" y="250866"/>
            <a:ext cx="361028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AWS Security Reference Architecture</a:t>
            </a:r>
          </a:p>
          <a:p>
            <a:r>
              <a:rPr lang="en-US" sz="160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Deep dive: cyber forensics</a:t>
            </a:r>
            <a:endParaRPr lang="en-US" sz="1600" dirty="0">
              <a:latin typeface="Amazon Ember" panose="020B0603020204020204" pitchFamily="34" charset="0"/>
              <a:ea typeface="Amazon Ember" panose="020B0603020204020204" pitchFamily="34" charset="0"/>
              <a:cs typeface="Amazon Ember" panose="020B0603020204020204" pitchFamily="34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EE90693D-3140-406C-A550-EA2ED1CAD019}"/>
              </a:ext>
            </a:extLst>
          </p:cNvPr>
          <p:cNvSpPr/>
          <p:nvPr/>
        </p:nvSpPr>
        <p:spPr>
          <a:xfrm>
            <a:off x="461035" y="2254817"/>
            <a:ext cx="4831395" cy="6463288"/>
          </a:xfrm>
          <a:prstGeom prst="rect">
            <a:avLst/>
          </a:prstGeom>
          <a:noFill/>
          <a:ln w="15875">
            <a:solidFill>
              <a:srgbClr val="E7157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2920" tIns="9144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Monitored account</a:t>
            </a: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A7AC3506-7221-41EF-A9DF-5FAF7FA3CB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461035" y="2254817"/>
            <a:ext cx="381000" cy="381000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EC615474-3AF9-4294-AE8D-283D07069062}"/>
              </a:ext>
            </a:extLst>
          </p:cNvPr>
          <p:cNvGrpSpPr/>
          <p:nvPr/>
        </p:nvGrpSpPr>
        <p:grpSpPr>
          <a:xfrm>
            <a:off x="2758367" y="5593563"/>
            <a:ext cx="1740062" cy="1061869"/>
            <a:chOff x="1942939" y="5078781"/>
            <a:chExt cx="1740062" cy="1061869"/>
          </a:xfrm>
        </p:grpSpPr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BDECE965-2D18-4F67-8BDD-7EFDC2A92A0D}"/>
                </a:ext>
              </a:extLst>
            </p:cNvPr>
            <p:cNvSpPr txBox="1"/>
            <p:nvPr/>
          </p:nvSpPr>
          <p:spPr>
            <a:xfrm>
              <a:off x="1942939" y="5832873"/>
              <a:ext cx="174006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/>
                <a:t>Amazon GuardDuty</a:t>
              </a:r>
            </a:p>
          </p:txBody>
        </p:sp>
        <p:pic>
          <p:nvPicPr>
            <p:cNvPr id="7" name="Graphic 19">
              <a:extLst>
                <a:ext uri="{FF2B5EF4-FFF2-40B4-BE49-F238E27FC236}">
                  <a16:creationId xmlns:a16="http://schemas.microsoft.com/office/drawing/2014/main" id="{679A2AB1-861A-429E-9445-749A12A4EE3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/>
            <a:stretch/>
          </p:blipFill>
          <p:spPr bwMode="auto">
            <a:xfrm>
              <a:off x="2435289" y="5078781"/>
              <a:ext cx="762000" cy="762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9E5387D7-8F32-4B88-A33A-6E1F49419530}"/>
              </a:ext>
            </a:extLst>
          </p:cNvPr>
          <p:cNvGrpSpPr/>
          <p:nvPr/>
        </p:nvGrpSpPr>
        <p:grpSpPr>
          <a:xfrm>
            <a:off x="3141002" y="2881595"/>
            <a:ext cx="974793" cy="1069021"/>
            <a:chOff x="7896313" y="6554752"/>
            <a:chExt cx="974793" cy="1069021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8D75E50D-07C9-4978-BAC8-1A744E0ED045}"/>
                </a:ext>
              </a:extLst>
            </p:cNvPr>
            <p:cNvSpPr txBox="1"/>
            <p:nvPr/>
          </p:nvSpPr>
          <p:spPr>
            <a:xfrm>
              <a:off x="7896313" y="7315996"/>
              <a:ext cx="97479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/>
                <a:t>AWS KMS</a:t>
              </a:r>
              <a:endParaRPr lang="en-US" sz="1400" dirty="0"/>
            </a:p>
          </p:txBody>
        </p:sp>
        <p:pic>
          <p:nvPicPr>
            <p:cNvPr id="10" name="Graphic 7">
              <a:extLst>
                <a:ext uri="{FF2B5EF4-FFF2-40B4-BE49-F238E27FC236}">
                  <a16:creationId xmlns:a16="http://schemas.microsoft.com/office/drawing/2014/main" id="{C739B6D4-4299-4B3F-B078-E8ED0AA0C74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rcRect/>
            <a:stretch/>
          </p:blipFill>
          <p:spPr bwMode="auto">
            <a:xfrm>
              <a:off x="8001000" y="6554752"/>
              <a:ext cx="762000" cy="762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A2136F3F-34BF-4DB8-879C-B382BBACF2AC}"/>
              </a:ext>
            </a:extLst>
          </p:cNvPr>
          <p:cNvGrpSpPr/>
          <p:nvPr/>
        </p:nvGrpSpPr>
        <p:grpSpPr>
          <a:xfrm>
            <a:off x="2825536" y="4297045"/>
            <a:ext cx="1605724" cy="1061869"/>
            <a:chOff x="3863179" y="5078781"/>
            <a:chExt cx="1605724" cy="1061869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B75B42B9-D737-44C2-BBF4-4B372FE44E86}"/>
                </a:ext>
              </a:extLst>
            </p:cNvPr>
            <p:cNvSpPr txBox="1"/>
            <p:nvPr/>
          </p:nvSpPr>
          <p:spPr>
            <a:xfrm>
              <a:off x="3863179" y="5832873"/>
              <a:ext cx="160572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/>
                <a:t>AWS Security Hub </a:t>
              </a:r>
            </a:p>
          </p:txBody>
        </p:sp>
        <p:pic>
          <p:nvPicPr>
            <p:cNvPr id="13" name="Graphic 19">
              <a:extLst>
                <a:ext uri="{FF2B5EF4-FFF2-40B4-BE49-F238E27FC236}">
                  <a16:creationId xmlns:a16="http://schemas.microsoft.com/office/drawing/2014/main" id="{A0336C1C-F3B7-4448-B0C5-9D2472D4D5F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rcRect/>
            <a:stretch/>
          </p:blipFill>
          <p:spPr bwMode="auto">
            <a:xfrm>
              <a:off x="4291061" y="5078781"/>
              <a:ext cx="762000" cy="762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E0EFA4F2-5848-420E-AFDF-270D58EBB300}"/>
              </a:ext>
            </a:extLst>
          </p:cNvPr>
          <p:cNvGrpSpPr/>
          <p:nvPr/>
        </p:nvGrpSpPr>
        <p:grpSpPr>
          <a:xfrm>
            <a:off x="1115140" y="5335282"/>
            <a:ext cx="1265106" cy="1061869"/>
            <a:chOff x="7764138" y="5078781"/>
            <a:chExt cx="1265106" cy="1061869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99B52DFE-A999-4E11-8A13-1870A0FDB538}"/>
                </a:ext>
              </a:extLst>
            </p:cNvPr>
            <p:cNvSpPr txBox="1"/>
            <p:nvPr/>
          </p:nvSpPr>
          <p:spPr>
            <a:xfrm>
              <a:off x="7764138" y="5832873"/>
              <a:ext cx="1265106" cy="307777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/>
              <a:r>
                <a:rPr lang="en-US" sz="1200"/>
                <a:t>AWS Lambda</a:t>
              </a:r>
              <a:endParaRPr lang="en-US" sz="1200" dirty="0"/>
            </a:p>
          </p:txBody>
        </p:sp>
        <p:pic>
          <p:nvPicPr>
            <p:cNvPr id="16" name="Graphic 10">
              <a:extLst>
                <a:ext uri="{FF2B5EF4-FFF2-40B4-BE49-F238E27FC236}">
                  <a16:creationId xmlns:a16="http://schemas.microsoft.com/office/drawing/2014/main" id="{A495801B-D5EE-4E46-8006-41043CE66FC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rcRect/>
            <a:stretch/>
          </p:blipFill>
          <p:spPr bwMode="auto">
            <a:xfrm>
              <a:off x="8002604" y="5078781"/>
              <a:ext cx="762000" cy="762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99AED9F5-9C8E-44CB-8BA3-F24681BBA60A}"/>
              </a:ext>
            </a:extLst>
          </p:cNvPr>
          <p:cNvGrpSpPr/>
          <p:nvPr/>
        </p:nvGrpSpPr>
        <p:grpSpPr>
          <a:xfrm>
            <a:off x="1174320" y="3371703"/>
            <a:ext cx="1180955" cy="1040587"/>
            <a:chOff x="1174320" y="3163888"/>
            <a:chExt cx="1180955" cy="1040587"/>
          </a:xfrm>
        </p:grpSpPr>
        <p:pic>
          <p:nvPicPr>
            <p:cNvPr id="18" name="Graphic 5">
              <a:extLst>
                <a:ext uri="{FF2B5EF4-FFF2-40B4-BE49-F238E27FC236}">
                  <a16:creationId xmlns:a16="http://schemas.microsoft.com/office/drawing/2014/main" id="{6457E10D-DC88-4455-A640-3A337A66338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rcRect/>
            <a:stretch/>
          </p:blipFill>
          <p:spPr bwMode="auto">
            <a:xfrm>
              <a:off x="1366693" y="3163888"/>
              <a:ext cx="762000" cy="762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" name="TextBox 6">
              <a:extLst>
                <a:ext uri="{FF2B5EF4-FFF2-40B4-BE49-F238E27FC236}">
                  <a16:creationId xmlns:a16="http://schemas.microsoft.com/office/drawing/2014/main" id="{CBE3A2E0-209E-460E-9107-55136DA2B60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74320" y="3927476"/>
              <a:ext cx="1180955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lang="en-US" altLang="en-US" sz="1200">
                  <a:latin typeface="+mn-lt"/>
                  <a:ea typeface="Amazon Ember" panose="020B0603020204020204" pitchFamily="34" charset="0"/>
                  <a:cs typeface="Arial" panose="020B0604020202020204" pitchFamily="34" charset="0"/>
                </a:rPr>
                <a:t>Amazon EC2</a:t>
              </a:r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349624BC-7146-4ED0-A52A-CDF538C9AA54}"/>
              </a:ext>
            </a:extLst>
          </p:cNvPr>
          <p:cNvGrpSpPr/>
          <p:nvPr/>
        </p:nvGrpSpPr>
        <p:grpSpPr>
          <a:xfrm>
            <a:off x="4013636" y="4364781"/>
            <a:ext cx="632401" cy="734200"/>
            <a:chOff x="7583346" y="2803525"/>
            <a:chExt cx="632401" cy="734200"/>
          </a:xfrm>
        </p:grpSpPr>
        <p:sp>
          <p:nvSpPr>
            <p:cNvPr id="21" name="TextBox 16">
              <a:extLst>
                <a:ext uri="{FF2B5EF4-FFF2-40B4-BE49-F238E27FC236}">
                  <a16:creationId xmlns:a16="http://schemas.microsoft.com/office/drawing/2014/main" id="{6D990E3F-C798-4543-9ABD-D58D458BA85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583346" y="3260726"/>
              <a:ext cx="632401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lang="en-US" altLang="en-US" sz="1200">
                  <a:latin typeface="+mn-lt"/>
                  <a:ea typeface="Amazon Ember" panose="020B0603020204020204" pitchFamily="34" charset="0"/>
                  <a:cs typeface="Arial" panose="020B0604020202020204" pitchFamily="34" charset="0"/>
                </a:rPr>
                <a:t>Finding</a:t>
              </a:r>
            </a:p>
          </p:txBody>
        </p:sp>
        <p:pic>
          <p:nvPicPr>
            <p:cNvPr id="22" name="Graphic 20">
              <a:extLst>
                <a:ext uri="{FF2B5EF4-FFF2-40B4-BE49-F238E27FC236}">
                  <a16:creationId xmlns:a16="http://schemas.microsoft.com/office/drawing/2014/main" id="{EA3ED793-C574-4FC8-85BA-6D5160809EF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rcRect/>
            <a:stretch/>
          </p:blipFill>
          <p:spPr bwMode="auto">
            <a:xfrm>
              <a:off x="7691438" y="2803525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8058F218-70FD-4F12-8C31-D16677BFA247}"/>
              </a:ext>
            </a:extLst>
          </p:cNvPr>
          <p:cNvGrpSpPr/>
          <p:nvPr/>
        </p:nvGrpSpPr>
        <p:grpSpPr>
          <a:xfrm>
            <a:off x="4013636" y="5660862"/>
            <a:ext cx="632401" cy="734200"/>
            <a:chOff x="7583346" y="2803525"/>
            <a:chExt cx="632401" cy="734200"/>
          </a:xfrm>
        </p:grpSpPr>
        <p:sp>
          <p:nvSpPr>
            <p:cNvPr id="24" name="TextBox 16">
              <a:extLst>
                <a:ext uri="{FF2B5EF4-FFF2-40B4-BE49-F238E27FC236}">
                  <a16:creationId xmlns:a16="http://schemas.microsoft.com/office/drawing/2014/main" id="{2662F0C9-267B-4022-9063-D95FEC926B4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583346" y="3260726"/>
              <a:ext cx="632401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lang="en-US" altLang="en-US" sz="1200">
                  <a:latin typeface="+mn-lt"/>
                  <a:ea typeface="Amazon Ember" panose="020B0603020204020204" pitchFamily="34" charset="0"/>
                  <a:cs typeface="Arial" panose="020B0604020202020204" pitchFamily="34" charset="0"/>
                </a:rPr>
                <a:t>Finding</a:t>
              </a:r>
            </a:p>
          </p:txBody>
        </p:sp>
        <p:pic>
          <p:nvPicPr>
            <p:cNvPr id="25" name="Graphic 20">
              <a:extLst>
                <a:ext uri="{FF2B5EF4-FFF2-40B4-BE49-F238E27FC236}">
                  <a16:creationId xmlns:a16="http://schemas.microsoft.com/office/drawing/2014/main" id="{E7AB9EEF-B861-437B-A1B7-0299CA0B2E1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rcRect/>
            <a:stretch/>
          </p:blipFill>
          <p:spPr bwMode="auto">
            <a:xfrm>
              <a:off x="7691438" y="2803525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7B28DF03-69D3-4003-9C79-74097EE95623}"/>
              </a:ext>
            </a:extLst>
          </p:cNvPr>
          <p:cNvGrpSpPr/>
          <p:nvPr/>
        </p:nvGrpSpPr>
        <p:grpSpPr>
          <a:xfrm>
            <a:off x="2828250" y="7683563"/>
            <a:ext cx="1282411" cy="886594"/>
            <a:chOff x="6226755" y="8471765"/>
            <a:chExt cx="1282411" cy="886594"/>
          </a:xfrm>
        </p:grpSpPr>
        <p:pic>
          <p:nvPicPr>
            <p:cNvPr id="27" name="Graphic 23">
              <a:extLst>
                <a:ext uri="{FF2B5EF4-FFF2-40B4-BE49-F238E27FC236}">
                  <a16:creationId xmlns:a16="http://schemas.microsoft.com/office/drawing/2014/main" id="{A4A12E31-6BC4-4E64-8831-2230BDAA2F1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rcRect/>
            <a:stretch/>
          </p:blipFill>
          <p:spPr bwMode="auto">
            <a:xfrm>
              <a:off x="6553200" y="8471765"/>
              <a:ext cx="609600" cy="609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8" name="TextBox 15">
              <a:extLst>
                <a:ext uri="{FF2B5EF4-FFF2-40B4-BE49-F238E27FC236}">
                  <a16:creationId xmlns:a16="http://schemas.microsoft.com/office/drawing/2014/main" id="{0AFBD744-B341-46A3-A088-31D0E5DF0BE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226755" y="9081360"/>
              <a:ext cx="1282411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lang="en-US" altLang="en-US" sz="1200">
                  <a:latin typeface="+mn-lt"/>
                  <a:ea typeface="Amazon Ember" panose="020B0603020204020204" pitchFamily="34" charset="0"/>
                  <a:cs typeface="Arial" panose="020B0604020202020204" pitchFamily="34" charset="0"/>
                </a:rPr>
                <a:t>AWS CloudTrail</a:t>
              </a:r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D3CD7EFD-A6E7-44CB-B6BA-84271D2E1A99}"/>
              </a:ext>
            </a:extLst>
          </p:cNvPr>
          <p:cNvGrpSpPr/>
          <p:nvPr/>
        </p:nvGrpSpPr>
        <p:grpSpPr>
          <a:xfrm>
            <a:off x="4277910" y="7835165"/>
            <a:ext cx="761837" cy="734992"/>
            <a:chOff x="8174863" y="8536433"/>
            <a:chExt cx="761837" cy="734992"/>
          </a:xfrm>
        </p:grpSpPr>
        <p:sp>
          <p:nvSpPr>
            <p:cNvPr id="30" name="TextBox 20">
              <a:extLst>
                <a:ext uri="{FF2B5EF4-FFF2-40B4-BE49-F238E27FC236}">
                  <a16:creationId xmlns:a16="http://schemas.microsoft.com/office/drawing/2014/main" id="{670AF5A6-AD39-4324-BB04-976727AE4BF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174863" y="8994426"/>
              <a:ext cx="761837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lang="en-US" altLang="en-US" sz="1200">
                  <a:latin typeface="+mn-lt"/>
                  <a:ea typeface="Amazon Ember" panose="020B0603020204020204" pitchFamily="34" charset="0"/>
                  <a:cs typeface="Arial" panose="020B0604020202020204" pitchFamily="34" charset="0"/>
                </a:rPr>
                <a:t>Flow logs</a:t>
              </a:r>
            </a:p>
          </p:txBody>
        </p:sp>
        <p:pic>
          <p:nvPicPr>
            <p:cNvPr id="31" name="Graphic 30">
              <a:extLst>
                <a:ext uri="{FF2B5EF4-FFF2-40B4-BE49-F238E27FC236}">
                  <a16:creationId xmlns:a16="http://schemas.microsoft.com/office/drawing/2014/main" id="{CB699CDC-9068-4971-BDF1-61D5418068AA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>
              <a:extLs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tretch>
              <a:fillRect/>
            </a:stretch>
          </p:blipFill>
          <p:spPr>
            <a:xfrm>
              <a:off x="8313237" y="8536433"/>
              <a:ext cx="457200" cy="457200"/>
            </a:xfrm>
            <a:prstGeom prst="rect">
              <a:avLst/>
            </a:prstGeom>
          </p:spPr>
        </p:pic>
      </p:grpSp>
      <p:sp>
        <p:nvSpPr>
          <p:cNvPr id="32" name="Rectangle 31">
            <a:extLst>
              <a:ext uri="{FF2B5EF4-FFF2-40B4-BE49-F238E27FC236}">
                <a16:creationId xmlns:a16="http://schemas.microsoft.com/office/drawing/2014/main" id="{8E8C1E0A-96EC-4F4B-B947-1B87EA5FDF14}"/>
              </a:ext>
            </a:extLst>
          </p:cNvPr>
          <p:cNvSpPr/>
          <p:nvPr/>
        </p:nvSpPr>
        <p:spPr>
          <a:xfrm>
            <a:off x="2811898" y="7243702"/>
            <a:ext cx="2414153" cy="1326455"/>
          </a:xfrm>
          <a:prstGeom prst="rect">
            <a:avLst/>
          </a:prstGeom>
          <a:noFill/>
          <a:ln w="15875">
            <a:solidFill>
              <a:srgbClr val="7D8998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>
                <a:solidFill>
                  <a:schemeClr val="tx1"/>
                </a:solidFill>
                <a:cs typeface="Arial" panose="020B0604020202020204" pitchFamily="34" charset="0"/>
              </a:rPr>
              <a:t>Logs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96C0AB34-A980-4B1E-9CF7-DBA3CAE75D77}"/>
              </a:ext>
            </a:extLst>
          </p:cNvPr>
          <p:cNvSpPr/>
          <p:nvPr/>
        </p:nvSpPr>
        <p:spPr>
          <a:xfrm>
            <a:off x="5718401" y="2254817"/>
            <a:ext cx="4831395" cy="6463288"/>
          </a:xfrm>
          <a:prstGeom prst="rect">
            <a:avLst/>
          </a:prstGeom>
          <a:noFill/>
          <a:ln w="15875">
            <a:solidFill>
              <a:srgbClr val="E7157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2920" tIns="9144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Security Tooling account</a:t>
            </a:r>
          </a:p>
        </p:txBody>
      </p:sp>
      <p:pic>
        <p:nvPicPr>
          <p:cNvPr id="34" name="Graphic 33">
            <a:extLst>
              <a:ext uri="{FF2B5EF4-FFF2-40B4-BE49-F238E27FC236}">
                <a16:creationId xmlns:a16="http://schemas.microsoft.com/office/drawing/2014/main" id="{567A5983-195F-48B6-B1F1-8248AA0B03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5718401" y="2254817"/>
            <a:ext cx="381000" cy="381000"/>
          </a:xfrm>
          <a:prstGeom prst="rect">
            <a:avLst/>
          </a:prstGeom>
        </p:spPr>
      </p:pic>
      <p:grpSp>
        <p:nvGrpSpPr>
          <p:cNvPr id="35" name="Group 34">
            <a:extLst>
              <a:ext uri="{FF2B5EF4-FFF2-40B4-BE49-F238E27FC236}">
                <a16:creationId xmlns:a16="http://schemas.microsoft.com/office/drawing/2014/main" id="{33F273AB-5A1A-4B10-A511-E0D0585315BD}"/>
              </a:ext>
            </a:extLst>
          </p:cNvPr>
          <p:cNvGrpSpPr/>
          <p:nvPr/>
        </p:nvGrpSpPr>
        <p:grpSpPr>
          <a:xfrm>
            <a:off x="6214638" y="5596128"/>
            <a:ext cx="1740062" cy="1061869"/>
            <a:chOff x="1942939" y="5078781"/>
            <a:chExt cx="1740062" cy="1061869"/>
          </a:xfrm>
        </p:grpSpPr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237BC81D-81C0-4378-9928-722187291480}"/>
                </a:ext>
              </a:extLst>
            </p:cNvPr>
            <p:cNvSpPr txBox="1"/>
            <p:nvPr/>
          </p:nvSpPr>
          <p:spPr>
            <a:xfrm>
              <a:off x="1942939" y="5832873"/>
              <a:ext cx="174006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/>
                <a:t>Amazon GuardDuty</a:t>
              </a:r>
            </a:p>
          </p:txBody>
        </p:sp>
        <p:pic>
          <p:nvPicPr>
            <p:cNvPr id="37" name="Graphic 19">
              <a:extLst>
                <a:ext uri="{FF2B5EF4-FFF2-40B4-BE49-F238E27FC236}">
                  <a16:creationId xmlns:a16="http://schemas.microsoft.com/office/drawing/2014/main" id="{7DC3FCF2-8D22-44A8-B9AC-F78FDD1BF69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/>
            <a:stretch/>
          </p:blipFill>
          <p:spPr bwMode="auto">
            <a:xfrm>
              <a:off x="2435289" y="5078781"/>
              <a:ext cx="762000" cy="762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41" name="Group 40">
            <a:extLst>
              <a:ext uri="{FF2B5EF4-FFF2-40B4-BE49-F238E27FC236}">
                <a16:creationId xmlns:a16="http://schemas.microsoft.com/office/drawing/2014/main" id="{333823D6-414D-4665-BAC7-9E63ED1F929F}"/>
              </a:ext>
            </a:extLst>
          </p:cNvPr>
          <p:cNvGrpSpPr/>
          <p:nvPr/>
        </p:nvGrpSpPr>
        <p:grpSpPr>
          <a:xfrm>
            <a:off x="6281807" y="4297680"/>
            <a:ext cx="1605724" cy="1061869"/>
            <a:chOff x="3863179" y="5078781"/>
            <a:chExt cx="1605724" cy="1061869"/>
          </a:xfrm>
        </p:grpSpPr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BBB968A7-346B-4FCB-A38A-E184A8A6167C}"/>
                </a:ext>
              </a:extLst>
            </p:cNvPr>
            <p:cNvSpPr txBox="1"/>
            <p:nvPr/>
          </p:nvSpPr>
          <p:spPr>
            <a:xfrm>
              <a:off x="3863179" y="5832873"/>
              <a:ext cx="160572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/>
                <a:t>AWS Security Hub </a:t>
              </a:r>
            </a:p>
          </p:txBody>
        </p:sp>
        <p:pic>
          <p:nvPicPr>
            <p:cNvPr id="43" name="Graphic 19">
              <a:extLst>
                <a:ext uri="{FF2B5EF4-FFF2-40B4-BE49-F238E27FC236}">
                  <a16:creationId xmlns:a16="http://schemas.microsoft.com/office/drawing/2014/main" id="{2F430FD8-5F9E-43FD-A547-C865124C758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rcRect/>
            <a:stretch/>
          </p:blipFill>
          <p:spPr bwMode="auto">
            <a:xfrm>
              <a:off x="4291061" y="5078781"/>
              <a:ext cx="762000" cy="762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56" name="Group 55">
            <a:extLst>
              <a:ext uri="{FF2B5EF4-FFF2-40B4-BE49-F238E27FC236}">
                <a16:creationId xmlns:a16="http://schemas.microsoft.com/office/drawing/2014/main" id="{F04D3944-54A3-4F55-8725-D21CF65EE855}"/>
              </a:ext>
            </a:extLst>
          </p:cNvPr>
          <p:cNvGrpSpPr/>
          <p:nvPr/>
        </p:nvGrpSpPr>
        <p:grpSpPr>
          <a:xfrm>
            <a:off x="8085616" y="7683563"/>
            <a:ext cx="1282411" cy="886594"/>
            <a:chOff x="6226755" y="8471765"/>
            <a:chExt cx="1282411" cy="886594"/>
          </a:xfrm>
        </p:grpSpPr>
        <p:pic>
          <p:nvPicPr>
            <p:cNvPr id="57" name="Graphic 23">
              <a:extLst>
                <a:ext uri="{FF2B5EF4-FFF2-40B4-BE49-F238E27FC236}">
                  <a16:creationId xmlns:a16="http://schemas.microsoft.com/office/drawing/2014/main" id="{A34C3B88-7F31-4F07-839E-2D9742BC3B6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rcRect/>
            <a:stretch/>
          </p:blipFill>
          <p:spPr bwMode="auto">
            <a:xfrm>
              <a:off x="6553200" y="8471765"/>
              <a:ext cx="609600" cy="609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8" name="TextBox 15">
              <a:extLst>
                <a:ext uri="{FF2B5EF4-FFF2-40B4-BE49-F238E27FC236}">
                  <a16:creationId xmlns:a16="http://schemas.microsoft.com/office/drawing/2014/main" id="{E77677F5-D47B-462D-A3D4-A1BA70FA01A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226755" y="9081360"/>
              <a:ext cx="1282411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lang="en-US" altLang="en-US" sz="1200">
                  <a:latin typeface="+mn-lt"/>
                  <a:ea typeface="Amazon Ember" panose="020B0603020204020204" pitchFamily="34" charset="0"/>
                  <a:cs typeface="Arial" panose="020B0604020202020204" pitchFamily="34" charset="0"/>
                </a:rPr>
                <a:t>AWS CloudTrail</a:t>
              </a:r>
            </a:p>
          </p:txBody>
        </p:sp>
      </p:grpSp>
      <p:grpSp>
        <p:nvGrpSpPr>
          <p:cNvPr id="59" name="Group 58">
            <a:extLst>
              <a:ext uri="{FF2B5EF4-FFF2-40B4-BE49-F238E27FC236}">
                <a16:creationId xmlns:a16="http://schemas.microsoft.com/office/drawing/2014/main" id="{438FA864-923F-4CBC-B5C1-56CF0D74AF0B}"/>
              </a:ext>
            </a:extLst>
          </p:cNvPr>
          <p:cNvGrpSpPr/>
          <p:nvPr/>
        </p:nvGrpSpPr>
        <p:grpSpPr>
          <a:xfrm>
            <a:off x="9535276" y="7835165"/>
            <a:ext cx="761837" cy="734992"/>
            <a:chOff x="8174863" y="8536433"/>
            <a:chExt cx="761837" cy="734992"/>
          </a:xfrm>
        </p:grpSpPr>
        <p:sp>
          <p:nvSpPr>
            <p:cNvPr id="60" name="TextBox 20">
              <a:extLst>
                <a:ext uri="{FF2B5EF4-FFF2-40B4-BE49-F238E27FC236}">
                  <a16:creationId xmlns:a16="http://schemas.microsoft.com/office/drawing/2014/main" id="{8CDEBE57-3B66-4D0A-B89F-7E3A020A83A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174863" y="8994426"/>
              <a:ext cx="761837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lang="en-US" altLang="en-US" sz="1200">
                  <a:latin typeface="+mn-lt"/>
                  <a:ea typeface="Amazon Ember" panose="020B0603020204020204" pitchFamily="34" charset="0"/>
                  <a:cs typeface="Arial" panose="020B0604020202020204" pitchFamily="34" charset="0"/>
                </a:rPr>
                <a:t>Flow logs</a:t>
              </a:r>
            </a:p>
          </p:txBody>
        </p:sp>
        <p:pic>
          <p:nvPicPr>
            <p:cNvPr id="61" name="Graphic 60">
              <a:extLst>
                <a:ext uri="{FF2B5EF4-FFF2-40B4-BE49-F238E27FC236}">
                  <a16:creationId xmlns:a16="http://schemas.microsoft.com/office/drawing/2014/main" id="{9D33D0E3-6442-4CEC-BEA5-2C21E95B5DCC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>
              <a:extLs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tretch>
              <a:fillRect/>
            </a:stretch>
          </p:blipFill>
          <p:spPr>
            <a:xfrm>
              <a:off x="8313237" y="8536433"/>
              <a:ext cx="457200" cy="457200"/>
            </a:xfrm>
            <a:prstGeom prst="rect">
              <a:avLst/>
            </a:prstGeom>
          </p:spPr>
        </p:pic>
      </p:grpSp>
      <p:sp>
        <p:nvSpPr>
          <p:cNvPr id="62" name="Rectangle 61">
            <a:extLst>
              <a:ext uri="{FF2B5EF4-FFF2-40B4-BE49-F238E27FC236}">
                <a16:creationId xmlns:a16="http://schemas.microsoft.com/office/drawing/2014/main" id="{B9642EBF-C73A-4B00-97D4-33E1FD510ECD}"/>
              </a:ext>
            </a:extLst>
          </p:cNvPr>
          <p:cNvSpPr/>
          <p:nvPr/>
        </p:nvSpPr>
        <p:spPr>
          <a:xfrm>
            <a:off x="8069264" y="7243702"/>
            <a:ext cx="2414153" cy="1326455"/>
          </a:xfrm>
          <a:prstGeom prst="rect">
            <a:avLst/>
          </a:prstGeom>
          <a:noFill/>
          <a:ln w="15875">
            <a:solidFill>
              <a:srgbClr val="7D8998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>
                <a:solidFill>
                  <a:schemeClr val="tx1"/>
                </a:solidFill>
                <a:cs typeface="Arial" panose="020B0604020202020204" pitchFamily="34" charset="0"/>
              </a:rPr>
              <a:t>Logs</a:t>
            </a:r>
          </a:p>
        </p:txBody>
      </p:sp>
      <p:grpSp>
        <p:nvGrpSpPr>
          <p:cNvPr id="63" name="Group 62">
            <a:extLst>
              <a:ext uri="{FF2B5EF4-FFF2-40B4-BE49-F238E27FC236}">
                <a16:creationId xmlns:a16="http://schemas.microsoft.com/office/drawing/2014/main" id="{AD03547F-6CC5-428F-910A-315DE43583E4}"/>
              </a:ext>
            </a:extLst>
          </p:cNvPr>
          <p:cNvGrpSpPr/>
          <p:nvPr/>
        </p:nvGrpSpPr>
        <p:grpSpPr>
          <a:xfrm>
            <a:off x="8528434" y="4779551"/>
            <a:ext cx="1449472" cy="1303876"/>
            <a:chOff x="7667959" y="3601059"/>
            <a:chExt cx="1449472" cy="1303876"/>
          </a:xfrm>
        </p:grpSpPr>
        <p:sp>
          <p:nvSpPr>
            <p:cNvPr id="64" name="TextBox 63">
              <a:extLst>
                <a:ext uri="{FF2B5EF4-FFF2-40B4-BE49-F238E27FC236}">
                  <a16:creationId xmlns:a16="http://schemas.microsoft.com/office/drawing/2014/main" id="{9A1D5AD6-561E-4A1B-9133-3AD7F579FC34}"/>
                </a:ext>
              </a:extLst>
            </p:cNvPr>
            <p:cNvSpPr txBox="1"/>
            <p:nvPr/>
          </p:nvSpPr>
          <p:spPr>
            <a:xfrm>
              <a:off x="7667959" y="4381715"/>
              <a:ext cx="144947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>
                  <a:latin typeface="Calibri" panose="020F0502020204030204" pitchFamily="34" charset="0"/>
                  <a:ea typeface="Amazon Ember" panose="020B0603020204020204" pitchFamily="34" charset="0"/>
                  <a:cs typeface="Calibri" panose="020F0502020204030204" pitchFamily="34" charset="0"/>
                </a:rPr>
                <a:t>Amazon EventBridge</a:t>
              </a:r>
            </a:p>
          </p:txBody>
        </p:sp>
        <p:pic>
          <p:nvPicPr>
            <p:cNvPr id="65" name="Graphic 19">
              <a:extLst>
                <a:ext uri="{FF2B5EF4-FFF2-40B4-BE49-F238E27FC236}">
                  <a16:creationId xmlns:a16="http://schemas.microsoft.com/office/drawing/2014/main" id="{AE60E76B-AD64-431C-8BC0-A72C8BB87BF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0">
              <a:extLst>
                <a:ext uri="{96DAC541-7B7A-43D3-8B79-37D633B846F1}">
                  <asvg:svgBlip xmlns:asvg="http://schemas.microsoft.com/office/drawing/2016/SVG/main" r:embed="rId21"/>
                </a:ext>
              </a:extLst>
            </a:blip>
            <a:srcRect/>
            <a:stretch/>
          </p:blipFill>
          <p:spPr bwMode="auto">
            <a:xfrm>
              <a:off x="7964177" y="3601059"/>
              <a:ext cx="762000" cy="762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68" name="Group 67">
            <a:extLst>
              <a:ext uri="{FF2B5EF4-FFF2-40B4-BE49-F238E27FC236}">
                <a16:creationId xmlns:a16="http://schemas.microsoft.com/office/drawing/2014/main" id="{0FA09B50-3B04-48FB-9182-7847CCAC6781}"/>
              </a:ext>
            </a:extLst>
          </p:cNvPr>
          <p:cNvGrpSpPr/>
          <p:nvPr/>
        </p:nvGrpSpPr>
        <p:grpSpPr>
          <a:xfrm>
            <a:off x="7469907" y="5672189"/>
            <a:ext cx="632401" cy="711546"/>
            <a:chOff x="7331362" y="5641951"/>
            <a:chExt cx="632401" cy="711546"/>
          </a:xfrm>
        </p:grpSpPr>
        <p:sp>
          <p:nvSpPr>
            <p:cNvPr id="54" name="TextBox 16">
              <a:extLst>
                <a:ext uri="{FF2B5EF4-FFF2-40B4-BE49-F238E27FC236}">
                  <a16:creationId xmlns:a16="http://schemas.microsoft.com/office/drawing/2014/main" id="{81233DAA-AC08-456E-A380-4B6E3A4CD39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31362" y="6076498"/>
              <a:ext cx="632401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lang="en-US" altLang="en-US" sz="1200">
                  <a:latin typeface="+mn-lt"/>
                  <a:ea typeface="Amazon Ember" panose="020B0603020204020204" pitchFamily="34" charset="0"/>
                  <a:cs typeface="Arial" panose="020B0604020202020204" pitchFamily="34" charset="0"/>
                </a:rPr>
                <a:t>Rule</a:t>
              </a:r>
            </a:p>
          </p:txBody>
        </p:sp>
        <p:pic>
          <p:nvPicPr>
            <p:cNvPr id="67" name="Graphic 66">
              <a:extLst>
                <a:ext uri="{FF2B5EF4-FFF2-40B4-BE49-F238E27FC236}">
                  <a16:creationId xmlns:a16="http://schemas.microsoft.com/office/drawing/2014/main" id="{E9A0D51D-1151-4BF0-8E79-4D72A3C7DDAE}"/>
                </a:ext>
              </a:extLst>
            </p:cNvPr>
            <p:cNvPicPr>
              <a:picLocks noChangeAspect="1"/>
            </p:cNvPicPr>
            <p:nvPr/>
          </p:nvPicPr>
          <p:blipFill>
            <a:blip r:embed="rId22">
              <a:extLst>
                <a:ext uri="{96DAC541-7B7A-43D3-8B79-37D633B846F1}">
                  <asvg:svgBlip xmlns:asvg="http://schemas.microsoft.com/office/drawing/2016/SVG/main" r:embed="rId23"/>
                </a:ext>
              </a:extLst>
            </a:blip>
            <a:stretch>
              <a:fillRect/>
            </a:stretch>
          </p:blipFill>
          <p:spPr>
            <a:xfrm>
              <a:off x="7437256" y="5641951"/>
              <a:ext cx="457200" cy="457200"/>
            </a:xfrm>
            <a:prstGeom prst="rect">
              <a:avLst/>
            </a:prstGeom>
          </p:spPr>
        </p:pic>
      </p:grpSp>
      <p:grpSp>
        <p:nvGrpSpPr>
          <p:cNvPr id="69" name="Group 68">
            <a:extLst>
              <a:ext uri="{FF2B5EF4-FFF2-40B4-BE49-F238E27FC236}">
                <a16:creationId xmlns:a16="http://schemas.microsoft.com/office/drawing/2014/main" id="{37BD42E0-FDAD-41A0-9923-3629C29E2626}"/>
              </a:ext>
            </a:extLst>
          </p:cNvPr>
          <p:cNvGrpSpPr/>
          <p:nvPr/>
        </p:nvGrpSpPr>
        <p:grpSpPr>
          <a:xfrm>
            <a:off x="7469902" y="4376108"/>
            <a:ext cx="632401" cy="711546"/>
            <a:chOff x="7331362" y="5641951"/>
            <a:chExt cx="632401" cy="711546"/>
          </a:xfrm>
        </p:grpSpPr>
        <p:sp>
          <p:nvSpPr>
            <p:cNvPr id="70" name="TextBox 16">
              <a:extLst>
                <a:ext uri="{FF2B5EF4-FFF2-40B4-BE49-F238E27FC236}">
                  <a16:creationId xmlns:a16="http://schemas.microsoft.com/office/drawing/2014/main" id="{55B25E42-C8E2-497C-A352-331A09F9DA4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31362" y="6076498"/>
              <a:ext cx="632401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lang="en-US" altLang="en-US" sz="1200">
                  <a:latin typeface="+mn-lt"/>
                  <a:ea typeface="Amazon Ember" panose="020B0603020204020204" pitchFamily="34" charset="0"/>
                  <a:cs typeface="Arial" panose="020B0604020202020204" pitchFamily="34" charset="0"/>
                </a:rPr>
                <a:t>Rule</a:t>
              </a:r>
            </a:p>
          </p:txBody>
        </p:sp>
        <p:pic>
          <p:nvPicPr>
            <p:cNvPr id="71" name="Graphic 70">
              <a:extLst>
                <a:ext uri="{FF2B5EF4-FFF2-40B4-BE49-F238E27FC236}">
                  <a16:creationId xmlns:a16="http://schemas.microsoft.com/office/drawing/2014/main" id="{BC891D66-9CF2-4E8F-933B-377452F8118E}"/>
                </a:ext>
              </a:extLst>
            </p:cNvPr>
            <p:cNvPicPr>
              <a:picLocks noChangeAspect="1"/>
            </p:cNvPicPr>
            <p:nvPr/>
          </p:nvPicPr>
          <p:blipFill>
            <a:blip r:embed="rId22">
              <a:extLst>
                <a:ext uri="{96DAC541-7B7A-43D3-8B79-37D633B846F1}">
                  <asvg:svgBlip xmlns:asvg="http://schemas.microsoft.com/office/drawing/2016/SVG/main" r:embed="rId23"/>
                </a:ext>
              </a:extLst>
            </a:blip>
            <a:stretch>
              <a:fillRect/>
            </a:stretch>
          </p:blipFill>
          <p:spPr>
            <a:xfrm>
              <a:off x="7437256" y="5641951"/>
              <a:ext cx="457200" cy="457200"/>
            </a:xfrm>
            <a:prstGeom prst="rect">
              <a:avLst/>
            </a:prstGeom>
          </p:spPr>
        </p:pic>
      </p:grpSp>
      <p:grpSp>
        <p:nvGrpSpPr>
          <p:cNvPr id="72" name="Group 71">
            <a:extLst>
              <a:ext uri="{FF2B5EF4-FFF2-40B4-BE49-F238E27FC236}">
                <a16:creationId xmlns:a16="http://schemas.microsoft.com/office/drawing/2014/main" id="{7575C9AC-6A3D-4A50-9539-0DC61330BE07}"/>
              </a:ext>
            </a:extLst>
          </p:cNvPr>
          <p:cNvGrpSpPr/>
          <p:nvPr/>
        </p:nvGrpSpPr>
        <p:grpSpPr>
          <a:xfrm>
            <a:off x="9588509" y="4820781"/>
            <a:ext cx="632401" cy="711546"/>
            <a:chOff x="7331362" y="5641951"/>
            <a:chExt cx="632401" cy="711546"/>
          </a:xfrm>
        </p:grpSpPr>
        <p:sp>
          <p:nvSpPr>
            <p:cNvPr id="73" name="TextBox 16">
              <a:extLst>
                <a:ext uri="{FF2B5EF4-FFF2-40B4-BE49-F238E27FC236}">
                  <a16:creationId xmlns:a16="http://schemas.microsoft.com/office/drawing/2014/main" id="{5C2A63BB-E159-4CDE-9C74-C29AE7DEC3A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31362" y="6076498"/>
              <a:ext cx="632401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lang="en-US" altLang="en-US" sz="1200">
                  <a:latin typeface="+mn-lt"/>
                  <a:ea typeface="Amazon Ember" panose="020B0603020204020204" pitchFamily="34" charset="0"/>
                  <a:cs typeface="Arial" panose="020B0604020202020204" pitchFamily="34" charset="0"/>
                </a:rPr>
                <a:t>Rule</a:t>
              </a:r>
            </a:p>
          </p:txBody>
        </p:sp>
        <p:pic>
          <p:nvPicPr>
            <p:cNvPr id="74" name="Graphic 73">
              <a:extLst>
                <a:ext uri="{FF2B5EF4-FFF2-40B4-BE49-F238E27FC236}">
                  <a16:creationId xmlns:a16="http://schemas.microsoft.com/office/drawing/2014/main" id="{176A9434-5520-4E5B-AC32-2042E93332BC}"/>
                </a:ext>
              </a:extLst>
            </p:cNvPr>
            <p:cNvPicPr>
              <a:picLocks noChangeAspect="1"/>
            </p:cNvPicPr>
            <p:nvPr/>
          </p:nvPicPr>
          <p:blipFill>
            <a:blip r:embed="rId22">
              <a:extLst>
                <a:ext uri="{96DAC541-7B7A-43D3-8B79-37D633B846F1}">
                  <asvg:svgBlip xmlns:asvg="http://schemas.microsoft.com/office/drawing/2016/SVG/main" r:embed="rId23"/>
                </a:ext>
              </a:extLst>
            </a:blip>
            <a:stretch>
              <a:fillRect/>
            </a:stretch>
          </p:blipFill>
          <p:spPr>
            <a:xfrm>
              <a:off x="7437256" y="5641951"/>
              <a:ext cx="457200" cy="457200"/>
            </a:xfrm>
            <a:prstGeom prst="rect">
              <a:avLst/>
            </a:prstGeom>
          </p:spPr>
        </p:pic>
      </p:grpSp>
      <p:sp>
        <p:nvSpPr>
          <p:cNvPr id="75" name="Rectangle 74">
            <a:extLst>
              <a:ext uri="{FF2B5EF4-FFF2-40B4-BE49-F238E27FC236}">
                <a16:creationId xmlns:a16="http://schemas.microsoft.com/office/drawing/2014/main" id="{56A1EB63-6A4C-4619-81D9-60E633D8B76D}"/>
              </a:ext>
            </a:extLst>
          </p:cNvPr>
          <p:cNvSpPr/>
          <p:nvPr/>
        </p:nvSpPr>
        <p:spPr>
          <a:xfrm>
            <a:off x="10996983" y="2254812"/>
            <a:ext cx="4831395" cy="6463288"/>
          </a:xfrm>
          <a:prstGeom prst="rect">
            <a:avLst/>
          </a:prstGeom>
          <a:noFill/>
          <a:ln w="15875">
            <a:solidFill>
              <a:srgbClr val="E7157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2920" tIns="9144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Forensics account</a:t>
            </a:r>
          </a:p>
        </p:txBody>
      </p:sp>
      <p:pic>
        <p:nvPicPr>
          <p:cNvPr id="76" name="Graphic 75">
            <a:extLst>
              <a:ext uri="{FF2B5EF4-FFF2-40B4-BE49-F238E27FC236}">
                <a16:creationId xmlns:a16="http://schemas.microsoft.com/office/drawing/2014/main" id="{AF527C42-4490-4791-8A31-0AFE89E659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0996983" y="2254812"/>
            <a:ext cx="381000" cy="381000"/>
          </a:xfrm>
          <a:prstGeom prst="rect">
            <a:avLst/>
          </a:prstGeom>
        </p:spPr>
      </p:pic>
      <p:grpSp>
        <p:nvGrpSpPr>
          <p:cNvPr id="83" name="Group 82">
            <a:extLst>
              <a:ext uri="{FF2B5EF4-FFF2-40B4-BE49-F238E27FC236}">
                <a16:creationId xmlns:a16="http://schemas.microsoft.com/office/drawing/2014/main" id="{BC09D4DA-930E-41D8-9C2F-36758084DCEB}"/>
              </a:ext>
            </a:extLst>
          </p:cNvPr>
          <p:cNvGrpSpPr/>
          <p:nvPr/>
        </p:nvGrpSpPr>
        <p:grpSpPr>
          <a:xfrm>
            <a:off x="13364198" y="7683558"/>
            <a:ext cx="1282411" cy="886594"/>
            <a:chOff x="6226755" y="8471765"/>
            <a:chExt cx="1282411" cy="886594"/>
          </a:xfrm>
        </p:grpSpPr>
        <p:pic>
          <p:nvPicPr>
            <p:cNvPr id="84" name="Graphic 23">
              <a:extLst>
                <a:ext uri="{FF2B5EF4-FFF2-40B4-BE49-F238E27FC236}">
                  <a16:creationId xmlns:a16="http://schemas.microsoft.com/office/drawing/2014/main" id="{877BF85A-323B-4AC2-BB78-66760F5C8B0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rcRect/>
            <a:stretch/>
          </p:blipFill>
          <p:spPr bwMode="auto">
            <a:xfrm>
              <a:off x="6553200" y="8471765"/>
              <a:ext cx="609600" cy="609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5" name="TextBox 15">
              <a:extLst>
                <a:ext uri="{FF2B5EF4-FFF2-40B4-BE49-F238E27FC236}">
                  <a16:creationId xmlns:a16="http://schemas.microsoft.com/office/drawing/2014/main" id="{B42C44B9-2B91-4A49-9688-0B62ACA2708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226755" y="9081360"/>
              <a:ext cx="1282411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lang="en-US" altLang="en-US" sz="1200">
                  <a:latin typeface="+mn-lt"/>
                  <a:ea typeface="Amazon Ember" panose="020B0603020204020204" pitchFamily="34" charset="0"/>
                  <a:cs typeface="Arial" panose="020B0604020202020204" pitchFamily="34" charset="0"/>
                </a:rPr>
                <a:t>AWS CloudTrail</a:t>
              </a:r>
            </a:p>
          </p:txBody>
        </p:sp>
      </p:grpSp>
      <p:grpSp>
        <p:nvGrpSpPr>
          <p:cNvPr id="86" name="Group 85">
            <a:extLst>
              <a:ext uri="{FF2B5EF4-FFF2-40B4-BE49-F238E27FC236}">
                <a16:creationId xmlns:a16="http://schemas.microsoft.com/office/drawing/2014/main" id="{BAD0326B-2372-48E4-AD98-9D1AB0ADD280}"/>
              </a:ext>
            </a:extLst>
          </p:cNvPr>
          <p:cNvGrpSpPr/>
          <p:nvPr/>
        </p:nvGrpSpPr>
        <p:grpSpPr>
          <a:xfrm>
            <a:off x="14813858" y="7835160"/>
            <a:ext cx="761837" cy="734992"/>
            <a:chOff x="8174863" y="8536433"/>
            <a:chExt cx="761837" cy="734992"/>
          </a:xfrm>
        </p:grpSpPr>
        <p:sp>
          <p:nvSpPr>
            <p:cNvPr id="87" name="TextBox 20">
              <a:extLst>
                <a:ext uri="{FF2B5EF4-FFF2-40B4-BE49-F238E27FC236}">
                  <a16:creationId xmlns:a16="http://schemas.microsoft.com/office/drawing/2014/main" id="{9436249A-4B16-4AF8-BC0C-8B3195E0F27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174863" y="8994426"/>
              <a:ext cx="761837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lang="en-US" altLang="en-US" sz="1200">
                  <a:latin typeface="+mn-lt"/>
                  <a:ea typeface="Amazon Ember" panose="020B0603020204020204" pitchFamily="34" charset="0"/>
                  <a:cs typeface="Arial" panose="020B0604020202020204" pitchFamily="34" charset="0"/>
                </a:rPr>
                <a:t>Flow logs</a:t>
              </a:r>
            </a:p>
          </p:txBody>
        </p:sp>
        <p:pic>
          <p:nvPicPr>
            <p:cNvPr id="88" name="Graphic 87">
              <a:extLst>
                <a:ext uri="{FF2B5EF4-FFF2-40B4-BE49-F238E27FC236}">
                  <a16:creationId xmlns:a16="http://schemas.microsoft.com/office/drawing/2014/main" id="{3362B0BC-BFC7-49AA-99A2-3667A2BDBCC6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>
              <a:extLs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tretch>
              <a:fillRect/>
            </a:stretch>
          </p:blipFill>
          <p:spPr>
            <a:xfrm>
              <a:off x="8313237" y="8536433"/>
              <a:ext cx="457200" cy="457200"/>
            </a:xfrm>
            <a:prstGeom prst="rect">
              <a:avLst/>
            </a:prstGeom>
          </p:spPr>
        </p:pic>
      </p:grpSp>
      <p:sp>
        <p:nvSpPr>
          <p:cNvPr id="89" name="Rectangle 88">
            <a:extLst>
              <a:ext uri="{FF2B5EF4-FFF2-40B4-BE49-F238E27FC236}">
                <a16:creationId xmlns:a16="http://schemas.microsoft.com/office/drawing/2014/main" id="{1DCA0391-A003-4478-94AA-B51338FF3280}"/>
              </a:ext>
            </a:extLst>
          </p:cNvPr>
          <p:cNvSpPr/>
          <p:nvPr/>
        </p:nvSpPr>
        <p:spPr>
          <a:xfrm>
            <a:off x="13347846" y="7243697"/>
            <a:ext cx="2414153" cy="1326455"/>
          </a:xfrm>
          <a:prstGeom prst="rect">
            <a:avLst/>
          </a:prstGeom>
          <a:noFill/>
          <a:ln w="15875">
            <a:solidFill>
              <a:srgbClr val="7D8998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>
                <a:solidFill>
                  <a:schemeClr val="tx1"/>
                </a:solidFill>
                <a:cs typeface="Arial" panose="020B0604020202020204" pitchFamily="34" charset="0"/>
              </a:rPr>
              <a:t>Logs</a:t>
            </a:r>
          </a:p>
        </p:txBody>
      </p:sp>
      <p:grpSp>
        <p:nvGrpSpPr>
          <p:cNvPr id="102" name="Group 101">
            <a:extLst>
              <a:ext uri="{FF2B5EF4-FFF2-40B4-BE49-F238E27FC236}">
                <a16:creationId xmlns:a16="http://schemas.microsoft.com/office/drawing/2014/main" id="{8F7D8420-67AF-40AA-AB18-551E694C6CC1}"/>
              </a:ext>
            </a:extLst>
          </p:cNvPr>
          <p:cNvGrpSpPr/>
          <p:nvPr/>
        </p:nvGrpSpPr>
        <p:grpSpPr>
          <a:xfrm>
            <a:off x="11363890" y="2881595"/>
            <a:ext cx="974793" cy="1069021"/>
            <a:chOff x="7896313" y="6554752"/>
            <a:chExt cx="974793" cy="1069021"/>
          </a:xfrm>
        </p:grpSpPr>
        <p:sp>
          <p:nvSpPr>
            <p:cNvPr id="103" name="TextBox 102">
              <a:extLst>
                <a:ext uri="{FF2B5EF4-FFF2-40B4-BE49-F238E27FC236}">
                  <a16:creationId xmlns:a16="http://schemas.microsoft.com/office/drawing/2014/main" id="{44B38EF2-4821-4F53-8479-AC8A3BD3F4CC}"/>
                </a:ext>
              </a:extLst>
            </p:cNvPr>
            <p:cNvSpPr txBox="1"/>
            <p:nvPr/>
          </p:nvSpPr>
          <p:spPr>
            <a:xfrm>
              <a:off x="7896313" y="7315996"/>
              <a:ext cx="97479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/>
                <a:t>AWS KMS</a:t>
              </a:r>
              <a:endParaRPr lang="en-US" sz="1400" dirty="0"/>
            </a:p>
          </p:txBody>
        </p:sp>
        <p:pic>
          <p:nvPicPr>
            <p:cNvPr id="104" name="Graphic 7">
              <a:extLst>
                <a:ext uri="{FF2B5EF4-FFF2-40B4-BE49-F238E27FC236}">
                  <a16:creationId xmlns:a16="http://schemas.microsoft.com/office/drawing/2014/main" id="{1BF0DEF9-C638-4ECD-9CDA-65381A2C3DB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rcRect/>
            <a:stretch/>
          </p:blipFill>
          <p:spPr bwMode="auto">
            <a:xfrm>
              <a:off x="8001000" y="6554752"/>
              <a:ext cx="762000" cy="762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05" name="Group 104">
            <a:extLst>
              <a:ext uri="{FF2B5EF4-FFF2-40B4-BE49-F238E27FC236}">
                <a16:creationId xmlns:a16="http://schemas.microsoft.com/office/drawing/2014/main" id="{92D974C0-E494-4A86-BEBB-01C08A799AE9}"/>
              </a:ext>
            </a:extLst>
          </p:cNvPr>
          <p:cNvGrpSpPr/>
          <p:nvPr/>
        </p:nvGrpSpPr>
        <p:grpSpPr>
          <a:xfrm>
            <a:off x="12865697" y="2885171"/>
            <a:ext cx="1265106" cy="1061869"/>
            <a:chOff x="7764138" y="5078781"/>
            <a:chExt cx="1265106" cy="1061869"/>
          </a:xfrm>
        </p:grpSpPr>
        <p:sp>
          <p:nvSpPr>
            <p:cNvPr id="106" name="TextBox 105">
              <a:extLst>
                <a:ext uri="{FF2B5EF4-FFF2-40B4-BE49-F238E27FC236}">
                  <a16:creationId xmlns:a16="http://schemas.microsoft.com/office/drawing/2014/main" id="{5EF3F386-22F0-49CC-B9DD-094D74921F43}"/>
                </a:ext>
              </a:extLst>
            </p:cNvPr>
            <p:cNvSpPr txBox="1"/>
            <p:nvPr/>
          </p:nvSpPr>
          <p:spPr>
            <a:xfrm>
              <a:off x="7764138" y="5832873"/>
              <a:ext cx="1265106" cy="307777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/>
              <a:r>
                <a:rPr lang="en-US" sz="1200"/>
                <a:t>AWS Lambda</a:t>
              </a:r>
              <a:endParaRPr lang="en-US" sz="1200" dirty="0"/>
            </a:p>
          </p:txBody>
        </p:sp>
        <p:pic>
          <p:nvPicPr>
            <p:cNvPr id="107" name="Graphic 10">
              <a:extLst>
                <a:ext uri="{FF2B5EF4-FFF2-40B4-BE49-F238E27FC236}">
                  <a16:creationId xmlns:a16="http://schemas.microsoft.com/office/drawing/2014/main" id="{0051C395-46AA-409C-8D6C-72668A83090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rcRect/>
            <a:stretch/>
          </p:blipFill>
          <p:spPr bwMode="auto">
            <a:xfrm>
              <a:off x="8002604" y="5078781"/>
              <a:ext cx="762000" cy="762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08" name="Group 107">
            <a:extLst>
              <a:ext uri="{FF2B5EF4-FFF2-40B4-BE49-F238E27FC236}">
                <a16:creationId xmlns:a16="http://schemas.microsoft.com/office/drawing/2014/main" id="{CC49D85E-F5E6-4C56-9B53-5F2C1CD43DE2}"/>
              </a:ext>
            </a:extLst>
          </p:cNvPr>
          <p:cNvGrpSpPr/>
          <p:nvPr/>
        </p:nvGrpSpPr>
        <p:grpSpPr>
          <a:xfrm>
            <a:off x="13018613" y="4782961"/>
            <a:ext cx="1180955" cy="1040587"/>
            <a:chOff x="1174320" y="3163888"/>
            <a:chExt cx="1180955" cy="1040587"/>
          </a:xfrm>
        </p:grpSpPr>
        <p:pic>
          <p:nvPicPr>
            <p:cNvPr id="109" name="Graphic 5">
              <a:extLst>
                <a:ext uri="{FF2B5EF4-FFF2-40B4-BE49-F238E27FC236}">
                  <a16:creationId xmlns:a16="http://schemas.microsoft.com/office/drawing/2014/main" id="{5C570EC7-43FF-4C4A-8B77-A1442D4C058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rcRect/>
            <a:stretch/>
          </p:blipFill>
          <p:spPr bwMode="auto">
            <a:xfrm>
              <a:off x="1366693" y="3163888"/>
              <a:ext cx="762000" cy="762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0" name="TextBox 6">
              <a:extLst>
                <a:ext uri="{FF2B5EF4-FFF2-40B4-BE49-F238E27FC236}">
                  <a16:creationId xmlns:a16="http://schemas.microsoft.com/office/drawing/2014/main" id="{5F1A6D6A-75E5-4CC4-9B6F-39214BF4CEC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74320" y="3927476"/>
              <a:ext cx="1180955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lang="en-US" altLang="en-US" sz="1200">
                  <a:latin typeface="+mn-lt"/>
                  <a:ea typeface="Amazon Ember" panose="020B0603020204020204" pitchFamily="34" charset="0"/>
                  <a:cs typeface="Arial" panose="020B0604020202020204" pitchFamily="34" charset="0"/>
                </a:rPr>
                <a:t>Amazon EC2</a:t>
              </a:r>
            </a:p>
          </p:txBody>
        </p:sp>
      </p:grpSp>
      <p:grpSp>
        <p:nvGrpSpPr>
          <p:cNvPr id="116" name="Group 115">
            <a:extLst>
              <a:ext uri="{FF2B5EF4-FFF2-40B4-BE49-F238E27FC236}">
                <a16:creationId xmlns:a16="http://schemas.microsoft.com/office/drawing/2014/main" id="{1099B3C8-4876-4DA9-8779-FFA56D24D640}"/>
              </a:ext>
            </a:extLst>
          </p:cNvPr>
          <p:cNvGrpSpPr/>
          <p:nvPr/>
        </p:nvGrpSpPr>
        <p:grpSpPr>
          <a:xfrm>
            <a:off x="11226826" y="4778572"/>
            <a:ext cx="1288013" cy="1226840"/>
            <a:chOff x="13885072" y="5013013"/>
            <a:chExt cx="1288013" cy="1226840"/>
          </a:xfrm>
        </p:grpSpPr>
        <p:pic>
          <p:nvPicPr>
            <p:cNvPr id="111" name="Graphic 17">
              <a:extLst>
                <a:ext uri="{FF2B5EF4-FFF2-40B4-BE49-F238E27FC236}">
                  <a16:creationId xmlns:a16="http://schemas.microsoft.com/office/drawing/2014/main" id="{17B2C7AD-DDF8-4C66-9525-D65D0BF1071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4">
              <a:extLst>
                <a:ext uri="{96DAC541-7B7A-43D3-8B79-37D633B846F1}">
                  <asvg:svgBlip xmlns:asvg="http://schemas.microsoft.com/office/drawing/2016/SVG/main" r:embed="rId25"/>
                </a:ext>
              </a:extLst>
            </a:blip>
            <a:srcRect/>
            <a:stretch/>
          </p:blipFill>
          <p:spPr bwMode="auto">
            <a:xfrm>
              <a:off x="14128533" y="5013013"/>
              <a:ext cx="762000" cy="762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2" name="TextBox 9">
              <a:extLst>
                <a:ext uri="{FF2B5EF4-FFF2-40B4-BE49-F238E27FC236}">
                  <a16:creationId xmlns:a16="http://schemas.microsoft.com/office/drawing/2014/main" id="{88063A12-E445-49CF-BB3F-2F3908C20E3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885072" y="5778188"/>
              <a:ext cx="1288013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lang="en-US" altLang="en-US" sz="1200">
                  <a:latin typeface="+mn-lt"/>
                  <a:ea typeface="Amazon Ember" panose="020B0603020204020204" pitchFamily="34" charset="0"/>
                  <a:cs typeface="Arial" panose="020B0604020202020204" pitchFamily="34" charset="0"/>
                </a:rPr>
                <a:t>AWS Step Functions</a:t>
              </a:r>
            </a:p>
          </p:txBody>
        </p:sp>
      </p:grpSp>
      <p:grpSp>
        <p:nvGrpSpPr>
          <p:cNvPr id="115" name="Group 114">
            <a:extLst>
              <a:ext uri="{FF2B5EF4-FFF2-40B4-BE49-F238E27FC236}">
                <a16:creationId xmlns:a16="http://schemas.microsoft.com/office/drawing/2014/main" id="{4CFE4BB3-1BD6-4552-9F38-21E488901622}"/>
              </a:ext>
            </a:extLst>
          </p:cNvPr>
          <p:cNvGrpSpPr/>
          <p:nvPr/>
        </p:nvGrpSpPr>
        <p:grpSpPr>
          <a:xfrm>
            <a:off x="14555028" y="4782961"/>
            <a:ext cx="1081844" cy="1040586"/>
            <a:chOff x="7715797" y="11794972"/>
            <a:chExt cx="1081844" cy="1040586"/>
          </a:xfrm>
        </p:grpSpPr>
        <p:pic>
          <p:nvPicPr>
            <p:cNvPr id="113" name="Graphic 8">
              <a:extLst>
                <a:ext uri="{FF2B5EF4-FFF2-40B4-BE49-F238E27FC236}">
                  <a16:creationId xmlns:a16="http://schemas.microsoft.com/office/drawing/2014/main" id="{9F1E89F8-FBB8-4499-B2D6-0E445D74B28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6">
              <a:extLst>
                <a:ext uri="{96DAC541-7B7A-43D3-8B79-37D633B846F1}">
                  <asvg:svgBlip xmlns:asvg="http://schemas.microsoft.com/office/drawing/2016/SVG/main" r:embed="rId27"/>
                </a:ext>
              </a:extLst>
            </a:blip>
            <a:srcRect/>
            <a:stretch/>
          </p:blipFill>
          <p:spPr bwMode="auto">
            <a:xfrm>
              <a:off x="7887531" y="11794972"/>
              <a:ext cx="762000" cy="762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4" name="TextBox 9">
              <a:extLst>
                <a:ext uri="{FF2B5EF4-FFF2-40B4-BE49-F238E27FC236}">
                  <a16:creationId xmlns:a16="http://schemas.microsoft.com/office/drawing/2014/main" id="{E4950C4E-13C3-43EA-9617-1AD13FFBF3E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715797" y="12558559"/>
              <a:ext cx="1081844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lang="en-US" altLang="en-US" sz="1200">
                  <a:latin typeface="+mn-lt"/>
                  <a:ea typeface="Amazon Ember" panose="020B0603020204020204" pitchFamily="34" charset="0"/>
                  <a:cs typeface="Arial" panose="020B0604020202020204" pitchFamily="34" charset="0"/>
                </a:rPr>
                <a:t>Amazon S3</a:t>
              </a:r>
            </a:p>
          </p:txBody>
        </p:sp>
      </p:grpSp>
      <p:sp>
        <p:nvSpPr>
          <p:cNvPr id="117" name="Rectangle 116">
            <a:extLst>
              <a:ext uri="{FF2B5EF4-FFF2-40B4-BE49-F238E27FC236}">
                <a16:creationId xmlns:a16="http://schemas.microsoft.com/office/drawing/2014/main" id="{64A23E13-6487-472E-B0BE-D7797802CAA2}"/>
              </a:ext>
            </a:extLst>
          </p:cNvPr>
          <p:cNvSpPr/>
          <p:nvPr/>
        </p:nvSpPr>
        <p:spPr>
          <a:xfrm>
            <a:off x="5718401" y="9071875"/>
            <a:ext cx="4831395" cy="2078736"/>
          </a:xfrm>
          <a:prstGeom prst="rect">
            <a:avLst/>
          </a:prstGeom>
          <a:noFill/>
          <a:ln w="15875">
            <a:solidFill>
              <a:srgbClr val="E7157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2920" tIns="9144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Log Archive account</a:t>
            </a:r>
          </a:p>
        </p:txBody>
      </p:sp>
      <p:pic>
        <p:nvPicPr>
          <p:cNvPr id="118" name="Graphic 117">
            <a:extLst>
              <a:ext uri="{FF2B5EF4-FFF2-40B4-BE49-F238E27FC236}">
                <a16:creationId xmlns:a16="http://schemas.microsoft.com/office/drawing/2014/main" id="{7C267D2A-BD55-49FB-A4F5-810AD04C08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5718401" y="9071875"/>
            <a:ext cx="381000" cy="381000"/>
          </a:xfrm>
          <a:prstGeom prst="rect">
            <a:avLst/>
          </a:prstGeom>
        </p:spPr>
      </p:pic>
      <p:grpSp>
        <p:nvGrpSpPr>
          <p:cNvPr id="138" name="Group 137">
            <a:extLst>
              <a:ext uri="{FF2B5EF4-FFF2-40B4-BE49-F238E27FC236}">
                <a16:creationId xmlns:a16="http://schemas.microsoft.com/office/drawing/2014/main" id="{5BC05CAB-3CB5-496F-8135-8574214919E6}"/>
              </a:ext>
            </a:extLst>
          </p:cNvPr>
          <p:cNvGrpSpPr/>
          <p:nvPr/>
        </p:nvGrpSpPr>
        <p:grpSpPr>
          <a:xfrm>
            <a:off x="7758853" y="9825500"/>
            <a:ext cx="1081844" cy="1040586"/>
            <a:chOff x="7715797" y="11794972"/>
            <a:chExt cx="1081844" cy="1040586"/>
          </a:xfrm>
        </p:grpSpPr>
        <p:pic>
          <p:nvPicPr>
            <p:cNvPr id="139" name="Graphic 8">
              <a:extLst>
                <a:ext uri="{FF2B5EF4-FFF2-40B4-BE49-F238E27FC236}">
                  <a16:creationId xmlns:a16="http://schemas.microsoft.com/office/drawing/2014/main" id="{FCFA5420-F876-419C-BBCB-AB585F4AB8C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6">
              <a:extLst>
                <a:ext uri="{96DAC541-7B7A-43D3-8B79-37D633B846F1}">
                  <asvg:svgBlip xmlns:asvg="http://schemas.microsoft.com/office/drawing/2016/SVG/main" r:embed="rId27"/>
                </a:ext>
              </a:extLst>
            </a:blip>
            <a:srcRect/>
            <a:stretch/>
          </p:blipFill>
          <p:spPr bwMode="auto">
            <a:xfrm>
              <a:off x="7887531" y="11794972"/>
              <a:ext cx="762000" cy="762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0" name="TextBox 9">
              <a:extLst>
                <a:ext uri="{FF2B5EF4-FFF2-40B4-BE49-F238E27FC236}">
                  <a16:creationId xmlns:a16="http://schemas.microsoft.com/office/drawing/2014/main" id="{8FCFAA7C-8497-4F11-89E1-32EB6A077B3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715797" y="12558559"/>
              <a:ext cx="1081844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lang="en-US" altLang="en-US" sz="1200">
                  <a:latin typeface="+mn-lt"/>
                  <a:ea typeface="Amazon Ember" panose="020B0603020204020204" pitchFamily="34" charset="0"/>
                  <a:cs typeface="Arial" panose="020B0604020202020204" pitchFamily="34" charset="0"/>
                </a:rPr>
                <a:t>Amazon S3</a:t>
              </a:r>
            </a:p>
          </p:txBody>
        </p:sp>
      </p:grpSp>
      <p:cxnSp>
        <p:nvCxnSpPr>
          <p:cNvPr id="141" name="Straight Arrow Connector 140">
            <a:extLst>
              <a:ext uri="{FF2B5EF4-FFF2-40B4-BE49-F238E27FC236}">
                <a16:creationId xmlns:a16="http://schemas.microsoft.com/office/drawing/2014/main" id="{DDFBC43D-465C-4396-A3E2-DCBB70DAD424}"/>
              </a:ext>
            </a:extLst>
          </p:cNvPr>
          <p:cNvCxnSpPr>
            <a:cxnSpLocks/>
            <a:endCxn id="19" idx="2"/>
          </p:cNvCxnSpPr>
          <p:nvPr/>
        </p:nvCxnSpPr>
        <p:spPr>
          <a:xfrm flipV="1">
            <a:off x="1764798" y="4412290"/>
            <a:ext cx="0" cy="914400"/>
          </a:xfrm>
          <a:prstGeom prst="straightConnector1">
            <a:avLst/>
          </a:prstGeom>
          <a:ln w="15875">
            <a:solidFill>
              <a:schemeClr val="tx1"/>
            </a:solidFill>
            <a:headEnd type="none" w="med" len="sm"/>
            <a:tailEnd type="arrow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2" name="Elbow Connector 22">
            <a:extLst>
              <a:ext uri="{FF2B5EF4-FFF2-40B4-BE49-F238E27FC236}">
                <a16:creationId xmlns:a16="http://schemas.microsoft.com/office/drawing/2014/main" id="{D85B5AF6-F177-440A-8B0B-F62859265008}"/>
              </a:ext>
            </a:extLst>
          </p:cNvPr>
          <p:cNvCxnSpPr>
            <a:cxnSpLocks/>
            <a:stCxn id="15" idx="2"/>
            <a:endCxn id="64" idx="2"/>
          </p:cNvCxnSpPr>
          <p:nvPr/>
        </p:nvCxnSpPr>
        <p:spPr>
          <a:xfrm rot="5400000" flipH="1" flipV="1">
            <a:off x="5343569" y="2487550"/>
            <a:ext cx="313724" cy="7505477"/>
          </a:xfrm>
          <a:prstGeom prst="bentConnector3">
            <a:avLst>
              <a:gd name="adj1" fmla="val -170023"/>
            </a:avLst>
          </a:prstGeom>
          <a:ln w="15875">
            <a:solidFill>
              <a:schemeClr val="tx1"/>
            </a:solidFill>
            <a:headEnd type="arrow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0" name="TextBox 149">
            <a:extLst>
              <a:ext uri="{FF2B5EF4-FFF2-40B4-BE49-F238E27FC236}">
                <a16:creationId xmlns:a16="http://schemas.microsoft.com/office/drawing/2014/main" id="{D02B9FCD-3104-408F-A034-C237ADEFBD8C}"/>
              </a:ext>
            </a:extLst>
          </p:cNvPr>
          <p:cNvSpPr txBox="1"/>
          <p:nvPr/>
        </p:nvSpPr>
        <p:spPr>
          <a:xfrm>
            <a:off x="353284" y="4536919"/>
            <a:ext cx="14162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>
                <a:solidFill>
                  <a:srgbClr val="0070C0"/>
                </a:solidFill>
              </a:rPr>
              <a:t>Initiates collection</a:t>
            </a:r>
          </a:p>
          <a:p>
            <a:pPr algn="r"/>
            <a:r>
              <a:rPr lang="en-US" sz="1200">
                <a:solidFill>
                  <a:srgbClr val="0070C0"/>
                </a:solidFill>
              </a:rPr>
              <a:t>and/or</a:t>
            </a:r>
          </a:p>
          <a:p>
            <a:pPr algn="r"/>
            <a:r>
              <a:rPr lang="en-US" sz="1200">
                <a:solidFill>
                  <a:srgbClr val="0070C0"/>
                </a:solidFill>
              </a:rPr>
              <a:t>containment</a:t>
            </a:r>
          </a:p>
        </p:txBody>
      </p:sp>
      <p:sp>
        <p:nvSpPr>
          <p:cNvPr id="151" name="TextBox 150">
            <a:extLst>
              <a:ext uri="{FF2B5EF4-FFF2-40B4-BE49-F238E27FC236}">
                <a16:creationId xmlns:a16="http://schemas.microsoft.com/office/drawing/2014/main" id="{97CA4FC7-9A1B-4F9D-A7B2-316B3711DA74}"/>
              </a:ext>
            </a:extLst>
          </p:cNvPr>
          <p:cNvSpPr txBox="1"/>
          <p:nvPr/>
        </p:nvSpPr>
        <p:spPr>
          <a:xfrm>
            <a:off x="8354801" y="6661905"/>
            <a:ext cx="85588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>
                <a:solidFill>
                  <a:srgbClr val="0070C0"/>
                </a:solidFill>
              </a:rPr>
              <a:t>Invokes</a:t>
            </a:r>
          </a:p>
        </p:txBody>
      </p:sp>
      <p:cxnSp>
        <p:nvCxnSpPr>
          <p:cNvPr id="152" name="Straight Arrow Connector 151">
            <a:extLst>
              <a:ext uri="{FF2B5EF4-FFF2-40B4-BE49-F238E27FC236}">
                <a16:creationId xmlns:a16="http://schemas.microsoft.com/office/drawing/2014/main" id="{B556EB15-4D39-4828-830B-3DC6F2F63B81}"/>
              </a:ext>
            </a:extLst>
          </p:cNvPr>
          <p:cNvCxnSpPr>
            <a:cxnSpLocks/>
            <a:stCxn id="13" idx="0"/>
            <a:endCxn id="43" idx="0"/>
          </p:cNvCxnSpPr>
          <p:nvPr/>
        </p:nvCxnSpPr>
        <p:spPr>
          <a:xfrm rot="16200000" flipH="1">
            <a:off x="5362235" y="2569227"/>
            <a:ext cx="635" cy="3456271"/>
          </a:xfrm>
          <a:prstGeom prst="bentConnector3">
            <a:avLst>
              <a:gd name="adj1" fmla="val -36000000"/>
            </a:avLst>
          </a:prstGeom>
          <a:ln w="15875">
            <a:solidFill>
              <a:schemeClr val="tx1"/>
            </a:solidFill>
            <a:headEnd type="none" w="med" len="sm"/>
            <a:tailEnd type="arrow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7" name="Straight Arrow Connector 156">
            <a:extLst>
              <a:ext uri="{FF2B5EF4-FFF2-40B4-BE49-F238E27FC236}">
                <a16:creationId xmlns:a16="http://schemas.microsoft.com/office/drawing/2014/main" id="{22724A11-5C89-44C0-BBCE-AA4C0268B326}"/>
              </a:ext>
            </a:extLst>
          </p:cNvPr>
          <p:cNvCxnSpPr>
            <a:cxnSpLocks/>
            <a:stCxn id="7" idx="0"/>
            <a:endCxn id="37" idx="0"/>
          </p:cNvCxnSpPr>
          <p:nvPr/>
        </p:nvCxnSpPr>
        <p:spPr>
          <a:xfrm rot="16200000" flipH="1">
            <a:off x="5358569" y="3866710"/>
            <a:ext cx="2565" cy="3456271"/>
          </a:xfrm>
          <a:prstGeom prst="bentConnector3">
            <a:avLst>
              <a:gd name="adj1" fmla="val -8912281"/>
            </a:avLst>
          </a:prstGeom>
          <a:ln w="15875">
            <a:solidFill>
              <a:schemeClr val="tx1"/>
            </a:solidFill>
            <a:headEnd type="none" w="med" len="sm"/>
            <a:tailEnd type="arrow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0" name="Straight Arrow Connector 169">
            <a:extLst>
              <a:ext uri="{FF2B5EF4-FFF2-40B4-BE49-F238E27FC236}">
                <a16:creationId xmlns:a16="http://schemas.microsoft.com/office/drawing/2014/main" id="{B29BFA9F-F727-447D-847A-A93BB74C8D02}"/>
              </a:ext>
            </a:extLst>
          </p:cNvPr>
          <p:cNvCxnSpPr>
            <a:cxnSpLocks/>
          </p:cNvCxnSpPr>
          <p:nvPr/>
        </p:nvCxnSpPr>
        <p:spPr>
          <a:xfrm rot="5400000" flipH="1" flipV="1">
            <a:off x="10487507" y="3498902"/>
            <a:ext cx="979" cy="2560320"/>
          </a:xfrm>
          <a:prstGeom prst="bentConnector3">
            <a:avLst>
              <a:gd name="adj1" fmla="val 23450358"/>
            </a:avLst>
          </a:prstGeom>
          <a:ln w="15875">
            <a:solidFill>
              <a:schemeClr val="tx1"/>
            </a:solidFill>
            <a:headEnd type="none" w="med" len="sm"/>
            <a:tailEnd type="arrow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3" name="TextBox 172">
            <a:extLst>
              <a:ext uri="{FF2B5EF4-FFF2-40B4-BE49-F238E27FC236}">
                <a16:creationId xmlns:a16="http://schemas.microsoft.com/office/drawing/2014/main" id="{7B5C1CB6-FD47-45A1-8512-27A9AA6670D4}"/>
              </a:ext>
            </a:extLst>
          </p:cNvPr>
          <p:cNvSpPr txBox="1"/>
          <p:nvPr/>
        </p:nvSpPr>
        <p:spPr>
          <a:xfrm>
            <a:off x="9489568" y="4266735"/>
            <a:ext cx="85588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>
                <a:solidFill>
                  <a:srgbClr val="0070C0"/>
                </a:solidFill>
              </a:rPr>
              <a:t>Initiates</a:t>
            </a:r>
          </a:p>
        </p:txBody>
      </p:sp>
      <p:cxnSp>
        <p:nvCxnSpPr>
          <p:cNvPr id="174" name="Straight Arrow Connector 169">
            <a:extLst>
              <a:ext uri="{FF2B5EF4-FFF2-40B4-BE49-F238E27FC236}">
                <a16:creationId xmlns:a16="http://schemas.microsoft.com/office/drawing/2014/main" id="{71C7494D-1E35-46CC-B1EC-78718B10B942}"/>
              </a:ext>
            </a:extLst>
          </p:cNvPr>
          <p:cNvCxnSpPr>
            <a:cxnSpLocks/>
            <a:stCxn id="111" idx="0"/>
            <a:endCxn id="106" idx="2"/>
          </p:cNvCxnSpPr>
          <p:nvPr/>
        </p:nvCxnSpPr>
        <p:spPr>
          <a:xfrm rot="5400000" flipH="1" flipV="1">
            <a:off x="12328103" y="3608426"/>
            <a:ext cx="831532" cy="1508760"/>
          </a:xfrm>
          <a:prstGeom prst="bentConnector3">
            <a:avLst>
              <a:gd name="adj1" fmla="val 83323"/>
            </a:avLst>
          </a:prstGeom>
          <a:ln w="15875">
            <a:solidFill>
              <a:schemeClr val="tx1"/>
            </a:solidFill>
            <a:prstDash val="dash"/>
            <a:headEnd type="none" w="med" len="sm"/>
            <a:tailEnd type="arrow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7" name="Straight Arrow Connector 169">
            <a:extLst>
              <a:ext uri="{FF2B5EF4-FFF2-40B4-BE49-F238E27FC236}">
                <a16:creationId xmlns:a16="http://schemas.microsoft.com/office/drawing/2014/main" id="{1542B2B3-803E-47F0-B7FA-79BBFF9BABA1}"/>
              </a:ext>
            </a:extLst>
          </p:cNvPr>
          <p:cNvCxnSpPr>
            <a:cxnSpLocks/>
            <a:stCxn id="111" idx="3"/>
            <a:endCxn id="109" idx="1"/>
          </p:cNvCxnSpPr>
          <p:nvPr/>
        </p:nvCxnSpPr>
        <p:spPr>
          <a:xfrm>
            <a:off x="12232287" y="5159572"/>
            <a:ext cx="978699" cy="4389"/>
          </a:xfrm>
          <a:prstGeom prst="straightConnector1">
            <a:avLst/>
          </a:prstGeom>
          <a:ln w="15875">
            <a:solidFill>
              <a:schemeClr val="tx1"/>
            </a:solidFill>
            <a:headEnd type="none" w="med" len="sm"/>
            <a:tailEnd type="arrow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2" name="Straight Arrow Connector 169">
            <a:extLst>
              <a:ext uri="{FF2B5EF4-FFF2-40B4-BE49-F238E27FC236}">
                <a16:creationId xmlns:a16="http://schemas.microsoft.com/office/drawing/2014/main" id="{25F1875D-9932-48DF-83B0-8DCADC5AA70F}"/>
              </a:ext>
            </a:extLst>
          </p:cNvPr>
          <p:cNvCxnSpPr>
            <a:cxnSpLocks/>
            <a:stCxn id="109" idx="3"/>
            <a:endCxn id="113" idx="1"/>
          </p:cNvCxnSpPr>
          <p:nvPr/>
        </p:nvCxnSpPr>
        <p:spPr>
          <a:xfrm>
            <a:off x="13972986" y="5163961"/>
            <a:ext cx="753776" cy="0"/>
          </a:xfrm>
          <a:prstGeom prst="straightConnector1">
            <a:avLst/>
          </a:prstGeom>
          <a:ln w="15875">
            <a:solidFill>
              <a:schemeClr val="tx1"/>
            </a:solidFill>
            <a:headEnd type="none" w="med" len="sm"/>
            <a:tailEnd type="arrow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5" name="TextBox 184">
            <a:extLst>
              <a:ext uri="{FF2B5EF4-FFF2-40B4-BE49-F238E27FC236}">
                <a16:creationId xmlns:a16="http://schemas.microsoft.com/office/drawing/2014/main" id="{A4B3F038-AD8F-443B-9C29-129749ACE14A}"/>
              </a:ext>
            </a:extLst>
          </p:cNvPr>
          <p:cNvSpPr txBox="1"/>
          <p:nvPr/>
        </p:nvSpPr>
        <p:spPr>
          <a:xfrm>
            <a:off x="13815666" y="4873939"/>
            <a:ext cx="85588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>
                <a:solidFill>
                  <a:srgbClr val="0070C0"/>
                </a:solidFill>
              </a:rPr>
              <a:t>Artifacts</a:t>
            </a:r>
          </a:p>
        </p:txBody>
      </p:sp>
      <p:sp>
        <p:nvSpPr>
          <p:cNvPr id="186" name="TextBox 185">
            <a:extLst>
              <a:ext uri="{FF2B5EF4-FFF2-40B4-BE49-F238E27FC236}">
                <a16:creationId xmlns:a16="http://schemas.microsoft.com/office/drawing/2014/main" id="{3D1A89E0-A2D6-4175-AF6B-F45DBF459210}"/>
              </a:ext>
            </a:extLst>
          </p:cNvPr>
          <p:cNvSpPr txBox="1"/>
          <p:nvPr/>
        </p:nvSpPr>
        <p:spPr>
          <a:xfrm>
            <a:off x="12221279" y="4317932"/>
            <a:ext cx="101841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>
                <a:solidFill>
                  <a:srgbClr val="0070C0"/>
                </a:solidFill>
              </a:rPr>
              <a:t>Spins up</a:t>
            </a:r>
          </a:p>
          <a:p>
            <a:pPr algn="ctr"/>
            <a:r>
              <a:rPr lang="en-US" sz="1200">
                <a:solidFill>
                  <a:srgbClr val="0070C0"/>
                </a:solidFill>
              </a:rPr>
              <a:t>temporary</a:t>
            </a:r>
          </a:p>
          <a:p>
            <a:pPr algn="ctr"/>
            <a:r>
              <a:rPr lang="en-US" sz="1200">
                <a:solidFill>
                  <a:srgbClr val="0070C0"/>
                </a:solidFill>
              </a:rPr>
              <a:t>forensic </a:t>
            </a:r>
          </a:p>
          <a:p>
            <a:pPr algn="ctr"/>
            <a:r>
              <a:rPr lang="en-US" sz="1200">
                <a:solidFill>
                  <a:srgbClr val="0070C0"/>
                </a:solidFill>
              </a:rPr>
              <a:t>EC2 instance</a:t>
            </a:r>
          </a:p>
        </p:txBody>
      </p:sp>
      <p:cxnSp>
        <p:nvCxnSpPr>
          <p:cNvPr id="188" name="Straight Arrow Connector 169">
            <a:extLst>
              <a:ext uri="{FF2B5EF4-FFF2-40B4-BE49-F238E27FC236}">
                <a16:creationId xmlns:a16="http://schemas.microsoft.com/office/drawing/2014/main" id="{6BB0EB6B-D226-4F9B-B68C-F46F9B97EB8D}"/>
              </a:ext>
            </a:extLst>
          </p:cNvPr>
          <p:cNvCxnSpPr>
            <a:cxnSpLocks/>
            <a:stCxn id="32" idx="1"/>
            <a:endCxn id="139" idx="1"/>
          </p:cNvCxnSpPr>
          <p:nvPr/>
        </p:nvCxnSpPr>
        <p:spPr>
          <a:xfrm rot="10800000" flipH="1" flipV="1">
            <a:off x="2811897" y="7906930"/>
            <a:ext cx="5118689" cy="2299570"/>
          </a:xfrm>
          <a:prstGeom prst="bentConnector3">
            <a:avLst>
              <a:gd name="adj1" fmla="val -4466"/>
            </a:avLst>
          </a:prstGeom>
          <a:ln w="15875">
            <a:solidFill>
              <a:schemeClr val="tx1"/>
            </a:solidFill>
            <a:headEnd type="none" w="med" len="sm"/>
            <a:tailEnd type="arrow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1" name="Straight Arrow Connector 169">
            <a:extLst>
              <a:ext uri="{FF2B5EF4-FFF2-40B4-BE49-F238E27FC236}">
                <a16:creationId xmlns:a16="http://schemas.microsoft.com/office/drawing/2014/main" id="{BD3687F6-D08C-4E41-9622-57D1B6100A51}"/>
              </a:ext>
            </a:extLst>
          </p:cNvPr>
          <p:cNvCxnSpPr>
            <a:cxnSpLocks/>
            <a:stCxn id="89" idx="1"/>
            <a:endCxn id="139" idx="3"/>
          </p:cNvCxnSpPr>
          <p:nvPr/>
        </p:nvCxnSpPr>
        <p:spPr>
          <a:xfrm rot="10800000" flipV="1">
            <a:off x="8692588" y="7906924"/>
            <a:ext cx="4655259" cy="2299575"/>
          </a:xfrm>
          <a:prstGeom prst="bentConnector3">
            <a:avLst>
              <a:gd name="adj1" fmla="val 5358"/>
            </a:avLst>
          </a:prstGeom>
          <a:ln w="15875">
            <a:solidFill>
              <a:schemeClr val="tx1"/>
            </a:solidFill>
            <a:headEnd type="none" w="med" len="sm"/>
            <a:tailEnd type="arrow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5" name="Straight Arrow Connector 169">
            <a:extLst>
              <a:ext uri="{FF2B5EF4-FFF2-40B4-BE49-F238E27FC236}">
                <a16:creationId xmlns:a16="http://schemas.microsoft.com/office/drawing/2014/main" id="{53FCA693-7624-4155-B342-974B923222B9}"/>
              </a:ext>
            </a:extLst>
          </p:cNvPr>
          <p:cNvCxnSpPr>
            <a:cxnSpLocks/>
            <a:endCxn id="139" idx="0"/>
          </p:cNvCxnSpPr>
          <p:nvPr/>
        </p:nvCxnSpPr>
        <p:spPr>
          <a:xfrm>
            <a:off x="8311587" y="8587681"/>
            <a:ext cx="0" cy="1237819"/>
          </a:xfrm>
          <a:prstGeom prst="straightConnector1">
            <a:avLst/>
          </a:prstGeom>
          <a:ln w="15875">
            <a:solidFill>
              <a:schemeClr val="tx1"/>
            </a:solidFill>
            <a:headEnd type="none" w="med" len="sm"/>
            <a:tailEnd type="arrow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0892339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Rectangle 151">
            <a:extLst>
              <a:ext uri="{FF2B5EF4-FFF2-40B4-BE49-F238E27FC236}">
                <a16:creationId xmlns:a16="http://schemas.microsoft.com/office/drawing/2014/main" id="{5402367E-10AB-4C75-BFB9-4194F0218A60}"/>
              </a:ext>
            </a:extLst>
          </p:cNvPr>
          <p:cNvSpPr/>
          <p:nvPr/>
        </p:nvSpPr>
        <p:spPr>
          <a:xfrm>
            <a:off x="387929" y="1435610"/>
            <a:ext cx="15752616" cy="8060815"/>
          </a:xfrm>
          <a:prstGeom prst="rect">
            <a:avLst/>
          </a:prstGeom>
          <a:noFill/>
          <a:ln w="571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3" name="TextBox 152">
            <a:extLst>
              <a:ext uri="{FF2B5EF4-FFF2-40B4-BE49-F238E27FC236}">
                <a16:creationId xmlns:a16="http://schemas.microsoft.com/office/drawing/2014/main" id="{69E21DD6-3B04-4D80-9550-1C063AE0E58D}"/>
              </a:ext>
            </a:extLst>
          </p:cNvPr>
          <p:cNvSpPr txBox="1"/>
          <p:nvPr/>
        </p:nvSpPr>
        <p:spPr>
          <a:xfrm>
            <a:off x="11346929" y="404647"/>
            <a:ext cx="421301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AWS Security Reference Architecture</a:t>
            </a:r>
          </a:p>
          <a:p>
            <a:r>
              <a:rPr lang="en-US" sz="160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Deep dive: workforce identity management</a:t>
            </a:r>
            <a:endParaRPr lang="en-US" sz="1600" dirty="0">
              <a:latin typeface="Amazon Ember" panose="020B0603020204020204" pitchFamily="34" charset="0"/>
              <a:ea typeface="Amazon Ember" panose="020B0603020204020204" pitchFamily="34" charset="0"/>
              <a:cs typeface="Amazon Ember" panose="020B0603020204020204" pitchFamily="34" charset="0"/>
            </a:endParaRPr>
          </a:p>
        </p:txBody>
      </p:sp>
      <p:sp>
        <p:nvSpPr>
          <p:cNvPr id="185" name="Rectangle 184">
            <a:extLst>
              <a:ext uri="{FF2B5EF4-FFF2-40B4-BE49-F238E27FC236}">
                <a16:creationId xmlns:a16="http://schemas.microsoft.com/office/drawing/2014/main" id="{0D1CCC0F-F35E-4B7B-B4E8-C1F2D6E9C59B}"/>
              </a:ext>
            </a:extLst>
          </p:cNvPr>
          <p:cNvSpPr/>
          <p:nvPr/>
        </p:nvSpPr>
        <p:spPr>
          <a:xfrm>
            <a:off x="7032918" y="2181225"/>
            <a:ext cx="5796147" cy="6496050"/>
          </a:xfrm>
          <a:prstGeom prst="rect">
            <a:avLst/>
          </a:prstGeom>
          <a:noFill/>
          <a:ln w="34925" cmpd="dbl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97" name="Straight Connector 196">
            <a:extLst>
              <a:ext uri="{FF2B5EF4-FFF2-40B4-BE49-F238E27FC236}">
                <a16:creationId xmlns:a16="http://schemas.microsoft.com/office/drawing/2014/main" id="{62AD8DA4-7F5B-4B5B-8808-4F544C8D2EFA}"/>
              </a:ext>
            </a:extLst>
          </p:cNvPr>
          <p:cNvCxnSpPr>
            <a:cxnSpLocks/>
          </p:cNvCxnSpPr>
          <p:nvPr/>
        </p:nvCxnSpPr>
        <p:spPr>
          <a:xfrm>
            <a:off x="7474109" y="7241171"/>
            <a:ext cx="4913764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8" name="TextBox 197">
            <a:extLst>
              <a:ext uri="{FF2B5EF4-FFF2-40B4-BE49-F238E27FC236}">
                <a16:creationId xmlns:a16="http://schemas.microsoft.com/office/drawing/2014/main" id="{6DA5540C-99E2-48E3-9C32-53C3C2041237}"/>
              </a:ext>
            </a:extLst>
          </p:cNvPr>
          <p:cNvSpPr txBox="1"/>
          <p:nvPr/>
        </p:nvSpPr>
        <p:spPr>
          <a:xfrm>
            <a:off x="7724597" y="5242021"/>
            <a:ext cx="23019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AWS IAM </a:t>
            </a:r>
            <a:r>
              <a:rPr lang="en-US" sz="1400"/>
              <a:t>Identity </a:t>
            </a:r>
          </a:p>
          <a:p>
            <a:pPr algn="ctr"/>
            <a:r>
              <a:rPr lang="en-US" sz="1400"/>
              <a:t>Center </a:t>
            </a:r>
            <a:r>
              <a:rPr lang="en-US" sz="1400" dirty="0"/>
              <a:t>(delegated)</a:t>
            </a:r>
          </a:p>
        </p:txBody>
      </p:sp>
      <p:grpSp>
        <p:nvGrpSpPr>
          <p:cNvPr id="199" name="Group 198">
            <a:extLst>
              <a:ext uri="{FF2B5EF4-FFF2-40B4-BE49-F238E27FC236}">
                <a16:creationId xmlns:a16="http://schemas.microsoft.com/office/drawing/2014/main" id="{56F5D7EC-4AF6-47B9-B2B6-EFF9B7E3BDFF}"/>
              </a:ext>
            </a:extLst>
          </p:cNvPr>
          <p:cNvGrpSpPr/>
          <p:nvPr/>
        </p:nvGrpSpPr>
        <p:grpSpPr>
          <a:xfrm>
            <a:off x="7112717" y="2332404"/>
            <a:ext cx="1364961" cy="965410"/>
            <a:chOff x="1523478" y="1290107"/>
            <a:chExt cx="1364961" cy="965410"/>
          </a:xfrm>
        </p:grpSpPr>
        <p:sp>
          <p:nvSpPr>
            <p:cNvPr id="200" name="TextBox 199">
              <a:extLst>
                <a:ext uri="{FF2B5EF4-FFF2-40B4-BE49-F238E27FC236}">
                  <a16:creationId xmlns:a16="http://schemas.microsoft.com/office/drawing/2014/main" id="{F970DB29-7889-488D-85BF-A3F27AFF458A}"/>
                </a:ext>
              </a:extLst>
            </p:cNvPr>
            <p:cNvSpPr txBox="1"/>
            <p:nvPr/>
          </p:nvSpPr>
          <p:spPr>
            <a:xfrm>
              <a:off x="1523478" y="1732297"/>
              <a:ext cx="136496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/>
                <a:t>Shared Services </a:t>
              </a:r>
            </a:p>
            <a:p>
              <a:pPr algn="ctr"/>
              <a:r>
                <a:rPr lang="en-US" sz="1400"/>
                <a:t>account</a:t>
              </a:r>
              <a:endParaRPr lang="en-US" sz="1400" dirty="0"/>
            </a:p>
          </p:txBody>
        </p:sp>
        <p:pic>
          <p:nvPicPr>
            <p:cNvPr id="201" name="Graphic 7">
              <a:extLst>
                <a:ext uri="{FF2B5EF4-FFF2-40B4-BE49-F238E27FC236}">
                  <a16:creationId xmlns:a16="http://schemas.microsoft.com/office/drawing/2014/main" id="{0B824ECC-5A11-440D-A5A3-35789FF7BE8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/>
          </p:blipFill>
          <p:spPr bwMode="auto">
            <a:xfrm>
              <a:off x="1984159" y="1290107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204" name="Graphic 19">
            <a:extLst>
              <a:ext uri="{FF2B5EF4-FFF2-40B4-BE49-F238E27FC236}">
                <a16:creationId xmlns:a16="http://schemas.microsoft.com/office/drawing/2014/main" id="{AB870BC2-FDC6-4584-85D0-E76994F4714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 bwMode="auto">
          <a:xfrm>
            <a:off x="8494549" y="4485874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06" name="Group 205">
            <a:extLst>
              <a:ext uri="{FF2B5EF4-FFF2-40B4-BE49-F238E27FC236}">
                <a16:creationId xmlns:a16="http://schemas.microsoft.com/office/drawing/2014/main" id="{E0A28A1C-59D0-429E-8968-55D7A555A245}"/>
              </a:ext>
            </a:extLst>
          </p:cNvPr>
          <p:cNvGrpSpPr/>
          <p:nvPr/>
        </p:nvGrpSpPr>
        <p:grpSpPr>
          <a:xfrm>
            <a:off x="10745468" y="7532408"/>
            <a:ext cx="1195014" cy="931090"/>
            <a:chOff x="6631266" y="5206711"/>
            <a:chExt cx="1195014" cy="931090"/>
          </a:xfrm>
        </p:grpSpPr>
        <p:sp>
          <p:nvSpPr>
            <p:cNvPr id="207" name="TextBox 206">
              <a:extLst>
                <a:ext uri="{FF2B5EF4-FFF2-40B4-BE49-F238E27FC236}">
                  <a16:creationId xmlns:a16="http://schemas.microsoft.com/office/drawing/2014/main" id="{F3DF8297-C1A1-4CCB-9B27-799F19EACD8A}"/>
                </a:ext>
              </a:extLst>
            </p:cNvPr>
            <p:cNvSpPr txBox="1"/>
            <p:nvPr/>
          </p:nvSpPr>
          <p:spPr>
            <a:xfrm>
              <a:off x="6631266" y="5676136"/>
              <a:ext cx="119501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/>
                <a:t>AWS IAM</a:t>
              </a:r>
            </a:p>
            <a:p>
              <a:pPr algn="ctr"/>
              <a:r>
                <a:rPr lang="en-US" sz="1200" dirty="0"/>
                <a:t>Access Analyzer</a:t>
              </a:r>
            </a:p>
          </p:txBody>
        </p:sp>
        <p:pic>
          <p:nvPicPr>
            <p:cNvPr id="208" name="Graphic 207">
              <a:extLst>
                <a:ext uri="{FF2B5EF4-FFF2-40B4-BE49-F238E27FC236}">
                  <a16:creationId xmlns:a16="http://schemas.microsoft.com/office/drawing/2014/main" id="{4E9EDFDA-B3EE-4210-A3EE-4A8B55AB469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6997149" y="5206711"/>
              <a:ext cx="407987" cy="457200"/>
            </a:xfrm>
            <a:prstGeom prst="rect">
              <a:avLst/>
            </a:prstGeom>
          </p:spPr>
        </p:pic>
      </p:grpSp>
      <p:grpSp>
        <p:nvGrpSpPr>
          <p:cNvPr id="209" name="Group 208">
            <a:extLst>
              <a:ext uri="{FF2B5EF4-FFF2-40B4-BE49-F238E27FC236}">
                <a16:creationId xmlns:a16="http://schemas.microsoft.com/office/drawing/2014/main" id="{62532C19-AC1D-4C46-B4FA-EE1B4E61CCD9}"/>
              </a:ext>
            </a:extLst>
          </p:cNvPr>
          <p:cNvGrpSpPr/>
          <p:nvPr/>
        </p:nvGrpSpPr>
        <p:grpSpPr>
          <a:xfrm>
            <a:off x="11679241" y="7532408"/>
            <a:ext cx="1147961" cy="920831"/>
            <a:chOff x="7712648" y="5206711"/>
            <a:chExt cx="1147961" cy="920831"/>
          </a:xfrm>
        </p:grpSpPr>
        <p:sp>
          <p:nvSpPr>
            <p:cNvPr id="210" name="TextBox 209">
              <a:extLst>
                <a:ext uri="{FF2B5EF4-FFF2-40B4-BE49-F238E27FC236}">
                  <a16:creationId xmlns:a16="http://schemas.microsoft.com/office/drawing/2014/main" id="{90DCF6C7-0F36-46C8-BC39-7B450E13BAD4}"/>
                </a:ext>
              </a:extLst>
            </p:cNvPr>
            <p:cNvSpPr txBox="1"/>
            <p:nvPr/>
          </p:nvSpPr>
          <p:spPr>
            <a:xfrm>
              <a:off x="7712648" y="5676136"/>
              <a:ext cx="1147961" cy="4514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380"/>
                </a:lnSpc>
              </a:pPr>
              <a:r>
                <a:rPr lang="en-US" sz="1200"/>
                <a:t>Organization trail</a:t>
              </a:r>
              <a:endParaRPr lang="en-US" sz="1200" dirty="0"/>
            </a:p>
          </p:txBody>
        </p:sp>
        <p:pic>
          <p:nvPicPr>
            <p:cNvPr id="211" name="Graphic 23">
              <a:extLst>
                <a:ext uri="{FF2B5EF4-FFF2-40B4-BE49-F238E27FC236}">
                  <a16:creationId xmlns:a16="http://schemas.microsoft.com/office/drawing/2014/main" id="{759E7374-F714-4031-A968-0CEC28CBC59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rcRect/>
            <a:stretch/>
          </p:blipFill>
          <p:spPr bwMode="auto">
            <a:xfrm>
              <a:off x="8028659" y="5206711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12" name="Group 211">
            <a:extLst>
              <a:ext uri="{FF2B5EF4-FFF2-40B4-BE49-F238E27FC236}">
                <a16:creationId xmlns:a16="http://schemas.microsoft.com/office/drawing/2014/main" id="{FAE8B76D-488E-4C97-83C8-AB230B031C99}"/>
              </a:ext>
            </a:extLst>
          </p:cNvPr>
          <p:cNvGrpSpPr/>
          <p:nvPr/>
        </p:nvGrpSpPr>
        <p:grpSpPr>
          <a:xfrm>
            <a:off x="8048595" y="7532408"/>
            <a:ext cx="932222" cy="931090"/>
            <a:chOff x="3519407" y="5206711"/>
            <a:chExt cx="932222" cy="931090"/>
          </a:xfrm>
        </p:grpSpPr>
        <p:sp>
          <p:nvSpPr>
            <p:cNvPr id="213" name="TextBox 212">
              <a:extLst>
                <a:ext uri="{FF2B5EF4-FFF2-40B4-BE49-F238E27FC236}">
                  <a16:creationId xmlns:a16="http://schemas.microsoft.com/office/drawing/2014/main" id="{2DA8F131-E9DC-4D04-8E45-36E92CD038D5}"/>
                </a:ext>
              </a:extLst>
            </p:cNvPr>
            <p:cNvSpPr txBox="1"/>
            <p:nvPr/>
          </p:nvSpPr>
          <p:spPr>
            <a:xfrm>
              <a:off x="3519407" y="5676136"/>
              <a:ext cx="93222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/>
                <a:t>Amazon</a:t>
              </a:r>
            </a:p>
            <a:p>
              <a:pPr algn="ctr"/>
              <a:r>
                <a:rPr lang="en-US" sz="1200"/>
                <a:t>GuardDuty</a:t>
              </a:r>
              <a:endParaRPr lang="en-US" sz="1200" dirty="0"/>
            </a:p>
          </p:txBody>
        </p:sp>
        <p:pic>
          <p:nvPicPr>
            <p:cNvPr id="214" name="Graphic 19">
              <a:extLst>
                <a:ext uri="{FF2B5EF4-FFF2-40B4-BE49-F238E27FC236}">
                  <a16:creationId xmlns:a16="http://schemas.microsoft.com/office/drawing/2014/main" id="{1DBCE5E3-76AF-448F-991E-222E92E7735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rcRect/>
            <a:stretch/>
          </p:blipFill>
          <p:spPr bwMode="auto">
            <a:xfrm>
              <a:off x="3754977" y="5206711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15" name="Group 214">
            <a:extLst>
              <a:ext uri="{FF2B5EF4-FFF2-40B4-BE49-F238E27FC236}">
                <a16:creationId xmlns:a16="http://schemas.microsoft.com/office/drawing/2014/main" id="{5ADFBD34-3DAC-4985-B1B5-1283C81ABB4D}"/>
              </a:ext>
            </a:extLst>
          </p:cNvPr>
          <p:cNvGrpSpPr/>
          <p:nvPr/>
        </p:nvGrpSpPr>
        <p:grpSpPr>
          <a:xfrm>
            <a:off x="8711032" y="7532408"/>
            <a:ext cx="1449440" cy="746424"/>
            <a:chOff x="4341273" y="5206711"/>
            <a:chExt cx="1449440" cy="746424"/>
          </a:xfrm>
        </p:grpSpPr>
        <p:sp>
          <p:nvSpPr>
            <p:cNvPr id="216" name="TextBox 215">
              <a:extLst>
                <a:ext uri="{FF2B5EF4-FFF2-40B4-BE49-F238E27FC236}">
                  <a16:creationId xmlns:a16="http://schemas.microsoft.com/office/drawing/2014/main" id="{ABE7F091-FF00-4CD4-BB01-9D22EFE188D7}"/>
                </a:ext>
              </a:extLst>
            </p:cNvPr>
            <p:cNvSpPr txBox="1"/>
            <p:nvPr/>
          </p:nvSpPr>
          <p:spPr>
            <a:xfrm>
              <a:off x="4341273" y="5676136"/>
              <a:ext cx="144944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/>
                <a:t>Amazon </a:t>
              </a:r>
              <a:r>
                <a:rPr lang="en-US" sz="1200" dirty="0"/>
                <a:t>Macie</a:t>
              </a:r>
            </a:p>
          </p:txBody>
        </p:sp>
        <p:pic>
          <p:nvPicPr>
            <p:cNvPr id="217" name="Graphic 6">
              <a:extLst>
                <a:ext uri="{FF2B5EF4-FFF2-40B4-BE49-F238E27FC236}">
                  <a16:creationId xmlns:a16="http://schemas.microsoft.com/office/drawing/2014/main" id="{A9FDDA70-1663-4601-9FF6-1599846A3DC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rcRect/>
            <a:stretch/>
          </p:blipFill>
          <p:spPr bwMode="auto">
            <a:xfrm>
              <a:off x="4835701" y="5206711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18" name="Group 217">
            <a:extLst>
              <a:ext uri="{FF2B5EF4-FFF2-40B4-BE49-F238E27FC236}">
                <a16:creationId xmlns:a16="http://schemas.microsoft.com/office/drawing/2014/main" id="{B137D78D-012E-4C80-B1DD-8F2F9F03FD9F}"/>
              </a:ext>
            </a:extLst>
          </p:cNvPr>
          <p:cNvGrpSpPr/>
          <p:nvPr/>
        </p:nvGrpSpPr>
        <p:grpSpPr>
          <a:xfrm>
            <a:off x="9856501" y="7532408"/>
            <a:ext cx="1081840" cy="746424"/>
            <a:chOff x="5587035" y="5206711"/>
            <a:chExt cx="1081840" cy="746424"/>
          </a:xfrm>
        </p:grpSpPr>
        <p:sp>
          <p:nvSpPr>
            <p:cNvPr id="219" name="TextBox 218">
              <a:extLst>
                <a:ext uri="{FF2B5EF4-FFF2-40B4-BE49-F238E27FC236}">
                  <a16:creationId xmlns:a16="http://schemas.microsoft.com/office/drawing/2014/main" id="{BD5BA07C-1A67-4759-A22E-2EC0F9A1E49C}"/>
                </a:ext>
              </a:extLst>
            </p:cNvPr>
            <p:cNvSpPr txBox="1"/>
            <p:nvPr/>
          </p:nvSpPr>
          <p:spPr>
            <a:xfrm>
              <a:off x="5587035" y="5676136"/>
              <a:ext cx="108184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/>
                <a:t>AWS Config</a:t>
              </a:r>
            </a:p>
          </p:txBody>
        </p:sp>
        <p:pic>
          <p:nvPicPr>
            <p:cNvPr id="220" name="Graphic 8">
              <a:extLst>
                <a:ext uri="{FF2B5EF4-FFF2-40B4-BE49-F238E27FC236}">
                  <a16:creationId xmlns:a16="http://schemas.microsoft.com/office/drawing/2014/main" id="{DDFFAC7E-E4A5-4C2B-8E2C-1E53B3A79E2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rcRect/>
            <a:stretch/>
          </p:blipFill>
          <p:spPr bwMode="auto">
            <a:xfrm>
              <a:off x="5916425" y="5206711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21" name="Group 220">
            <a:extLst>
              <a:ext uri="{FF2B5EF4-FFF2-40B4-BE49-F238E27FC236}">
                <a16:creationId xmlns:a16="http://schemas.microsoft.com/office/drawing/2014/main" id="{132A0CF3-477C-479C-9B60-20AAAD7BC80E}"/>
              </a:ext>
            </a:extLst>
          </p:cNvPr>
          <p:cNvGrpSpPr/>
          <p:nvPr/>
        </p:nvGrpSpPr>
        <p:grpSpPr>
          <a:xfrm>
            <a:off x="7122758" y="7532408"/>
            <a:ext cx="1033252" cy="1115756"/>
            <a:chOff x="2404134" y="5206711"/>
            <a:chExt cx="1033252" cy="1115756"/>
          </a:xfrm>
        </p:grpSpPr>
        <p:pic>
          <p:nvPicPr>
            <p:cNvPr id="222" name="Graphic 19">
              <a:extLst>
                <a:ext uri="{FF2B5EF4-FFF2-40B4-BE49-F238E27FC236}">
                  <a16:creationId xmlns:a16="http://schemas.microsoft.com/office/drawing/2014/main" id="{2391A92E-95C2-40BF-969A-C278B19FDE6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rcRect/>
            <a:stretch/>
          </p:blipFill>
          <p:spPr bwMode="auto">
            <a:xfrm>
              <a:off x="2674253" y="5206711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23" name="TextBox 222">
              <a:extLst>
                <a:ext uri="{FF2B5EF4-FFF2-40B4-BE49-F238E27FC236}">
                  <a16:creationId xmlns:a16="http://schemas.microsoft.com/office/drawing/2014/main" id="{F63DBCB1-FEA6-44BF-AEEB-4BE86097A5B8}"/>
                </a:ext>
              </a:extLst>
            </p:cNvPr>
            <p:cNvSpPr txBox="1"/>
            <p:nvPr/>
          </p:nvSpPr>
          <p:spPr>
            <a:xfrm>
              <a:off x="2404134" y="5676136"/>
              <a:ext cx="103325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/>
                <a:t>AWS Security Hub CSPM CSPM</a:t>
              </a:r>
            </a:p>
          </p:txBody>
        </p:sp>
      </p:grpSp>
      <p:sp>
        <p:nvSpPr>
          <p:cNvPr id="224" name="Rectangle 223">
            <a:extLst>
              <a:ext uri="{FF2B5EF4-FFF2-40B4-BE49-F238E27FC236}">
                <a16:creationId xmlns:a16="http://schemas.microsoft.com/office/drawing/2014/main" id="{C295B0B1-93D3-4271-96FF-57346489BC76}"/>
              </a:ext>
            </a:extLst>
          </p:cNvPr>
          <p:cNvSpPr/>
          <p:nvPr/>
        </p:nvSpPr>
        <p:spPr>
          <a:xfrm>
            <a:off x="923925" y="3129153"/>
            <a:ext cx="3996179" cy="4773168"/>
          </a:xfrm>
          <a:prstGeom prst="rect">
            <a:avLst/>
          </a:prstGeom>
          <a:noFill/>
          <a:ln w="34925" cmpd="dbl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29" name="Group 228">
            <a:extLst>
              <a:ext uri="{FF2B5EF4-FFF2-40B4-BE49-F238E27FC236}">
                <a16:creationId xmlns:a16="http://schemas.microsoft.com/office/drawing/2014/main" id="{67E89134-E729-46F3-B069-87107E96D983}"/>
              </a:ext>
            </a:extLst>
          </p:cNvPr>
          <p:cNvGrpSpPr/>
          <p:nvPr/>
        </p:nvGrpSpPr>
        <p:grpSpPr>
          <a:xfrm>
            <a:off x="1307647" y="3403648"/>
            <a:ext cx="1175905" cy="476857"/>
            <a:chOff x="1967345" y="6875905"/>
            <a:chExt cx="1175905" cy="476857"/>
          </a:xfrm>
        </p:grpSpPr>
        <p:sp>
          <p:nvSpPr>
            <p:cNvPr id="225" name="Rectangle 224">
              <a:extLst>
                <a:ext uri="{FF2B5EF4-FFF2-40B4-BE49-F238E27FC236}">
                  <a16:creationId xmlns:a16="http://schemas.microsoft.com/office/drawing/2014/main" id="{84F21489-4A1A-4CAC-B306-6289133D3037}"/>
                </a:ext>
              </a:extLst>
            </p:cNvPr>
            <p:cNvSpPr/>
            <p:nvPr/>
          </p:nvSpPr>
          <p:spPr>
            <a:xfrm>
              <a:off x="1967345" y="6875905"/>
              <a:ext cx="1175905" cy="461665"/>
            </a:xfrm>
            <a:prstGeom prst="rect">
              <a:avLst/>
            </a:prstGeom>
            <a:noFill/>
            <a:ln w="254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6" name="TextBox 225">
              <a:extLst>
                <a:ext uri="{FF2B5EF4-FFF2-40B4-BE49-F238E27FC236}">
                  <a16:creationId xmlns:a16="http://schemas.microsoft.com/office/drawing/2014/main" id="{C71C5881-019D-4587-9D98-6420A317B4BD}"/>
                </a:ext>
              </a:extLst>
            </p:cNvPr>
            <p:cNvSpPr txBox="1"/>
            <p:nvPr/>
          </p:nvSpPr>
          <p:spPr>
            <a:xfrm>
              <a:off x="2133600" y="6891097"/>
              <a:ext cx="84772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/>
                <a:t>Active Directory</a:t>
              </a:r>
            </a:p>
          </p:txBody>
        </p:sp>
      </p:grpSp>
      <p:pic>
        <p:nvPicPr>
          <p:cNvPr id="227" name="Graphic 6" descr="AWS IAM Identity Center service icon.">
            <a:extLst>
              <a:ext uri="{FF2B5EF4-FFF2-40B4-BE49-F238E27FC236}">
                <a16:creationId xmlns:a16="http://schemas.microsoft.com/office/drawing/2014/main" id="{947FB48A-1BC9-4AE7-9A15-BD5AD0C3AB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rcRect/>
          <a:stretch/>
        </p:blipFill>
        <p:spPr bwMode="auto">
          <a:xfrm>
            <a:off x="3409340" y="341884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8" name="TextBox 9">
            <a:extLst>
              <a:ext uri="{FF2B5EF4-FFF2-40B4-BE49-F238E27FC236}">
                <a16:creationId xmlns:a16="http://schemas.microsoft.com/office/drawing/2014/main" id="{43227360-E645-4547-9A4C-D741781D1FF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69615" y="4180840"/>
            <a:ext cx="15017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IAM 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Identity </a:t>
            </a:r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Center </a:t>
            </a:r>
          </a:p>
          <a:p>
            <a:pPr algn="ctr" eaLnBrk="1" hangingPunct="1"/>
            <a:r>
              <a:rPr lang="en-US" altLang="en-US" sz="1200">
                <a:latin typeface="Arial" panose="020B0604020202020204" pitchFamily="34" charset="0"/>
                <a:ea typeface="Amazon Ember" panose="020B0603020204020204" pitchFamily="34" charset="0"/>
                <a:cs typeface="Arial" panose="020B0604020202020204" pitchFamily="34" charset="0"/>
              </a:rPr>
              <a:t>directory</a:t>
            </a:r>
            <a:endParaRPr lang="en-US" altLang="en-US" sz="1000" dirty="0">
              <a:latin typeface="Arial" panose="020B0604020202020204" pitchFamily="34" charset="0"/>
              <a:ea typeface="Amazon Ember" panose="020B0603020204020204" pitchFamily="34" charset="0"/>
              <a:cs typeface="Arial" panose="020B0604020202020204" pitchFamily="34" charset="0"/>
            </a:endParaRPr>
          </a:p>
        </p:txBody>
      </p:sp>
      <p:grpSp>
        <p:nvGrpSpPr>
          <p:cNvPr id="230" name="Group 229">
            <a:extLst>
              <a:ext uri="{FF2B5EF4-FFF2-40B4-BE49-F238E27FC236}">
                <a16:creationId xmlns:a16="http://schemas.microsoft.com/office/drawing/2014/main" id="{8ED82966-E222-41CD-8495-748B2BA690B2}"/>
              </a:ext>
            </a:extLst>
          </p:cNvPr>
          <p:cNvGrpSpPr/>
          <p:nvPr/>
        </p:nvGrpSpPr>
        <p:grpSpPr>
          <a:xfrm>
            <a:off x="1307647" y="4156475"/>
            <a:ext cx="1175905" cy="461665"/>
            <a:chOff x="1967345" y="6875905"/>
            <a:chExt cx="1175905" cy="461665"/>
          </a:xfrm>
        </p:grpSpPr>
        <p:sp>
          <p:nvSpPr>
            <p:cNvPr id="231" name="Rectangle 230">
              <a:extLst>
                <a:ext uri="{FF2B5EF4-FFF2-40B4-BE49-F238E27FC236}">
                  <a16:creationId xmlns:a16="http://schemas.microsoft.com/office/drawing/2014/main" id="{042E0AEE-2818-442A-9C9A-4BE16F53108D}"/>
                </a:ext>
              </a:extLst>
            </p:cNvPr>
            <p:cNvSpPr/>
            <p:nvPr/>
          </p:nvSpPr>
          <p:spPr>
            <a:xfrm>
              <a:off x="1967345" y="6875905"/>
              <a:ext cx="1175905" cy="461665"/>
            </a:xfrm>
            <a:prstGeom prst="rect">
              <a:avLst/>
            </a:prstGeom>
            <a:noFill/>
            <a:ln w="254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2" name="TextBox 231">
              <a:extLst>
                <a:ext uri="{FF2B5EF4-FFF2-40B4-BE49-F238E27FC236}">
                  <a16:creationId xmlns:a16="http://schemas.microsoft.com/office/drawing/2014/main" id="{E60C4E12-D9FC-46BF-8F71-F26FC4DBD5AD}"/>
                </a:ext>
              </a:extLst>
            </p:cNvPr>
            <p:cNvSpPr txBox="1"/>
            <p:nvPr/>
          </p:nvSpPr>
          <p:spPr>
            <a:xfrm>
              <a:off x="2133600" y="6967297"/>
              <a:ext cx="84772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/>
                <a:t>OneLogin</a:t>
              </a:r>
            </a:p>
          </p:txBody>
        </p:sp>
      </p:grpSp>
      <p:grpSp>
        <p:nvGrpSpPr>
          <p:cNvPr id="233" name="Group 232">
            <a:extLst>
              <a:ext uri="{FF2B5EF4-FFF2-40B4-BE49-F238E27FC236}">
                <a16:creationId xmlns:a16="http://schemas.microsoft.com/office/drawing/2014/main" id="{9668EF84-454B-4C65-8F28-7C29841E3186}"/>
              </a:ext>
            </a:extLst>
          </p:cNvPr>
          <p:cNvGrpSpPr/>
          <p:nvPr/>
        </p:nvGrpSpPr>
        <p:grpSpPr>
          <a:xfrm>
            <a:off x="1307647" y="4894110"/>
            <a:ext cx="1175905" cy="476857"/>
            <a:chOff x="1967345" y="6875905"/>
            <a:chExt cx="1175905" cy="476857"/>
          </a:xfrm>
        </p:grpSpPr>
        <p:sp>
          <p:nvSpPr>
            <p:cNvPr id="234" name="Rectangle 233">
              <a:extLst>
                <a:ext uri="{FF2B5EF4-FFF2-40B4-BE49-F238E27FC236}">
                  <a16:creationId xmlns:a16="http://schemas.microsoft.com/office/drawing/2014/main" id="{C502F455-4D7C-42A2-83A7-443FB5D5256D}"/>
                </a:ext>
              </a:extLst>
            </p:cNvPr>
            <p:cNvSpPr/>
            <p:nvPr/>
          </p:nvSpPr>
          <p:spPr>
            <a:xfrm>
              <a:off x="1967345" y="6875905"/>
              <a:ext cx="1175905" cy="461665"/>
            </a:xfrm>
            <a:prstGeom prst="rect">
              <a:avLst/>
            </a:prstGeom>
            <a:noFill/>
            <a:ln w="254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5" name="TextBox 234">
              <a:extLst>
                <a:ext uri="{FF2B5EF4-FFF2-40B4-BE49-F238E27FC236}">
                  <a16:creationId xmlns:a16="http://schemas.microsoft.com/office/drawing/2014/main" id="{DFE768A5-7FAB-4AE0-A3BA-3037F508C901}"/>
                </a:ext>
              </a:extLst>
            </p:cNvPr>
            <p:cNvSpPr txBox="1"/>
            <p:nvPr/>
          </p:nvSpPr>
          <p:spPr>
            <a:xfrm>
              <a:off x="2133600" y="6891097"/>
              <a:ext cx="84772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/>
                <a:t>Microsoft</a:t>
              </a:r>
            </a:p>
            <a:p>
              <a:pPr algn="ctr"/>
              <a:r>
                <a:rPr lang="en-US" sz="1200"/>
                <a:t>Entra ID</a:t>
              </a:r>
            </a:p>
          </p:txBody>
        </p:sp>
      </p:grpSp>
      <p:grpSp>
        <p:nvGrpSpPr>
          <p:cNvPr id="236" name="Group 235">
            <a:extLst>
              <a:ext uri="{FF2B5EF4-FFF2-40B4-BE49-F238E27FC236}">
                <a16:creationId xmlns:a16="http://schemas.microsoft.com/office/drawing/2014/main" id="{6979C54C-6C71-4866-833C-BCA1721ED529}"/>
              </a:ext>
            </a:extLst>
          </p:cNvPr>
          <p:cNvGrpSpPr/>
          <p:nvPr/>
        </p:nvGrpSpPr>
        <p:grpSpPr>
          <a:xfrm>
            <a:off x="1307647" y="5646937"/>
            <a:ext cx="1175905" cy="461665"/>
            <a:chOff x="1967345" y="6875905"/>
            <a:chExt cx="1175905" cy="461665"/>
          </a:xfrm>
        </p:grpSpPr>
        <p:sp>
          <p:nvSpPr>
            <p:cNvPr id="237" name="Rectangle 236">
              <a:extLst>
                <a:ext uri="{FF2B5EF4-FFF2-40B4-BE49-F238E27FC236}">
                  <a16:creationId xmlns:a16="http://schemas.microsoft.com/office/drawing/2014/main" id="{95FDF86D-7F63-4347-94BA-F0FF41C8BD52}"/>
                </a:ext>
              </a:extLst>
            </p:cNvPr>
            <p:cNvSpPr/>
            <p:nvPr/>
          </p:nvSpPr>
          <p:spPr>
            <a:xfrm>
              <a:off x="1967345" y="6875905"/>
              <a:ext cx="1175905" cy="461665"/>
            </a:xfrm>
            <a:prstGeom prst="rect">
              <a:avLst/>
            </a:prstGeom>
            <a:noFill/>
            <a:ln w="254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8" name="TextBox 237">
              <a:extLst>
                <a:ext uri="{FF2B5EF4-FFF2-40B4-BE49-F238E27FC236}">
                  <a16:creationId xmlns:a16="http://schemas.microsoft.com/office/drawing/2014/main" id="{2A1BDB82-7B84-41E4-A4EE-E84644410A6F}"/>
                </a:ext>
              </a:extLst>
            </p:cNvPr>
            <p:cNvSpPr txBox="1"/>
            <p:nvPr/>
          </p:nvSpPr>
          <p:spPr>
            <a:xfrm>
              <a:off x="2133600" y="6967297"/>
              <a:ext cx="84772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/>
                <a:t>Ping</a:t>
              </a:r>
            </a:p>
          </p:txBody>
        </p:sp>
      </p:grpSp>
      <p:grpSp>
        <p:nvGrpSpPr>
          <p:cNvPr id="239" name="Group 238">
            <a:extLst>
              <a:ext uri="{FF2B5EF4-FFF2-40B4-BE49-F238E27FC236}">
                <a16:creationId xmlns:a16="http://schemas.microsoft.com/office/drawing/2014/main" id="{20C62E40-7165-4183-AD20-B5F29A9B4727}"/>
              </a:ext>
            </a:extLst>
          </p:cNvPr>
          <p:cNvGrpSpPr/>
          <p:nvPr/>
        </p:nvGrpSpPr>
        <p:grpSpPr>
          <a:xfrm>
            <a:off x="2150177" y="7199149"/>
            <a:ext cx="1559379" cy="476857"/>
            <a:chOff x="1967345" y="6875905"/>
            <a:chExt cx="1559379" cy="476857"/>
          </a:xfrm>
        </p:grpSpPr>
        <p:sp>
          <p:nvSpPr>
            <p:cNvPr id="240" name="Rectangle 239">
              <a:extLst>
                <a:ext uri="{FF2B5EF4-FFF2-40B4-BE49-F238E27FC236}">
                  <a16:creationId xmlns:a16="http://schemas.microsoft.com/office/drawing/2014/main" id="{FF2E8F3B-6563-4495-BC54-8E187E9F1FF9}"/>
                </a:ext>
              </a:extLst>
            </p:cNvPr>
            <p:cNvSpPr/>
            <p:nvPr/>
          </p:nvSpPr>
          <p:spPr>
            <a:xfrm>
              <a:off x="1967345" y="6875905"/>
              <a:ext cx="1559379" cy="461665"/>
            </a:xfrm>
            <a:prstGeom prst="rect">
              <a:avLst/>
            </a:prstGeom>
            <a:noFill/>
            <a:ln w="254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1" name="TextBox 240">
              <a:extLst>
                <a:ext uri="{FF2B5EF4-FFF2-40B4-BE49-F238E27FC236}">
                  <a16:creationId xmlns:a16="http://schemas.microsoft.com/office/drawing/2014/main" id="{5F1AF279-C13E-4602-8EC0-6316F8503656}"/>
                </a:ext>
              </a:extLst>
            </p:cNvPr>
            <p:cNvSpPr txBox="1"/>
            <p:nvPr/>
          </p:nvSpPr>
          <p:spPr>
            <a:xfrm>
              <a:off x="2133600" y="6891097"/>
              <a:ext cx="129787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/>
                <a:t>Other compatible SAML 2.0 IdPs</a:t>
              </a:r>
            </a:p>
          </p:txBody>
        </p:sp>
      </p:grpSp>
      <p:grpSp>
        <p:nvGrpSpPr>
          <p:cNvPr id="245" name="Group 244">
            <a:extLst>
              <a:ext uri="{FF2B5EF4-FFF2-40B4-BE49-F238E27FC236}">
                <a16:creationId xmlns:a16="http://schemas.microsoft.com/office/drawing/2014/main" id="{977AB90B-FECC-4D95-A293-6ECC65764D71}"/>
              </a:ext>
            </a:extLst>
          </p:cNvPr>
          <p:cNvGrpSpPr/>
          <p:nvPr/>
        </p:nvGrpSpPr>
        <p:grpSpPr>
          <a:xfrm>
            <a:off x="3232549" y="4891271"/>
            <a:ext cx="1175905" cy="476857"/>
            <a:chOff x="1967345" y="6875905"/>
            <a:chExt cx="1175905" cy="476857"/>
          </a:xfrm>
        </p:grpSpPr>
        <p:sp>
          <p:nvSpPr>
            <p:cNvPr id="246" name="Rectangle 245">
              <a:extLst>
                <a:ext uri="{FF2B5EF4-FFF2-40B4-BE49-F238E27FC236}">
                  <a16:creationId xmlns:a16="http://schemas.microsoft.com/office/drawing/2014/main" id="{5DA80CAB-8F0B-46CC-9E9E-6A2560849121}"/>
                </a:ext>
              </a:extLst>
            </p:cNvPr>
            <p:cNvSpPr/>
            <p:nvPr/>
          </p:nvSpPr>
          <p:spPr>
            <a:xfrm>
              <a:off x="1967345" y="6875905"/>
              <a:ext cx="1175905" cy="461665"/>
            </a:xfrm>
            <a:prstGeom prst="rect">
              <a:avLst/>
            </a:prstGeom>
            <a:noFill/>
            <a:ln w="254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7" name="TextBox 246">
              <a:extLst>
                <a:ext uri="{FF2B5EF4-FFF2-40B4-BE49-F238E27FC236}">
                  <a16:creationId xmlns:a16="http://schemas.microsoft.com/office/drawing/2014/main" id="{B7A9E584-E815-4436-84AA-8D2B8077AE4E}"/>
                </a:ext>
              </a:extLst>
            </p:cNvPr>
            <p:cNvSpPr txBox="1"/>
            <p:nvPr/>
          </p:nvSpPr>
          <p:spPr>
            <a:xfrm>
              <a:off x="2038350" y="6891097"/>
              <a:ext cx="100965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/>
                <a:t>Google</a:t>
              </a:r>
            </a:p>
            <a:p>
              <a:pPr algn="ctr"/>
              <a:r>
                <a:rPr lang="en-US" sz="1200"/>
                <a:t>Workspace</a:t>
              </a:r>
            </a:p>
          </p:txBody>
        </p:sp>
      </p:grpSp>
      <p:grpSp>
        <p:nvGrpSpPr>
          <p:cNvPr id="248" name="Group 247">
            <a:extLst>
              <a:ext uri="{FF2B5EF4-FFF2-40B4-BE49-F238E27FC236}">
                <a16:creationId xmlns:a16="http://schemas.microsoft.com/office/drawing/2014/main" id="{A39ED4F7-74F0-40FD-AA90-2C6BAA11E631}"/>
              </a:ext>
            </a:extLst>
          </p:cNvPr>
          <p:cNvGrpSpPr/>
          <p:nvPr/>
        </p:nvGrpSpPr>
        <p:grpSpPr>
          <a:xfrm>
            <a:off x="3215798" y="5643753"/>
            <a:ext cx="1175905" cy="461665"/>
            <a:chOff x="1967345" y="6875905"/>
            <a:chExt cx="1175905" cy="461665"/>
          </a:xfrm>
        </p:grpSpPr>
        <p:sp>
          <p:nvSpPr>
            <p:cNvPr id="249" name="Rectangle 248">
              <a:extLst>
                <a:ext uri="{FF2B5EF4-FFF2-40B4-BE49-F238E27FC236}">
                  <a16:creationId xmlns:a16="http://schemas.microsoft.com/office/drawing/2014/main" id="{BDF6B5AA-FDB3-4BC6-AE39-57785A327532}"/>
                </a:ext>
              </a:extLst>
            </p:cNvPr>
            <p:cNvSpPr/>
            <p:nvPr/>
          </p:nvSpPr>
          <p:spPr>
            <a:xfrm>
              <a:off x="1967345" y="6875905"/>
              <a:ext cx="1175905" cy="461665"/>
            </a:xfrm>
            <a:prstGeom prst="rect">
              <a:avLst/>
            </a:prstGeom>
            <a:noFill/>
            <a:ln w="254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0" name="TextBox 249">
              <a:extLst>
                <a:ext uri="{FF2B5EF4-FFF2-40B4-BE49-F238E27FC236}">
                  <a16:creationId xmlns:a16="http://schemas.microsoft.com/office/drawing/2014/main" id="{B746A2FA-1E48-4C4F-BA1A-DE1A49E37DAC}"/>
                </a:ext>
              </a:extLst>
            </p:cNvPr>
            <p:cNvSpPr txBox="1"/>
            <p:nvPr/>
          </p:nvSpPr>
          <p:spPr>
            <a:xfrm>
              <a:off x="2133600" y="6967297"/>
              <a:ext cx="84772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/>
                <a:t>Okta</a:t>
              </a:r>
            </a:p>
          </p:txBody>
        </p:sp>
      </p:grpSp>
      <p:grpSp>
        <p:nvGrpSpPr>
          <p:cNvPr id="251" name="Group 250">
            <a:extLst>
              <a:ext uri="{FF2B5EF4-FFF2-40B4-BE49-F238E27FC236}">
                <a16:creationId xmlns:a16="http://schemas.microsoft.com/office/drawing/2014/main" id="{ED4DFFA0-7D51-44F1-8A67-F3BFC49A60E5}"/>
              </a:ext>
            </a:extLst>
          </p:cNvPr>
          <p:cNvGrpSpPr/>
          <p:nvPr/>
        </p:nvGrpSpPr>
        <p:grpSpPr>
          <a:xfrm>
            <a:off x="3212845" y="6384417"/>
            <a:ext cx="1175905" cy="461665"/>
            <a:chOff x="1967345" y="6875905"/>
            <a:chExt cx="1175905" cy="461665"/>
          </a:xfrm>
        </p:grpSpPr>
        <p:sp>
          <p:nvSpPr>
            <p:cNvPr id="252" name="Rectangle 251">
              <a:extLst>
                <a:ext uri="{FF2B5EF4-FFF2-40B4-BE49-F238E27FC236}">
                  <a16:creationId xmlns:a16="http://schemas.microsoft.com/office/drawing/2014/main" id="{BA778C0F-1E60-4E8F-AD9C-6B1AC9C2C950}"/>
                </a:ext>
              </a:extLst>
            </p:cNvPr>
            <p:cNvSpPr/>
            <p:nvPr/>
          </p:nvSpPr>
          <p:spPr>
            <a:xfrm>
              <a:off x="1967345" y="6875905"/>
              <a:ext cx="1175905" cy="461665"/>
            </a:xfrm>
            <a:prstGeom prst="rect">
              <a:avLst/>
            </a:prstGeom>
            <a:noFill/>
            <a:ln w="254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3" name="TextBox 252">
              <a:extLst>
                <a:ext uri="{FF2B5EF4-FFF2-40B4-BE49-F238E27FC236}">
                  <a16:creationId xmlns:a16="http://schemas.microsoft.com/office/drawing/2014/main" id="{1FD9283F-8E9A-4BEB-83BA-D7ABB7CACAC5}"/>
                </a:ext>
              </a:extLst>
            </p:cNvPr>
            <p:cNvSpPr txBox="1"/>
            <p:nvPr/>
          </p:nvSpPr>
          <p:spPr>
            <a:xfrm>
              <a:off x="2133600" y="6967297"/>
              <a:ext cx="84772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/>
                <a:t>CyberArk</a:t>
              </a:r>
            </a:p>
          </p:txBody>
        </p:sp>
      </p:grpSp>
      <p:grpSp>
        <p:nvGrpSpPr>
          <p:cNvPr id="254" name="Group 253">
            <a:extLst>
              <a:ext uri="{FF2B5EF4-FFF2-40B4-BE49-F238E27FC236}">
                <a16:creationId xmlns:a16="http://schemas.microsoft.com/office/drawing/2014/main" id="{2BE9A569-84C5-466D-9730-3EB8220100D4}"/>
              </a:ext>
            </a:extLst>
          </p:cNvPr>
          <p:cNvGrpSpPr/>
          <p:nvPr/>
        </p:nvGrpSpPr>
        <p:grpSpPr>
          <a:xfrm>
            <a:off x="1346195" y="6384570"/>
            <a:ext cx="1175905" cy="461665"/>
            <a:chOff x="1967345" y="6875905"/>
            <a:chExt cx="1175905" cy="461665"/>
          </a:xfrm>
        </p:grpSpPr>
        <p:sp>
          <p:nvSpPr>
            <p:cNvPr id="255" name="Rectangle 254">
              <a:extLst>
                <a:ext uri="{FF2B5EF4-FFF2-40B4-BE49-F238E27FC236}">
                  <a16:creationId xmlns:a16="http://schemas.microsoft.com/office/drawing/2014/main" id="{0A748AFC-3A7D-44FE-8721-F5F3900DA7B9}"/>
                </a:ext>
              </a:extLst>
            </p:cNvPr>
            <p:cNvSpPr/>
            <p:nvPr/>
          </p:nvSpPr>
          <p:spPr>
            <a:xfrm>
              <a:off x="1967345" y="6875905"/>
              <a:ext cx="1175905" cy="461665"/>
            </a:xfrm>
            <a:prstGeom prst="rect">
              <a:avLst/>
            </a:prstGeom>
            <a:noFill/>
            <a:ln w="254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6" name="TextBox 255">
              <a:extLst>
                <a:ext uri="{FF2B5EF4-FFF2-40B4-BE49-F238E27FC236}">
                  <a16:creationId xmlns:a16="http://schemas.microsoft.com/office/drawing/2014/main" id="{7356E051-70E8-488F-83F4-66EE6A2B69C9}"/>
                </a:ext>
              </a:extLst>
            </p:cNvPr>
            <p:cNvSpPr txBox="1"/>
            <p:nvPr/>
          </p:nvSpPr>
          <p:spPr>
            <a:xfrm>
              <a:off x="2047875" y="6967297"/>
              <a:ext cx="102935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/>
                <a:t>JumpCloud</a:t>
              </a:r>
            </a:p>
          </p:txBody>
        </p:sp>
      </p:grpSp>
      <p:grpSp>
        <p:nvGrpSpPr>
          <p:cNvPr id="267" name="Group 266">
            <a:extLst>
              <a:ext uri="{FF2B5EF4-FFF2-40B4-BE49-F238E27FC236}">
                <a16:creationId xmlns:a16="http://schemas.microsoft.com/office/drawing/2014/main" id="{2FAC676A-EDA0-4668-AC3F-6EFD19A9B790}"/>
              </a:ext>
            </a:extLst>
          </p:cNvPr>
          <p:cNvGrpSpPr/>
          <p:nvPr/>
        </p:nvGrpSpPr>
        <p:grpSpPr>
          <a:xfrm>
            <a:off x="9717754" y="3419480"/>
            <a:ext cx="1984399" cy="1552567"/>
            <a:chOff x="9089104" y="6343655"/>
            <a:chExt cx="1984399" cy="1552567"/>
          </a:xfrm>
        </p:grpSpPr>
        <p:pic>
          <p:nvPicPr>
            <p:cNvPr id="257" name="Graphic 256" descr="Permissions resource icon for the IAM service.">
              <a:extLst>
                <a:ext uri="{FF2B5EF4-FFF2-40B4-BE49-F238E27FC236}">
                  <a16:creationId xmlns:a16="http://schemas.microsoft.com/office/drawing/2014/main" id="{55977BC2-CE3D-4253-BA77-391F77AC7F18}"/>
                </a:ext>
              </a:extLst>
            </p:cNvPr>
            <p:cNvPicPr>
              <a:picLocks noChangeAspect="1"/>
            </p:cNvPicPr>
            <p:nvPr/>
          </p:nvPicPr>
          <p:blipFill>
            <a:blip r:embed="rId20">
              <a:extLst>
                <a:ext uri="{96DAC541-7B7A-43D3-8B79-37D633B846F1}">
                  <asvg:svgBlip xmlns:asvg="http://schemas.microsoft.com/office/drawing/2016/SVG/main" r:embed="rId21"/>
                </a:ext>
              </a:extLst>
            </a:blip>
            <a:stretch>
              <a:fillRect/>
            </a:stretch>
          </p:blipFill>
          <p:spPr>
            <a:xfrm>
              <a:off x="9853822" y="6415703"/>
              <a:ext cx="457200" cy="457200"/>
            </a:xfrm>
            <a:prstGeom prst="rect">
              <a:avLst/>
            </a:prstGeom>
          </p:spPr>
        </p:pic>
        <p:sp>
          <p:nvSpPr>
            <p:cNvPr id="258" name="TextBox 21">
              <a:extLst>
                <a:ext uri="{FF2B5EF4-FFF2-40B4-BE49-F238E27FC236}">
                  <a16:creationId xmlns:a16="http://schemas.microsoft.com/office/drawing/2014/main" id="{D53EBA02-38C2-406C-8841-B6FAD3A38C6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498715" y="6865645"/>
              <a:ext cx="1167415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lang="en-US" altLang="en-US" sz="1200">
                  <a:latin typeface="Arial" panose="020B0604020202020204" pitchFamily="34" charset="0"/>
                  <a:ea typeface="Amazon Ember" panose="020B0603020204020204" pitchFamily="34" charset="0"/>
                  <a:cs typeface="Arial" panose="020B0604020202020204" pitchFamily="34" charset="0"/>
                </a:rPr>
                <a:t>Multi-account</a:t>
              </a:r>
              <a:endParaRPr lang="en-US" altLang="en-US" sz="1200" dirty="0">
                <a:latin typeface="Arial" panose="020B0604020202020204" pitchFamily="34" charset="0"/>
                <a:ea typeface="Amazon Ember" panose="020B0603020204020204" pitchFamily="34" charset="0"/>
                <a:cs typeface="Arial" panose="020B0604020202020204" pitchFamily="34" charset="0"/>
              </a:endParaRPr>
            </a:p>
            <a:p>
              <a:pPr algn="ctr" eaLnBrk="1" hangingPunct="1"/>
              <a:r>
                <a:rPr lang="en-US" altLang="en-US" sz="1200">
                  <a:latin typeface="Arial" panose="020B0604020202020204" pitchFamily="34" charset="0"/>
                  <a:ea typeface="Amazon Ember" panose="020B0603020204020204" pitchFamily="34" charset="0"/>
                  <a:cs typeface="Arial" panose="020B0604020202020204" pitchFamily="34" charset="0"/>
                </a:rPr>
                <a:t>permissions</a:t>
              </a:r>
            </a:p>
            <a:p>
              <a:pPr algn="ctr" eaLnBrk="1" hangingPunct="1"/>
              <a:endParaRPr lang="en-US" altLang="en-US" sz="1200">
                <a:latin typeface="Arial" panose="020B0604020202020204" pitchFamily="34" charset="0"/>
                <a:ea typeface="Amazon Ember" panose="020B0603020204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61" name="Rectangle: Rounded Corners 260">
              <a:extLst>
                <a:ext uri="{FF2B5EF4-FFF2-40B4-BE49-F238E27FC236}">
                  <a16:creationId xmlns:a16="http://schemas.microsoft.com/office/drawing/2014/main" id="{BB49D8B7-B2D8-400C-BCD1-F212F48F6601}"/>
                </a:ext>
              </a:extLst>
            </p:cNvPr>
            <p:cNvSpPr/>
            <p:nvPr/>
          </p:nvSpPr>
          <p:spPr>
            <a:xfrm>
              <a:off x="9089104" y="6343655"/>
              <a:ext cx="1984399" cy="1552567"/>
            </a:xfrm>
            <a:prstGeom prst="roundRect">
              <a:avLst/>
            </a:prstGeom>
            <a:noFill/>
            <a:ln w="25400"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2" name="TextBox 261">
              <a:extLst>
                <a:ext uri="{FF2B5EF4-FFF2-40B4-BE49-F238E27FC236}">
                  <a16:creationId xmlns:a16="http://schemas.microsoft.com/office/drawing/2014/main" id="{739CFECC-9971-4478-A570-FC9994DC43A1}"/>
                </a:ext>
              </a:extLst>
            </p:cNvPr>
            <p:cNvSpPr txBox="1"/>
            <p:nvPr/>
          </p:nvSpPr>
          <p:spPr>
            <a:xfrm>
              <a:off x="9121757" y="7293487"/>
              <a:ext cx="192133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en-US" sz="1400">
                  <a:solidFill>
                    <a:schemeClr val="accent6">
                      <a:lumMod val="75000"/>
                    </a:schemeClr>
                  </a:solidFill>
                  <a:latin typeface="Arial" panose="020B0604020202020204" pitchFamily="34" charset="0"/>
                  <a:ea typeface="Amazon Ember" panose="020B0603020204020204" pitchFamily="34" charset="0"/>
                  <a:cs typeface="Arial" panose="020B0604020202020204" pitchFamily="34" charset="0"/>
                </a:rPr>
                <a:t>One place to </a:t>
              </a:r>
            </a:p>
            <a:p>
              <a:pPr algn="ctr"/>
              <a:r>
                <a:rPr lang="en-US" altLang="en-US" sz="1400">
                  <a:solidFill>
                    <a:schemeClr val="accent6">
                      <a:lumMod val="75000"/>
                    </a:schemeClr>
                  </a:solidFill>
                  <a:latin typeface="Arial" panose="020B0604020202020204" pitchFamily="34" charset="0"/>
                  <a:ea typeface="Amazon Ember" panose="020B0603020204020204" pitchFamily="34" charset="0"/>
                  <a:cs typeface="Arial" panose="020B0604020202020204" pitchFamily="34" charset="0"/>
                </a:rPr>
                <a:t>manage permissions</a:t>
              </a:r>
              <a:endParaRPr lang="en-US" altLang="en-US" sz="14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Amazon Ember" panose="020B0603020204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68" name="Group 267">
            <a:extLst>
              <a:ext uri="{FF2B5EF4-FFF2-40B4-BE49-F238E27FC236}">
                <a16:creationId xmlns:a16="http://schemas.microsoft.com/office/drawing/2014/main" id="{2FF999E9-D963-4F1E-A0DE-4C36096D43E4}"/>
              </a:ext>
            </a:extLst>
          </p:cNvPr>
          <p:cNvGrpSpPr/>
          <p:nvPr/>
        </p:nvGrpSpPr>
        <p:grpSpPr>
          <a:xfrm>
            <a:off x="9717754" y="5172943"/>
            <a:ext cx="1984399" cy="1552567"/>
            <a:chOff x="9089104" y="8097118"/>
            <a:chExt cx="1984399" cy="1552567"/>
          </a:xfrm>
        </p:grpSpPr>
        <p:sp>
          <p:nvSpPr>
            <p:cNvPr id="260" name="TextBox 18">
              <a:extLst>
                <a:ext uri="{FF2B5EF4-FFF2-40B4-BE49-F238E27FC236}">
                  <a16:creationId xmlns:a16="http://schemas.microsoft.com/office/drawing/2014/main" id="{678A9DF9-5DF6-420F-809C-CD58B98647A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326772" y="8647275"/>
              <a:ext cx="151130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lang="en-US" altLang="en-US" sz="1200">
                  <a:latin typeface="Arial" panose="020B0604020202020204" pitchFamily="34" charset="0"/>
                  <a:ea typeface="Amazon Ember" panose="020B0603020204020204" pitchFamily="34" charset="0"/>
                  <a:cs typeface="Arial" panose="020B0604020202020204" pitchFamily="34" charset="0"/>
                </a:rPr>
                <a:t>Application</a:t>
              </a:r>
            </a:p>
            <a:p>
              <a:pPr algn="ctr" eaLnBrk="1" hangingPunct="1"/>
              <a:r>
                <a:rPr lang="en-US" altLang="en-US" sz="1200">
                  <a:latin typeface="Arial" panose="020B0604020202020204" pitchFamily="34" charset="0"/>
                  <a:ea typeface="Amazon Ember" panose="020B0603020204020204" pitchFamily="34" charset="0"/>
                  <a:cs typeface="Arial" panose="020B0604020202020204" pitchFamily="34" charset="0"/>
                </a:rPr>
                <a:t>assignments</a:t>
              </a:r>
            </a:p>
          </p:txBody>
        </p:sp>
        <p:sp>
          <p:nvSpPr>
            <p:cNvPr id="265" name="Rectangle: Rounded Corners 264">
              <a:extLst>
                <a:ext uri="{FF2B5EF4-FFF2-40B4-BE49-F238E27FC236}">
                  <a16:creationId xmlns:a16="http://schemas.microsoft.com/office/drawing/2014/main" id="{C5FE36E3-54B0-4178-86B9-E345645D1310}"/>
                </a:ext>
              </a:extLst>
            </p:cNvPr>
            <p:cNvSpPr/>
            <p:nvPr/>
          </p:nvSpPr>
          <p:spPr>
            <a:xfrm>
              <a:off x="9089104" y="8097118"/>
              <a:ext cx="1984399" cy="1552567"/>
            </a:xfrm>
            <a:prstGeom prst="roundRect">
              <a:avLst/>
            </a:prstGeom>
            <a:noFill/>
            <a:ln w="254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6" name="TextBox 265">
              <a:extLst>
                <a:ext uri="{FF2B5EF4-FFF2-40B4-BE49-F238E27FC236}">
                  <a16:creationId xmlns:a16="http://schemas.microsoft.com/office/drawing/2014/main" id="{2E6EDA54-5889-47EC-8AD2-6AD39DBB4329}"/>
                </a:ext>
              </a:extLst>
            </p:cNvPr>
            <p:cNvSpPr txBox="1"/>
            <p:nvPr/>
          </p:nvSpPr>
          <p:spPr>
            <a:xfrm>
              <a:off x="9121757" y="9075525"/>
              <a:ext cx="192133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en-US" sz="1400">
                  <a:solidFill>
                    <a:srgbClr val="C00000"/>
                  </a:solidFill>
                  <a:latin typeface="Arial" panose="020B0604020202020204" pitchFamily="34" charset="0"/>
                  <a:ea typeface="Amazon Ember" panose="020B0603020204020204" pitchFamily="34" charset="0"/>
                  <a:cs typeface="Arial" panose="020B0604020202020204" pitchFamily="34" charset="0"/>
                </a:rPr>
                <a:t>One place to </a:t>
              </a:r>
            </a:p>
            <a:p>
              <a:pPr algn="ctr"/>
              <a:r>
                <a:rPr lang="en-US" altLang="en-US" sz="1400">
                  <a:solidFill>
                    <a:srgbClr val="C00000"/>
                  </a:solidFill>
                  <a:latin typeface="Arial" panose="020B0604020202020204" pitchFamily="34" charset="0"/>
                  <a:ea typeface="Amazon Ember" panose="020B0603020204020204" pitchFamily="34" charset="0"/>
                  <a:cs typeface="Arial" panose="020B0604020202020204" pitchFamily="34" charset="0"/>
                </a:rPr>
                <a:t>manage permissions</a:t>
              </a:r>
              <a:endParaRPr lang="en-US" altLang="en-US" sz="1400" dirty="0">
                <a:solidFill>
                  <a:srgbClr val="C00000"/>
                </a:solidFill>
                <a:latin typeface="Arial" panose="020B0604020202020204" pitchFamily="34" charset="0"/>
                <a:ea typeface="Amazon Ember" panose="020B0603020204020204" pitchFamily="34" charset="0"/>
                <a:cs typeface="Arial" panose="020B0604020202020204" pitchFamily="34" charset="0"/>
              </a:endParaRPr>
            </a:p>
          </p:txBody>
        </p:sp>
      </p:grpSp>
      <p:cxnSp>
        <p:nvCxnSpPr>
          <p:cNvPr id="271" name="Straight Arrow Connector 270" descr="Right pointing horizontal arrow.">
            <a:extLst>
              <a:ext uri="{FF2B5EF4-FFF2-40B4-BE49-F238E27FC236}">
                <a16:creationId xmlns:a16="http://schemas.microsoft.com/office/drawing/2014/main" id="{C2C8AF37-65A1-4E77-8118-D990053EE95D}"/>
              </a:ext>
            </a:extLst>
          </p:cNvPr>
          <p:cNvCxnSpPr>
            <a:cxnSpLocks/>
          </p:cNvCxnSpPr>
          <p:nvPr/>
        </p:nvCxnSpPr>
        <p:spPr>
          <a:xfrm>
            <a:off x="4928055" y="4627665"/>
            <a:ext cx="2093976" cy="0"/>
          </a:xfrm>
          <a:prstGeom prst="straightConnector1">
            <a:avLst/>
          </a:prstGeom>
          <a:ln w="15875">
            <a:solidFill>
              <a:schemeClr val="tx1"/>
            </a:solidFill>
            <a:headEnd type="none" w="med" len="sm"/>
            <a:tailEnd type="arrow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3" name="TextBox 272">
            <a:extLst>
              <a:ext uri="{FF2B5EF4-FFF2-40B4-BE49-F238E27FC236}">
                <a16:creationId xmlns:a16="http://schemas.microsoft.com/office/drawing/2014/main" id="{B9565E30-9AFF-4169-8E4B-9DE787B3F622}"/>
              </a:ext>
            </a:extLst>
          </p:cNvPr>
          <p:cNvSpPr txBox="1"/>
          <p:nvPr/>
        </p:nvSpPr>
        <p:spPr>
          <a:xfrm>
            <a:off x="5545016" y="4308569"/>
            <a:ext cx="838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/>
              <a:t>Sync</a:t>
            </a:r>
          </a:p>
        </p:txBody>
      </p:sp>
      <p:cxnSp>
        <p:nvCxnSpPr>
          <p:cNvPr id="276" name="Straight Arrow Connector 275" descr="Right pointing horizontal arrow.">
            <a:extLst>
              <a:ext uri="{FF2B5EF4-FFF2-40B4-BE49-F238E27FC236}">
                <a16:creationId xmlns:a16="http://schemas.microsoft.com/office/drawing/2014/main" id="{F95140DB-BED6-45ED-8BE8-1FBB33993F29}"/>
              </a:ext>
            </a:extLst>
          </p:cNvPr>
          <p:cNvCxnSpPr>
            <a:cxnSpLocks/>
          </p:cNvCxnSpPr>
          <p:nvPr/>
        </p:nvCxnSpPr>
        <p:spPr>
          <a:xfrm>
            <a:off x="4927551" y="6331240"/>
            <a:ext cx="2093976" cy="0"/>
          </a:xfrm>
          <a:prstGeom prst="straightConnector1">
            <a:avLst/>
          </a:prstGeom>
          <a:ln w="15875">
            <a:solidFill>
              <a:schemeClr val="tx1"/>
            </a:solidFill>
            <a:headEnd type="arrow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7" name="TextBox 276">
            <a:extLst>
              <a:ext uri="{FF2B5EF4-FFF2-40B4-BE49-F238E27FC236}">
                <a16:creationId xmlns:a16="http://schemas.microsoft.com/office/drawing/2014/main" id="{CD8DB50C-1B74-45F1-948D-75AA57387E16}"/>
              </a:ext>
            </a:extLst>
          </p:cNvPr>
          <p:cNvSpPr txBox="1"/>
          <p:nvPr/>
        </p:nvSpPr>
        <p:spPr>
          <a:xfrm>
            <a:off x="5298436" y="6012144"/>
            <a:ext cx="14879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/>
              <a:t>Authenticate</a:t>
            </a:r>
          </a:p>
        </p:txBody>
      </p:sp>
      <p:sp>
        <p:nvSpPr>
          <p:cNvPr id="279" name="TextBox 15">
            <a:extLst>
              <a:ext uri="{FF2B5EF4-FFF2-40B4-BE49-F238E27FC236}">
                <a16:creationId xmlns:a16="http://schemas.microsoft.com/office/drawing/2014/main" id="{D5636716-46D3-4AAC-84DC-59F7EFE3C3A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774413" y="4525353"/>
            <a:ext cx="1382712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1200">
                <a:latin typeface="Arial" panose="020B0604020202020204" pitchFamily="34" charset="0"/>
                <a:ea typeface="Amazon Ember" panose="020B0603020204020204" pitchFamily="34" charset="0"/>
                <a:cs typeface="Arial" panose="020B0604020202020204" pitchFamily="34" charset="0"/>
              </a:rPr>
              <a:t>AWS accounts</a:t>
            </a:r>
          </a:p>
        </p:txBody>
      </p:sp>
      <p:pic>
        <p:nvPicPr>
          <p:cNvPr id="280" name="Graphic 7" descr="Business Applications standard category icon.">
            <a:extLst>
              <a:ext uri="{FF2B5EF4-FFF2-40B4-BE49-F238E27FC236}">
                <a16:creationId xmlns:a16="http://schemas.microsoft.com/office/drawing/2014/main" id="{FDE9FFA1-1DF7-4078-9269-2D3D37367F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rcRect/>
          <a:stretch/>
        </p:blipFill>
        <p:spPr bwMode="auto">
          <a:xfrm>
            <a:off x="10449585" y="5232496"/>
            <a:ext cx="514350" cy="51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1" name="Graphic 7" descr="Application Integration standard category icon.">
            <a:extLst>
              <a:ext uri="{FF2B5EF4-FFF2-40B4-BE49-F238E27FC236}">
                <a16:creationId xmlns:a16="http://schemas.microsoft.com/office/drawing/2014/main" id="{A83AE3A1-ABE0-4E1F-A50F-C6D00557C0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rcRect/>
          <a:stretch/>
        </p:blipFill>
        <p:spPr bwMode="auto">
          <a:xfrm>
            <a:off x="14075245" y="5404417"/>
            <a:ext cx="850900" cy="850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2" name="Graphic 6" descr="AWS Organizations service icon.">
            <a:extLst>
              <a:ext uri="{FF2B5EF4-FFF2-40B4-BE49-F238E27FC236}">
                <a16:creationId xmlns:a16="http://schemas.microsoft.com/office/drawing/2014/main" id="{5C0654A1-E0C5-438F-B3B5-53BA7F7F2D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rcRect/>
          <a:stretch/>
        </p:blipFill>
        <p:spPr bwMode="auto">
          <a:xfrm>
            <a:off x="14084769" y="3746106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3" name="TextBox 15">
            <a:extLst>
              <a:ext uri="{FF2B5EF4-FFF2-40B4-BE49-F238E27FC236}">
                <a16:creationId xmlns:a16="http://schemas.microsoft.com/office/drawing/2014/main" id="{72126436-67CB-4ECC-BE48-2549E9FCBE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250340" y="6263383"/>
            <a:ext cx="250071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1200">
                <a:latin typeface="Arial" panose="020B0604020202020204" pitchFamily="34" charset="0"/>
                <a:ea typeface="Amazon Ember" panose="020B0603020204020204" pitchFamily="34" charset="0"/>
                <a:cs typeface="Arial" panose="020B0604020202020204" pitchFamily="34" charset="0"/>
              </a:rPr>
              <a:t>AWS-managed applications</a:t>
            </a:r>
          </a:p>
          <a:p>
            <a:pPr algn="ctr" eaLnBrk="1" hangingPunct="1"/>
            <a:r>
              <a:rPr lang="en-US" altLang="en-US" sz="1200">
                <a:latin typeface="Arial" panose="020B0604020202020204" pitchFamily="34" charset="0"/>
                <a:ea typeface="Amazon Ember" panose="020B0603020204020204" pitchFamily="34" charset="0"/>
                <a:cs typeface="Arial" panose="020B0604020202020204" pitchFamily="34" charset="0"/>
              </a:rPr>
              <a:t>Customer-managed applications</a:t>
            </a:r>
          </a:p>
        </p:txBody>
      </p:sp>
      <p:cxnSp>
        <p:nvCxnSpPr>
          <p:cNvPr id="284" name="Straight Arrow Connector 283" descr="Right pointing horizontal arrow.">
            <a:extLst>
              <a:ext uri="{FF2B5EF4-FFF2-40B4-BE49-F238E27FC236}">
                <a16:creationId xmlns:a16="http://schemas.microsoft.com/office/drawing/2014/main" id="{6FE39325-3268-45E8-A437-685985E9942E}"/>
              </a:ext>
            </a:extLst>
          </p:cNvPr>
          <p:cNvCxnSpPr>
            <a:cxnSpLocks/>
          </p:cNvCxnSpPr>
          <p:nvPr/>
        </p:nvCxnSpPr>
        <p:spPr>
          <a:xfrm>
            <a:off x="12833235" y="4131525"/>
            <a:ext cx="1232485" cy="0"/>
          </a:xfrm>
          <a:prstGeom prst="straightConnector1">
            <a:avLst/>
          </a:prstGeom>
          <a:ln w="15875">
            <a:solidFill>
              <a:schemeClr val="tx1"/>
            </a:solidFill>
            <a:headEnd type="none" w="med" len="sm"/>
            <a:tailEnd type="arrow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5" name="TextBox 284">
            <a:extLst>
              <a:ext uri="{FF2B5EF4-FFF2-40B4-BE49-F238E27FC236}">
                <a16:creationId xmlns:a16="http://schemas.microsoft.com/office/drawing/2014/main" id="{69811122-CB6A-4A85-AFE1-D3F3AE58E854}"/>
              </a:ext>
            </a:extLst>
          </p:cNvPr>
          <p:cNvSpPr txBox="1"/>
          <p:nvPr/>
        </p:nvSpPr>
        <p:spPr>
          <a:xfrm>
            <a:off x="13030377" y="3800679"/>
            <a:ext cx="838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/>
              <a:t>Access</a:t>
            </a:r>
          </a:p>
        </p:txBody>
      </p:sp>
      <p:cxnSp>
        <p:nvCxnSpPr>
          <p:cNvPr id="286" name="Straight Arrow Connector 285" descr="Right pointing horizontal arrow.">
            <a:extLst>
              <a:ext uri="{FF2B5EF4-FFF2-40B4-BE49-F238E27FC236}">
                <a16:creationId xmlns:a16="http://schemas.microsoft.com/office/drawing/2014/main" id="{17C6D353-9DA5-4701-B074-2D41C74BFC8A}"/>
              </a:ext>
            </a:extLst>
          </p:cNvPr>
          <p:cNvCxnSpPr>
            <a:cxnSpLocks/>
          </p:cNvCxnSpPr>
          <p:nvPr/>
        </p:nvCxnSpPr>
        <p:spPr>
          <a:xfrm>
            <a:off x="12824780" y="5832309"/>
            <a:ext cx="1234440" cy="0"/>
          </a:xfrm>
          <a:prstGeom prst="straightConnector1">
            <a:avLst/>
          </a:prstGeom>
          <a:ln w="15875">
            <a:solidFill>
              <a:schemeClr val="tx1"/>
            </a:solidFill>
            <a:headEnd type="none" w="med" len="sm"/>
            <a:tailEnd type="arrow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7" name="TextBox 286">
            <a:extLst>
              <a:ext uri="{FF2B5EF4-FFF2-40B4-BE49-F238E27FC236}">
                <a16:creationId xmlns:a16="http://schemas.microsoft.com/office/drawing/2014/main" id="{0D9CDF8D-6151-48B6-9E16-E3E841D957DA}"/>
              </a:ext>
            </a:extLst>
          </p:cNvPr>
          <p:cNvSpPr txBox="1"/>
          <p:nvPr/>
        </p:nvSpPr>
        <p:spPr>
          <a:xfrm>
            <a:off x="12705526" y="5501331"/>
            <a:ext cx="14879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/>
              <a:t>Access</a:t>
            </a:r>
          </a:p>
        </p:txBody>
      </p:sp>
    </p:spTree>
    <p:extLst>
      <p:ext uri="{BB962C8B-B14F-4D97-AF65-F5344CB8AC3E}">
        <p14:creationId xmlns:p14="http://schemas.microsoft.com/office/powerpoint/2010/main" val="79851886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Rectangle 151">
            <a:extLst>
              <a:ext uri="{FF2B5EF4-FFF2-40B4-BE49-F238E27FC236}">
                <a16:creationId xmlns:a16="http://schemas.microsoft.com/office/drawing/2014/main" id="{5402367E-10AB-4C75-BFB9-4194F0218A60}"/>
              </a:ext>
            </a:extLst>
          </p:cNvPr>
          <p:cNvSpPr/>
          <p:nvPr/>
        </p:nvSpPr>
        <p:spPr>
          <a:xfrm>
            <a:off x="762000" y="1435610"/>
            <a:ext cx="14382750" cy="8060815"/>
          </a:xfrm>
          <a:prstGeom prst="rect">
            <a:avLst/>
          </a:prstGeom>
          <a:noFill/>
          <a:ln w="571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3" name="TextBox 152">
            <a:extLst>
              <a:ext uri="{FF2B5EF4-FFF2-40B4-BE49-F238E27FC236}">
                <a16:creationId xmlns:a16="http://schemas.microsoft.com/office/drawing/2014/main" id="{69E21DD6-3B04-4D80-9550-1C063AE0E58D}"/>
              </a:ext>
            </a:extLst>
          </p:cNvPr>
          <p:cNvSpPr txBox="1"/>
          <p:nvPr/>
        </p:nvSpPr>
        <p:spPr>
          <a:xfrm>
            <a:off x="11346929" y="404647"/>
            <a:ext cx="445987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AWS Security Reference Architecture</a:t>
            </a:r>
          </a:p>
          <a:p>
            <a:r>
              <a:rPr lang="en-US" sz="160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Deep dive: workforce identity management, </a:t>
            </a:r>
          </a:p>
          <a:p>
            <a:r>
              <a:rPr lang="en-US" sz="160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synchronizing identities from Active Directory</a:t>
            </a:r>
            <a:endParaRPr lang="en-US" sz="1600" dirty="0">
              <a:latin typeface="Amazon Ember" panose="020B0603020204020204" pitchFamily="34" charset="0"/>
              <a:ea typeface="Amazon Ember" panose="020B0603020204020204" pitchFamily="34" charset="0"/>
              <a:cs typeface="Amazon Ember" panose="020B0603020204020204" pitchFamily="34" charset="0"/>
            </a:endParaRPr>
          </a:p>
        </p:txBody>
      </p:sp>
      <p:sp>
        <p:nvSpPr>
          <p:cNvPr id="185" name="Rectangle 184">
            <a:extLst>
              <a:ext uri="{FF2B5EF4-FFF2-40B4-BE49-F238E27FC236}">
                <a16:creationId xmlns:a16="http://schemas.microsoft.com/office/drawing/2014/main" id="{0D1CCC0F-F35E-4B7B-B4E8-C1F2D6E9C59B}"/>
              </a:ext>
            </a:extLst>
          </p:cNvPr>
          <p:cNvSpPr/>
          <p:nvPr/>
        </p:nvSpPr>
        <p:spPr>
          <a:xfrm>
            <a:off x="3858591" y="2181225"/>
            <a:ext cx="8046549" cy="6496050"/>
          </a:xfrm>
          <a:prstGeom prst="rect">
            <a:avLst/>
          </a:prstGeom>
          <a:noFill/>
          <a:ln w="34925" cmpd="dbl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97" name="Straight Connector 196">
            <a:extLst>
              <a:ext uri="{FF2B5EF4-FFF2-40B4-BE49-F238E27FC236}">
                <a16:creationId xmlns:a16="http://schemas.microsoft.com/office/drawing/2014/main" id="{62AD8DA4-7F5B-4B5B-8808-4F544C8D2EFA}"/>
              </a:ext>
            </a:extLst>
          </p:cNvPr>
          <p:cNvCxnSpPr>
            <a:cxnSpLocks/>
          </p:cNvCxnSpPr>
          <p:nvPr/>
        </p:nvCxnSpPr>
        <p:spPr>
          <a:xfrm>
            <a:off x="6550184" y="7241171"/>
            <a:ext cx="4913764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8" name="TextBox 197">
            <a:extLst>
              <a:ext uri="{FF2B5EF4-FFF2-40B4-BE49-F238E27FC236}">
                <a16:creationId xmlns:a16="http://schemas.microsoft.com/office/drawing/2014/main" id="{6DA5540C-99E2-48E3-9C32-53C3C2041237}"/>
              </a:ext>
            </a:extLst>
          </p:cNvPr>
          <p:cNvSpPr txBox="1"/>
          <p:nvPr/>
        </p:nvSpPr>
        <p:spPr>
          <a:xfrm>
            <a:off x="6800672" y="5242021"/>
            <a:ext cx="23019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AWS IAM </a:t>
            </a:r>
            <a:r>
              <a:rPr lang="en-US" sz="1400"/>
              <a:t>Identity </a:t>
            </a:r>
          </a:p>
          <a:p>
            <a:pPr algn="ctr"/>
            <a:r>
              <a:rPr lang="en-US" sz="1400"/>
              <a:t>Center </a:t>
            </a:r>
            <a:r>
              <a:rPr lang="en-US" sz="1400" dirty="0"/>
              <a:t>(delegated)</a:t>
            </a:r>
          </a:p>
        </p:txBody>
      </p:sp>
      <p:grpSp>
        <p:nvGrpSpPr>
          <p:cNvPr id="199" name="Group 198">
            <a:extLst>
              <a:ext uri="{FF2B5EF4-FFF2-40B4-BE49-F238E27FC236}">
                <a16:creationId xmlns:a16="http://schemas.microsoft.com/office/drawing/2014/main" id="{56F5D7EC-4AF6-47B9-B2B6-EFF9B7E3BDFF}"/>
              </a:ext>
            </a:extLst>
          </p:cNvPr>
          <p:cNvGrpSpPr/>
          <p:nvPr/>
        </p:nvGrpSpPr>
        <p:grpSpPr>
          <a:xfrm>
            <a:off x="3914712" y="2332404"/>
            <a:ext cx="1364961" cy="965410"/>
            <a:chOff x="1523478" y="1290107"/>
            <a:chExt cx="1364961" cy="965410"/>
          </a:xfrm>
        </p:grpSpPr>
        <p:sp>
          <p:nvSpPr>
            <p:cNvPr id="200" name="TextBox 199">
              <a:extLst>
                <a:ext uri="{FF2B5EF4-FFF2-40B4-BE49-F238E27FC236}">
                  <a16:creationId xmlns:a16="http://schemas.microsoft.com/office/drawing/2014/main" id="{F970DB29-7889-488D-85BF-A3F27AFF458A}"/>
                </a:ext>
              </a:extLst>
            </p:cNvPr>
            <p:cNvSpPr txBox="1"/>
            <p:nvPr/>
          </p:nvSpPr>
          <p:spPr>
            <a:xfrm>
              <a:off x="1523478" y="1732297"/>
              <a:ext cx="136496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/>
                <a:t>Shared Services </a:t>
              </a:r>
            </a:p>
            <a:p>
              <a:pPr algn="ctr"/>
              <a:r>
                <a:rPr lang="en-US" sz="1400"/>
                <a:t>account</a:t>
              </a:r>
              <a:endParaRPr lang="en-US" sz="1400" dirty="0"/>
            </a:p>
          </p:txBody>
        </p:sp>
        <p:pic>
          <p:nvPicPr>
            <p:cNvPr id="201" name="Graphic 7">
              <a:extLst>
                <a:ext uri="{FF2B5EF4-FFF2-40B4-BE49-F238E27FC236}">
                  <a16:creationId xmlns:a16="http://schemas.microsoft.com/office/drawing/2014/main" id="{0B824ECC-5A11-440D-A5A3-35789FF7BE8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/>
          </p:blipFill>
          <p:spPr bwMode="auto">
            <a:xfrm>
              <a:off x="1984159" y="1290107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204" name="Graphic 19">
            <a:extLst>
              <a:ext uri="{FF2B5EF4-FFF2-40B4-BE49-F238E27FC236}">
                <a16:creationId xmlns:a16="http://schemas.microsoft.com/office/drawing/2014/main" id="{AB870BC2-FDC6-4584-85D0-E76994F4714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 bwMode="auto">
          <a:xfrm>
            <a:off x="7570624" y="4484536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06" name="Group 205">
            <a:extLst>
              <a:ext uri="{FF2B5EF4-FFF2-40B4-BE49-F238E27FC236}">
                <a16:creationId xmlns:a16="http://schemas.microsoft.com/office/drawing/2014/main" id="{E0A28A1C-59D0-429E-8968-55D7A555A245}"/>
              </a:ext>
            </a:extLst>
          </p:cNvPr>
          <p:cNvGrpSpPr/>
          <p:nvPr/>
        </p:nvGrpSpPr>
        <p:grpSpPr>
          <a:xfrm>
            <a:off x="9821543" y="7532408"/>
            <a:ext cx="1195014" cy="931090"/>
            <a:chOff x="6631266" y="5206711"/>
            <a:chExt cx="1195014" cy="931090"/>
          </a:xfrm>
        </p:grpSpPr>
        <p:sp>
          <p:nvSpPr>
            <p:cNvPr id="207" name="TextBox 206">
              <a:extLst>
                <a:ext uri="{FF2B5EF4-FFF2-40B4-BE49-F238E27FC236}">
                  <a16:creationId xmlns:a16="http://schemas.microsoft.com/office/drawing/2014/main" id="{F3DF8297-C1A1-4CCB-9B27-799F19EACD8A}"/>
                </a:ext>
              </a:extLst>
            </p:cNvPr>
            <p:cNvSpPr txBox="1"/>
            <p:nvPr/>
          </p:nvSpPr>
          <p:spPr>
            <a:xfrm>
              <a:off x="6631266" y="5676136"/>
              <a:ext cx="119501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/>
                <a:t>AWS IAM</a:t>
              </a:r>
            </a:p>
            <a:p>
              <a:pPr algn="ctr"/>
              <a:r>
                <a:rPr lang="en-US" sz="1200" dirty="0"/>
                <a:t>Access Analyzer</a:t>
              </a:r>
            </a:p>
          </p:txBody>
        </p:sp>
        <p:pic>
          <p:nvPicPr>
            <p:cNvPr id="208" name="Graphic 207">
              <a:extLst>
                <a:ext uri="{FF2B5EF4-FFF2-40B4-BE49-F238E27FC236}">
                  <a16:creationId xmlns:a16="http://schemas.microsoft.com/office/drawing/2014/main" id="{4E9EDFDA-B3EE-4210-A3EE-4A8B55AB469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6997149" y="5206711"/>
              <a:ext cx="407987" cy="457200"/>
            </a:xfrm>
            <a:prstGeom prst="rect">
              <a:avLst/>
            </a:prstGeom>
          </p:spPr>
        </p:pic>
      </p:grpSp>
      <p:grpSp>
        <p:nvGrpSpPr>
          <p:cNvPr id="209" name="Group 208">
            <a:extLst>
              <a:ext uri="{FF2B5EF4-FFF2-40B4-BE49-F238E27FC236}">
                <a16:creationId xmlns:a16="http://schemas.microsoft.com/office/drawing/2014/main" id="{62532C19-AC1D-4C46-B4FA-EE1B4E61CCD9}"/>
              </a:ext>
            </a:extLst>
          </p:cNvPr>
          <p:cNvGrpSpPr/>
          <p:nvPr/>
        </p:nvGrpSpPr>
        <p:grpSpPr>
          <a:xfrm>
            <a:off x="10755316" y="7532408"/>
            <a:ext cx="1147961" cy="920831"/>
            <a:chOff x="7712648" y="5206711"/>
            <a:chExt cx="1147961" cy="920831"/>
          </a:xfrm>
        </p:grpSpPr>
        <p:sp>
          <p:nvSpPr>
            <p:cNvPr id="210" name="TextBox 209">
              <a:extLst>
                <a:ext uri="{FF2B5EF4-FFF2-40B4-BE49-F238E27FC236}">
                  <a16:creationId xmlns:a16="http://schemas.microsoft.com/office/drawing/2014/main" id="{90DCF6C7-0F36-46C8-BC39-7B450E13BAD4}"/>
                </a:ext>
              </a:extLst>
            </p:cNvPr>
            <p:cNvSpPr txBox="1"/>
            <p:nvPr/>
          </p:nvSpPr>
          <p:spPr>
            <a:xfrm>
              <a:off x="7712648" y="5676136"/>
              <a:ext cx="1147961" cy="4514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380"/>
                </a:lnSpc>
              </a:pPr>
              <a:r>
                <a:rPr lang="en-US" sz="1200"/>
                <a:t>Organization trail</a:t>
              </a:r>
              <a:endParaRPr lang="en-US" sz="1200" dirty="0"/>
            </a:p>
          </p:txBody>
        </p:sp>
        <p:pic>
          <p:nvPicPr>
            <p:cNvPr id="211" name="Graphic 23">
              <a:extLst>
                <a:ext uri="{FF2B5EF4-FFF2-40B4-BE49-F238E27FC236}">
                  <a16:creationId xmlns:a16="http://schemas.microsoft.com/office/drawing/2014/main" id="{759E7374-F714-4031-A968-0CEC28CBC59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rcRect/>
            <a:stretch/>
          </p:blipFill>
          <p:spPr bwMode="auto">
            <a:xfrm>
              <a:off x="8028659" y="5206711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12" name="Group 211">
            <a:extLst>
              <a:ext uri="{FF2B5EF4-FFF2-40B4-BE49-F238E27FC236}">
                <a16:creationId xmlns:a16="http://schemas.microsoft.com/office/drawing/2014/main" id="{FAE8B76D-488E-4C97-83C8-AB230B031C99}"/>
              </a:ext>
            </a:extLst>
          </p:cNvPr>
          <p:cNvGrpSpPr/>
          <p:nvPr/>
        </p:nvGrpSpPr>
        <p:grpSpPr>
          <a:xfrm>
            <a:off x="7124670" y="7532408"/>
            <a:ext cx="932222" cy="931090"/>
            <a:chOff x="3519407" y="5206711"/>
            <a:chExt cx="932222" cy="931090"/>
          </a:xfrm>
        </p:grpSpPr>
        <p:sp>
          <p:nvSpPr>
            <p:cNvPr id="213" name="TextBox 212">
              <a:extLst>
                <a:ext uri="{FF2B5EF4-FFF2-40B4-BE49-F238E27FC236}">
                  <a16:creationId xmlns:a16="http://schemas.microsoft.com/office/drawing/2014/main" id="{2DA8F131-E9DC-4D04-8E45-36E92CD038D5}"/>
                </a:ext>
              </a:extLst>
            </p:cNvPr>
            <p:cNvSpPr txBox="1"/>
            <p:nvPr/>
          </p:nvSpPr>
          <p:spPr>
            <a:xfrm>
              <a:off x="3519407" y="5676136"/>
              <a:ext cx="93222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/>
                <a:t>Amazon</a:t>
              </a:r>
            </a:p>
            <a:p>
              <a:pPr algn="ctr"/>
              <a:r>
                <a:rPr lang="en-US" sz="1200"/>
                <a:t>GuardDuty</a:t>
              </a:r>
              <a:endParaRPr lang="en-US" sz="1200" dirty="0"/>
            </a:p>
          </p:txBody>
        </p:sp>
        <p:pic>
          <p:nvPicPr>
            <p:cNvPr id="214" name="Graphic 19">
              <a:extLst>
                <a:ext uri="{FF2B5EF4-FFF2-40B4-BE49-F238E27FC236}">
                  <a16:creationId xmlns:a16="http://schemas.microsoft.com/office/drawing/2014/main" id="{1DBCE5E3-76AF-448F-991E-222E92E7735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rcRect/>
            <a:stretch/>
          </p:blipFill>
          <p:spPr bwMode="auto">
            <a:xfrm>
              <a:off x="3754977" y="5206711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15" name="Group 214">
            <a:extLst>
              <a:ext uri="{FF2B5EF4-FFF2-40B4-BE49-F238E27FC236}">
                <a16:creationId xmlns:a16="http://schemas.microsoft.com/office/drawing/2014/main" id="{5ADFBD34-3DAC-4985-B1B5-1283C81ABB4D}"/>
              </a:ext>
            </a:extLst>
          </p:cNvPr>
          <p:cNvGrpSpPr/>
          <p:nvPr/>
        </p:nvGrpSpPr>
        <p:grpSpPr>
          <a:xfrm>
            <a:off x="7787107" y="7532408"/>
            <a:ext cx="1449440" cy="746424"/>
            <a:chOff x="4341273" y="5206711"/>
            <a:chExt cx="1449440" cy="746424"/>
          </a:xfrm>
        </p:grpSpPr>
        <p:sp>
          <p:nvSpPr>
            <p:cNvPr id="216" name="TextBox 215">
              <a:extLst>
                <a:ext uri="{FF2B5EF4-FFF2-40B4-BE49-F238E27FC236}">
                  <a16:creationId xmlns:a16="http://schemas.microsoft.com/office/drawing/2014/main" id="{ABE7F091-FF00-4CD4-BB01-9D22EFE188D7}"/>
                </a:ext>
              </a:extLst>
            </p:cNvPr>
            <p:cNvSpPr txBox="1"/>
            <p:nvPr/>
          </p:nvSpPr>
          <p:spPr>
            <a:xfrm>
              <a:off x="4341273" y="5676136"/>
              <a:ext cx="144944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/>
                <a:t>Amazon </a:t>
              </a:r>
              <a:r>
                <a:rPr lang="en-US" sz="1200" dirty="0"/>
                <a:t>Macie</a:t>
              </a:r>
            </a:p>
          </p:txBody>
        </p:sp>
        <p:pic>
          <p:nvPicPr>
            <p:cNvPr id="217" name="Graphic 6">
              <a:extLst>
                <a:ext uri="{FF2B5EF4-FFF2-40B4-BE49-F238E27FC236}">
                  <a16:creationId xmlns:a16="http://schemas.microsoft.com/office/drawing/2014/main" id="{A9FDDA70-1663-4601-9FF6-1599846A3DC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rcRect/>
            <a:stretch/>
          </p:blipFill>
          <p:spPr bwMode="auto">
            <a:xfrm>
              <a:off x="4835701" y="5206711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18" name="Group 217">
            <a:extLst>
              <a:ext uri="{FF2B5EF4-FFF2-40B4-BE49-F238E27FC236}">
                <a16:creationId xmlns:a16="http://schemas.microsoft.com/office/drawing/2014/main" id="{B137D78D-012E-4C80-B1DD-8F2F9F03FD9F}"/>
              </a:ext>
            </a:extLst>
          </p:cNvPr>
          <p:cNvGrpSpPr/>
          <p:nvPr/>
        </p:nvGrpSpPr>
        <p:grpSpPr>
          <a:xfrm>
            <a:off x="8932576" y="7532408"/>
            <a:ext cx="1081840" cy="746424"/>
            <a:chOff x="5587035" y="5206711"/>
            <a:chExt cx="1081840" cy="746424"/>
          </a:xfrm>
        </p:grpSpPr>
        <p:sp>
          <p:nvSpPr>
            <p:cNvPr id="219" name="TextBox 218">
              <a:extLst>
                <a:ext uri="{FF2B5EF4-FFF2-40B4-BE49-F238E27FC236}">
                  <a16:creationId xmlns:a16="http://schemas.microsoft.com/office/drawing/2014/main" id="{BD5BA07C-1A67-4759-A22E-2EC0F9A1E49C}"/>
                </a:ext>
              </a:extLst>
            </p:cNvPr>
            <p:cNvSpPr txBox="1"/>
            <p:nvPr/>
          </p:nvSpPr>
          <p:spPr>
            <a:xfrm>
              <a:off x="5587035" y="5676136"/>
              <a:ext cx="108184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/>
                <a:t>AWS Config</a:t>
              </a:r>
            </a:p>
          </p:txBody>
        </p:sp>
        <p:pic>
          <p:nvPicPr>
            <p:cNvPr id="220" name="Graphic 8">
              <a:extLst>
                <a:ext uri="{FF2B5EF4-FFF2-40B4-BE49-F238E27FC236}">
                  <a16:creationId xmlns:a16="http://schemas.microsoft.com/office/drawing/2014/main" id="{DDFFAC7E-E4A5-4C2B-8E2C-1E53B3A79E2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rcRect/>
            <a:stretch/>
          </p:blipFill>
          <p:spPr bwMode="auto">
            <a:xfrm>
              <a:off x="5916425" y="5206711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21" name="Group 220">
            <a:extLst>
              <a:ext uri="{FF2B5EF4-FFF2-40B4-BE49-F238E27FC236}">
                <a16:creationId xmlns:a16="http://schemas.microsoft.com/office/drawing/2014/main" id="{132A0CF3-477C-479C-9B60-20AAAD7BC80E}"/>
              </a:ext>
            </a:extLst>
          </p:cNvPr>
          <p:cNvGrpSpPr/>
          <p:nvPr/>
        </p:nvGrpSpPr>
        <p:grpSpPr>
          <a:xfrm>
            <a:off x="6198833" y="7532408"/>
            <a:ext cx="1033252" cy="931090"/>
            <a:chOff x="2404134" y="5206711"/>
            <a:chExt cx="1033252" cy="931090"/>
          </a:xfrm>
        </p:grpSpPr>
        <p:pic>
          <p:nvPicPr>
            <p:cNvPr id="222" name="Graphic 19">
              <a:extLst>
                <a:ext uri="{FF2B5EF4-FFF2-40B4-BE49-F238E27FC236}">
                  <a16:creationId xmlns:a16="http://schemas.microsoft.com/office/drawing/2014/main" id="{2391A92E-95C2-40BF-969A-C278B19FDE6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rcRect/>
            <a:stretch/>
          </p:blipFill>
          <p:spPr bwMode="auto">
            <a:xfrm>
              <a:off x="2674253" y="5206711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23" name="TextBox 222">
              <a:extLst>
                <a:ext uri="{FF2B5EF4-FFF2-40B4-BE49-F238E27FC236}">
                  <a16:creationId xmlns:a16="http://schemas.microsoft.com/office/drawing/2014/main" id="{F63DBCB1-FEA6-44BF-AEEB-4BE86097A5B8}"/>
                </a:ext>
              </a:extLst>
            </p:cNvPr>
            <p:cNvSpPr txBox="1"/>
            <p:nvPr/>
          </p:nvSpPr>
          <p:spPr>
            <a:xfrm>
              <a:off x="2404134" y="5676136"/>
              <a:ext cx="10332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/>
                <a:t>AWS Security Hub CSPM</a:t>
              </a:r>
            </a:p>
          </p:txBody>
        </p:sp>
      </p:grpSp>
      <p:grpSp>
        <p:nvGrpSpPr>
          <p:cNvPr id="267" name="Group 266">
            <a:extLst>
              <a:ext uri="{FF2B5EF4-FFF2-40B4-BE49-F238E27FC236}">
                <a16:creationId xmlns:a16="http://schemas.microsoft.com/office/drawing/2014/main" id="{2FAC676A-EDA0-4668-AC3F-6EFD19A9B790}"/>
              </a:ext>
            </a:extLst>
          </p:cNvPr>
          <p:cNvGrpSpPr/>
          <p:nvPr/>
        </p:nvGrpSpPr>
        <p:grpSpPr>
          <a:xfrm>
            <a:off x="8793829" y="3419480"/>
            <a:ext cx="1984399" cy="1552567"/>
            <a:chOff x="9089104" y="6343655"/>
            <a:chExt cx="1984399" cy="1552567"/>
          </a:xfrm>
        </p:grpSpPr>
        <p:pic>
          <p:nvPicPr>
            <p:cNvPr id="257" name="Graphic 256" descr="Permissions resource icon for the IAM service.">
              <a:extLst>
                <a:ext uri="{FF2B5EF4-FFF2-40B4-BE49-F238E27FC236}">
                  <a16:creationId xmlns:a16="http://schemas.microsoft.com/office/drawing/2014/main" id="{55977BC2-CE3D-4253-BA77-391F77AC7F18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>
              <a:extLs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tretch>
              <a:fillRect/>
            </a:stretch>
          </p:blipFill>
          <p:spPr>
            <a:xfrm>
              <a:off x="9853822" y="6415703"/>
              <a:ext cx="457200" cy="457200"/>
            </a:xfrm>
            <a:prstGeom prst="rect">
              <a:avLst/>
            </a:prstGeom>
          </p:spPr>
        </p:pic>
        <p:sp>
          <p:nvSpPr>
            <p:cNvPr id="258" name="TextBox 21">
              <a:extLst>
                <a:ext uri="{FF2B5EF4-FFF2-40B4-BE49-F238E27FC236}">
                  <a16:creationId xmlns:a16="http://schemas.microsoft.com/office/drawing/2014/main" id="{D53EBA02-38C2-406C-8841-B6FAD3A38C6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498715" y="6865645"/>
              <a:ext cx="1167415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lang="en-US" altLang="en-US" sz="1200">
                  <a:latin typeface="Arial" panose="020B0604020202020204" pitchFamily="34" charset="0"/>
                  <a:ea typeface="Amazon Ember" panose="020B0603020204020204" pitchFamily="34" charset="0"/>
                  <a:cs typeface="Arial" panose="020B0604020202020204" pitchFamily="34" charset="0"/>
                </a:rPr>
                <a:t>Multi-account</a:t>
              </a:r>
              <a:endParaRPr lang="en-US" altLang="en-US" sz="1200" dirty="0">
                <a:latin typeface="Arial" panose="020B0604020202020204" pitchFamily="34" charset="0"/>
                <a:ea typeface="Amazon Ember" panose="020B0603020204020204" pitchFamily="34" charset="0"/>
                <a:cs typeface="Arial" panose="020B0604020202020204" pitchFamily="34" charset="0"/>
              </a:endParaRPr>
            </a:p>
            <a:p>
              <a:pPr algn="ctr" eaLnBrk="1" hangingPunct="1"/>
              <a:r>
                <a:rPr lang="en-US" altLang="en-US" sz="1200">
                  <a:latin typeface="Arial" panose="020B0604020202020204" pitchFamily="34" charset="0"/>
                  <a:ea typeface="Amazon Ember" panose="020B0603020204020204" pitchFamily="34" charset="0"/>
                  <a:cs typeface="Arial" panose="020B0604020202020204" pitchFamily="34" charset="0"/>
                </a:rPr>
                <a:t>permissions</a:t>
              </a:r>
            </a:p>
            <a:p>
              <a:pPr algn="ctr" eaLnBrk="1" hangingPunct="1"/>
              <a:endParaRPr lang="en-US" altLang="en-US" sz="1200">
                <a:latin typeface="Arial" panose="020B0604020202020204" pitchFamily="34" charset="0"/>
                <a:ea typeface="Amazon Ember" panose="020B0603020204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61" name="Rectangle: Rounded Corners 260">
              <a:extLst>
                <a:ext uri="{FF2B5EF4-FFF2-40B4-BE49-F238E27FC236}">
                  <a16:creationId xmlns:a16="http://schemas.microsoft.com/office/drawing/2014/main" id="{BB49D8B7-B2D8-400C-BCD1-F212F48F6601}"/>
                </a:ext>
              </a:extLst>
            </p:cNvPr>
            <p:cNvSpPr/>
            <p:nvPr/>
          </p:nvSpPr>
          <p:spPr>
            <a:xfrm>
              <a:off x="9089104" y="6343655"/>
              <a:ext cx="1984399" cy="1552567"/>
            </a:xfrm>
            <a:prstGeom prst="roundRect">
              <a:avLst/>
            </a:prstGeom>
            <a:noFill/>
            <a:ln w="25400"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2" name="TextBox 261">
              <a:extLst>
                <a:ext uri="{FF2B5EF4-FFF2-40B4-BE49-F238E27FC236}">
                  <a16:creationId xmlns:a16="http://schemas.microsoft.com/office/drawing/2014/main" id="{739CFECC-9971-4478-A570-FC9994DC43A1}"/>
                </a:ext>
              </a:extLst>
            </p:cNvPr>
            <p:cNvSpPr txBox="1"/>
            <p:nvPr/>
          </p:nvSpPr>
          <p:spPr>
            <a:xfrm>
              <a:off x="9121757" y="7293487"/>
              <a:ext cx="192133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en-US" sz="1400">
                  <a:solidFill>
                    <a:schemeClr val="accent6">
                      <a:lumMod val="75000"/>
                    </a:schemeClr>
                  </a:solidFill>
                  <a:latin typeface="Arial" panose="020B0604020202020204" pitchFamily="34" charset="0"/>
                  <a:ea typeface="Amazon Ember" panose="020B0603020204020204" pitchFamily="34" charset="0"/>
                  <a:cs typeface="Arial" panose="020B0604020202020204" pitchFamily="34" charset="0"/>
                </a:rPr>
                <a:t>One place to </a:t>
              </a:r>
            </a:p>
            <a:p>
              <a:pPr algn="ctr"/>
              <a:r>
                <a:rPr lang="en-US" altLang="en-US" sz="1400">
                  <a:solidFill>
                    <a:schemeClr val="accent6">
                      <a:lumMod val="75000"/>
                    </a:schemeClr>
                  </a:solidFill>
                  <a:latin typeface="Arial" panose="020B0604020202020204" pitchFamily="34" charset="0"/>
                  <a:ea typeface="Amazon Ember" panose="020B0603020204020204" pitchFamily="34" charset="0"/>
                  <a:cs typeface="Arial" panose="020B0604020202020204" pitchFamily="34" charset="0"/>
                </a:rPr>
                <a:t>manage permissions</a:t>
              </a:r>
              <a:endParaRPr lang="en-US" altLang="en-US" sz="14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Amazon Ember" panose="020B0603020204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68" name="Group 267">
            <a:extLst>
              <a:ext uri="{FF2B5EF4-FFF2-40B4-BE49-F238E27FC236}">
                <a16:creationId xmlns:a16="http://schemas.microsoft.com/office/drawing/2014/main" id="{2FF999E9-D963-4F1E-A0DE-4C36096D43E4}"/>
              </a:ext>
            </a:extLst>
          </p:cNvPr>
          <p:cNvGrpSpPr/>
          <p:nvPr/>
        </p:nvGrpSpPr>
        <p:grpSpPr>
          <a:xfrm>
            <a:off x="8793829" y="5172943"/>
            <a:ext cx="1984399" cy="1552567"/>
            <a:chOff x="9089104" y="8097118"/>
            <a:chExt cx="1984399" cy="1552567"/>
          </a:xfrm>
        </p:grpSpPr>
        <p:sp>
          <p:nvSpPr>
            <p:cNvPr id="260" name="TextBox 18">
              <a:extLst>
                <a:ext uri="{FF2B5EF4-FFF2-40B4-BE49-F238E27FC236}">
                  <a16:creationId xmlns:a16="http://schemas.microsoft.com/office/drawing/2014/main" id="{678A9DF9-5DF6-420F-809C-CD58B98647A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326772" y="8647275"/>
              <a:ext cx="151130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lang="en-US" altLang="en-US" sz="1200">
                  <a:latin typeface="Arial" panose="020B0604020202020204" pitchFamily="34" charset="0"/>
                  <a:ea typeface="Amazon Ember" panose="020B0603020204020204" pitchFamily="34" charset="0"/>
                  <a:cs typeface="Arial" panose="020B0604020202020204" pitchFamily="34" charset="0"/>
                </a:rPr>
                <a:t>Application</a:t>
              </a:r>
            </a:p>
            <a:p>
              <a:pPr algn="ctr" eaLnBrk="1" hangingPunct="1"/>
              <a:r>
                <a:rPr lang="en-US" altLang="en-US" sz="1200">
                  <a:latin typeface="Arial" panose="020B0604020202020204" pitchFamily="34" charset="0"/>
                  <a:ea typeface="Amazon Ember" panose="020B0603020204020204" pitchFamily="34" charset="0"/>
                  <a:cs typeface="Arial" panose="020B0604020202020204" pitchFamily="34" charset="0"/>
                </a:rPr>
                <a:t>assignments</a:t>
              </a:r>
            </a:p>
          </p:txBody>
        </p:sp>
        <p:sp>
          <p:nvSpPr>
            <p:cNvPr id="265" name="Rectangle: Rounded Corners 264">
              <a:extLst>
                <a:ext uri="{FF2B5EF4-FFF2-40B4-BE49-F238E27FC236}">
                  <a16:creationId xmlns:a16="http://schemas.microsoft.com/office/drawing/2014/main" id="{C5FE36E3-54B0-4178-86B9-E345645D1310}"/>
                </a:ext>
              </a:extLst>
            </p:cNvPr>
            <p:cNvSpPr/>
            <p:nvPr/>
          </p:nvSpPr>
          <p:spPr>
            <a:xfrm>
              <a:off x="9089104" y="8097118"/>
              <a:ext cx="1984399" cy="1552567"/>
            </a:xfrm>
            <a:prstGeom prst="roundRect">
              <a:avLst/>
            </a:prstGeom>
            <a:noFill/>
            <a:ln w="254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6" name="TextBox 265">
              <a:extLst>
                <a:ext uri="{FF2B5EF4-FFF2-40B4-BE49-F238E27FC236}">
                  <a16:creationId xmlns:a16="http://schemas.microsoft.com/office/drawing/2014/main" id="{2E6EDA54-5889-47EC-8AD2-6AD39DBB4329}"/>
                </a:ext>
              </a:extLst>
            </p:cNvPr>
            <p:cNvSpPr txBox="1"/>
            <p:nvPr/>
          </p:nvSpPr>
          <p:spPr>
            <a:xfrm>
              <a:off x="9121757" y="9075525"/>
              <a:ext cx="192133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en-US" sz="1400">
                  <a:solidFill>
                    <a:srgbClr val="C00000"/>
                  </a:solidFill>
                  <a:latin typeface="Arial" panose="020B0604020202020204" pitchFamily="34" charset="0"/>
                  <a:ea typeface="Amazon Ember" panose="020B0603020204020204" pitchFamily="34" charset="0"/>
                  <a:cs typeface="Arial" panose="020B0604020202020204" pitchFamily="34" charset="0"/>
                </a:rPr>
                <a:t>One place to </a:t>
              </a:r>
            </a:p>
            <a:p>
              <a:pPr algn="ctr"/>
              <a:r>
                <a:rPr lang="en-US" altLang="en-US" sz="1400">
                  <a:solidFill>
                    <a:srgbClr val="C00000"/>
                  </a:solidFill>
                  <a:latin typeface="Arial" panose="020B0604020202020204" pitchFamily="34" charset="0"/>
                  <a:ea typeface="Amazon Ember" panose="020B0603020204020204" pitchFamily="34" charset="0"/>
                  <a:cs typeface="Arial" panose="020B0604020202020204" pitchFamily="34" charset="0"/>
                </a:rPr>
                <a:t>manage permissions</a:t>
              </a:r>
              <a:endParaRPr lang="en-US" altLang="en-US" sz="1400" dirty="0">
                <a:solidFill>
                  <a:srgbClr val="C00000"/>
                </a:solidFill>
                <a:latin typeface="Arial" panose="020B0604020202020204" pitchFamily="34" charset="0"/>
                <a:ea typeface="Amazon Ember" panose="020B0603020204020204" pitchFamily="34" charset="0"/>
                <a:cs typeface="Arial" panose="020B0604020202020204" pitchFamily="34" charset="0"/>
              </a:endParaRPr>
            </a:p>
          </p:txBody>
        </p:sp>
      </p:grpSp>
      <p:cxnSp>
        <p:nvCxnSpPr>
          <p:cNvPr id="271" name="Straight Arrow Connector 270" descr="Right pointing horizontal arrow.">
            <a:extLst>
              <a:ext uri="{FF2B5EF4-FFF2-40B4-BE49-F238E27FC236}">
                <a16:creationId xmlns:a16="http://schemas.microsoft.com/office/drawing/2014/main" id="{C2C8AF37-65A1-4E77-8118-D990053EE95D}"/>
              </a:ext>
            </a:extLst>
          </p:cNvPr>
          <p:cNvCxnSpPr>
            <a:cxnSpLocks/>
            <a:stCxn id="291" idx="0"/>
            <a:endCxn id="294" idx="1"/>
          </p:cNvCxnSpPr>
          <p:nvPr/>
        </p:nvCxnSpPr>
        <p:spPr>
          <a:xfrm rot="5400000" flipH="1" flipV="1">
            <a:off x="2787551" y="3817868"/>
            <a:ext cx="528695" cy="2624032"/>
          </a:xfrm>
          <a:prstGeom prst="bentConnector2">
            <a:avLst/>
          </a:prstGeom>
          <a:ln w="15875">
            <a:solidFill>
              <a:schemeClr val="tx1"/>
            </a:solidFill>
            <a:headEnd type="arrow" w="med" len="sm"/>
            <a:tailEnd type="arrow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3" name="TextBox 272">
            <a:extLst>
              <a:ext uri="{FF2B5EF4-FFF2-40B4-BE49-F238E27FC236}">
                <a16:creationId xmlns:a16="http://schemas.microsoft.com/office/drawing/2014/main" id="{B9565E30-9AFF-4169-8E4B-9DE787B3F622}"/>
              </a:ext>
            </a:extLst>
          </p:cNvPr>
          <p:cNvSpPr txBox="1"/>
          <p:nvPr/>
        </p:nvSpPr>
        <p:spPr>
          <a:xfrm>
            <a:off x="1947872" y="4307757"/>
            <a:ext cx="18026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/>
              <a:t>Two-way trust / </a:t>
            </a:r>
          </a:p>
          <a:p>
            <a:pPr algn="ctr"/>
            <a:r>
              <a:rPr lang="en-US" sz="1600"/>
              <a:t>AD Connector</a:t>
            </a:r>
          </a:p>
        </p:txBody>
      </p:sp>
      <p:sp>
        <p:nvSpPr>
          <p:cNvPr id="279" name="TextBox 15">
            <a:extLst>
              <a:ext uri="{FF2B5EF4-FFF2-40B4-BE49-F238E27FC236}">
                <a16:creationId xmlns:a16="http://schemas.microsoft.com/office/drawing/2014/main" id="{D5636716-46D3-4AAC-84DC-59F7EFE3C3A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850488" y="4594624"/>
            <a:ext cx="1382712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1200">
                <a:latin typeface="Arial" panose="020B0604020202020204" pitchFamily="34" charset="0"/>
                <a:ea typeface="Amazon Ember" panose="020B0603020204020204" pitchFamily="34" charset="0"/>
                <a:cs typeface="Arial" panose="020B0604020202020204" pitchFamily="34" charset="0"/>
              </a:rPr>
              <a:t>AWS accounts</a:t>
            </a:r>
          </a:p>
        </p:txBody>
      </p:sp>
      <p:pic>
        <p:nvPicPr>
          <p:cNvPr id="280" name="Graphic 7" descr="Business Applications standard category icon.">
            <a:extLst>
              <a:ext uri="{FF2B5EF4-FFF2-40B4-BE49-F238E27FC236}">
                <a16:creationId xmlns:a16="http://schemas.microsoft.com/office/drawing/2014/main" id="{FDE9FFA1-1DF7-4078-9269-2D3D37367F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rcRect/>
          <a:stretch/>
        </p:blipFill>
        <p:spPr bwMode="auto">
          <a:xfrm>
            <a:off x="9525660" y="5232496"/>
            <a:ext cx="514350" cy="51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1" name="Graphic 7" descr="Application Integration standard category icon.">
            <a:extLst>
              <a:ext uri="{FF2B5EF4-FFF2-40B4-BE49-F238E27FC236}">
                <a16:creationId xmlns:a16="http://schemas.microsoft.com/office/drawing/2014/main" id="{A83AE3A1-ABE0-4E1F-A50F-C6D00557C0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rcRect/>
          <a:stretch/>
        </p:blipFill>
        <p:spPr bwMode="auto">
          <a:xfrm>
            <a:off x="13151320" y="5473688"/>
            <a:ext cx="850900" cy="850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2" name="Graphic 6" descr="AWS Organizations service icon.">
            <a:extLst>
              <a:ext uri="{FF2B5EF4-FFF2-40B4-BE49-F238E27FC236}">
                <a16:creationId xmlns:a16="http://schemas.microsoft.com/office/drawing/2014/main" id="{5C0654A1-E0C5-438F-B3B5-53BA7F7F2D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rcRect/>
          <a:stretch/>
        </p:blipFill>
        <p:spPr bwMode="auto">
          <a:xfrm>
            <a:off x="13160844" y="3815377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3" name="TextBox 15">
            <a:extLst>
              <a:ext uri="{FF2B5EF4-FFF2-40B4-BE49-F238E27FC236}">
                <a16:creationId xmlns:a16="http://schemas.microsoft.com/office/drawing/2014/main" id="{72126436-67CB-4ECC-BE48-2549E9FCBE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326415" y="6332654"/>
            <a:ext cx="250071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1200">
                <a:latin typeface="Arial" panose="020B0604020202020204" pitchFamily="34" charset="0"/>
                <a:ea typeface="Amazon Ember" panose="020B0603020204020204" pitchFamily="34" charset="0"/>
                <a:cs typeface="Arial" panose="020B0604020202020204" pitchFamily="34" charset="0"/>
              </a:rPr>
              <a:t>AWS-managed applications</a:t>
            </a:r>
          </a:p>
          <a:p>
            <a:pPr algn="ctr" eaLnBrk="1" hangingPunct="1"/>
            <a:r>
              <a:rPr lang="en-US" altLang="en-US" sz="1200">
                <a:latin typeface="Arial" panose="020B0604020202020204" pitchFamily="34" charset="0"/>
                <a:ea typeface="Amazon Ember" panose="020B0603020204020204" pitchFamily="34" charset="0"/>
                <a:cs typeface="Arial" panose="020B0604020202020204" pitchFamily="34" charset="0"/>
              </a:rPr>
              <a:t>Customer-managed applications</a:t>
            </a:r>
          </a:p>
        </p:txBody>
      </p:sp>
      <p:cxnSp>
        <p:nvCxnSpPr>
          <p:cNvPr id="284" name="Straight Arrow Connector 283" descr="Right pointing horizontal arrow.">
            <a:extLst>
              <a:ext uri="{FF2B5EF4-FFF2-40B4-BE49-F238E27FC236}">
                <a16:creationId xmlns:a16="http://schemas.microsoft.com/office/drawing/2014/main" id="{6FE39325-3268-45E8-A437-685985E9942E}"/>
              </a:ext>
            </a:extLst>
          </p:cNvPr>
          <p:cNvCxnSpPr>
            <a:cxnSpLocks/>
          </p:cNvCxnSpPr>
          <p:nvPr/>
        </p:nvCxnSpPr>
        <p:spPr>
          <a:xfrm>
            <a:off x="11909310" y="4200796"/>
            <a:ext cx="1232485" cy="0"/>
          </a:xfrm>
          <a:prstGeom prst="straightConnector1">
            <a:avLst/>
          </a:prstGeom>
          <a:ln w="15875">
            <a:solidFill>
              <a:schemeClr val="tx1"/>
            </a:solidFill>
            <a:headEnd type="none" w="med" len="sm"/>
            <a:tailEnd type="arrow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5" name="TextBox 284">
            <a:extLst>
              <a:ext uri="{FF2B5EF4-FFF2-40B4-BE49-F238E27FC236}">
                <a16:creationId xmlns:a16="http://schemas.microsoft.com/office/drawing/2014/main" id="{69811122-CB6A-4A85-AFE1-D3F3AE58E854}"/>
              </a:ext>
            </a:extLst>
          </p:cNvPr>
          <p:cNvSpPr txBox="1"/>
          <p:nvPr/>
        </p:nvSpPr>
        <p:spPr>
          <a:xfrm>
            <a:off x="12106452" y="3869950"/>
            <a:ext cx="838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/>
              <a:t>Access</a:t>
            </a:r>
          </a:p>
        </p:txBody>
      </p:sp>
      <p:cxnSp>
        <p:nvCxnSpPr>
          <p:cNvPr id="286" name="Straight Arrow Connector 285" descr="Right pointing horizontal arrow.">
            <a:extLst>
              <a:ext uri="{FF2B5EF4-FFF2-40B4-BE49-F238E27FC236}">
                <a16:creationId xmlns:a16="http://schemas.microsoft.com/office/drawing/2014/main" id="{17C6D353-9DA5-4701-B074-2D41C74BFC8A}"/>
              </a:ext>
            </a:extLst>
          </p:cNvPr>
          <p:cNvCxnSpPr>
            <a:cxnSpLocks/>
          </p:cNvCxnSpPr>
          <p:nvPr/>
        </p:nvCxnSpPr>
        <p:spPr>
          <a:xfrm>
            <a:off x="11900855" y="5901580"/>
            <a:ext cx="1234440" cy="0"/>
          </a:xfrm>
          <a:prstGeom prst="straightConnector1">
            <a:avLst/>
          </a:prstGeom>
          <a:ln w="15875">
            <a:solidFill>
              <a:schemeClr val="tx1"/>
            </a:solidFill>
            <a:headEnd type="none" w="med" len="sm"/>
            <a:tailEnd type="arrow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7" name="TextBox 286">
            <a:extLst>
              <a:ext uri="{FF2B5EF4-FFF2-40B4-BE49-F238E27FC236}">
                <a16:creationId xmlns:a16="http://schemas.microsoft.com/office/drawing/2014/main" id="{0D9CDF8D-6151-48B6-9E16-E3E841D957DA}"/>
              </a:ext>
            </a:extLst>
          </p:cNvPr>
          <p:cNvSpPr txBox="1"/>
          <p:nvPr/>
        </p:nvSpPr>
        <p:spPr>
          <a:xfrm>
            <a:off x="11781601" y="5570602"/>
            <a:ext cx="14879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/>
              <a:t>Access</a:t>
            </a:r>
          </a:p>
        </p:txBody>
      </p:sp>
      <p:sp>
        <p:nvSpPr>
          <p:cNvPr id="290" name="TextBox 289">
            <a:extLst>
              <a:ext uri="{FF2B5EF4-FFF2-40B4-BE49-F238E27FC236}">
                <a16:creationId xmlns:a16="http://schemas.microsoft.com/office/drawing/2014/main" id="{DD750A37-46A3-4947-9706-250822A81434}"/>
              </a:ext>
            </a:extLst>
          </p:cNvPr>
          <p:cNvSpPr txBox="1"/>
          <p:nvPr/>
        </p:nvSpPr>
        <p:spPr>
          <a:xfrm>
            <a:off x="854057" y="1587906"/>
            <a:ext cx="48661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/>
              <a:t>Synchronizing identities from Active Directory</a:t>
            </a:r>
          </a:p>
        </p:txBody>
      </p:sp>
      <p:grpSp>
        <p:nvGrpSpPr>
          <p:cNvPr id="302" name="Group 301">
            <a:extLst>
              <a:ext uri="{FF2B5EF4-FFF2-40B4-BE49-F238E27FC236}">
                <a16:creationId xmlns:a16="http://schemas.microsoft.com/office/drawing/2014/main" id="{086A7E50-91BD-496A-9BE1-1E56059CE457}"/>
              </a:ext>
            </a:extLst>
          </p:cNvPr>
          <p:cNvGrpSpPr/>
          <p:nvPr/>
        </p:nvGrpSpPr>
        <p:grpSpPr>
          <a:xfrm>
            <a:off x="1013825" y="5394231"/>
            <a:ext cx="1644790" cy="1332060"/>
            <a:chOff x="1413875" y="5394231"/>
            <a:chExt cx="1644790" cy="1332060"/>
          </a:xfrm>
        </p:grpSpPr>
        <p:pic>
          <p:nvPicPr>
            <p:cNvPr id="291" name="Graphic 290" descr="Office building resource icon for the General Icons category.">
              <a:extLst>
                <a:ext uri="{FF2B5EF4-FFF2-40B4-BE49-F238E27FC236}">
                  <a16:creationId xmlns:a16="http://schemas.microsoft.com/office/drawing/2014/main" id="{FD9289F8-12A5-4BEA-9DAB-B635677DDB50}"/>
                </a:ext>
              </a:extLst>
            </p:cNvPr>
            <p:cNvPicPr>
              <a:picLocks noChangeAspect="1"/>
            </p:cNvPicPr>
            <p:nvPr/>
          </p:nvPicPr>
          <p:blipFill>
            <a:blip r:embed="rId26">
              <a:extLst>
                <a:ext uri="{96DAC541-7B7A-43D3-8B79-37D633B846F1}">
                  <asvg:svgBlip xmlns:asvg="http://schemas.microsoft.com/office/drawing/2016/SVG/main" r:embed="rId27"/>
                </a:ext>
              </a:extLst>
            </a:blip>
            <a:stretch>
              <a:fillRect/>
            </a:stretch>
          </p:blipFill>
          <p:spPr>
            <a:xfrm>
              <a:off x="1797032" y="5394231"/>
              <a:ext cx="685800" cy="685800"/>
            </a:xfrm>
            <a:prstGeom prst="rect">
              <a:avLst/>
            </a:prstGeom>
          </p:spPr>
        </p:pic>
        <p:pic>
          <p:nvPicPr>
            <p:cNvPr id="292" name="Graphic 22" descr="User resource icon for the General Icons category.">
              <a:extLst>
                <a:ext uri="{FF2B5EF4-FFF2-40B4-BE49-F238E27FC236}">
                  <a16:creationId xmlns:a16="http://schemas.microsoft.com/office/drawing/2014/main" id="{3866F682-05C5-43FE-8545-07ED2D73348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8">
              <a:extLst>
                <a:ext uri="{96DAC541-7B7A-43D3-8B79-37D633B846F1}">
                  <asvg:svgBlip xmlns:asvg="http://schemas.microsoft.com/office/drawing/2016/SVG/main" r:embed="rId29"/>
                </a:ext>
              </a:extLst>
            </a:blip>
            <a:srcRect/>
            <a:stretch/>
          </p:blipFill>
          <p:spPr bwMode="auto">
            <a:xfrm>
              <a:off x="2236270" y="5791418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93" name="TextBox 39">
              <a:extLst>
                <a:ext uri="{FF2B5EF4-FFF2-40B4-BE49-F238E27FC236}">
                  <a16:creationId xmlns:a16="http://schemas.microsoft.com/office/drawing/2014/main" id="{771864AB-CAFD-4E0A-A4EC-7BF67D2F65B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413875" y="6264626"/>
              <a:ext cx="164479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lang="en-US" altLang="en-US" sz="1200">
                  <a:latin typeface="Arial" panose="020B0604020202020204" pitchFamily="34" charset="0"/>
                  <a:cs typeface="Arial" panose="020B0604020202020204" pitchFamily="34" charset="0"/>
                </a:rPr>
                <a:t>On-premises</a:t>
              </a:r>
            </a:p>
            <a:p>
              <a:pPr algn="ctr" eaLnBrk="1" hangingPunct="1"/>
              <a:r>
                <a:rPr lang="en-US" altLang="en-US" sz="1200">
                  <a:latin typeface="Arial" panose="020B0604020202020204" pitchFamily="34" charset="0"/>
                  <a:cs typeface="Arial" panose="020B0604020202020204" pitchFamily="34" charset="0"/>
                </a:rPr>
                <a:t>Active Directory</a:t>
              </a:r>
              <a:endParaRPr lang="en-US" altLang="en-US" sz="1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294" name="Graphic 7" descr="AWS Directory Service service icon.">
            <a:extLst>
              <a:ext uri="{FF2B5EF4-FFF2-40B4-BE49-F238E27FC236}">
                <a16:creationId xmlns:a16="http://schemas.microsoft.com/office/drawing/2014/main" id="{A0011B1D-7057-49FB-B56C-EDF5C21713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0">
            <a:extLst>
              <a:ext uri="{96DAC541-7B7A-43D3-8B79-37D633B846F1}">
                <asvg:svgBlip xmlns:asvg="http://schemas.microsoft.com/office/drawing/2016/SVG/main" r:embed="rId31"/>
              </a:ext>
            </a:extLst>
          </a:blip>
          <a:srcRect/>
          <a:stretch/>
        </p:blipFill>
        <p:spPr bwMode="auto">
          <a:xfrm>
            <a:off x="4363914" y="4484536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5" name="TextBox 9">
            <a:extLst>
              <a:ext uri="{FF2B5EF4-FFF2-40B4-BE49-F238E27FC236}">
                <a16:creationId xmlns:a16="http://schemas.microsoft.com/office/drawing/2014/main" id="{B636E93C-B47E-4913-8AFD-62778F1E89E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33102" y="5242021"/>
            <a:ext cx="122528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1200" dirty="0">
                <a:latin typeface="Arial" panose="020B0604020202020204" pitchFamily="34" charset="0"/>
                <a:ea typeface="Amazon Ember" panose="020B0603020204020204" pitchFamily="34" charset="0"/>
                <a:cs typeface="Arial" panose="020B0604020202020204" pitchFamily="34" charset="0"/>
              </a:rPr>
              <a:t>AWS Directory</a:t>
            </a:r>
            <a:br>
              <a:rPr lang="en-US" altLang="en-US" sz="1200" dirty="0">
                <a:latin typeface="Arial" panose="020B0604020202020204" pitchFamily="34" charset="0"/>
                <a:ea typeface="Amazon Ember" panose="020B0603020204020204" pitchFamily="34" charset="0"/>
                <a:cs typeface="Arial" panose="020B0604020202020204" pitchFamily="34" charset="0"/>
              </a:rPr>
            </a:br>
            <a:r>
              <a:rPr lang="en-US" altLang="en-US" sz="1200" dirty="0">
                <a:latin typeface="Arial" panose="020B0604020202020204" pitchFamily="34" charset="0"/>
                <a:ea typeface="Amazon Ember" panose="020B0603020204020204" pitchFamily="34" charset="0"/>
                <a:cs typeface="Arial" panose="020B0604020202020204" pitchFamily="34" charset="0"/>
              </a:rPr>
              <a:t>Service</a:t>
            </a:r>
          </a:p>
        </p:txBody>
      </p:sp>
      <p:cxnSp>
        <p:nvCxnSpPr>
          <p:cNvPr id="296" name="Straight Arrow Connector 295" descr="Right pointing horizontal arrow.">
            <a:extLst>
              <a:ext uri="{FF2B5EF4-FFF2-40B4-BE49-F238E27FC236}">
                <a16:creationId xmlns:a16="http://schemas.microsoft.com/office/drawing/2014/main" id="{09FE451D-48B3-495F-A596-54B51AB00E19}"/>
              </a:ext>
            </a:extLst>
          </p:cNvPr>
          <p:cNvCxnSpPr>
            <a:cxnSpLocks/>
          </p:cNvCxnSpPr>
          <p:nvPr/>
        </p:nvCxnSpPr>
        <p:spPr>
          <a:xfrm>
            <a:off x="5247472" y="4665210"/>
            <a:ext cx="2093976" cy="0"/>
          </a:xfrm>
          <a:prstGeom prst="straightConnector1">
            <a:avLst/>
          </a:prstGeom>
          <a:ln w="15875">
            <a:solidFill>
              <a:schemeClr val="tx1"/>
            </a:solidFill>
            <a:headEnd type="none" w="med" len="sm"/>
            <a:tailEnd type="arrow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7" name="TextBox 296">
            <a:extLst>
              <a:ext uri="{FF2B5EF4-FFF2-40B4-BE49-F238E27FC236}">
                <a16:creationId xmlns:a16="http://schemas.microsoft.com/office/drawing/2014/main" id="{1BE7D99A-E3ED-4707-9C86-34E61C8C13A9}"/>
              </a:ext>
            </a:extLst>
          </p:cNvPr>
          <p:cNvSpPr txBox="1"/>
          <p:nvPr/>
        </p:nvSpPr>
        <p:spPr>
          <a:xfrm>
            <a:off x="5864433" y="4346114"/>
            <a:ext cx="838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/>
              <a:t>Sync</a:t>
            </a:r>
          </a:p>
        </p:txBody>
      </p:sp>
      <p:cxnSp>
        <p:nvCxnSpPr>
          <p:cNvPr id="298" name="Straight Arrow Connector 297" descr="Right pointing horizontal arrow.">
            <a:extLst>
              <a:ext uri="{FF2B5EF4-FFF2-40B4-BE49-F238E27FC236}">
                <a16:creationId xmlns:a16="http://schemas.microsoft.com/office/drawing/2014/main" id="{441FFBBC-A61E-43B0-AF6D-B57F62DA1606}"/>
              </a:ext>
            </a:extLst>
          </p:cNvPr>
          <p:cNvCxnSpPr>
            <a:cxnSpLocks/>
          </p:cNvCxnSpPr>
          <p:nvPr/>
        </p:nvCxnSpPr>
        <p:spPr>
          <a:xfrm>
            <a:off x="5246968" y="5096576"/>
            <a:ext cx="2093976" cy="0"/>
          </a:xfrm>
          <a:prstGeom prst="straightConnector1">
            <a:avLst/>
          </a:prstGeom>
          <a:ln w="15875">
            <a:solidFill>
              <a:schemeClr val="tx1"/>
            </a:solidFill>
            <a:headEnd type="arrow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9" name="TextBox 298">
            <a:extLst>
              <a:ext uri="{FF2B5EF4-FFF2-40B4-BE49-F238E27FC236}">
                <a16:creationId xmlns:a16="http://schemas.microsoft.com/office/drawing/2014/main" id="{E834FB81-933B-4202-A671-3545530E9333}"/>
              </a:ext>
            </a:extLst>
          </p:cNvPr>
          <p:cNvSpPr txBox="1"/>
          <p:nvPr/>
        </p:nvSpPr>
        <p:spPr>
          <a:xfrm>
            <a:off x="5617853" y="5055776"/>
            <a:ext cx="14879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/>
              <a:t>Authenticate</a:t>
            </a:r>
          </a:p>
        </p:txBody>
      </p:sp>
    </p:spTree>
    <p:extLst>
      <p:ext uri="{BB962C8B-B14F-4D97-AF65-F5344CB8AC3E}">
        <p14:creationId xmlns:p14="http://schemas.microsoft.com/office/powerpoint/2010/main" val="152441763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Rectangle 151">
            <a:extLst>
              <a:ext uri="{FF2B5EF4-FFF2-40B4-BE49-F238E27FC236}">
                <a16:creationId xmlns:a16="http://schemas.microsoft.com/office/drawing/2014/main" id="{5402367E-10AB-4C75-BFB9-4194F0218A60}"/>
              </a:ext>
            </a:extLst>
          </p:cNvPr>
          <p:cNvSpPr/>
          <p:nvPr/>
        </p:nvSpPr>
        <p:spPr>
          <a:xfrm>
            <a:off x="1149926" y="1435610"/>
            <a:ext cx="13994823" cy="8060815"/>
          </a:xfrm>
          <a:prstGeom prst="rect">
            <a:avLst/>
          </a:prstGeom>
          <a:noFill/>
          <a:ln w="571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3" name="TextBox 152">
            <a:extLst>
              <a:ext uri="{FF2B5EF4-FFF2-40B4-BE49-F238E27FC236}">
                <a16:creationId xmlns:a16="http://schemas.microsoft.com/office/drawing/2014/main" id="{69E21DD6-3B04-4D80-9550-1C063AE0E58D}"/>
              </a:ext>
            </a:extLst>
          </p:cNvPr>
          <p:cNvSpPr txBox="1"/>
          <p:nvPr/>
        </p:nvSpPr>
        <p:spPr>
          <a:xfrm>
            <a:off x="11346929" y="404647"/>
            <a:ext cx="445987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AWS Security Reference Architecture</a:t>
            </a:r>
          </a:p>
          <a:p>
            <a:r>
              <a:rPr lang="en-US" sz="160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Deep dive: workforce identity management, </a:t>
            </a:r>
          </a:p>
          <a:p>
            <a:r>
              <a:rPr lang="en-US" sz="160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native identity management</a:t>
            </a:r>
            <a:endParaRPr lang="en-US" sz="1600" dirty="0">
              <a:latin typeface="Amazon Ember" panose="020B0603020204020204" pitchFamily="34" charset="0"/>
              <a:ea typeface="Amazon Ember" panose="020B0603020204020204" pitchFamily="34" charset="0"/>
              <a:cs typeface="Amazon Ember" panose="020B0603020204020204" pitchFamily="34" charset="0"/>
            </a:endParaRPr>
          </a:p>
        </p:txBody>
      </p:sp>
      <p:sp>
        <p:nvSpPr>
          <p:cNvPr id="185" name="Rectangle 184">
            <a:extLst>
              <a:ext uri="{FF2B5EF4-FFF2-40B4-BE49-F238E27FC236}">
                <a16:creationId xmlns:a16="http://schemas.microsoft.com/office/drawing/2014/main" id="{0D1CCC0F-F35E-4B7B-B4E8-C1F2D6E9C59B}"/>
              </a:ext>
            </a:extLst>
          </p:cNvPr>
          <p:cNvSpPr/>
          <p:nvPr/>
        </p:nvSpPr>
        <p:spPr>
          <a:xfrm>
            <a:off x="1773381" y="2181225"/>
            <a:ext cx="10131759" cy="6496050"/>
          </a:xfrm>
          <a:prstGeom prst="rect">
            <a:avLst/>
          </a:prstGeom>
          <a:noFill/>
          <a:ln w="34925" cmpd="dbl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97" name="Straight Connector 196">
            <a:extLst>
              <a:ext uri="{FF2B5EF4-FFF2-40B4-BE49-F238E27FC236}">
                <a16:creationId xmlns:a16="http://schemas.microsoft.com/office/drawing/2014/main" id="{62AD8DA4-7F5B-4B5B-8808-4F544C8D2EFA}"/>
              </a:ext>
            </a:extLst>
          </p:cNvPr>
          <p:cNvCxnSpPr>
            <a:cxnSpLocks/>
          </p:cNvCxnSpPr>
          <p:nvPr/>
        </p:nvCxnSpPr>
        <p:spPr>
          <a:xfrm>
            <a:off x="6550184" y="7241171"/>
            <a:ext cx="4913764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8" name="TextBox 197">
            <a:extLst>
              <a:ext uri="{FF2B5EF4-FFF2-40B4-BE49-F238E27FC236}">
                <a16:creationId xmlns:a16="http://schemas.microsoft.com/office/drawing/2014/main" id="{6DA5540C-99E2-48E3-9C32-53C3C2041237}"/>
              </a:ext>
            </a:extLst>
          </p:cNvPr>
          <p:cNvSpPr txBox="1"/>
          <p:nvPr/>
        </p:nvSpPr>
        <p:spPr>
          <a:xfrm>
            <a:off x="6800672" y="5242021"/>
            <a:ext cx="23019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AWS IAM </a:t>
            </a:r>
            <a:r>
              <a:rPr lang="en-US" sz="1400"/>
              <a:t>Identity </a:t>
            </a:r>
          </a:p>
          <a:p>
            <a:pPr algn="ctr"/>
            <a:r>
              <a:rPr lang="en-US" sz="1400"/>
              <a:t>Center </a:t>
            </a:r>
            <a:r>
              <a:rPr lang="en-US" sz="1400" dirty="0"/>
              <a:t>(delegated)</a:t>
            </a:r>
          </a:p>
        </p:txBody>
      </p:sp>
      <p:grpSp>
        <p:nvGrpSpPr>
          <p:cNvPr id="199" name="Group 198">
            <a:extLst>
              <a:ext uri="{FF2B5EF4-FFF2-40B4-BE49-F238E27FC236}">
                <a16:creationId xmlns:a16="http://schemas.microsoft.com/office/drawing/2014/main" id="{56F5D7EC-4AF6-47B9-B2B6-EFF9B7E3BDFF}"/>
              </a:ext>
            </a:extLst>
          </p:cNvPr>
          <p:cNvGrpSpPr/>
          <p:nvPr/>
        </p:nvGrpSpPr>
        <p:grpSpPr>
          <a:xfrm>
            <a:off x="1919648" y="2332404"/>
            <a:ext cx="1364961" cy="965410"/>
            <a:chOff x="1523478" y="1290107"/>
            <a:chExt cx="1364961" cy="965410"/>
          </a:xfrm>
        </p:grpSpPr>
        <p:sp>
          <p:nvSpPr>
            <p:cNvPr id="200" name="TextBox 199">
              <a:extLst>
                <a:ext uri="{FF2B5EF4-FFF2-40B4-BE49-F238E27FC236}">
                  <a16:creationId xmlns:a16="http://schemas.microsoft.com/office/drawing/2014/main" id="{F970DB29-7889-488D-85BF-A3F27AFF458A}"/>
                </a:ext>
              </a:extLst>
            </p:cNvPr>
            <p:cNvSpPr txBox="1"/>
            <p:nvPr/>
          </p:nvSpPr>
          <p:spPr>
            <a:xfrm>
              <a:off x="1523478" y="1732297"/>
              <a:ext cx="136496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/>
                <a:t>Shared Services </a:t>
              </a:r>
            </a:p>
            <a:p>
              <a:pPr algn="ctr"/>
              <a:r>
                <a:rPr lang="en-US" sz="1400"/>
                <a:t>account</a:t>
              </a:r>
              <a:endParaRPr lang="en-US" sz="1400" dirty="0"/>
            </a:p>
          </p:txBody>
        </p:sp>
        <p:pic>
          <p:nvPicPr>
            <p:cNvPr id="201" name="Graphic 7">
              <a:extLst>
                <a:ext uri="{FF2B5EF4-FFF2-40B4-BE49-F238E27FC236}">
                  <a16:creationId xmlns:a16="http://schemas.microsoft.com/office/drawing/2014/main" id="{0B824ECC-5A11-440D-A5A3-35789FF7BE8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/>
          </p:blipFill>
          <p:spPr bwMode="auto">
            <a:xfrm>
              <a:off x="1984159" y="1290107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204" name="Graphic 19">
            <a:extLst>
              <a:ext uri="{FF2B5EF4-FFF2-40B4-BE49-F238E27FC236}">
                <a16:creationId xmlns:a16="http://schemas.microsoft.com/office/drawing/2014/main" id="{AB870BC2-FDC6-4584-85D0-E76994F4714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 bwMode="auto">
          <a:xfrm>
            <a:off x="7570624" y="4484536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06" name="Group 205">
            <a:extLst>
              <a:ext uri="{FF2B5EF4-FFF2-40B4-BE49-F238E27FC236}">
                <a16:creationId xmlns:a16="http://schemas.microsoft.com/office/drawing/2014/main" id="{E0A28A1C-59D0-429E-8968-55D7A555A245}"/>
              </a:ext>
            </a:extLst>
          </p:cNvPr>
          <p:cNvGrpSpPr/>
          <p:nvPr/>
        </p:nvGrpSpPr>
        <p:grpSpPr>
          <a:xfrm>
            <a:off x="9821543" y="7532408"/>
            <a:ext cx="1195014" cy="931090"/>
            <a:chOff x="6631266" y="5206711"/>
            <a:chExt cx="1195014" cy="931090"/>
          </a:xfrm>
        </p:grpSpPr>
        <p:sp>
          <p:nvSpPr>
            <p:cNvPr id="207" name="TextBox 206">
              <a:extLst>
                <a:ext uri="{FF2B5EF4-FFF2-40B4-BE49-F238E27FC236}">
                  <a16:creationId xmlns:a16="http://schemas.microsoft.com/office/drawing/2014/main" id="{F3DF8297-C1A1-4CCB-9B27-799F19EACD8A}"/>
                </a:ext>
              </a:extLst>
            </p:cNvPr>
            <p:cNvSpPr txBox="1"/>
            <p:nvPr/>
          </p:nvSpPr>
          <p:spPr>
            <a:xfrm>
              <a:off x="6631266" y="5676136"/>
              <a:ext cx="119501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/>
                <a:t>AWS IAM</a:t>
              </a:r>
            </a:p>
            <a:p>
              <a:pPr algn="ctr"/>
              <a:r>
                <a:rPr lang="en-US" sz="1200" dirty="0"/>
                <a:t>Access Analyzer</a:t>
              </a:r>
            </a:p>
          </p:txBody>
        </p:sp>
        <p:pic>
          <p:nvPicPr>
            <p:cNvPr id="208" name="Graphic 207">
              <a:extLst>
                <a:ext uri="{FF2B5EF4-FFF2-40B4-BE49-F238E27FC236}">
                  <a16:creationId xmlns:a16="http://schemas.microsoft.com/office/drawing/2014/main" id="{4E9EDFDA-B3EE-4210-A3EE-4A8B55AB469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6997149" y="5206711"/>
              <a:ext cx="407987" cy="457200"/>
            </a:xfrm>
            <a:prstGeom prst="rect">
              <a:avLst/>
            </a:prstGeom>
          </p:spPr>
        </p:pic>
      </p:grpSp>
      <p:grpSp>
        <p:nvGrpSpPr>
          <p:cNvPr id="209" name="Group 208">
            <a:extLst>
              <a:ext uri="{FF2B5EF4-FFF2-40B4-BE49-F238E27FC236}">
                <a16:creationId xmlns:a16="http://schemas.microsoft.com/office/drawing/2014/main" id="{62532C19-AC1D-4C46-B4FA-EE1B4E61CCD9}"/>
              </a:ext>
            </a:extLst>
          </p:cNvPr>
          <p:cNvGrpSpPr/>
          <p:nvPr/>
        </p:nvGrpSpPr>
        <p:grpSpPr>
          <a:xfrm>
            <a:off x="10755316" y="7532408"/>
            <a:ext cx="1147961" cy="920831"/>
            <a:chOff x="7712648" y="5206711"/>
            <a:chExt cx="1147961" cy="920831"/>
          </a:xfrm>
        </p:grpSpPr>
        <p:sp>
          <p:nvSpPr>
            <p:cNvPr id="210" name="TextBox 209">
              <a:extLst>
                <a:ext uri="{FF2B5EF4-FFF2-40B4-BE49-F238E27FC236}">
                  <a16:creationId xmlns:a16="http://schemas.microsoft.com/office/drawing/2014/main" id="{90DCF6C7-0F36-46C8-BC39-7B450E13BAD4}"/>
                </a:ext>
              </a:extLst>
            </p:cNvPr>
            <p:cNvSpPr txBox="1"/>
            <p:nvPr/>
          </p:nvSpPr>
          <p:spPr>
            <a:xfrm>
              <a:off x="7712648" y="5676136"/>
              <a:ext cx="1147961" cy="4514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380"/>
                </a:lnSpc>
              </a:pPr>
              <a:r>
                <a:rPr lang="en-US" sz="1200"/>
                <a:t>Organization trail</a:t>
              </a:r>
              <a:endParaRPr lang="en-US" sz="1200" dirty="0"/>
            </a:p>
          </p:txBody>
        </p:sp>
        <p:pic>
          <p:nvPicPr>
            <p:cNvPr id="211" name="Graphic 23">
              <a:extLst>
                <a:ext uri="{FF2B5EF4-FFF2-40B4-BE49-F238E27FC236}">
                  <a16:creationId xmlns:a16="http://schemas.microsoft.com/office/drawing/2014/main" id="{759E7374-F714-4031-A968-0CEC28CBC59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rcRect/>
            <a:stretch/>
          </p:blipFill>
          <p:spPr bwMode="auto">
            <a:xfrm>
              <a:off x="8028659" y="5206711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12" name="Group 211">
            <a:extLst>
              <a:ext uri="{FF2B5EF4-FFF2-40B4-BE49-F238E27FC236}">
                <a16:creationId xmlns:a16="http://schemas.microsoft.com/office/drawing/2014/main" id="{FAE8B76D-488E-4C97-83C8-AB230B031C99}"/>
              </a:ext>
            </a:extLst>
          </p:cNvPr>
          <p:cNvGrpSpPr/>
          <p:nvPr/>
        </p:nvGrpSpPr>
        <p:grpSpPr>
          <a:xfrm>
            <a:off x="7124670" y="7532408"/>
            <a:ext cx="932222" cy="931090"/>
            <a:chOff x="3519407" y="5206711"/>
            <a:chExt cx="932222" cy="931090"/>
          </a:xfrm>
        </p:grpSpPr>
        <p:sp>
          <p:nvSpPr>
            <p:cNvPr id="213" name="TextBox 212">
              <a:extLst>
                <a:ext uri="{FF2B5EF4-FFF2-40B4-BE49-F238E27FC236}">
                  <a16:creationId xmlns:a16="http://schemas.microsoft.com/office/drawing/2014/main" id="{2DA8F131-E9DC-4D04-8E45-36E92CD038D5}"/>
                </a:ext>
              </a:extLst>
            </p:cNvPr>
            <p:cNvSpPr txBox="1"/>
            <p:nvPr/>
          </p:nvSpPr>
          <p:spPr>
            <a:xfrm>
              <a:off x="3519407" y="5676136"/>
              <a:ext cx="93222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/>
                <a:t>Amazon</a:t>
              </a:r>
            </a:p>
            <a:p>
              <a:pPr algn="ctr"/>
              <a:r>
                <a:rPr lang="en-US" sz="1200"/>
                <a:t>GuardDuty</a:t>
              </a:r>
              <a:endParaRPr lang="en-US" sz="1200" dirty="0"/>
            </a:p>
          </p:txBody>
        </p:sp>
        <p:pic>
          <p:nvPicPr>
            <p:cNvPr id="214" name="Graphic 19">
              <a:extLst>
                <a:ext uri="{FF2B5EF4-FFF2-40B4-BE49-F238E27FC236}">
                  <a16:creationId xmlns:a16="http://schemas.microsoft.com/office/drawing/2014/main" id="{1DBCE5E3-76AF-448F-991E-222E92E7735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rcRect/>
            <a:stretch/>
          </p:blipFill>
          <p:spPr bwMode="auto">
            <a:xfrm>
              <a:off x="3754977" y="5206711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15" name="Group 214">
            <a:extLst>
              <a:ext uri="{FF2B5EF4-FFF2-40B4-BE49-F238E27FC236}">
                <a16:creationId xmlns:a16="http://schemas.microsoft.com/office/drawing/2014/main" id="{5ADFBD34-3DAC-4985-B1B5-1283C81ABB4D}"/>
              </a:ext>
            </a:extLst>
          </p:cNvPr>
          <p:cNvGrpSpPr/>
          <p:nvPr/>
        </p:nvGrpSpPr>
        <p:grpSpPr>
          <a:xfrm>
            <a:off x="7787107" y="7532408"/>
            <a:ext cx="1449440" cy="746424"/>
            <a:chOff x="4341273" y="5206711"/>
            <a:chExt cx="1449440" cy="746424"/>
          </a:xfrm>
        </p:grpSpPr>
        <p:sp>
          <p:nvSpPr>
            <p:cNvPr id="216" name="TextBox 215">
              <a:extLst>
                <a:ext uri="{FF2B5EF4-FFF2-40B4-BE49-F238E27FC236}">
                  <a16:creationId xmlns:a16="http://schemas.microsoft.com/office/drawing/2014/main" id="{ABE7F091-FF00-4CD4-BB01-9D22EFE188D7}"/>
                </a:ext>
              </a:extLst>
            </p:cNvPr>
            <p:cNvSpPr txBox="1"/>
            <p:nvPr/>
          </p:nvSpPr>
          <p:spPr>
            <a:xfrm>
              <a:off x="4341273" y="5676136"/>
              <a:ext cx="144944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/>
                <a:t>Amazon </a:t>
              </a:r>
              <a:r>
                <a:rPr lang="en-US" sz="1200" dirty="0"/>
                <a:t>Macie</a:t>
              </a:r>
            </a:p>
          </p:txBody>
        </p:sp>
        <p:pic>
          <p:nvPicPr>
            <p:cNvPr id="217" name="Graphic 6">
              <a:extLst>
                <a:ext uri="{FF2B5EF4-FFF2-40B4-BE49-F238E27FC236}">
                  <a16:creationId xmlns:a16="http://schemas.microsoft.com/office/drawing/2014/main" id="{A9FDDA70-1663-4601-9FF6-1599846A3DC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rcRect/>
            <a:stretch/>
          </p:blipFill>
          <p:spPr bwMode="auto">
            <a:xfrm>
              <a:off x="4835701" y="5206711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18" name="Group 217">
            <a:extLst>
              <a:ext uri="{FF2B5EF4-FFF2-40B4-BE49-F238E27FC236}">
                <a16:creationId xmlns:a16="http://schemas.microsoft.com/office/drawing/2014/main" id="{B137D78D-012E-4C80-B1DD-8F2F9F03FD9F}"/>
              </a:ext>
            </a:extLst>
          </p:cNvPr>
          <p:cNvGrpSpPr/>
          <p:nvPr/>
        </p:nvGrpSpPr>
        <p:grpSpPr>
          <a:xfrm>
            <a:off x="8932576" y="7532408"/>
            <a:ext cx="1081840" cy="746424"/>
            <a:chOff x="5587035" y="5206711"/>
            <a:chExt cx="1081840" cy="746424"/>
          </a:xfrm>
        </p:grpSpPr>
        <p:sp>
          <p:nvSpPr>
            <p:cNvPr id="219" name="TextBox 218">
              <a:extLst>
                <a:ext uri="{FF2B5EF4-FFF2-40B4-BE49-F238E27FC236}">
                  <a16:creationId xmlns:a16="http://schemas.microsoft.com/office/drawing/2014/main" id="{BD5BA07C-1A67-4759-A22E-2EC0F9A1E49C}"/>
                </a:ext>
              </a:extLst>
            </p:cNvPr>
            <p:cNvSpPr txBox="1"/>
            <p:nvPr/>
          </p:nvSpPr>
          <p:spPr>
            <a:xfrm>
              <a:off x="5587035" y="5676136"/>
              <a:ext cx="108184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/>
                <a:t>AWS Config</a:t>
              </a:r>
            </a:p>
          </p:txBody>
        </p:sp>
        <p:pic>
          <p:nvPicPr>
            <p:cNvPr id="220" name="Graphic 8">
              <a:extLst>
                <a:ext uri="{FF2B5EF4-FFF2-40B4-BE49-F238E27FC236}">
                  <a16:creationId xmlns:a16="http://schemas.microsoft.com/office/drawing/2014/main" id="{DDFFAC7E-E4A5-4C2B-8E2C-1E53B3A79E2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rcRect/>
            <a:stretch/>
          </p:blipFill>
          <p:spPr bwMode="auto">
            <a:xfrm>
              <a:off x="5916425" y="5206711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21" name="Group 220">
            <a:extLst>
              <a:ext uri="{FF2B5EF4-FFF2-40B4-BE49-F238E27FC236}">
                <a16:creationId xmlns:a16="http://schemas.microsoft.com/office/drawing/2014/main" id="{132A0CF3-477C-479C-9B60-20AAAD7BC80E}"/>
              </a:ext>
            </a:extLst>
          </p:cNvPr>
          <p:cNvGrpSpPr/>
          <p:nvPr/>
        </p:nvGrpSpPr>
        <p:grpSpPr>
          <a:xfrm>
            <a:off x="6198833" y="7532408"/>
            <a:ext cx="1033252" cy="931090"/>
            <a:chOff x="2404134" y="5206711"/>
            <a:chExt cx="1033252" cy="931090"/>
          </a:xfrm>
        </p:grpSpPr>
        <p:pic>
          <p:nvPicPr>
            <p:cNvPr id="222" name="Graphic 19">
              <a:extLst>
                <a:ext uri="{FF2B5EF4-FFF2-40B4-BE49-F238E27FC236}">
                  <a16:creationId xmlns:a16="http://schemas.microsoft.com/office/drawing/2014/main" id="{2391A92E-95C2-40BF-969A-C278B19FDE6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rcRect/>
            <a:stretch/>
          </p:blipFill>
          <p:spPr bwMode="auto">
            <a:xfrm>
              <a:off x="2674253" y="5206711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23" name="TextBox 222">
              <a:extLst>
                <a:ext uri="{FF2B5EF4-FFF2-40B4-BE49-F238E27FC236}">
                  <a16:creationId xmlns:a16="http://schemas.microsoft.com/office/drawing/2014/main" id="{F63DBCB1-FEA6-44BF-AEEB-4BE86097A5B8}"/>
                </a:ext>
              </a:extLst>
            </p:cNvPr>
            <p:cNvSpPr txBox="1"/>
            <p:nvPr/>
          </p:nvSpPr>
          <p:spPr>
            <a:xfrm>
              <a:off x="2404134" y="5676136"/>
              <a:ext cx="10332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/>
                <a:t>AWS Security Hub CSPM</a:t>
              </a:r>
            </a:p>
          </p:txBody>
        </p:sp>
      </p:grpSp>
      <p:grpSp>
        <p:nvGrpSpPr>
          <p:cNvPr id="267" name="Group 266">
            <a:extLst>
              <a:ext uri="{FF2B5EF4-FFF2-40B4-BE49-F238E27FC236}">
                <a16:creationId xmlns:a16="http://schemas.microsoft.com/office/drawing/2014/main" id="{2FAC676A-EDA0-4668-AC3F-6EFD19A9B790}"/>
              </a:ext>
            </a:extLst>
          </p:cNvPr>
          <p:cNvGrpSpPr/>
          <p:nvPr/>
        </p:nvGrpSpPr>
        <p:grpSpPr>
          <a:xfrm>
            <a:off x="8793829" y="3419480"/>
            <a:ext cx="1984399" cy="1552567"/>
            <a:chOff x="9089104" y="6343655"/>
            <a:chExt cx="1984399" cy="1552567"/>
          </a:xfrm>
        </p:grpSpPr>
        <p:pic>
          <p:nvPicPr>
            <p:cNvPr id="257" name="Graphic 256" descr="Permissions resource icon for the IAM service.">
              <a:extLst>
                <a:ext uri="{FF2B5EF4-FFF2-40B4-BE49-F238E27FC236}">
                  <a16:creationId xmlns:a16="http://schemas.microsoft.com/office/drawing/2014/main" id="{55977BC2-CE3D-4253-BA77-391F77AC7F18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>
              <a:extLs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tretch>
              <a:fillRect/>
            </a:stretch>
          </p:blipFill>
          <p:spPr>
            <a:xfrm>
              <a:off x="9853822" y="6415703"/>
              <a:ext cx="457200" cy="457200"/>
            </a:xfrm>
            <a:prstGeom prst="rect">
              <a:avLst/>
            </a:prstGeom>
          </p:spPr>
        </p:pic>
        <p:sp>
          <p:nvSpPr>
            <p:cNvPr id="258" name="TextBox 21">
              <a:extLst>
                <a:ext uri="{FF2B5EF4-FFF2-40B4-BE49-F238E27FC236}">
                  <a16:creationId xmlns:a16="http://schemas.microsoft.com/office/drawing/2014/main" id="{D53EBA02-38C2-406C-8841-B6FAD3A38C6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498715" y="6865645"/>
              <a:ext cx="1167415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lang="en-US" altLang="en-US" sz="1200">
                  <a:latin typeface="Arial" panose="020B0604020202020204" pitchFamily="34" charset="0"/>
                  <a:ea typeface="Amazon Ember" panose="020B0603020204020204" pitchFamily="34" charset="0"/>
                  <a:cs typeface="Arial" panose="020B0604020202020204" pitchFamily="34" charset="0"/>
                </a:rPr>
                <a:t>Multi-account</a:t>
              </a:r>
              <a:endParaRPr lang="en-US" altLang="en-US" sz="1200" dirty="0">
                <a:latin typeface="Arial" panose="020B0604020202020204" pitchFamily="34" charset="0"/>
                <a:ea typeface="Amazon Ember" panose="020B0603020204020204" pitchFamily="34" charset="0"/>
                <a:cs typeface="Arial" panose="020B0604020202020204" pitchFamily="34" charset="0"/>
              </a:endParaRPr>
            </a:p>
            <a:p>
              <a:pPr algn="ctr" eaLnBrk="1" hangingPunct="1"/>
              <a:r>
                <a:rPr lang="en-US" altLang="en-US" sz="1200">
                  <a:latin typeface="Arial" panose="020B0604020202020204" pitchFamily="34" charset="0"/>
                  <a:ea typeface="Amazon Ember" panose="020B0603020204020204" pitchFamily="34" charset="0"/>
                  <a:cs typeface="Arial" panose="020B0604020202020204" pitchFamily="34" charset="0"/>
                </a:rPr>
                <a:t>permissions</a:t>
              </a:r>
            </a:p>
            <a:p>
              <a:pPr algn="ctr" eaLnBrk="1" hangingPunct="1"/>
              <a:endParaRPr lang="en-US" altLang="en-US" sz="1200">
                <a:latin typeface="Arial" panose="020B0604020202020204" pitchFamily="34" charset="0"/>
                <a:ea typeface="Amazon Ember" panose="020B0603020204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61" name="Rectangle: Rounded Corners 260">
              <a:extLst>
                <a:ext uri="{FF2B5EF4-FFF2-40B4-BE49-F238E27FC236}">
                  <a16:creationId xmlns:a16="http://schemas.microsoft.com/office/drawing/2014/main" id="{BB49D8B7-B2D8-400C-BCD1-F212F48F6601}"/>
                </a:ext>
              </a:extLst>
            </p:cNvPr>
            <p:cNvSpPr/>
            <p:nvPr/>
          </p:nvSpPr>
          <p:spPr>
            <a:xfrm>
              <a:off x="9089104" y="6343655"/>
              <a:ext cx="1984399" cy="1552567"/>
            </a:xfrm>
            <a:prstGeom prst="roundRect">
              <a:avLst/>
            </a:prstGeom>
            <a:noFill/>
            <a:ln w="25400"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2" name="TextBox 261">
              <a:extLst>
                <a:ext uri="{FF2B5EF4-FFF2-40B4-BE49-F238E27FC236}">
                  <a16:creationId xmlns:a16="http://schemas.microsoft.com/office/drawing/2014/main" id="{739CFECC-9971-4478-A570-FC9994DC43A1}"/>
                </a:ext>
              </a:extLst>
            </p:cNvPr>
            <p:cNvSpPr txBox="1"/>
            <p:nvPr/>
          </p:nvSpPr>
          <p:spPr>
            <a:xfrm>
              <a:off x="9121757" y="7293487"/>
              <a:ext cx="192133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en-US" sz="1400">
                  <a:solidFill>
                    <a:schemeClr val="accent6">
                      <a:lumMod val="75000"/>
                    </a:schemeClr>
                  </a:solidFill>
                  <a:latin typeface="Arial" panose="020B0604020202020204" pitchFamily="34" charset="0"/>
                  <a:ea typeface="Amazon Ember" panose="020B0603020204020204" pitchFamily="34" charset="0"/>
                  <a:cs typeface="Arial" panose="020B0604020202020204" pitchFamily="34" charset="0"/>
                </a:rPr>
                <a:t>One place to </a:t>
              </a:r>
            </a:p>
            <a:p>
              <a:pPr algn="ctr"/>
              <a:r>
                <a:rPr lang="en-US" altLang="en-US" sz="1400">
                  <a:solidFill>
                    <a:schemeClr val="accent6">
                      <a:lumMod val="75000"/>
                    </a:schemeClr>
                  </a:solidFill>
                  <a:latin typeface="Arial" panose="020B0604020202020204" pitchFamily="34" charset="0"/>
                  <a:ea typeface="Amazon Ember" panose="020B0603020204020204" pitchFamily="34" charset="0"/>
                  <a:cs typeface="Arial" panose="020B0604020202020204" pitchFamily="34" charset="0"/>
                </a:rPr>
                <a:t>manage permissions</a:t>
              </a:r>
              <a:endParaRPr lang="en-US" altLang="en-US" sz="14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ea typeface="Amazon Ember" panose="020B0603020204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68" name="Group 267">
            <a:extLst>
              <a:ext uri="{FF2B5EF4-FFF2-40B4-BE49-F238E27FC236}">
                <a16:creationId xmlns:a16="http://schemas.microsoft.com/office/drawing/2014/main" id="{2FF999E9-D963-4F1E-A0DE-4C36096D43E4}"/>
              </a:ext>
            </a:extLst>
          </p:cNvPr>
          <p:cNvGrpSpPr/>
          <p:nvPr/>
        </p:nvGrpSpPr>
        <p:grpSpPr>
          <a:xfrm>
            <a:off x="8793829" y="5172943"/>
            <a:ext cx="1984399" cy="1552567"/>
            <a:chOff x="9089104" y="8097118"/>
            <a:chExt cx="1984399" cy="1552567"/>
          </a:xfrm>
        </p:grpSpPr>
        <p:sp>
          <p:nvSpPr>
            <p:cNvPr id="260" name="TextBox 18">
              <a:extLst>
                <a:ext uri="{FF2B5EF4-FFF2-40B4-BE49-F238E27FC236}">
                  <a16:creationId xmlns:a16="http://schemas.microsoft.com/office/drawing/2014/main" id="{678A9DF9-5DF6-420F-809C-CD58B98647A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326772" y="8647275"/>
              <a:ext cx="151130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lang="en-US" altLang="en-US" sz="1200">
                  <a:latin typeface="Arial" panose="020B0604020202020204" pitchFamily="34" charset="0"/>
                  <a:ea typeface="Amazon Ember" panose="020B0603020204020204" pitchFamily="34" charset="0"/>
                  <a:cs typeface="Arial" panose="020B0604020202020204" pitchFamily="34" charset="0"/>
                </a:rPr>
                <a:t>Application</a:t>
              </a:r>
            </a:p>
            <a:p>
              <a:pPr algn="ctr" eaLnBrk="1" hangingPunct="1"/>
              <a:r>
                <a:rPr lang="en-US" altLang="en-US" sz="1200">
                  <a:latin typeface="Arial" panose="020B0604020202020204" pitchFamily="34" charset="0"/>
                  <a:ea typeface="Amazon Ember" panose="020B0603020204020204" pitchFamily="34" charset="0"/>
                  <a:cs typeface="Arial" panose="020B0604020202020204" pitchFamily="34" charset="0"/>
                </a:rPr>
                <a:t>assignments</a:t>
              </a:r>
            </a:p>
          </p:txBody>
        </p:sp>
        <p:sp>
          <p:nvSpPr>
            <p:cNvPr id="265" name="Rectangle: Rounded Corners 264">
              <a:extLst>
                <a:ext uri="{FF2B5EF4-FFF2-40B4-BE49-F238E27FC236}">
                  <a16:creationId xmlns:a16="http://schemas.microsoft.com/office/drawing/2014/main" id="{C5FE36E3-54B0-4178-86B9-E345645D1310}"/>
                </a:ext>
              </a:extLst>
            </p:cNvPr>
            <p:cNvSpPr/>
            <p:nvPr/>
          </p:nvSpPr>
          <p:spPr>
            <a:xfrm>
              <a:off x="9089104" y="8097118"/>
              <a:ext cx="1984399" cy="1552567"/>
            </a:xfrm>
            <a:prstGeom prst="roundRect">
              <a:avLst/>
            </a:prstGeom>
            <a:noFill/>
            <a:ln w="254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6" name="TextBox 265">
              <a:extLst>
                <a:ext uri="{FF2B5EF4-FFF2-40B4-BE49-F238E27FC236}">
                  <a16:creationId xmlns:a16="http://schemas.microsoft.com/office/drawing/2014/main" id="{2E6EDA54-5889-47EC-8AD2-6AD39DBB4329}"/>
                </a:ext>
              </a:extLst>
            </p:cNvPr>
            <p:cNvSpPr txBox="1"/>
            <p:nvPr/>
          </p:nvSpPr>
          <p:spPr>
            <a:xfrm>
              <a:off x="9121757" y="9075525"/>
              <a:ext cx="192133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en-US" sz="1400">
                  <a:solidFill>
                    <a:srgbClr val="C00000"/>
                  </a:solidFill>
                  <a:latin typeface="Arial" panose="020B0604020202020204" pitchFamily="34" charset="0"/>
                  <a:ea typeface="Amazon Ember" panose="020B0603020204020204" pitchFamily="34" charset="0"/>
                  <a:cs typeface="Arial" panose="020B0604020202020204" pitchFamily="34" charset="0"/>
                </a:rPr>
                <a:t>One place to </a:t>
              </a:r>
            </a:p>
            <a:p>
              <a:pPr algn="ctr"/>
              <a:r>
                <a:rPr lang="en-US" altLang="en-US" sz="1400">
                  <a:solidFill>
                    <a:srgbClr val="C00000"/>
                  </a:solidFill>
                  <a:latin typeface="Arial" panose="020B0604020202020204" pitchFamily="34" charset="0"/>
                  <a:ea typeface="Amazon Ember" panose="020B0603020204020204" pitchFamily="34" charset="0"/>
                  <a:cs typeface="Arial" panose="020B0604020202020204" pitchFamily="34" charset="0"/>
                </a:rPr>
                <a:t>manage permissions</a:t>
              </a:r>
              <a:endParaRPr lang="en-US" altLang="en-US" sz="1400" dirty="0">
                <a:solidFill>
                  <a:srgbClr val="C00000"/>
                </a:solidFill>
                <a:latin typeface="Arial" panose="020B0604020202020204" pitchFamily="34" charset="0"/>
                <a:ea typeface="Amazon Ember" panose="020B0603020204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79" name="TextBox 15">
            <a:extLst>
              <a:ext uri="{FF2B5EF4-FFF2-40B4-BE49-F238E27FC236}">
                <a16:creationId xmlns:a16="http://schemas.microsoft.com/office/drawing/2014/main" id="{D5636716-46D3-4AAC-84DC-59F7EFE3C3A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850488" y="4469939"/>
            <a:ext cx="1382712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1200">
                <a:latin typeface="Arial" panose="020B0604020202020204" pitchFamily="34" charset="0"/>
                <a:ea typeface="Amazon Ember" panose="020B0603020204020204" pitchFamily="34" charset="0"/>
                <a:cs typeface="Arial" panose="020B0604020202020204" pitchFamily="34" charset="0"/>
              </a:rPr>
              <a:t>AWS accounts</a:t>
            </a:r>
          </a:p>
        </p:txBody>
      </p:sp>
      <p:pic>
        <p:nvPicPr>
          <p:cNvPr id="280" name="Graphic 7" descr="Business Applications standard category icon.">
            <a:extLst>
              <a:ext uri="{FF2B5EF4-FFF2-40B4-BE49-F238E27FC236}">
                <a16:creationId xmlns:a16="http://schemas.microsoft.com/office/drawing/2014/main" id="{FDE9FFA1-1DF7-4078-9269-2D3D37367F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rcRect/>
          <a:stretch/>
        </p:blipFill>
        <p:spPr bwMode="auto">
          <a:xfrm>
            <a:off x="9525660" y="5232496"/>
            <a:ext cx="514350" cy="51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1" name="Graphic 7" descr="Application Integration standard category icon.">
            <a:extLst>
              <a:ext uri="{FF2B5EF4-FFF2-40B4-BE49-F238E27FC236}">
                <a16:creationId xmlns:a16="http://schemas.microsoft.com/office/drawing/2014/main" id="{A83AE3A1-ABE0-4E1F-A50F-C6D00557C0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rcRect/>
          <a:stretch/>
        </p:blipFill>
        <p:spPr bwMode="auto">
          <a:xfrm>
            <a:off x="13151320" y="5349003"/>
            <a:ext cx="850900" cy="850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2" name="Graphic 6" descr="AWS Organizations service icon.">
            <a:extLst>
              <a:ext uri="{FF2B5EF4-FFF2-40B4-BE49-F238E27FC236}">
                <a16:creationId xmlns:a16="http://schemas.microsoft.com/office/drawing/2014/main" id="{5C0654A1-E0C5-438F-B3B5-53BA7F7F2D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rcRect/>
          <a:stretch/>
        </p:blipFill>
        <p:spPr bwMode="auto">
          <a:xfrm>
            <a:off x="13160844" y="3690692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3" name="TextBox 15">
            <a:extLst>
              <a:ext uri="{FF2B5EF4-FFF2-40B4-BE49-F238E27FC236}">
                <a16:creationId xmlns:a16="http://schemas.microsoft.com/office/drawing/2014/main" id="{72126436-67CB-4ECC-BE48-2549E9FCBE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326415" y="6207969"/>
            <a:ext cx="250071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1200">
                <a:latin typeface="Arial" panose="020B0604020202020204" pitchFamily="34" charset="0"/>
                <a:ea typeface="Amazon Ember" panose="020B0603020204020204" pitchFamily="34" charset="0"/>
                <a:cs typeface="Arial" panose="020B0604020202020204" pitchFamily="34" charset="0"/>
              </a:rPr>
              <a:t>AWS-managed applications</a:t>
            </a:r>
          </a:p>
          <a:p>
            <a:pPr algn="ctr" eaLnBrk="1" hangingPunct="1"/>
            <a:r>
              <a:rPr lang="en-US" altLang="en-US" sz="1200">
                <a:latin typeface="Arial" panose="020B0604020202020204" pitchFamily="34" charset="0"/>
                <a:ea typeface="Amazon Ember" panose="020B0603020204020204" pitchFamily="34" charset="0"/>
                <a:cs typeface="Arial" panose="020B0604020202020204" pitchFamily="34" charset="0"/>
              </a:rPr>
              <a:t>Customer-managed applications</a:t>
            </a:r>
          </a:p>
        </p:txBody>
      </p:sp>
      <p:cxnSp>
        <p:nvCxnSpPr>
          <p:cNvPr id="284" name="Straight Arrow Connector 283" descr="Right pointing horizontal arrow.">
            <a:extLst>
              <a:ext uri="{FF2B5EF4-FFF2-40B4-BE49-F238E27FC236}">
                <a16:creationId xmlns:a16="http://schemas.microsoft.com/office/drawing/2014/main" id="{6FE39325-3268-45E8-A437-685985E9942E}"/>
              </a:ext>
            </a:extLst>
          </p:cNvPr>
          <p:cNvCxnSpPr>
            <a:cxnSpLocks/>
          </p:cNvCxnSpPr>
          <p:nvPr/>
        </p:nvCxnSpPr>
        <p:spPr>
          <a:xfrm>
            <a:off x="11909310" y="4076111"/>
            <a:ext cx="1232485" cy="0"/>
          </a:xfrm>
          <a:prstGeom prst="straightConnector1">
            <a:avLst/>
          </a:prstGeom>
          <a:ln w="15875">
            <a:solidFill>
              <a:schemeClr val="tx1"/>
            </a:solidFill>
            <a:headEnd type="none" w="med" len="sm"/>
            <a:tailEnd type="arrow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5" name="TextBox 284">
            <a:extLst>
              <a:ext uri="{FF2B5EF4-FFF2-40B4-BE49-F238E27FC236}">
                <a16:creationId xmlns:a16="http://schemas.microsoft.com/office/drawing/2014/main" id="{69811122-CB6A-4A85-AFE1-D3F3AE58E854}"/>
              </a:ext>
            </a:extLst>
          </p:cNvPr>
          <p:cNvSpPr txBox="1"/>
          <p:nvPr/>
        </p:nvSpPr>
        <p:spPr>
          <a:xfrm>
            <a:off x="12106452" y="3745265"/>
            <a:ext cx="838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/>
              <a:t>Access</a:t>
            </a:r>
          </a:p>
        </p:txBody>
      </p:sp>
      <p:cxnSp>
        <p:nvCxnSpPr>
          <p:cNvPr id="286" name="Straight Arrow Connector 285" descr="Right pointing horizontal arrow.">
            <a:extLst>
              <a:ext uri="{FF2B5EF4-FFF2-40B4-BE49-F238E27FC236}">
                <a16:creationId xmlns:a16="http://schemas.microsoft.com/office/drawing/2014/main" id="{17C6D353-9DA5-4701-B074-2D41C74BFC8A}"/>
              </a:ext>
            </a:extLst>
          </p:cNvPr>
          <p:cNvCxnSpPr>
            <a:cxnSpLocks/>
          </p:cNvCxnSpPr>
          <p:nvPr/>
        </p:nvCxnSpPr>
        <p:spPr>
          <a:xfrm>
            <a:off x="11900855" y="5776895"/>
            <a:ext cx="1234440" cy="0"/>
          </a:xfrm>
          <a:prstGeom prst="straightConnector1">
            <a:avLst/>
          </a:prstGeom>
          <a:ln w="15875">
            <a:solidFill>
              <a:schemeClr val="tx1"/>
            </a:solidFill>
            <a:headEnd type="none" w="med" len="sm"/>
            <a:tailEnd type="arrow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7" name="TextBox 286">
            <a:extLst>
              <a:ext uri="{FF2B5EF4-FFF2-40B4-BE49-F238E27FC236}">
                <a16:creationId xmlns:a16="http://schemas.microsoft.com/office/drawing/2014/main" id="{0D9CDF8D-6151-48B6-9E16-E3E841D957DA}"/>
              </a:ext>
            </a:extLst>
          </p:cNvPr>
          <p:cNvSpPr txBox="1"/>
          <p:nvPr/>
        </p:nvSpPr>
        <p:spPr>
          <a:xfrm>
            <a:off x="11781601" y="5445917"/>
            <a:ext cx="14879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/>
              <a:t>Access</a:t>
            </a:r>
          </a:p>
        </p:txBody>
      </p:sp>
      <p:cxnSp>
        <p:nvCxnSpPr>
          <p:cNvPr id="296" name="Straight Arrow Connector 295" descr="Right pointing horizontal arrow.">
            <a:extLst>
              <a:ext uri="{FF2B5EF4-FFF2-40B4-BE49-F238E27FC236}">
                <a16:creationId xmlns:a16="http://schemas.microsoft.com/office/drawing/2014/main" id="{09FE451D-48B3-495F-A596-54B51AB00E19}"/>
              </a:ext>
            </a:extLst>
          </p:cNvPr>
          <p:cNvCxnSpPr>
            <a:cxnSpLocks/>
          </p:cNvCxnSpPr>
          <p:nvPr/>
        </p:nvCxnSpPr>
        <p:spPr>
          <a:xfrm>
            <a:off x="5247472" y="4665210"/>
            <a:ext cx="2093976" cy="0"/>
          </a:xfrm>
          <a:prstGeom prst="straightConnector1">
            <a:avLst/>
          </a:prstGeom>
          <a:ln w="15875">
            <a:solidFill>
              <a:schemeClr val="tx1"/>
            </a:solidFill>
            <a:headEnd type="none" w="med" len="sm"/>
            <a:tailEnd type="arrow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7" name="TextBox 296">
            <a:extLst>
              <a:ext uri="{FF2B5EF4-FFF2-40B4-BE49-F238E27FC236}">
                <a16:creationId xmlns:a16="http://schemas.microsoft.com/office/drawing/2014/main" id="{1BE7D99A-E3ED-4707-9C86-34E61C8C13A9}"/>
              </a:ext>
            </a:extLst>
          </p:cNvPr>
          <p:cNvSpPr txBox="1"/>
          <p:nvPr/>
        </p:nvSpPr>
        <p:spPr>
          <a:xfrm>
            <a:off x="5864433" y="4346114"/>
            <a:ext cx="838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/>
              <a:t>Sync</a:t>
            </a:r>
          </a:p>
        </p:txBody>
      </p:sp>
      <p:cxnSp>
        <p:nvCxnSpPr>
          <p:cNvPr id="298" name="Straight Arrow Connector 297" descr="Right pointing horizontal arrow.">
            <a:extLst>
              <a:ext uri="{FF2B5EF4-FFF2-40B4-BE49-F238E27FC236}">
                <a16:creationId xmlns:a16="http://schemas.microsoft.com/office/drawing/2014/main" id="{441FFBBC-A61E-43B0-AF6D-B57F62DA1606}"/>
              </a:ext>
            </a:extLst>
          </p:cNvPr>
          <p:cNvCxnSpPr>
            <a:cxnSpLocks/>
          </p:cNvCxnSpPr>
          <p:nvPr/>
        </p:nvCxnSpPr>
        <p:spPr>
          <a:xfrm>
            <a:off x="5246968" y="5096576"/>
            <a:ext cx="2093976" cy="0"/>
          </a:xfrm>
          <a:prstGeom prst="straightConnector1">
            <a:avLst/>
          </a:prstGeom>
          <a:ln w="15875">
            <a:solidFill>
              <a:schemeClr val="tx1"/>
            </a:solidFill>
            <a:headEnd type="arrow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9" name="TextBox 298">
            <a:extLst>
              <a:ext uri="{FF2B5EF4-FFF2-40B4-BE49-F238E27FC236}">
                <a16:creationId xmlns:a16="http://schemas.microsoft.com/office/drawing/2014/main" id="{E834FB81-933B-4202-A671-3545530E9333}"/>
              </a:ext>
            </a:extLst>
          </p:cNvPr>
          <p:cNvSpPr txBox="1"/>
          <p:nvPr/>
        </p:nvSpPr>
        <p:spPr>
          <a:xfrm>
            <a:off x="5617853" y="5055776"/>
            <a:ext cx="14879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/>
              <a:t>Authenticate</a:t>
            </a:r>
          </a:p>
        </p:txBody>
      </p:sp>
      <p:pic>
        <p:nvPicPr>
          <p:cNvPr id="60" name="Graphic 6" descr="AWS IAM Identity Center service icon.">
            <a:extLst>
              <a:ext uri="{FF2B5EF4-FFF2-40B4-BE49-F238E27FC236}">
                <a16:creationId xmlns:a16="http://schemas.microsoft.com/office/drawing/2014/main" id="{608A44BD-3A03-4139-85C8-865CC91E3B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rcRect/>
          <a:stretch/>
        </p:blipFill>
        <p:spPr bwMode="auto">
          <a:xfrm>
            <a:off x="3328992" y="4456826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" name="TextBox 9">
            <a:extLst>
              <a:ext uri="{FF2B5EF4-FFF2-40B4-BE49-F238E27FC236}">
                <a16:creationId xmlns:a16="http://schemas.microsoft.com/office/drawing/2014/main" id="{414D0A39-A3A2-4276-B842-00560A2FBF2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89267" y="5218826"/>
            <a:ext cx="15017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IAM 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Identity </a:t>
            </a:r>
            <a:r>
              <a:rPr lang="en-US" sz="1200">
                <a:latin typeface="Arial" panose="020B0604020202020204" pitchFamily="34" charset="0"/>
                <a:cs typeface="Arial" panose="020B0604020202020204" pitchFamily="34" charset="0"/>
              </a:rPr>
              <a:t>Center </a:t>
            </a:r>
          </a:p>
          <a:p>
            <a:pPr algn="ctr" eaLnBrk="1" hangingPunct="1"/>
            <a:r>
              <a:rPr lang="en-US" altLang="en-US" sz="1200">
                <a:latin typeface="Arial" panose="020B0604020202020204" pitchFamily="34" charset="0"/>
                <a:ea typeface="Amazon Ember" panose="020B0603020204020204" pitchFamily="34" charset="0"/>
                <a:cs typeface="Arial" panose="020B0604020202020204" pitchFamily="34" charset="0"/>
              </a:rPr>
              <a:t>directory</a:t>
            </a:r>
            <a:endParaRPr lang="en-US" altLang="en-US" sz="1000" dirty="0">
              <a:latin typeface="Arial" panose="020B0604020202020204" pitchFamily="34" charset="0"/>
              <a:ea typeface="Amazon Ember" panose="020B0603020204020204" pitchFamily="34" charset="0"/>
              <a:cs typeface="Arial" panose="020B0604020202020204" pitchFamily="34" charset="0"/>
            </a:endParaRPr>
          </a:p>
        </p:txBody>
      </p:sp>
      <p:sp>
        <p:nvSpPr>
          <p:cNvPr id="62" name="Rectangle 61" descr="Generic group.">
            <a:extLst>
              <a:ext uri="{FF2B5EF4-FFF2-40B4-BE49-F238E27FC236}">
                <a16:creationId xmlns:a16="http://schemas.microsoft.com/office/drawing/2014/main" id="{AF9B3EC8-38DA-4919-8920-13E850940310}"/>
              </a:ext>
            </a:extLst>
          </p:cNvPr>
          <p:cNvSpPr/>
          <p:nvPr/>
        </p:nvSpPr>
        <p:spPr>
          <a:xfrm>
            <a:off x="2198217" y="3863474"/>
            <a:ext cx="3002056" cy="2108916"/>
          </a:xfrm>
          <a:prstGeom prst="rect">
            <a:avLst/>
          </a:prstGeom>
          <a:noFill/>
          <a:ln w="15875">
            <a:solidFill>
              <a:srgbClr val="7D8998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Create and manage identities in AWS</a:t>
            </a:r>
            <a:endParaRPr lang="en-US" sz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346022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TextBox 152">
            <a:extLst>
              <a:ext uri="{FF2B5EF4-FFF2-40B4-BE49-F238E27FC236}">
                <a16:creationId xmlns:a16="http://schemas.microsoft.com/office/drawing/2014/main" id="{69E21DD6-3B04-4D80-9550-1C063AE0E58D}"/>
              </a:ext>
            </a:extLst>
          </p:cNvPr>
          <p:cNvSpPr txBox="1"/>
          <p:nvPr/>
        </p:nvSpPr>
        <p:spPr>
          <a:xfrm>
            <a:off x="11346929" y="404647"/>
            <a:ext cx="445987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AWS Security Reference Architecture</a:t>
            </a:r>
          </a:p>
          <a:p>
            <a:r>
              <a:rPr lang="en-US" sz="160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Deep dive: workforce identity management, </a:t>
            </a:r>
          </a:p>
          <a:p>
            <a:r>
              <a:rPr lang="en-US" sz="160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multi-account IAM federation</a:t>
            </a:r>
            <a:endParaRPr lang="en-US" sz="1600" dirty="0">
              <a:latin typeface="Amazon Ember" panose="020B0603020204020204" pitchFamily="34" charset="0"/>
              <a:ea typeface="Amazon Ember" panose="020B0603020204020204" pitchFamily="34" charset="0"/>
              <a:cs typeface="Amazon Ember" panose="020B0603020204020204" pitchFamily="34" charset="0"/>
            </a:endParaRPr>
          </a:p>
        </p:txBody>
      </p:sp>
      <p:pic>
        <p:nvPicPr>
          <p:cNvPr id="54" name="Graphic 53" descr="Simple AD resource icon for the AWS Directory Service service.">
            <a:extLst>
              <a:ext uri="{FF2B5EF4-FFF2-40B4-BE49-F238E27FC236}">
                <a16:creationId xmlns:a16="http://schemas.microsoft.com/office/drawing/2014/main" id="{E764AAEA-EE94-4AB3-ABD9-A0EE12F22B1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747039" y="4483529"/>
            <a:ext cx="914400" cy="914400"/>
          </a:xfrm>
          <a:prstGeom prst="rect">
            <a:avLst/>
          </a:prstGeom>
        </p:spPr>
      </p:pic>
      <p:sp>
        <p:nvSpPr>
          <p:cNvPr id="55" name="TextBox 15">
            <a:extLst>
              <a:ext uri="{FF2B5EF4-FFF2-40B4-BE49-F238E27FC236}">
                <a16:creationId xmlns:a16="http://schemas.microsoft.com/office/drawing/2014/main" id="{92B85178-1535-4D0F-9D19-1000F3B084C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32726" y="5397929"/>
            <a:ext cx="134302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1200">
                <a:latin typeface="Arial" panose="020B0604020202020204" pitchFamily="34" charset="0"/>
                <a:ea typeface="Amazon Ember" panose="020B0603020204020204" pitchFamily="34" charset="0"/>
                <a:cs typeface="Arial" panose="020B0604020202020204" pitchFamily="34" charset="0"/>
              </a:rPr>
              <a:t>Identity provider</a:t>
            </a:r>
            <a:endParaRPr lang="en-US" altLang="en-US" sz="1200" dirty="0">
              <a:latin typeface="Arial" panose="020B0604020202020204" pitchFamily="34" charset="0"/>
              <a:ea typeface="Amazon Ember" panose="020B0603020204020204" pitchFamily="34" charset="0"/>
              <a:cs typeface="Arial" panose="020B0604020202020204" pitchFamily="34" charset="0"/>
            </a:endParaRPr>
          </a:p>
        </p:txBody>
      </p:sp>
      <p:pic>
        <p:nvPicPr>
          <p:cNvPr id="56" name="Graphic 55" descr="SAML token resource icon for the General Icons category.">
            <a:extLst>
              <a:ext uri="{FF2B5EF4-FFF2-40B4-BE49-F238E27FC236}">
                <a16:creationId xmlns:a16="http://schemas.microsoft.com/office/drawing/2014/main" id="{810958A4-F57B-4B73-B02B-DE49D785E86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139625" y="3044480"/>
            <a:ext cx="914400" cy="914400"/>
          </a:xfrm>
          <a:prstGeom prst="rect">
            <a:avLst/>
          </a:prstGeom>
        </p:spPr>
      </p:pic>
      <p:sp>
        <p:nvSpPr>
          <p:cNvPr id="57" name="TextBox 35">
            <a:extLst>
              <a:ext uri="{FF2B5EF4-FFF2-40B4-BE49-F238E27FC236}">
                <a16:creationId xmlns:a16="http://schemas.microsoft.com/office/drawing/2014/main" id="{832FBE4D-D848-42AD-94E7-BF0AD235AC3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64426" y="3958880"/>
            <a:ext cx="1464798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1200">
                <a:latin typeface="Arial" panose="020B0604020202020204" pitchFamily="34" charset="0"/>
                <a:cs typeface="Arial" panose="020B0604020202020204" pitchFamily="34" charset="0"/>
              </a:rPr>
              <a:t>SAML federation</a:t>
            </a:r>
            <a:endParaRPr lang="en-US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8" name="Graphic 23" descr="Users resource icon for the General Icons category.">
            <a:extLst>
              <a:ext uri="{FF2B5EF4-FFF2-40B4-BE49-F238E27FC236}">
                <a16:creationId xmlns:a16="http://schemas.microsoft.com/office/drawing/2014/main" id="{548F8D8D-B3E7-49EE-AE17-2D1B6945D4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 bwMode="auto">
          <a:xfrm flipH="1">
            <a:off x="3402112" y="4483529"/>
            <a:ext cx="9144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9" name="TextBox 40">
            <a:extLst>
              <a:ext uri="{FF2B5EF4-FFF2-40B4-BE49-F238E27FC236}">
                <a16:creationId xmlns:a16="http://schemas.microsoft.com/office/drawing/2014/main" id="{849CDE0A-C179-4790-A85B-3DEBE5F7A85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14894" y="5397929"/>
            <a:ext cx="107315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1200">
                <a:latin typeface="Arial" panose="020B0604020202020204" pitchFamily="34" charset="0"/>
                <a:cs typeface="Arial" panose="020B0604020202020204" pitchFamily="34" charset="0"/>
              </a:rPr>
              <a:t>Users</a:t>
            </a:r>
          </a:p>
        </p:txBody>
      </p:sp>
      <p:pic>
        <p:nvPicPr>
          <p:cNvPr id="63" name="Graphic 62" descr="SAML token resource icon for the General Icons category.">
            <a:extLst>
              <a:ext uri="{FF2B5EF4-FFF2-40B4-BE49-F238E27FC236}">
                <a16:creationId xmlns:a16="http://schemas.microsoft.com/office/drawing/2014/main" id="{4FE2135A-FB16-4C04-A396-04B22F1CE38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139625" y="4483529"/>
            <a:ext cx="914400" cy="914400"/>
          </a:xfrm>
          <a:prstGeom prst="rect">
            <a:avLst/>
          </a:prstGeom>
        </p:spPr>
      </p:pic>
      <p:sp>
        <p:nvSpPr>
          <p:cNvPr id="64" name="TextBox 35">
            <a:extLst>
              <a:ext uri="{FF2B5EF4-FFF2-40B4-BE49-F238E27FC236}">
                <a16:creationId xmlns:a16="http://schemas.microsoft.com/office/drawing/2014/main" id="{FA67851B-9581-4374-8D1E-1FA7C2DC8A2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64426" y="5397929"/>
            <a:ext cx="1464798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1200">
                <a:latin typeface="Arial" panose="020B0604020202020204" pitchFamily="34" charset="0"/>
                <a:cs typeface="Arial" panose="020B0604020202020204" pitchFamily="34" charset="0"/>
              </a:rPr>
              <a:t>SAML federation</a:t>
            </a:r>
            <a:endParaRPr lang="en-US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5" name="Graphic 64" descr="SAML token resource icon for the General Icons category.">
            <a:extLst>
              <a:ext uri="{FF2B5EF4-FFF2-40B4-BE49-F238E27FC236}">
                <a16:creationId xmlns:a16="http://schemas.microsoft.com/office/drawing/2014/main" id="{4F03C188-F684-49C1-916C-66CC37BFB5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139625" y="6046403"/>
            <a:ext cx="914400" cy="914400"/>
          </a:xfrm>
          <a:prstGeom prst="rect">
            <a:avLst/>
          </a:prstGeom>
        </p:spPr>
      </p:pic>
      <p:sp>
        <p:nvSpPr>
          <p:cNvPr id="66" name="TextBox 35">
            <a:extLst>
              <a:ext uri="{FF2B5EF4-FFF2-40B4-BE49-F238E27FC236}">
                <a16:creationId xmlns:a16="http://schemas.microsoft.com/office/drawing/2014/main" id="{914DF8F0-0CB0-4AE7-9DEC-0120C5006E2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64426" y="6960803"/>
            <a:ext cx="1464798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1200">
                <a:latin typeface="Arial" panose="020B0604020202020204" pitchFamily="34" charset="0"/>
                <a:cs typeface="Arial" panose="020B0604020202020204" pitchFamily="34" charset="0"/>
              </a:rPr>
              <a:t>SAML federation</a:t>
            </a:r>
            <a:endParaRPr lang="en-US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7" name="Graphic 7" descr="Account resource icon for the AWS Organizations service">
            <a:extLst>
              <a:ext uri="{FF2B5EF4-FFF2-40B4-BE49-F238E27FC236}">
                <a16:creationId xmlns:a16="http://schemas.microsoft.com/office/drawing/2014/main" id="{D8AAC44A-F23B-4858-B72F-F44D1FF8AE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/>
        </p:blipFill>
        <p:spPr bwMode="auto">
          <a:xfrm>
            <a:off x="10655300" y="3101630"/>
            <a:ext cx="9144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8" name="TextBox 15">
            <a:extLst>
              <a:ext uri="{FF2B5EF4-FFF2-40B4-BE49-F238E27FC236}">
                <a16:creationId xmlns:a16="http://schemas.microsoft.com/office/drawing/2014/main" id="{6A5EC164-896C-4542-98F1-D2109F1884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594975" y="4016030"/>
            <a:ext cx="103505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1200">
                <a:latin typeface="Arial" panose="020B0604020202020204" pitchFamily="34" charset="0"/>
                <a:ea typeface="Amazon Ember" panose="020B0603020204020204" pitchFamily="34" charset="0"/>
                <a:cs typeface="Arial" panose="020B0604020202020204" pitchFamily="34" charset="0"/>
              </a:rPr>
              <a:t>Account 1</a:t>
            </a:r>
          </a:p>
        </p:txBody>
      </p:sp>
      <p:pic>
        <p:nvPicPr>
          <p:cNvPr id="69" name="Graphic 7" descr="Account resource icon for the AWS Organizations service">
            <a:extLst>
              <a:ext uri="{FF2B5EF4-FFF2-40B4-BE49-F238E27FC236}">
                <a16:creationId xmlns:a16="http://schemas.microsoft.com/office/drawing/2014/main" id="{0D803408-4587-4BAF-B7AD-91C69A541C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/>
        </p:blipFill>
        <p:spPr bwMode="auto">
          <a:xfrm>
            <a:off x="10655300" y="4550204"/>
            <a:ext cx="9144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0" name="TextBox 15">
            <a:extLst>
              <a:ext uri="{FF2B5EF4-FFF2-40B4-BE49-F238E27FC236}">
                <a16:creationId xmlns:a16="http://schemas.microsoft.com/office/drawing/2014/main" id="{00EC9A87-C317-40A9-AD48-DA29BEBC3E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594975" y="5464604"/>
            <a:ext cx="103505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1200">
                <a:latin typeface="Arial" panose="020B0604020202020204" pitchFamily="34" charset="0"/>
                <a:ea typeface="Amazon Ember" panose="020B0603020204020204" pitchFamily="34" charset="0"/>
                <a:cs typeface="Arial" panose="020B0604020202020204" pitchFamily="34" charset="0"/>
              </a:rPr>
              <a:t>Account 2</a:t>
            </a:r>
          </a:p>
        </p:txBody>
      </p:sp>
      <p:pic>
        <p:nvPicPr>
          <p:cNvPr id="71" name="Graphic 7" descr="Account resource icon for the AWS Organizations service">
            <a:extLst>
              <a:ext uri="{FF2B5EF4-FFF2-40B4-BE49-F238E27FC236}">
                <a16:creationId xmlns:a16="http://schemas.microsoft.com/office/drawing/2014/main" id="{8CDD8B91-D9BC-4230-A7FD-E73D63F3000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/>
        </p:blipFill>
        <p:spPr bwMode="auto">
          <a:xfrm>
            <a:off x="10655300" y="6103553"/>
            <a:ext cx="9144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2" name="TextBox 15">
            <a:extLst>
              <a:ext uri="{FF2B5EF4-FFF2-40B4-BE49-F238E27FC236}">
                <a16:creationId xmlns:a16="http://schemas.microsoft.com/office/drawing/2014/main" id="{31BDD4B1-DAD4-4F5A-B5AD-8382233624D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594975" y="7017953"/>
            <a:ext cx="103505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1200">
                <a:latin typeface="Arial" panose="020B0604020202020204" pitchFamily="34" charset="0"/>
                <a:ea typeface="Amazon Ember" panose="020B0603020204020204" pitchFamily="34" charset="0"/>
                <a:cs typeface="Arial" panose="020B0604020202020204" pitchFamily="34" charset="0"/>
              </a:rPr>
              <a:t>Account N</a:t>
            </a:r>
          </a:p>
        </p:txBody>
      </p:sp>
      <p:cxnSp>
        <p:nvCxnSpPr>
          <p:cNvPr id="73" name="Straight Arrow Connector 72" descr="Right pointing horizontal arrow.">
            <a:extLst>
              <a:ext uri="{FF2B5EF4-FFF2-40B4-BE49-F238E27FC236}">
                <a16:creationId xmlns:a16="http://schemas.microsoft.com/office/drawing/2014/main" id="{521AE14D-63F4-4AA6-B1C6-9A3E5592C3A6}"/>
              </a:ext>
            </a:extLst>
          </p:cNvPr>
          <p:cNvCxnSpPr>
            <a:cxnSpLocks/>
          </p:cNvCxnSpPr>
          <p:nvPr/>
        </p:nvCxnSpPr>
        <p:spPr>
          <a:xfrm>
            <a:off x="4364137" y="5006340"/>
            <a:ext cx="1430527" cy="0"/>
          </a:xfrm>
          <a:prstGeom prst="straightConnector1">
            <a:avLst/>
          </a:prstGeom>
          <a:ln w="15875">
            <a:solidFill>
              <a:schemeClr val="tx1"/>
            </a:solidFill>
            <a:headEnd type="none" w="med" len="sm"/>
            <a:tailEnd type="arrow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Freeform 59" descr="Ninety degree arrow pointing up to the right.">
            <a:extLst>
              <a:ext uri="{FF2B5EF4-FFF2-40B4-BE49-F238E27FC236}">
                <a16:creationId xmlns:a16="http://schemas.microsoft.com/office/drawing/2014/main" id="{098920BA-AF11-4A3B-810A-33F8F4EDB7D3}"/>
              </a:ext>
            </a:extLst>
          </p:cNvPr>
          <p:cNvSpPr/>
          <p:nvPr/>
        </p:nvSpPr>
        <p:spPr>
          <a:xfrm flipH="1">
            <a:off x="6156612" y="3562350"/>
            <a:ext cx="1997814" cy="797760"/>
          </a:xfrm>
          <a:custGeom>
            <a:avLst/>
            <a:gdLst>
              <a:gd name="connsiteX0" fmla="*/ 1371600 w 1371600"/>
              <a:gd name="connsiteY0" fmla="*/ 711200 h 711200"/>
              <a:gd name="connsiteX1" fmla="*/ 1371600 w 1371600"/>
              <a:gd name="connsiteY1" fmla="*/ 0 h 711200"/>
              <a:gd name="connsiteX2" fmla="*/ 0 w 1371600"/>
              <a:gd name="connsiteY2" fmla="*/ 0 h 711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71600" h="711200">
                <a:moveTo>
                  <a:pt x="1371600" y="711200"/>
                </a:moveTo>
                <a:lnTo>
                  <a:pt x="1371600" y="0"/>
                </a:lnTo>
                <a:lnTo>
                  <a:pt x="0" y="0"/>
                </a:lnTo>
              </a:path>
            </a:pathLst>
          </a:custGeom>
          <a:noFill/>
          <a:ln w="15875">
            <a:solidFill>
              <a:schemeClr val="tx1"/>
            </a:solidFill>
            <a:headEnd type="none" w="med" len="sm"/>
            <a:tailEnd type="arrow" w="med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75" name="Freeform 61" descr="Ninety degree arrow pointing down to the right.">
            <a:extLst>
              <a:ext uri="{FF2B5EF4-FFF2-40B4-BE49-F238E27FC236}">
                <a16:creationId xmlns:a16="http://schemas.microsoft.com/office/drawing/2014/main" id="{0CCE5B3C-DC68-4ACD-8398-E97F71011DE9}"/>
              </a:ext>
            </a:extLst>
          </p:cNvPr>
          <p:cNvSpPr/>
          <p:nvPr/>
        </p:nvSpPr>
        <p:spPr>
          <a:xfrm flipH="1" flipV="1">
            <a:off x="6156610" y="5770177"/>
            <a:ext cx="2002536" cy="795528"/>
          </a:xfrm>
          <a:custGeom>
            <a:avLst/>
            <a:gdLst>
              <a:gd name="connsiteX0" fmla="*/ 1371600 w 1371600"/>
              <a:gd name="connsiteY0" fmla="*/ 711200 h 711200"/>
              <a:gd name="connsiteX1" fmla="*/ 1371600 w 1371600"/>
              <a:gd name="connsiteY1" fmla="*/ 0 h 711200"/>
              <a:gd name="connsiteX2" fmla="*/ 0 w 1371600"/>
              <a:gd name="connsiteY2" fmla="*/ 0 h 711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71600" h="711200">
                <a:moveTo>
                  <a:pt x="1371600" y="711200"/>
                </a:moveTo>
                <a:lnTo>
                  <a:pt x="1371600" y="0"/>
                </a:lnTo>
                <a:lnTo>
                  <a:pt x="0" y="0"/>
                </a:lnTo>
              </a:path>
            </a:pathLst>
          </a:custGeom>
          <a:noFill/>
          <a:ln w="15875">
            <a:solidFill>
              <a:schemeClr val="tx1"/>
            </a:solidFill>
            <a:headEnd type="none" w="med" len="sm"/>
            <a:tailEnd type="arrow" w="med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cxnSp>
        <p:nvCxnSpPr>
          <p:cNvPr id="77" name="Straight Arrow Connector 76" descr="Right pointing horizontal arrow.">
            <a:extLst>
              <a:ext uri="{FF2B5EF4-FFF2-40B4-BE49-F238E27FC236}">
                <a16:creationId xmlns:a16="http://schemas.microsoft.com/office/drawing/2014/main" id="{C57BBA67-C4C8-49B8-A670-1CCFB693760D}"/>
              </a:ext>
            </a:extLst>
          </p:cNvPr>
          <p:cNvCxnSpPr>
            <a:cxnSpLocks/>
          </p:cNvCxnSpPr>
          <p:nvPr/>
        </p:nvCxnSpPr>
        <p:spPr>
          <a:xfrm>
            <a:off x="6709098" y="5007404"/>
            <a:ext cx="1430527" cy="0"/>
          </a:xfrm>
          <a:prstGeom prst="straightConnector1">
            <a:avLst/>
          </a:prstGeom>
          <a:ln w="15875">
            <a:solidFill>
              <a:schemeClr val="tx1"/>
            </a:solidFill>
            <a:headEnd type="none" w="med" len="sm"/>
            <a:tailEnd type="arrow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Straight Arrow Connector 77" descr="Right pointing horizontal arrow.">
            <a:extLst>
              <a:ext uri="{FF2B5EF4-FFF2-40B4-BE49-F238E27FC236}">
                <a16:creationId xmlns:a16="http://schemas.microsoft.com/office/drawing/2014/main" id="{BD95F3F1-FEE0-4C72-9677-5CCD4E223D1E}"/>
              </a:ext>
            </a:extLst>
          </p:cNvPr>
          <p:cNvCxnSpPr>
            <a:cxnSpLocks/>
          </p:cNvCxnSpPr>
          <p:nvPr/>
        </p:nvCxnSpPr>
        <p:spPr>
          <a:xfrm>
            <a:off x="9151235" y="3562350"/>
            <a:ext cx="1430527" cy="0"/>
          </a:xfrm>
          <a:prstGeom prst="straightConnector1">
            <a:avLst/>
          </a:prstGeom>
          <a:ln w="15875">
            <a:solidFill>
              <a:schemeClr val="tx1"/>
            </a:solidFill>
            <a:headEnd type="none" w="med" len="sm"/>
            <a:tailEnd type="arrow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Straight Arrow Connector 78" descr="Right pointing horizontal arrow.">
            <a:extLst>
              <a:ext uri="{FF2B5EF4-FFF2-40B4-BE49-F238E27FC236}">
                <a16:creationId xmlns:a16="http://schemas.microsoft.com/office/drawing/2014/main" id="{3665D334-D5EA-4750-8039-FD8BADE1D956}"/>
              </a:ext>
            </a:extLst>
          </p:cNvPr>
          <p:cNvCxnSpPr>
            <a:cxnSpLocks/>
          </p:cNvCxnSpPr>
          <p:nvPr/>
        </p:nvCxnSpPr>
        <p:spPr>
          <a:xfrm>
            <a:off x="9151235" y="5006340"/>
            <a:ext cx="1430527" cy="0"/>
          </a:xfrm>
          <a:prstGeom prst="straightConnector1">
            <a:avLst/>
          </a:prstGeom>
          <a:ln w="15875">
            <a:solidFill>
              <a:schemeClr val="tx1"/>
            </a:solidFill>
            <a:headEnd type="none" w="med" len="sm"/>
            <a:tailEnd type="arrow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Straight Arrow Connector 79" descr="Right pointing horizontal arrow.">
            <a:extLst>
              <a:ext uri="{FF2B5EF4-FFF2-40B4-BE49-F238E27FC236}">
                <a16:creationId xmlns:a16="http://schemas.microsoft.com/office/drawing/2014/main" id="{88D59D82-5383-4B67-8B89-7656B67B0481}"/>
              </a:ext>
            </a:extLst>
          </p:cNvPr>
          <p:cNvCxnSpPr>
            <a:cxnSpLocks/>
          </p:cNvCxnSpPr>
          <p:nvPr/>
        </p:nvCxnSpPr>
        <p:spPr>
          <a:xfrm>
            <a:off x="9151235" y="6565705"/>
            <a:ext cx="1430527" cy="0"/>
          </a:xfrm>
          <a:prstGeom prst="straightConnector1">
            <a:avLst/>
          </a:prstGeom>
          <a:ln w="15875">
            <a:solidFill>
              <a:schemeClr val="tx1"/>
            </a:solidFill>
            <a:headEnd type="none" w="med" len="sm"/>
            <a:tailEnd type="arrow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3657575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8827</TotalTime>
  <Words>2666</Words>
  <Application>Microsoft Macintosh PowerPoint</Application>
  <PresentationFormat>Custom</PresentationFormat>
  <Paragraphs>1264</Paragraphs>
  <Slides>31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9" baseType="lpstr">
      <vt:lpstr>-webkit-standard</vt:lpstr>
      <vt:lpstr>Amazon Ember</vt:lpstr>
      <vt:lpstr>Aptos</vt:lpstr>
      <vt:lpstr>Arial</vt:lpstr>
      <vt:lpstr>Calibri</vt:lpstr>
      <vt:lpstr>Calibri Light</vt:lpstr>
      <vt:lpstr>Consolas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Selamoglu, Handan</dc:creator>
  <cp:lastModifiedBy>Mukherjee, Avik</cp:lastModifiedBy>
  <cp:revision>73</cp:revision>
  <dcterms:created xsi:type="dcterms:W3CDTF">2023-11-03T19:59:11Z</dcterms:created>
  <dcterms:modified xsi:type="dcterms:W3CDTF">2026-03-02T16:12:56Z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19e68092-05df-4271-8e3e-b2a4c82ba797_Enabled">
    <vt:lpwstr>true</vt:lpwstr>
  </property>
  <property fmtid="{D5CDD505-2E9C-101B-9397-08002B2CF9AE}" pid="3" name="MSIP_Label_19e68092-05df-4271-8e3e-b2a4c82ba797_SetDate">
    <vt:lpwstr>2025-07-28T18:46:28Z</vt:lpwstr>
  </property>
  <property fmtid="{D5CDD505-2E9C-101B-9397-08002B2CF9AE}" pid="4" name="MSIP_Label_19e68092-05df-4271-8e3e-b2a4c82ba797_Method">
    <vt:lpwstr>Standard</vt:lpwstr>
  </property>
  <property fmtid="{D5CDD505-2E9C-101B-9397-08002B2CF9AE}" pid="5" name="MSIP_Label_19e68092-05df-4271-8e3e-b2a4c82ba797_Name">
    <vt:lpwstr>Amazon Confidential</vt:lpwstr>
  </property>
  <property fmtid="{D5CDD505-2E9C-101B-9397-08002B2CF9AE}" pid="6" name="MSIP_Label_19e68092-05df-4271-8e3e-b2a4c82ba797_SiteId">
    <vt:lpwstr>5280104a-472d-4538-9ccf-1e1d0efe8b1b</vt:lpwstr>
  </property>
  <property fmtid="{D5CDD505-2E9C-101B-9397-08002B2CF9AE}" pid="7" name="MSIP_Label_19e68092-05df-4271-8e3e-b2a4c82ba797_ActionId">
    <vt:lpwstr>a438accd-7456-4f8b-bff4-11267847d34e</vt:lpwstr>
  </property>
  <property fmtid="{D5CDD505-2E9C-101B-9397-08002B2CF9AE}" pid="8" name="MSIP_Label_19e68092-05df-4271-8e3e-b2a4c82ba797_ContentBits">
    <vt:lpwstr>0</vt:lpwstr>
  </property>
  <property fmtid="{D5CDD505-2E9C-101B-9397-08002B2CF9AE}" pid="9" name="MSIP_Label_19e68092-05df-4271-8e3e-b2a4c82ba797_Tag">
    <vt:lpwstr>50, 3, 0, 1</vt:lpwstr>
  </property>
</Properties>
</file>