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60" r:id="rId2"/>
    <p:sldId id="261" r:id="rId3"/>
    <p:sldId id="379" r:id="rId4"/>
    <p:sldId id="380" r:id="rId5"/>
    <p:sldId id="262" r:id="rId6"/>
  </p:sldIdLst>
  <p:sldSz cx="16459200" cy="16459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0000"/>
    <a:srgbClr val="950000"/>
    <a:srgbClr val="9504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25" autoAdjust="0"/>
    <p:restoredTop sz="94660"/>
  </p:normalViewPr>
  <p:slideViewPr>
    <p:cSldViewPr snapToGrid="0">
      <p:cViewPr varScale="1">
        <p:scale>
          <a:sx n="81" d="100"/>
          <a:sy n="81" d="100"/>
        </p:scale>
        <p:origin x="228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D4A412-52AA-4BE7-6392-C9981CCAE9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3AA72D-505D-3781-30E4-A73EE4F9B3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11FAB-37DA-4B27-9D0B-3DC028BEACD6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1002CD-9BDD-BD9D-1AC0-7864681A81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dd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16DDF3-FDA7-DD7A-0A23-6BCB426498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1FDD3-889C-4BF1-87C9-3F41CDE36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164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68C8D-03C9-4904-B486-ADA3A5216D63}" type="datetimeFigureOut">
              <a:rPr lang="en-US" smtClean="0"/>
              <a:t>6/29/26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dd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C7D1F-DB4B-43AD-B172-4D0C1CEA3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946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2693671"/>
            <a:ext cx="13990320" cy="5730240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8644891"/>
            <a:ext cx="12344400" cy="3973829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119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37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876300"/>
            <a:ext cx="3549015" cy="139484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876300"/>
            <a:ext cx="10441305" cy="139484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7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9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4103375"/>
            <a:ext cx="14196060" cy="6846569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1014715"/>
            <a:ext cx="14196060" cy="3600449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656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4381500"/>
            <a:ext cx="6995160" cy="10443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4381500"/>
            <a:ext cx="6995160" cy="10443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45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876304"/>
            <a:ext cx="14196060" cy="31813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4034791"/>
            <a:ext cx="6963012" cy="1977389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6012180"/>
            <a:ext cx="6963012" cy="88430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4034791"/>
            <a:ext cx="6997304" cy="1977389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6012180"/>
            <a:ext cx="6997304" cy="88430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6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E80717C-F03C-DF9D-60BF-5E64CF074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F99775D-1FB2-21D0-5A5E-1E3DAE88C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C1A9B4E-6C17-5085-C1F7-50E644785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193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75855" y="15255244"/>
            <a:ext cx="10231235" cy="8763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24310" y="15255244"/>
            <a:ext cx="4377690" cy="876300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D1480C3-43F6-4E70-A6E5-ED1B2786B23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5196339" y="15527134"/>
            <a:ext cx="585391" cy="348070"/>
          </a:xfrm>
          <a:prstGeom prst="rect">
            <a:avLst/>
          </a:prstGeom>
        </p:spPr>
      </p:pic>
      <p:sp>
        <p:nvSpPr>
          <p:cNvPr id="6" name="AWS copyright text">
            <a:extLst>
              <a:ext uri="{FF2B5EF4-FFF2-40B4-BE49-F238E27FC236}">
                <a16:creationId xmlns:a16="http://schemas.microsoft.com/office/drawing/2014/main" id="{99A37138-259D-4723-8420-6DEA119C53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5293" y="15624225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0337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097280"/>
            <a:ext cx="5308520" cy="384048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2369824"/>
            <a:ext cx="8332470" cy="11696700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4937760"/>
            <a:ext cx="5308520" cy="9147811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3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097280"/>
            <a:ext cx="5308520" cy="384048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2369824"/>
            <a:ext cx="8332470" cy="11696700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4937760"/>
            <a:ext cx="5308520" cy="9147811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58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876304"/>
            <a:ext cx="1419606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4381500"/>
            <a:ext cx="1419606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15255244"/>
            <a:ext cx="37033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15255244"/>
            <a:ext cx="55549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15255244"/>
            <a:ext cx="37033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8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aws.amazon.com/prescriptive-guidance/latest/security-reference-architecture/welcome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svg"/><Relationship Id="rId18" Type="http://schemas.openxmlformats.org/officeDocument/2006/relationships/image" Target="../media/image18.svg"/><Relationship Id="rId26" Type="http://schemas.openxmlformats.org/officeDocument/2006/relationships/image" Target="../media/image26.png"/><Relationship Id="rId3" Type="http://schemas.openxmlformats.org/officeDocument/2006/relationships/image" Target="../media/image3.svg"/><Relationship Id="rId21" Type="http://schemas.openxmlformats.org/officeDocument/2006/relationships/image" Target="../media/image21.svg"/><Relationship Id="rId7" Type="http://schemas.openxmlformats.org/officeDocument/2006/relationships/image" Target="../media/image7.svg"/><Relationship Id="rId12" Type="http://schemas.openxmlformats.org/officeDocument/2006/relationships/image" Target="../media/image12.svg"/><Relationship Id="rId17" Type="http://schemas.openxmlformats.org/officeDocument/2006/relationships/image" Target="../media/image17.svg"/><Relationship Id="rId25" Type="http://schemas.openxmlformats.org/officeDocument/2006/relationships/image" Target="../media/image25.png"/><Relationship Id="rId2" Type="http://schemas.openxmlformats.org/officeDocument/2006/relationships/image" Target="../media/image2.svg"/><Relationship Id="rId16" Type="http://schemas.openxmlformats.org/officeDocument/2006/relationships/image" Target="../media/image16.sv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1.svg"/><Relationship Id="rId24" Type="http://schemas.openxmlformats.org/officeDocument/2006/relationships/image" Target="../media/image24.pn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23" Type="http://schemas.openxmlformats.org/officeDocument/2006/relationships/image" Target="../media/image23.svg"/><Relationship Id="rId10" Type="http://schemas.openxmlformats.org/officeDocument/2006/relationships/image" Target="../media/image10.svg"/><Relationship Id="rId19" Type="http://schemas.openxmlformats.org/officeDocument/2006/relationships/image" Target="../media/image19.svg"/><Relationship Id="rId4" Type="http://schemas.openxmlformats.org/officeDocument/2006/relationships/image" Target="../media/image4.svg"/><Relationship Id="rId9" Type="http://schemas.openxmlformats.org/officeDocument/2006/relationships/image" Target="../media/image9.svg"/><Relationship Id="rId14" Type="http://schemas.openxmlformats.org/officeDocument/2006/relationships/image" Target="../media/image14.svg"/><Relationship Id="rId22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6.svg"/><Relationship Id="rId18" Type="http://schemas.openxmlformats.org/officeDocument/2006/relationships/image" Target="../media/image33.svg"/><Relationship Id="rId26" Type="http://schemas.openxmlformats.org/officeDocument/2006/relationships/image" Target="../media/image39.svg"/><Relationship Id="rId3" Type="http://schemas.openxmlformats.org/officeDocument/2006/relationships/image" Target="../media/image2.svg"/><Relationship Id="rId21" Type="http://schemas.openxmlformats.org/officeDocument/2006/relationships/image" Target="../media/image16.svg"/><Relationship Id="rId7" Type="http://schemas.openxmlformats.org/officeDocument/2006/relationships/image" Target="../media/image29.svg"/><Relationship Id="rId12" Type="http://schemas.openxmlformats.org/officeDocument/2006/relationships/image" Target="../media/image12.svg"/><Relationship Id="rId17" Type="http://schemas.openxmlformats.org/officeDocument/2006/relationships/image" Target="../media/image32.svg"/><Relationship Id="rId25" Type="http://schemas.openxmlformats.org/officeDocument/2006/relationships/image" Target="../media/image38.svg"/><Relationship Id="rId2" Type="http://schemas.openxmlformats.org/officeDocument/2006/relationships/image" Target="../media/image27.svg"/><Relationship Id="rId16" Type="http://schemas.openxmlformats.org/officeDocument/2006/relationships/image" Target="../media/image31.svg"/><Relationship Id="rId20" Type="http://schemas.openxmlformats.org/officeDocument/2006/relationships/image" Target="../media/image13.svg"/><Relationship Id="rId29" Type="http://schemas.openxmlformats.org/officeDocument/2006/relationships/image" Target="../media/image1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svg"/><Relationship Id="rId11" Type="http://schemas.openxmlformats.org/officeDocument/2006/relationships/image" Target="../media/image11.svg"/><Relationship Id="rId24" Type="http://schemas.openxmlformats.org/officeDocument/2006/relationships/image" Target="../media/image37.svg"/><Relationship Id="rId32" Type="http://schemas.openxmlformats.org/officeDocument/2006/relationships/image" Target="../media/image7.svg"/><Relationship Id="rId5" Type="http://schemas.openxmlformats.org/officeDocument/2006/relationships/image" Target="../media/image28.png"/><Relationship Id="rId15" Type="http://schemas.openxmlformats.org/officeDocument/2006/relationships/image" Target="../media/image30.svg"/><Relationship Id="rId23" Type="http://schemas.openxmlformats.org/officeDocument/2006/relationships/image" Target="../media/image36.svg"/><Relationship Id="rId28" Type="http://schemas.openxmlformats.org/officeDocument/2006/relationships/image" Target="../media/image18.svg"/><Relationship Id="rId10" Type="http://schemas.openxmlformats.org/officeDocument/2006/relationships/image" Target="../media/image4.svg"/><Relationship Id="rId19" Type="http://schemas.openxmlformats.org/officeDocument/2006/relationships/image" Target="../media/image34.svg"/><Relationship Id="rId31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0.svg"/><Relationship Id="rId14" Type="http://schemas.openxmlformats.org/officeDocument/2006/relationships/image" Target="../media/image20.svg"/><Relationship Id="rId22" Type="http://schemas.openxmlformats.org/officeDocument/2006/relationships/image" Target="../media/image35.svg"/><Relationship Id="rId27" Type="http://schemas.openxmlformats.org/officeDocument/2006/relationships/image" Target="../media/image40.svg"/><Relationship Id="rId30" Type="http://schemas.openxmlformats.org/officeDocument/2006/relationships/image" Target="../media/image4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prescriptive-guidance/" TargetMode="External"/><Relationship Id="rId2" Type="http://schemas.openxmlformats.org/officeDocument/2006/relationships/hyperlink" Target="https://aws.amazon.com/architecture/icons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aws.amazon.com/architectur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67A8E-C0D8-49A6-AD41-4969EDB3828A}"/>
              </a:ext>
            </a:extLst>
          </p:cNvPr>
          <p:cNvSpPr txBox="1">
            <a:spLocks/>
          </p:cNvSpPr>
          <p:nvPr/>
        </p:nvSpPr>
        <p:spPr>
          <a:xfrm>
            <a:off x="3081943" y="4532190"/>
            <a:ext cx="9464040" cy="30340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16459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92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2"/>
              </a:rPr>
              <a:t>AWS Security Reference Architecture</a:t>
            </a:r>
            <a:br>
              <a:rPr lang="en-US" sz="48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60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Diagram reference </a:t>
            </a:r>
            <a:endParaRPr lang="en-US" sz="6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8B154F-7CC5-4800-807D-3B505ED4C1F5}"/>
              </a:ext>
            </a:extLst>
          </p:cNvPr>
          <p:cNvSpPr txBox="1"/>
          <p:nvPr/>
        </p:nvSpPr>
        <p:spPr>
          <a:xfrm>
            <a:off x="3845336" y="8709499"/>
            <a:ext cx="8401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For the architecture description and usage, refer to the</a:t>
            </a:r>
          </a:p>
          <a:p>
            <a:pPr algn="ctr"/>
            <a:r>
              <a:rPr lang="en-US" sz="2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2"/>
              </a:rPr>
              <a:t>AWS Security Reference Architecture</a:t>
            </a:r>
            <a:endParaRPr lang="en-US" sz="24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387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9445A-A96D-4009-9856-B89B9A73D4CC}"/>
              </a:ext>
            </a:extLst>
          </p:cNvPr>
          <p:cNvSpPr txBox="1">
            <a:spLocks/>
          </p:cNvSpPr>
          <p:nvPr/>
        </p:nvSpPr>
        <p:spPr>
          <a:xfrm>
            <a:off x="3252486" y="5763786"/>
            <a:ext cx="9954228" cy="303403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6459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92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  <a:br>
              <a:rPr lang="en-US" sz="48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4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dives</a:t>
            </a:r>
            <a:endParaRPr lang="en-US" sz="6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340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EB82D-712F-0DE4-97D2-DDCDFF0FF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AF1346-9258-362C-E473-00FDBFBA481D}"/>
              </a:ext>
            </a:extLst>
          </p:cNvPr>
          <p:cNvSpPr/>
          <p:nvPr/>
        </p:nvSpPr>
        <p:spPr>
          <a:xfrm>
            <a:off x="639561" y="2231411"/>
            <a:ext cx="5168786" cy="28741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5594AE3-6AF2-28E5-E47D-F0FCA0376876}"/>
              </a:ext>
            </a:extLst>
          </p:cNvPr>
          <p:cNvGrpSpPr/>
          <p:nvPr/>
        </p:nvGrpSpPr>
        <p:grpSpPr>
          <a:xfrm>
            <a:off x="1792020" y="2533225"/>
            <a:ext cx="1134104" cy="616063"/>
            <a:chOff x="2248016" y="1915634"/>
            <a:chExt cx="1134104" cy="61606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A67EEB7-A241-D268-D2D0-DD4519212C88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01A99C6B-79A9-49B3-E08F-58CC97FC1C9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85FD8F7-27AD-7A3E-29EF-12C094222DE8}"/>
              </a:ext>
            </a:extLst>
          </p:cNvPr>
          <p:cNvGrpSpPr/>
          <p:nvPr/>
        </p:nvGrpSpPr>
        <p:grpSpPr>
          <a:xfrm>
            <a:off x="2625778" y="2443932"/>
            <a:ext cx="644414" cy="569276"/>
            <a:chOff x="10297579" y="5276566"/>
            <a:chExt cx="644414" cy="56927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A81F436-97EB-F97D-5C59-B2AC9ADCD694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D9C6157-136A-6943-590C-20A82EA6AED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9A1523B-1B2D-5DD3-B7B0-3C786D944856}"/>
              </a:ext>
            </a:extLst>
          </p:cNvPr>
          <p:cNvCxnSpPr>
            <a:cxnSpLocks/>
          </p:cNvCxnSpPr>
          <p:nvPr/>
        </p:nvCxnSpPr>
        <p:spPr>
          <a:xfrm>
            <a:off x="1977620" y="242960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9B4B36D-81FD-4017-772B-E963065F0BA1}"/>
              </a:ext>
            </a:extLst>
          </p:cNvPr>
          <p:cNvCxnSpPr>
            <a:cxnSpLocks/>
          </p:cNvCxnSpPr>
          <p:nvPr/>
        </p:nvCxnSpPr>
        <p:spPr>
          <a:xfrm>
            <a:off x="3247697" y="242960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A76B9A3-C877-07AE-7F49-13C4BAD113A2}"/>
              </a:ext>
            </a:extLst>
          </p:cNvPr>
          <p:cNvGrpSpPr/>
          <p:nvPr/>
        </p:nvGrpSpPr>
        <p:grpSpPr>
          <a:xfrm>
            <a:off x="387929" y="3577786"/>
            <a:ext cx="1740062" cy="970735"/>
            <a:chOff x="1775500" y="5078781"/>
            <a:chExt cx="1740062" cy="97073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A224E04-4EAE-6521-EB47-4AB75CF19160}"/>
                </a:ext>
              </a:extLst>
            </p:cNvPr>
            <p:cNvSpPr txBox="1"/>
            <p:nvPr/>
          </p:nvSpPr>
          <p:spPr>
            <a:xfrm>
              <a:off x="1775500" y="5526296"/>
              <a:ext cx="17400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</a:t>
              </a:r>
            </a:p>
            <a:p>
              <a:pPr algn="ctr"/>
              <a:r>
                <a:rPr lang="en-US" sz="1400" dirty="0"/>
                <a:t>GuardDuty</a:t>
              </a:r>
            </a:p>
          </p:txBody>
        </p:sp>
        <p:pic>
          <p:nvPicPr>
            <p:cNvPr id="13" name="Graphic 19">
              <a:extLst>
                <a:ext uri="{FF2B5EF4-FFF2-40B4-BE49-F238E27FC236}">
                  <a16:creationId xmlns:a16="http://schemas.microsoft.com/office/drawing/2014/main" id="{2271989D-59A0-4DAC-D878-AC15365787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 bwMode="auto">
            <a:xfrm>
              <a:off x="2435289" y="507878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A9748C8-4AD7-E979-E005-1E26E5836E7F}"/>
              </a:ext>
            </a:extLst>
          </p:cNvPr>
          <p:cNvGrpSpPr/>
          <p:nvPr/>
        </p:nvGrpSpPr>
        <p:grpSpPr>
          <a:xfrm>
            <a:off x="4366227" y="3586454"/>
            <a:ext cx="1364159" cy="1031076"/>
            <a:chOff x="5631354" y="5078781"/>
            <a:chExt cx="1364159" cy="103107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4120D1-C451-3C39-4578-DFC5D101F7E8}"/>
                </a:ext>
              </a:extLst>
            </p:cNvPr>
            <p:cNvSpPr txBox="1"/>
            <p:nvPr/>
          </p:nvSpPr>
          <p:spPr>
            <a:xfrm>
              <a:off x="5631354" y="5586637"/>
              <a:ext cx="13641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Firewall Manager</a:t>
              </a:r>
            </a:p>
          </p:txBody>
        </p:sp>
        <p:pic>
          <p:nvPicPr>
            <p:cNvPr id="16" name="Graphic 17">
              <a:extLst>
                <a:ext uri="{FF2B5EF4-FFF2-40B4-BE49-F238E27FC236}">
                  <a16:creationId xmlns:a16="http://schemas.microsoft.com/office/drawing/2014/main" id="{CF80FE3D-E3B5-B031-BBDA-F85EBBBB6E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6146833" y="507878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2FA1A96-E825-9D3E-D481-FEB2A781DE2D}"/>
              </a:ext>
            </a:extLst>
          </p:cNvPr>
          <p:cNvGrpSpPr/>
          <p:nvPr/>
        </p:nvGrpSpPr>
        <p:grpSpPr>
          <a:xfrm>
            <a:off x="1660847" y="3577786"/>
            <a:ext cx="1605724" cy="952550"/>
            <a:chOff x="3693352" y="5078781"/>
            <a:chExt cx="1605724" cy="95255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F8DA6AE-3D89-1642-CD47-D5B755ADEC96}"/>
                </a:ext>
              </a:extLst>
            </p:cNvPr>
            <p:cNvSpPr txBox="1"/>
            <p:nvPr/>
          </p:nvSpPr>
          <p:spPr>
            <a:xfrm>
              <a:off x="3693352" y="5508111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</a:t>
              </a:r>
            </a:p>
            <a:p>
              <a:pPr algn="ctr"/>
              <a:r>
                <a:rPr lang="en-US" sz="1400" dirty="0"/>
                <a:t>Security Hub CSPM </a:t>
              </a:r>
            </a:p>
          </p:txBody>
        </p:sp>
        <p:pic>
          <p:nvPicPr>
            <p:cNvPr id="19" name="Graphic 19">
              <a:extLst>
                <a:ext uri="{FF2B5EF4-FFF2-40B4-BE49-F238E27FC236}">
                  <a16:creationId xmlns:a16="http://schemas.microsoft.com/office/drawing/2014/main" id="{CE29518F-B6D7-65A3-AACA-B197AA4062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 bwMode="auto">
            <a:xfrm>
              <a:off x="4291061" y="507878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B953CC2-430C-DE2D-7B0B-616F9C5AC07E}"/>
              </a:ext>
            </a:extLst>
          </p:cNvPr>
          <p:cNvGrpSpPr/>
          <p:nvPr/>
        </p:nvGrpSpPr>
        <p:grpSpPr>
          <a:xfrm>
            <a:off x="630520" y="2406394"/>
            <a:ext cx="1364961" cy="965410"/>
            <a:chOff x="1523478" y="1290107"/>
            <a:chExt cx="1364961" cy="96541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0EEA002-553F-E842-B608-56F15FB3A581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Security Tooling</a:t>
              </a:r>
            </a:p>
            <a:p>
              <a:pPr algn="ctr"/>
              <a:r>
                <a:rPr lang="en-US" sz="1400" dirty="0"/>
                <a:t>account</a:t>
              </a:r>
            </a:p>
          </p:txBody>
        </p:sp>
        <p:pic>
          <p:nvPicPr>
            <p:cNvPr id="22" name="Graphic 7">
              <a:extLst>
                <a:ext uri="{FF2B5EF4-FFF2-40B4-BE49-F238E27FC236}">
                  <a16:creationId xmlns:a16="http://schemas.microsoft.com/office/drawing/2014/main" id="{E0787EB3-8175-4817-331B-5C42F0D1DD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C672E8AF-F7FA-5731-A87D-B4C8BEE15B36}"/>
              </a:ext>
            </a:extLst>
          </p:cNvPr>
          <p:cNvSpPr/>
          <p:nvPr/>
        </p:nvSpPr>
        <p:spPr>
          <a:xfrm>
            <a:off x="639563" y="5308070"/>
            <a:ext cx="6441843" cy="3924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487A855-77BA-0F30-1BFF-DB3BAEAA57B9}"/>
              </a:ext>
            </a:extLst>
          </p:cNvPr>
          <p:cNvGrpSpPr/>
          <p:nvPr/>
        </p:nvGrpSpPr>
        <p:grpSpPr>
          <a:xfrm>
            <a:off x="3609220" y="5505177"/>
            <a:ext cx="1571237" cy="1021655"/>
            <a:chOff x="5278903" y="2168132"/>
            <a:chExt cx="1187888" cy="759821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D533A3B-40C6-6D6F-1633-0F2C3A970CC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637897" y="2458053"/>
              <a:ext cx="469900" cy="46990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45AD15E-6FE4-3ABE-E458-619B4CB9D75B}"/>
                </a:ext>
              </a:extLst>
            </p:cNvPr>
            <p:cNvSpPr txBox="1"/>
            <p:nvPr/>
          </p:nvSpPr>
          <p:spPr>
            <a:xfrm>
              <a:off x="5278903" y="2168132"/>
              <a:ext cx="1187888" cy="22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Central logs</a:t>
              </a:r>
              <a:endParaRPr lang="en-US" sz="14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B09A076-5CC9-D1CB-26D6-CB16081AD7CC}"/>
              </a:ext>
            </a:extLst>
          </p:cNvPr>
          <p:cNvGrpSpPr/>
          <p:nvPr/>
        </p:nvGrpSpPr>
        <p:grpSpPr>
          <a:xfrm>
            <a:off x="1707984" y="5566315"/>
            <a:ext cx="1134104" cy="616063"/>
            <a:chOff x="2248016" y="1915634"/>
            <a:chExt cx="1134104" cy="61606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EEF4F61-870F-4FA7-EA70-45276F37A8F3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6ED141DA-B86C-032D-0F24-9F091BE8B66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B736C1C-C2EB-D7EC-9A77-FA380486F506}"/>
              </a:ext>
            </a:extLst>
          </p:cNvPr>
          <p:cNvGrpSpPr/>
          <p:nvPr/>
        </p:nvGrpSpPr>
        <p:grpSpPr>
          <a:xfrm>
            <a:off x="2541742" y="5477022"/>
            <a:ext cx="644414" cy="569276"/>
            <a:chOff x="10297579" y="5276566"/>
            <a:chExt cx="644414" cy="56927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7264707-989B-1A59-49D4-81197E6F3491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C7EFC624-2A0D-9027-F995-F4CF3079812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F29F9A0-2D9D-3935-D2D8-F07D9E0B5EA5}"/>
              </a:ext>
            </a:extLst>
          </p:cNvPr>
          <p:cNvCxnSpPr>
            <a:cxnSpLocks/>
          </p:cNvCxnSpPr>
          <p:nvPr/>
        </p:nvCxnSpPr>
        <p:spPr>
          <a:xfrm>
            <a:off x="1893584" y="546269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8841D7D-3E87-2872-273B-9C09E3068C3D}"/>
              </a:ext>
            </a:extLst>
          </p:cNvPr>
          <p:cNvCxnSpPr>
            <a:cxnSpLocks/>
          </p:cNvCxnSpPr>
          <p:nvPr/>
        </p:nvCxnSpPr>
        <p:spPr>
          <a:xfrm>
            <a:off x="3163661" y="546269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2269D03-C8A1-96A8-FB62-89ACA668053C}"/>
              </a:ext>
            </a:extLst>
          </p:cNvPr>
          <p:cNvSpPr txBox="1"/>
          <p:nvPr/>
        </p:nvSpPr>
        <p:spPr>
          <a:xfrm>
            <a:off x="2650360" y="6989758"/>
            <a:ext cx="1134101" cy="63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CloudFront access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7AF79BD-1446-9D0A-B052-197867E8F10A}"/>
              </a:ext>
            </a:extLst>
          </p:cNvPr>
          <p:cNvCxnSpPr>
            <a:cxnSpLocks/>
          </p:cNvCxnSpPr>
          <p:nvPr/>
        </p:nvCxnSpPr>
        <p:spPr>
          <a:xfrm flipV="1">
            <a:off x="3373772" y="6423102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BC57D3D-E2CF-9733-9A5A-C0FFC8C8BBE5}"/>
              </a:ext>
            </a:extLst>
          </p:cNvPr>
          <p:cNvGrpSpPr/>
          <p:nvPr/>
        </p:nvGrpSpPr>
        <p:grpSpPr>
          <a:xfrm>
            <a:off x="3794813" y="6588932"/>
            <a:ext cx="1195009" cy="1203445"/>
            <a:chOff x="5761661" y="3654810"/>
            <a:chExt cx="1195009" cy="120344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1DB104-2BDF-EECD-4680-E82EB2B11A84}"/>
                </a:ext>
              </a:extLst>
            </p:cNvPr>
            <p:cNvSpPr txBox="1"/>
            <p:nvPr/>
          </p:nvSpPr>
          <p:spPr>
            <a:xfrm>
              <a:off x="5761661" y="4224812"/>
              <a:ext cx="1195009" cy="633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/>
                <a:t>Global Accelerator flow logs</a:t>
              </a:r>
              <a:endParaRPr lang="en-US" sz="1400" dirty="0"/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EA214A6E-EB46-37BB-A461-D65C0C82629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55504" y="3654810"/>
              <a:ext cx="1" cy="52322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71BEE1B-3104-55F1-9E02-36031DAB4AA7}"/>
              </a:ext>
            </a:extLst>
          </p:cNvPr>
          <p:cNvGrpSpPr/>
          <p:nvPr/>
        </p:nvGrpSpPr>
        <p:grpSpPr>
          <a:xfrm>
            <a:off x="4224979" y="8193507"/>
            <a:ext cx="1195014" cy="931090"/>
            <a:chOff x="6631266" y="5206711"/>
            <a:chExt cx="1195014" cy="93109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9B7F8EF-4355-7891-C266-306B6B05FCD2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BE62B955-2B2D-9328-6D3F-B38CD837E2A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29099FB-F59F-89EA-AEE6-E780CE70784A}"/>
              </a:ext>
            </a:extLst>
          </p:cNvPr>
          <p:cNvCxnSpPr>
            <a:cxnSpLocks/>
          </p:cNvCxnSpPr>
          <p:nvPr/>
        </p:nvCxnSpPr>
        <p:spPr>
          <a:xfrm>
            <a:off x="924593" y="7947977"/>
            <a:ext cx="5943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1A24E9B-E170-3987-63CF-293DA500BA20}"/>
              </a:ext>
            </a:extLst>
          </p:cNvPr>
          <p:cNvGrpSpPr/>
          <p:nvPr/>
        </p:nvGrpSpPr>
        <p:grpSpPr>
          <a:xfrm>
            <a:off x="5234366" y="8160717"/>
            <a:ext cx="1147961" cy="920831"/>
            <a:chOff x="7712648" y="5206711"/>
            <a:chExt cx="1147961" cy="92083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D613B3D-2B8F-5487-F35A-3CB1B362050B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46" name="Graphic 23">
              <a:extLst>
                <a:ext uri="{FF2B5EF4-FFF2-40B4-BE49-F238E27FC236}">
                  <a16:creationId xmlns:a16="http://schemas.microsoft.com/office/drawing/2014/main" id="{8F4C382E-23BC-0F25-7E75-A0A50EC0CB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ED50CC-E59B-AD8F-385E-D55336EBEECF}"/>
              </a:ext>
            </a:extLst>
          </p:cNvPr>
          <p:cNvGrpSpPr/>
          <p:nvPr/>
        </p:nvGrpSpPr>
        <p:grpSpPr>
          <a:xfrm>
            <a:off x="1688887" y="8160717"/>
            <a:ext cx="932222" cy="931090"/>
            <a:chOff x="3519407" y="5206711"/>
            <a:chExt cx="932222" cy="93109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BC8B0DB-35DB-B62A-9207-1C88B4F2110A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49" name="Graphic 19">
              <a:extLst>
                <a:ext uri="{FF2B5EF4-FFF2-40B4-BE49-F238E27FC236}">
                  <a16:creationId xmlns:a16="http://schemas.microsoft.com/office/drawing/2014/main" id="{F64A6355-0DE6-3333-3BA6-37C50A0BEC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01C2793-5F81-F1AB-08FA-5ED5D5D459F7}"/>
              </a:ext>
            </a:extLst>
          </p:cNvPr>
          <p:cNvGrpSpPr/>
          <p:nvPr/>
        </p:nvGrpSpPr>
        <p:grpSpPr>
          <a:xfrm>
            <a:off x="2267148" y="8160717"/>
            <a:ext cx="1449440" cy="746424"/>
            <a:chOff x="4341273" y="5206711"/>
            <a:chExt cx="1449440" cy="74642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CC99B09-1E29-7EA1-FC12-556B08C415F7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52" name="Graphic 6">
              <a:extLst>
                <a:ext uri="{FF2B5EF4-FFF2-40B4-BE49-F238E27FC236}">
                  <a16:creationId xmlns:a16="http://schemas.microsoft.com/office/drawing/2014/main" id="{03FF4F84-2872-B1D8-D678-7DB987E3E4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DDFD46B-8E13-0BEA-C8E2-D6FCF02D0897}"/>
              </a:ext>
            </a:extLst>
          </p:cNvPr>
          <p:cNvGrpSpPr/>
          <p:nvPr/>
        </p:nvGrpSpPr>
        <p:grpSpPr>
          <a:xfrm>
            <a:off x="3319564" y="8160717"/>
            <a:ext cx="1081840" cy="746424"/>
            <a:chOff x="5587035" y="5206711"/>
            <a:chExt cx="1081840" cy="74642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516DC18-E500-7E60-D4EF-C8977F825987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55" name="Graphic 8">
              <a:extLst>
                <a:ext uri="{FF2B5EF4-FFF2-40B4-BE49-F238E27FC236}">
                  <a16:creationId xmlns:a16="http://schemas.microsoft.com/office/drawing/2014/main" id="{18DDE365-C306-51CF-7CA4-45411EBA7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FB2E571-02D2-803E-6439-EBFE5C96C93F}"/>
              </a:ext>
            </a:extLst>
          </p:cNvPr>
          <p:cNvGrpSpPr/>
          <p:nvPr/>
        </p:nvGrpSpPr>
        <p:grpSpPr>
          <a:xfrm>
            <a:off x="778006" y="8160717"/>
            <a:ext cx="1033252" cy="931090"/>
            <a:chOff x="2404134" y="5206711"/>
            <a:chExt cx="1033252" cy="931090"/>
          </a:xfrm>
        </p:grpSpPr>
        <p:pic>
          <p:nvPicPr>
            <p:cNvPr id="57" name="Graphic 19">
              <a:extLst>
                <a:ext uri="{FF2B5EF4-FFF2-40B4-BE49-F238E27FC236}">
                  <a16:creationId xmlns:a16="http://schemas.microsoft.com/office/drawing/2014/main" id="{4CC9D2F6-6B6F-5D97-A3D6-9B57035FF7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8F938DB-5FB3-C1A5-7D0F-056756694669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57CB615-0E9B-6890-AC23-735A93247D36}"/>
              </a:ext>
            </a:extLst>
          </p:cNvPr>
          <p:cNvGrpSpPr/>
          <p:nvPr/>
        </p:nvGrpSpPr>
        <p:grpSpPr>
          <a:xfrm>
            <a:off x="553244" y="5483638"/>
            <a:ext cx="1364961" cy="965410"/>
            <a:chOff x="1523478" y="1290107"/>
            <a:chExt cx="1364961" cy="965410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29B14FC-68DC-1545-CFA0-5E173622E42B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Log Archive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61" name="Graphic 7">
              <a:extLst>
                <a:ext uri="{FF2B5EF4-FFF2-40B4-BE49-F238E27FC236}">
                  <a16:creationId xmlns:a16="http://schemas.microsoft.com/office/drawing/2014/main" id="{F66FA493-3F53-A729-A1E1-4AAAB537A7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B8F9E01-D57D-EA4C-8B54-24FED13AD192}"/>
              </a:ext>
            </a:extLst>
          </p:cNvPr>
          <p:cNvCxnSpPr>
            <a:cxnSpLocks/>
          </p:cNvCxnSpPr>
          <p:nvPr/>
        </p:nvCxnSpPr>
        <p:spPr>
          <a:xfrm flipH="1" flipV="1">
            <a:off x="4705491" y="6447312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1DEDCD22-A0A2-5BB0-4438-55C0806F5B46}"/>
              </a:ext>
            </a:extLst>
          </p:cNvPr>
          <p:cNvSpPr txBox="1"/>
          <p:nvPr/>
        </p:nvSpPr>
        <p:spPr>
          <a:xfrm>
            <a:off x="4939210" y="6989758"/>
            <a:ext cx="1134101" cy="45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AWS WAF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262F700-8113-D6D4-DA3B-EBF24DD57C2C}"/>
              </a:ext>
            </a:extLst>
          </p:cNvPr>
          <p:cNvSpPr txBox="1"/>
          <p:nvPr/>
        </p:nvSpPr>
        <p:spPr>
          <a:xfrm>
            <a:off x="1150248" y="1697653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Security</a:t>
            </a:r>
          </a:p>
        </p:txBody>
      </p:sp>
      <p:pic>
        <p:nvPicPr>
          <p:cNvPr id="65" name="Graphic 17">
            <a:extLst>
              <a:ext uri="{FF2B5EF4-FFF2-40B4-BE49-F238E27FC236}">
                <a16:creationId xmlns:a16="http://schemas.microsoft.com/office/drawing/2014/main" id="{460F8638-79CD-A390-3C60-10106DE1CEBA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608617" y="1623388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614B33B8-6689-48F7-1983-E989920B0843}"/>
              </a:ext>
            </a:extLst>
          </p:cNvPr>
          <p:cNvSpPr txBox="1"/>
          <p:nvPr/>
        </p:nvSpPr>
        <p:spPr>
          <a:xfrm>
            <a:off x="9335233" y="1697653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Infrastructure</a:t>
            </a:r>
          </a:p>
        </p:txBody>
      </p:sp>
      <p:pic>
        <p:nvPicPr>
          <p:cNvPr id="67" name="Graphic 17">
            <a:extLst>
              <a:ext uri="{FF2B5EF4-FFF2-40B4-BE49-F238E27FC236}">
                <a16:creationId xmlns:a16="http://schemas.microsoft.com/office/drawing/2014/main" id="{390A43BB-BA32-5084-2644-4F54B96BD50A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8794222" y="1623388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78D971D9-4C40-0D5A-0396-0D0B648BBBBC}"/>
              </a:ext>
            </a:extLst>
          </p:cNvPr>
          <p:cNvSpPr/>
          <p:nvPr/>
        </p:nvSpPr>
        <p:spPr>
          <a:xfrm>
            <a:off x="8901837" y="2230855"/>
            <a:ext cx="6591349" cy="418728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AEC5C7F5-4F54-4451-3E21-FB6F7D3D4F84}"/>
              </a:ext>
            </a:extLst>
          </p:cNvPr>
          <p:cNvGrpSpPr/>
          <p:nvPr/>
        </p:nvGrpSpPr>
        <p:grpSpPr>
          <a:xfrm>
            <a:off x="10147776" y="4262730"/>
            <a:ext cx="1777293" cy="945296"/>
            <a:chOff x="8660488" y="5369452"/>
            <a:chExt cx="1777293" cy="945296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5BF2E53-D800-FD58-860F-A41EB744E0FC}"/>
                </a:ext>
              </a:extLst>
            </p:cNvPr>
            <p:cNvSpPr txBox="1"/>
            <p:nvPr/>
          </p:nvSpPr>
          <p:spPr>
            <a:xfrm>
              <a:off x="8660488" y="5791528"/>
              <a:ext cx="17772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Shield </a:t>
              </a:r>
            </a:p>
            <a:p>
              <a:pPr algn="ctr"/>
              <a:r>
                <a:rPr lang="en-US" sz="1400" dirty="0"/>
                <a:t>Advanced</a:t>
              </a:r>
            </a:p>
          </p:txBody>
        </p: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6487D4DE-E011-AC33-859C-F89DB833217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347745" y="5369452"/>
              <a:ext cx="457200" cy="457200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9B08E23-71FE-E015-FA94-E881A53A84AC}"/>
              </a:ext>
            </a:extLst>
          </p:cNvPr>
          <p:cNvGrpSpPr/>
          <p:nvPr/>
        </p:nvGrpSpPr>
        <p:grpSpPr>
          <a:xfrm>
            <a:off x="9785930" y="2517382"/>
            <a:ext cx="1134104" cy="616063"/>
            <a:chOff x="2248016" y="1915634"/>
            <a:chExt cx="1134104" cy="616063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1A5B79F-7771-00FC-76B6-D753B63D2137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9801A23A-4E61-8317-4E49-2379353D24B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2725898-6467-C5A3-0D2E-0CD359BBCD30}"/>
              </a:ext>
            </a:extLst>
          </p:cNvPr>
          <p:cNvGrpSpPr/>
          <p:nvPr/>
        </p:nvGrpSpPr>
        <p:grpSpPr>
          <a:xfrm>
            <a:off x="10619688" y="2428089"/>
            <a:ext cx="644414" cy="569276"/>
            <a:chOff x="10297579" y="5276566"/>
            <a:chExt cx="644414" cy="569276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2436E77-F2A1-B731-F90B-176127AEE1FB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2DF40120-4BA5-2FE1-B663-6253D4A94BA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9DC500B-5A26-ED8F-0C7D-8BB16DC518DF}"/>
              </a:ext>
            </a:extLst>
          </p:cNvPr>
          <p:cNvCxnSpPr>
            <a:cxnSpLocks/>
          </p:cNvCxnSpPr>
          <p:nvPr/>
        </p:nvCxnSpPr>
        <p:spPr>
          <a:xfrm flipH="1">
            <a:off x="11253098" y="2430516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C1663D0-D5B1-1F0D-4600-B4E9BBAC43AC}"/>
              </a:ext>
            </a:extLst>
          </p:cNvPr>
          <p:cNvCxnSpPr>
            <a:cxnSpLocks/>
          </p:cNvCxnSpPr>
          <p:nvPr/>
        </p:nvCxnSpPr>
        <p:spPr>
          <a:xfrm>
            <a:off x="9918153" y="2430516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9DE14C3B-5042-355B-8822-9B015BB1CB5D}"/>
              </a:ext>
            </a:extLst>
          </p:cNvPr>
          <p:cNvGrpSpPr/>
          <p:nvPr/>
        </p:nvGrpSpPr>
        <p:grpSpPr>
          <a:xfrm>
            <a:off x="9219497" y="3606682"/>
            <a:ext cx="1675989" cy="971235"/>
            <a:chOff x="7773427" y="4160867"/>
            <a:chExt cx="1675989" cy="971235"/>
          </a:xfrm>
        </p:grpSpPr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75778AE8-F6E2-54E9-1E25-1D72E62CB2FD}"/>
                </a:ext>
              </a:extLst>
            </p:cNvPr>
            <p:cNvCxnSpPr>
              <a:cxnSpLocks/>
            </p:cNvCxnSpPr>
            <p:nvPr/>
          </p:nvCxnSpPr>
          <p:spPr>
            <a:xfrm rot="20483727" flipV="1">
              <a:off x="8737386" y="4374965"/>
              <a:ext cx="685800" cy="7230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7D1EEDD-59DB-56C2-7711-9FEFBF040433}"/>
                </a:ext>
              </a:extLst>
            </p:cNvPr>
            <p:cNvSpPr txBox="1"/>
            <p:nvPr/>
          </p:nvSpPr>
          <p:spPr>
            <a:xfrm rot="20483727">
              <a:off x="8704934" y="4160867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DNS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 dirty="0"/>
                <a:t>logs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239A455-9314-53F9-0118-A26FEA78B7EA}"/>
                </a:ext>
              </a:extLst>
            </p:cNvPr>
            <p:cNvSpPr txBox="1"/>
            <p:nvPr/>
          </p:nvSpPr>
          <p:spPr>
            <a:xfrm>
              <a:off x="7773427" y="4608882"/>
              <a:ext cx="1560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</a:t>
              </a:r>
            </a:p>
            <a:p>
              <a:pPr algn="ctr"/>
              <a:r>
                <a:rPr lang="en-US" sz="1400" dirty="0"/>
                <a:t>Route 53</a:t>
              </a:r>
            </a:p>
          </p:txBody>
        </p:sp>
        <p:pic>
          <p:nvPicPr>
            <p:cNvPr id="82" name="Graphic 21">
              <a:extLst>
                <a:ext uri="{FF2B5EF4-FFF2-40B4-BE49-F238E27FC236}">
                  <a16:creationId xmlns:a16="http://schemas.microsoft.com/office/drawing/2014/main" id="{ECFCF51C-CC9F-91EE-F386-A5EFEECDB7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8325893" y="416999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57F3ED31-0AFA-2FEE-CFC2-FC4D19A0B372}"/>
              </a:ext>
            </a:extLst>
          </p:cNvPr>
          <p:cNvGrpSpPr/>
          <p:nvPr/>
        </p:nvGrpSpPr>
        <p:grpSpPr>
          <a:xfrm>
            <a:off x="12253474" y="4290265"/>
            <a:ext cx="1462846" cy="955964"/>
            <a:chOff x="10633764" y="5358784"/>
            <a:chExt cx="1462846" cy="955964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D383F7F9-AC7E-B336-248D-2800875DAA4B}"/>
                </a:ext>
              </a:extLst>
            </p:cNvPr>
            <p:cNvSpPr txBox="1"/>
            <p:nvPr/>
          </p:nvSpPr>
          <p:spPr>
            <a:xfrm>
              <a:off x="10633764" y="5791528"/>
              <a:ext cx="1462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Certificate Manager</a:t>
              </a:r>
            </a:p>
          </p:txBody>
        </p:sp>
        <p:pic>
          <p:nvPicPr>
            <p:cNvPr id="88" name="Graphic 20">
              <a:extLst>
                <a:ext uri="{FF2B5EF4-FFF2-40B4-BE49-F238E27FC236}">
                  <a16:creationId xmlns:a16="http://schemas.microsoft.com/office/drawing/2014/main" id="{F2214760-21A0-A4B8-07D6-122E47EF62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 bwMode="auto">
            <a:xfrm>
              <a:off x="11121789" y="535878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533FB16-7E03-247F-0ED0-E6772285A65F}"/>
              </a:ext>
            </a:extLst>
          </p:cNvPr>
          <p:cNvGrpSpPr/>
          <p:nvPr/>
        </p:nvGrpSpPr>
        <p:grpSpPr>
          <a:xfrm>
            <a:off x="8711184" y="2411285"/>
            <a:ext cx="1364961" cy="965410"/>
            <a:chOff x="1523478" y="1290107"/>
            <a:chExt cx="1364961" cy="965410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8CC08A00-A81E-DBD1-8A78-18ACDF16A508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Network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91" name="Graphic 7">
              <a:extLst>
                <a:ext uri="{FF2B5EF4-FFF2-40B4-BE49-F238E27FC236}">
                  <a16:creationId xmlns:a16="http://schemas.microsoft.com/office/drawing/2014/main" id="{CCFFD3F4-A1D8-5132-730F-8016F1E303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69BE02C0-50E4-9B8B-BBC3-17B6EEEC5B65}"/>
              </a:ext>
            </a:extLst>
          </p:cNvPr>
          <p:cNvGrpSpPr/>
          <p:nvPr/>
        </p:nvGrpSpPr>
        <p:grpSpPr>
          <a:xfrm>
            <a:off x="13092733" y="3548545"/>
            <a:ext cx="1447500" cy="1028523"/>
            <a:chOff x="11646663" y="4140830"/>
            <a:chExt cx="1447500" cy="1028523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79D1ACC-9609-1897-5FB0-82002462ED15}"/>
                </a:ext>
              </a:extLst>
            </p:cNvPr>
            <p:cNvSpPr txBox="1"/>
            <p:nvPr/>
          </p:nvSpPr>
          <p:spPr>
            <a:xfrm>
              <a:off x="11646663" y="4646133"/>
              <a:ext cx="10971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</a:t>
              </a:r>
            </a:p>
            <a:p>
              <a:pPr algn="ctr"/>
              <a:r>
                <a:rPr lang="en-US" sz="1400" dirty="0"/>
                <a:t>WAF</a:t>
              </a:r>
            </a:p>
          </p:txBody>
        </p:sp>
        <p:pic>
          <p:nvPicPr>
            <p:cNvPr id="86" name="Graphic 8">
              <a:extLst>
                <a:ext uri="{FF2B5EF4-FFF2-40B4-BE49-F238E27FC236}">
                  <a16:creationId xmlns:a16="http://schemas.microsoft.com/office/drawing/2014/main" id="{9A65CA49-5442-4DA1-A036-21BD4CD2D9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11948378" y="4174728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57637861-0E12-81E8-8207-8E44B1B332C1}"/>
                </a:ext>
              </a:extLst>
            </p:cNvPr>
            <p:cNvGrpSpPr/>
            <p:nvPr/>
          </p:nvGrpSpPr>
          <p:grpSpPr>
            <a:xfrm>
              <a:off x="12349681" y="4140830"/>
              <a:ext cx="744482" cy="453842"/>
              <a:chOff x="7071080" y="2825461"/>
              <a:chExt cx="744482" cy="453842"/>
            </a:xfrm>
          </p:grpSpPr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B877FE5B-D411-D7EF-751B-4BC7894A8C91}"/>
                  </a:ext>
                </a:extLst>
              </p:cNvPr>
              <p:cNvCxnSpPr>
                <a:cxnSpLocks/>
              </p:cNvCxnSpPr>
              <p:nvPr/>
            </p:nvCxnSpPr>
            <p:spPr>
              <a:xfrm rot="20483727" flipV="1">
                <a:off x="7114655" y="3028530"/>
                <a:ext cx="685800" cy="723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1399498C-6406-EF3D-F842-113C367B5C10}"/>
                  </a:ext>
                </a:extLst>
              </p:cNvPr>
              <p:cNvSpPr txBox="1"/>
              <p:nvPr/>
            </p:nvSpPr>
            <p:spPr>
              <a:xfrm rot="20483727">
                <a:off x="7071080" y="2825461"/>
                <a:ext cx="744482" cy="45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Access</a:t>
                </a:r>
              </a:p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l</a:t>
                </a:r>
                <a:r>
                  <a:rPr lang="en-US" sz="1400"/>
                  <a:t>ogs</a:t>
                </a:r>
                <a:endParaRPr lang="en-US" sz="1400" dirty="0"/>
              </a:p>
            </p:txBody>
          </p:sp>
        </p:grp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5103E9DA-A343-2AB3-CD55-651374CC27F7}"/>
              </a:ext>
            </a:extLst>
          </p:cNvPr>
          <p:cNvGrpSpPr/>
          <p:nvPr/>
        </p:nvGrpSpPr>
        <p:grpSpPr>
          <a:xfrm>
            <a:off x="11063184" y="3561363"/>
            <a:ext cx="1780073" cy="995846"/>
            <a:chOff x="9655214" y="4115548"/>
            <a:chExt cx="1780073" cy="995846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C183B48-705E-6B51-32F3-CBA4870F2F89}"/>
                </a:ext>
              </a:extLst>
            </p:cNvPr>
            <p:cNvSpPr txBox="1"/>
            <p:nvPr/>
          </p:nvSpPr>
          <p:spPr>
            <a:xfrm>
              <a:off x="9655214" y="4588174"/>
              <a:ext cx="17285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</a:t>
              </a:r>
            </a:p>
            <a:p>
              <a:pPr algn="ctr"/>
              <a:r>
                <a:rPr lang="en-US" sz="1400" dirty="0"/>
                <a:t>CloudFront</a:t>
              </a:r>
            </a:p>
          </p:txBody>
        </p:sp>
        <p:pic>
          <p:nvPicPr>
            <p:cNvPr id="84" name="Graphic 19">
              <a:extLst>
                <a:ext uri="{FF2B5EF4-FFF2-40B4-BE49-F238E27FC236}">
                  <a16:creationId xmlns:a16="http://schemas.microsoft.com/office/drawing/2014/main" id="{3D4409C8-CF86-994E-5F64-1F1F059DA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/>
          </p:blipFill>
          <p:spPr bwMode="auto">
            <a:xfrm>
              <a:off x="10290902" y="416999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774F4A-3294-E524-C054-4B53BA00C679}"/>
                </a:ext>
              </a:extLst>
            </p:cNvPr>
            <p:cNvSpPr txBox="1"/>
            <p:nvPr/>
          </p:nvSpPr>
          <p:spPr>
            <a:xfrm rot="20483727">
              <a:off x="10690805" y="4115548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Access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 dirty="0"/>
                <a:t>logs</a:t>
              </a:r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D8B6BAB9-371D-5A93-E467-571728ADDA6A}"/>
                </a:ext>
              </a:extLst>
            </p:cNvPr>
            <p:cNvCxnSpPr>
              <a:cxnSpLocks/>
            </p:cNvCxnSpPr>
            <p:nvPr/>
          </p:nvCxnSpPr>
          <p:spPr>
            <a:xfrm rot="20483727" flipV="1">
              <a:off x="10722378" y="4334655"/>
              <a:ext cx="685800" cy="7230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23ACB697-C626-AEAC-FF08-6C3BF1A8AC2D}"/>
              </a:ext>
            </a:extLst>
          </p:cNvPr>
          <p:cNvCxnSpPr>
            <a:cxnSpLocks/>
          </p:cNvCxnSpPr>
          <p:nvPr/>
        </p:nvCxnSpPr>
        <p:spPr>
          <a:xfrm>
            <a:off x="9036984" y="5378487"/>
            <a:ext cx="6309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5216EA7-CCA3-018C-90C2-354819462B20}"/>
              </a:ext>
            </a:extLst>
          </p:cNvPr>
          <p:cNvSpPr/>
          <p:nvPr/>
        </p:nvSpPr>
        <p:spPr>
          <a:xfrm>
            <a:off x="9286141" y="3485347"/>
            <a:ext cx="5762182" cy="1767874"/>
          </a:xfrm>
          <a:prstGeom prst="rect">
            <a:avLst/>
          </a:prstGeom>
          <a:noFill/>
          <a:ln w="15875">
            <a:solidFill>
              <a:srgbClr val="7D89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>
              <a:defRPr/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306511AB-254E-9778-4901-DF25A07B2ED2}"/>
              </a:ext>
            </a:extLst>
          </p:cNvPr>
          <p:cNvSpPr txBox="1"/>
          <p:nvPr/>
        </p:nvSpPr>
        <p:spPr>
          <a:xfrm>
            <a:off x="1150248" y="9584688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PCI Workload</a:t>
            </a:r>
          </a:p>
        </p:txBody>
      </p:sp>
      <p:pic>
        <p:nvPicPr>
          <p:cNvPr id="160" name="Graphic 17">
            <a:extLst>
              <a:ext uri="{FF2B5EF4-FFF2-40B4-BE49-F238E27FC236}">
                <a16:creationId xmlns:a16="http://schemas.microsoft.com/office/drawing/2014/main" id="{4BFBF284-94BC-D88A-42AD-C73B230793F0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608617" y="9510423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Rectangle 164">
            <a:extLst>
              <a:ext uri="{FF2B5EF4-FFF2-40B4-BE49-F238E27FC236}">
                <a16:creationId xmlns:a16="http://schemas.microsoft.com/office/drawing/2014/main" id="{9AF33495-13F8-6B77-47DB-1328CAFA6003}"/>
              </a:ext>
            </a:extLst>
          </p:cNvPr>
          <p:cNvSpPr/>
          <p:nvPr/>
        </p:nvSpPr>
        <p:spPr>
          <a:xfrm>
            <a:off x="387929" y="1518732"/>
            <a:ext cx="15835744" cy="1414802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B662E17A-D324-A93C-67BA-7D6758DA89C6}"/>
              </a:ext>
            </a:extLst>
          </p:cNvPr>
          <p:cNvSpPr txBox="1"/>
          <p:nvPr/>
        </p:nvSpPr>
        <p:spPr>
          <a:xfrm>
            <a:off x="11372931" y="451905"/>
            <a:ext cx="4908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PCI DSS, organization architecture</a:t>
            </a:r>
          </a:p>
        </p:txBody>
      </p: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6FA7B067-29BF-161B-18D2-E5375765ABB2}"/>
              </a:ext>
            </a:extLst>
          </p:cNvPr>
          <p:cNvGrpSpPr/>
          <p:nvPr/>
        </p:nvGrpSpPr>
        <p:grpSpPr>
          <a:xfrm>
            <a:off x="553244" y="598475"/>
            <a:ext cx="2662767" cy="762000"/>
            <a:chOff x="553242" y="376803"/>
            <a:chExt cx="2662767" cy="762000"/>
          </a:xfrm>
        </p:grpSpPr>
        <p:pic>
          <p:nvPicPr>
            <p:cNvPr id="168" name="Graphic 6">
              <a:extLst>
                <a:ext uri="{FF2B5EF4-FFF2-40B4-BE49-F238E27FC236}">
                  <a16:creationId xmlns:a16="http://schemas.microsoft.com/office/drawing/2014/main" id="{05881AC9-9334-0609-10CF-06C6EFBDF0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553242" y="376803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9" name="TextBox 9">
              <a:extLst>
                <a:ext uri="{FF2B5EF4-FFF2-40B4-BE49-F238E27FC236}">
                  <a16:creationId xmlns:a16="http://schemas.microsoft.com/office/drawing/2014/main" id="{EC4B1829-30A0-74A1-52A5-58641DB965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2872" y="570128"/>
              <a:ext cx="2243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Organization</a:t>
              </a:r>
            </a:p>
          </p:txBody>
        </p:sp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79C9C8B2-F77E-515A-64D5-970588424594}"/>
              </a:ext>
            </a:extLst>
          </p:cNvPr>
          <p:cNvSpPr/>
          <p:nvPr/>
        </p:nvSpPr>
        <p:spPr>
          <a:xfrm>
            <a:off x="8931153" y="6644497"/>
            <a:ext cx="6562033" cy="33403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3072AB50-17C2-1F28-95C6-C01C04600362}"/>
              </a:ext>
            </a:extLst>
          </p:cNvPr>
          <p:cNvGrpSpPr/>
          <p:nvPr/>
        </p:nvGrpSpPr>
        <p:grpSpPr>
          <a:xfrm>
            <a:off x="10127262" y="6795395"/>
            <a:ext cx="1134104" cy="616063"/>
            <a:chOff x="2248016" y="1915634"/>
            <a:chExt cx="1134104" cy="616063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CBB04B98-9267-34B4-062B-648ED912B2FE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141" name="Graphic 140">
              <a:extLst>
                <a:ext uri="{FF2B5EF4-FFF2-40B4-BE49-F238E27FC236}">
                  <a16:creationId xmlns:a16="http://schemas.microsoft.com/office/drawing/2014/main" id="{3D6F777E-3E7A-94FE-4BF0-A51260714EF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51F62E5E-4259-E6DF-63DE-AF3918FD78C8}"/>
              </a:ext>
            </a:extLst>
          </p:cNvPr>
          <p:cNvGrpSpPr/>
          <p:nvPr/>
        </p:nvGrpSpPr>
        <p:grpSpPr>
          <a:xfrm>
            <a:off x="10961020" y="6706104"/>
            <a:ext cx="644414" cy="569276"/>
            <a:chOff x="10297579" y="5276566"/>
            <a:chExt cx="644414" cy="569276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32FDC2A1-0799-759A-77D1-313412A2D3E7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024BDA6D-D3E8-9900-6683-BC0D3986646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238F5690-5238-490A-4EC1-EA4477A90B10}"/>
              </a:ext>
            </a:extLst>
          </p:cNvPr>
          <p:cNvCxnSpPr>
            <a:cxnSpLocks/>
          </p:cNvCxnSpPr>
          <p:nvPr/>
        </p:nvCxnSpPr>
        <p:spPr>
          <a:xfrm>
            <a:off x="10312862" y="669177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26B4D6B8-A531-32DF-461E-C3C91BF113ED}"/>
              </a:ext>
            </a:extLst>
          </p:cNvPr>
          <p:cNvCxnSpPr>
            <a:cxnSpLocks/>
          </p:cNvCxnSpPr>
          <p:nvPr/>
        </p:nvCxnSpPr>
        <p:spPr>
          <a:xfrm>
            <a:off x="11582939" y="669177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6A50280D-888E-DA72-3650-A965FB0C47DB}"/>
              </a:ext>
            </a:extLst>
          </p:cNvPr>
          <p:cNvCxnSpPr>
            <a:cxnSpLocks/>
          </p:cNvCxnSpPr>
          <p:nvPr/>
        </p:nvCxnSpPr>
        <p:spPr>
          <a:xfrm>
            <a:off x="9786063" y="8668108"/>
            <a:ext cx="491376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2730BC85-C618-0F9F-CA0A-1CDC6BA902FA}"/>
              </a:ext>
            </a:extLst>
          </p:cNvPr>
          <p:cNvGrpSpPr/>
          <p:nvPr/>
        </p:nvGrpSpPr>
        <p:grpSpPr>
          <a:xfrm>
            <a:off x="8936417" y="6714650"/>
            <a:ext cx="1364961" cy="965410"/>
            <a:chOff x="1523478" y="1290107"/>
            <a:chExt cx="1364961" cy="965410"/>
          </a:xfrm>
        </p:grpSpPr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0883E96D-B776-AD32-3AA5-EB862765945E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Shared Services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151" name="Graphic 7">
              <a:extLst>
                <a:ext uri="{FF2B5EF4-FFF2-40B4-BE49-F238E27FC236}">
                  <a16:creationId xmlns:a16="http://schemas.microsoft.com/office/drawing/2014/main" id="{E06C0C07-0A95-4892-5816-9841D63FFD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44BE4111-F110-7272-9BEA-29DE2F76126D}"/>
              </a:ext>
            </a:extLst>
          </p:cNvPr>
          <p:cNvGrpSpPr/>
          <p:nvPr/>
        </p:nvGrpSpPr>
        <p:grpSpPr>
          <a:xfrm>
            <a:off x="9870015" y="7698620"/>
            <a:ext cx="1431687" cy="978445"/>
            <a:chOff x="7542917" y="8502745"/>
            <a:chExt cx="1431687" cy="978445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5BC472AB-4958-513F-1C87-89BF4F83113E}"/>
                </a:ext>
              </a:extLst>
            </p:cNvPr>
            <p:cNvSpPr txBox="1"/>
            <p:nvPr/>
          </p:nvSpPr>
          <p:spPr>
            <a:xfrm>
              <a:off x="7542917" y="8957970"/>
              <a:ext cx="14316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Systems </a:t>
              </a:r>
            </a:p>
            <a:p>
              <a:pPr algn="ctr"/>
              <a:r>
                <a:rPr lang="en-US" sz="1400" dirty="0"/>
                <a:t>Manager</a:t>
              </a:r>
            </a:p>
          </p:txBody>
        </p:sp>
        <p:pic>
          <p:nvPicPr>
            <p:cNvPr id="152" name="Graphic 15">
              <a:extLst>
                <a:ext uri="{FF2B5EF4-FFF2-40B4-BE49-F238E27FC236}">
                  <a16:creationId xmlns:a16="http://schemas.microsoft.com/office/drawing/2014/main" id="{0957BFD9-0752-3F92-4A8D-C54FFFA292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 bwMode="auto">
            <a:xfrm>
              <a:off x="8106786" y="85027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9A21A2CD-7ECF-1B11-8E46-2BC559D51865}"/>
              </a:ext>
            </a:extLst>
          </p:cNvPr>
          <p:cNvGrpSpPr/>
          <p:nvPr/>
        </p:nvGrpSpPr>
        <p:grpSpPr>
          <a:xfrm>
            <a:off x="10967512" y="7701436"/>
            <a:ext cx="2301904" cy="959926"/>
            <a:chOff x="9160111" y="8502745"/>
            <a:chExt cx="2301904" cy="959926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BAACB7DB-F697-5003-B3FA-E0E50055AA3F}"/>
                </a:ext>
              </a:extLst>
            </p:cNvPr>
            <p:cNvSpPr txBox="1"/>
            <p:nvPr/>
          </p:nvSpPr>
          <p:spPr>
            <a:xfrm>
              <a:off x="9160111" y="8939451"/>
              <a:ext cx="2301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Directory </a:t>
              </a:r>
            </a:p>
            <a:p>
              <a:pPr algn="ctr"/>
              <a:r>
                <a:rPr lang="en-US" sz="1400" dirty="0"/>
                <a:t>Service</a:t>
              </a:r>
            </a:p>
          </p:txBody>
        </p:sp>
        <p:pic>
          <p:nvPicPr>
            <p:cNvPr id="153" name="Graphic 7">
              <a:extLst>
                <a:ext uri="{FF2B5EF4-FFF2-40B4-BE49-F238E27FC236}">
                  <a16:creationId xmlns:a16="http://schemas.microsoft.com/office/drawing/2014/main" id="{6537CCEC-A95C-2627-0484-26A3060FA3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10113442" y="85027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DF7E4D2F-9A3B-CCC9-E9F6-13A7CE5A7D94}"/>
              </a:ext>
            </a:extLst>
          </p:cNvPr>
          <p:cNvGrpSpPr/>
          <p:nvPr/>
        </p:nvGrpSpPr>
        <p:grpSpPr>
          <a:xfrm>
            <a:off x="12088487" y="6689275"/>
            <a:ext cx="2301904" cy="955047"/>
            <a:chOff x="10642417" y="7376810"/>
            <a:chExt cx="2301904" cy="955047"/>
          </a:xfrm>
        </p:grpSpPr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F36005DA-2151-A273-9382-9F74BCFEAA19}"/>
                </a:ext>
              </a:extLst>
            </p:cNvPr>
            <p:cNvSpPr txBox="1"/>
            <p:nvPr/>
          </p:nvSpPr>
          <p:spPr>
            <a:xfrm>
              <a:off x="10642417" y="7808637"/>
              <a:ext cx="2301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IAM Identity Center (delegated)</a:t>
              </a:r>
            </a:p>
          </p:txBody>
        </p:sp>
        <p:pic>
          <p:nvPicPr>
            <p:cNvPr id="154" name="Graphic 19">
              <a:extLst>
                <a:ext uri="{FF2B5EF4-FFF2-40B4-BE49-F238E27FC236}">
                  <a16:creationId xmlns:a16="http://schemas.microsoft.com/office/drawing/2014/main" id="{3AA9360C-98C3-C2F1-1FDC-6812975886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 bwMode="auto">
            <a:xfrm>
              <a:off x="11545601" y="7376810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F18AA25E-038B-CBF6-6ECA-110610202EA1}"/>
              </a:ext>
            </a:extLst>
          </p:cNvPr>
          <p:cNvGrpSpPr/>
          <p:nvPr/>
        </p:nvGrpSpPr>
        <p:grpSpPr>
          <a:xfrm>
            <a:off x="12600646" y="7697708"/>
            <a:ext cx="2502004" cy="868706"/>
            <a:chOff x="11154576" y="8766243"/>
            <a:chExt cx="2502004" cy="868706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50E76D21-3434-7128-D985-0C2B2A9A5735}"/>
                </a:ext>
              </a:extLst>
            </p:cNvPr>
            <p:cNvSpPr txBox="1"/>
            <p:nvPr/>
          </p:nvSpPr>
          <p:spPr>
            <a:xfrm>
              <a:off x="11154576" y="9111729"/>
              <a:ext cx="2502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Managed</a:t>
              </a:r>
            </a:p>
            <a:p>
              <a:pPr algn="ctr"/>
              <a:r>
                <a:rPr lang="en-US" sz="1400" dirty="0"/>
                <a:t>Microsoft AD</a:t>
              </a:r>
            </a:p>
          </p:txBody>
        </p:sp>
        <p:pic>
          <p:nvPicPr>
            <p:cNvPr id="155" name="Graphic 154">
              <a:extLst>
                <a:ext uri="{FF2B5EF4-FFF2-40B4-BE49-F238E27FC236}">
                  <a16:creationId xmlns:a16="http://schemas.microsoft.com/office/drawing/2014/main" id="{B85F7867-0201-553A-BF1A-D853A54FA74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2215348" y="8766243"/>
              <a:ext cx="457200" cy="457200"/>
            </a:xfrm>
            <a:prstGeom prst="rect">
              <a:avLst/>
            </a:prstGeom>
          </p:spPr>
        </p:pic>
      </p:grpSp>
      <p:grpSp>
        <p:nvGrpSpPr>
          <p:cNvPr id="354" name="Group 353">
            <a:extLst>
              <a:ext uri="{FF2B5EF4-FFF2-40B4-BE49-F238E27FC236}">
                <a16:creationId xmlns:a16="http://schemas.microsoft.com/office/drawing/2014/main" id="{2F501100-EB3D-A6C2-5B95-8F3418BB7F46}"/>
              </a:ext>
            </a:extLst>
          </p:cNvPr>
          <p:cNvGrpSpPr/>
          <p:nvPr/>
        </p:nvGrpSpPr>
        <p:grpSpPr>
          <a:xfrm>
            <a:off x="1792020" y="14794490"/>
            <a:ext cx="3373063" cy="684623"/>
            <a:chOff x="952319" y="15560221"/>
            <a:chExt cx="3373063" cy="684623"/>
          </a:xfrm>
          <a:solidFill>
            <a:srgbClr val="B10000">
              <a:alpha val="45882"/>
            </a:srgbClr>
          </a:solidFill>
        </p:grpSpPr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21C31C33-C0F8-008A-4893-6FE184237725}"/>
                </a:ext>
              </a:extLst>
            </p:cNvPr>
            <p:cNvSpPr/>
            <p:nvPr/>
          </p:nvSpPr>
          <p:spPr>
            <a:xfrm>
              <a:off x="952319" y="15560221"/>
              <a:ext cx="3373063" cy="684623"/>
            </a:xfrm>
            <a:prstGeom prst="rect">
              <a:avLst/>
            </a:prstGeom>
            <a:grpFill/>
            <a:ln w="34925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855157BF-5F9A-17D3-0B66-64B06AD4E4B3}"/>
                </a:ext>
              </a:extLst>
            </p:cNvPr>
            <p:cNvSpPr txBox="1"/>
            <p:nvPr/>
          </p:nvSpPr>
          <p:spPr>
            <a:xfrm>
              <a:off x="952319" y="15582906"/>
              <a:ext cx="314719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Cat-1: CDE Account (Stroes, Process and Transmits CHD</a:t>
              </a:r>
            </a:p>
          </p:txBody>
        </p:sp>
      </p:grpSp>
      <p:sp>
        <p:nvSpPr>
          <p:cNvPr id="355" name="TextBox 354">
            <a:extLst>
              <a:ext uri="{FF2B5EF4-FFF2-40B4-BE49-F238E27FC236}">
                <a16:creationId xmlns:a16="http://schemas.microsoft.com/office/drawing/2014/main" id="{78955F68-C3F2-EF54-BBD9-9C85439D8452}"/>
              </a:ext>
            </a:extLst>
          </p:cNvPr>
          <p:cNvSpPr txBox="1"/>
          <p:nvPr/>
        </p:nvSpPr>
        <p:spPr>
          <a:xfrm>
            <a:off x="544696" y="14820800"/>
            <a:ext cx="1247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Legend: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A1C0E224-B50A-1553-B4C4-EFDAB0F77FCA}"/>
              </a:ext>
            </a:extLst>
          </p:cNvPr>
          <p:cNvGrpSpPr/>
          <p:nvPr/>
        </p:nvGrpSpPr>
        <p:grpSpPr>
          <a:xfrm>
            <a:off x="6168626" y="8160717"/>
            <a:ext cx="1033252" cy="931090"/>
            <a:chOff x="2404134" y="5206711"/>
            <a:chExt cx="1033252" cy="931090"/>
          </a:xfrm>
        </p:grpSpPr>
        <p:pic>
          <p:nvPicPr>
            <p:cNvPr id="117" name="Graphic 19">
              <a:extLst>
                <a:ext uri="{FF2B5EF4-FFF2-40B4-BE49-F238E27FC236}">
                  <a16:creationId xmlns:a16="http://schemas.microsoft.com/office/drawing/2014/main" id="{11168746-0E15-C8D2-4057-5C6A184D5B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1EB7FD29-4174-CC90-7187-4FF05F9335BF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519D58AD-3358-F367-386A-EC2321E9E90A}"/>
              </a:ext>
            </a:extLst>
          </p:cNvPr>
          <p:cNvGrpSpPr/>
          <p:nvPr/>
        </p:nvGrpSpPr>
        <p:grpSpPr>
          <a:xfrm>
            <a:off x="12516287" y="8894468"/>
            <a:ext cx="1195014" cy="931090"/>
            <a:chOff x="6631266" y="5206711"/>
            <a:chExt cx="1195014" cy="931090"/>
          </a:xfrm>
        </p:grpSpPr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6EE6ADB0-BED7-C467-306F-F1F0B6D28573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180" name="Graphic 179">
              <a:extLst>
                <a:ext uri="{FF2B5EF4-FFF2-40B4-BE49-F238E27FC236}">
                  <a16:creationId xmlns:a16="http://schemas.microsoft.com/office/drawing/2014/main" id="{B7148D73-8E9F-9FFA-8076-2A7EAEF8B95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4AE5AF49-FE93-61E0-19B7-BCE410D36CF4}"/>
              </a:ext>
            </a:extLst>
          </p:cNvPr>
          <p:cNvGrpSpPr/>
          <p:nvPr/>
        </p:nvGrpSpPr>
        <p:grpSpPr>
          <a:xfrm>
            <a:off x="13525674" y="8894468"/>
            <a:ext cx="1147961" cy="920831"/>
            <a:chOff x="7712648" y="5206711"/>
            <a:chExt cx="1147961" cy="920831"/>
          </a:xfrm>
        </p:grpSpPr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AFEFAE9A-912F-FD18-AF2A-1791A465505E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183" name="Graphic 23">
              <a:extLst>
                <a:ext uri="{FF2B5EF4-FFF2-40B4-BE49-F238E27FC236}">
                  <a16:creationId xmlns:a16="http://schemas.microsoft.com/office/drawing/2014/main" id="{DED65421-EF2F-8D90-627F-F213376D81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595DC154-2EB3-4E34-91D9-38EE3B93970A}"/>
              </a:ext>
            </a:extLst>
          </p:cNvPr>
          <p:cNvGrpSpPr/>
          <p:nvPr/>
        </p:nvGrpSpPr>
        <p:grpSpPr>
          <a:xfrm>
            <a:off x="10558456" y="8894468"/>
            <a:ext cx="1449440" cy="746424"/>
            <a:chOff x="4341273" y="5206711"/>
            <a:chExt cx="1449440" cy="746424"/>
          </a:xfrm>
        </p:grpSpPr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CD1F22AF-FEC3-B731-69C8-C6E9EA1B4819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187" name="Graphic 6">
              <a:extLst>
                <a:ext uri="{FF2B5EF4-FFF2-40B4-BE49-F238E27FC236}">
                  <a16:creationId xmlns:a16="http://schemas.microsoft.com/office/drawing/2014/main" id="{E417EDF2-29F6-83C4-E48D-4FA1E39830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AA5E0D75-931E-2CEB-A353-4F6DBAF57528}"/>
              </a:ext>
            </a:extLst>
          </p:cNvPr>
          <p:cNvGrpSpPr/>
          <p:nvPr/>
        </p:nvGrpSpPr>
        <p:grpSpPr>
          <a:xfrm>
            <a:off x="11610872" y="8894468"/>
            <a:ext cx="1081840" cy="746424"/>
            <a:chOff x="5587035" y="5206711"/>
            <a:chExt cx="1081840" cy="746424"/>
          </a:xfrm>
        </p:grpSpPr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A8788FC6-E2ED-44CE-2748-AF925F274FE4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190" name="Graphic 8">
              <a:extLst>
                <a:ext uri="{FF2B5EF4-FFF2-40B4-BE49-F238E27FC236}">
                  <a16:creationId xmlns:a16="http://schemas.microsoft.com/office/drawing/2014/main" id="{212C7E61-F9E5-EAFD-31C9-1F3482EC47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D7BFAFCC-7C6A-6574-7669-CB3EF216A8D0}"/>
              </a:ext>
            </a:extLst>
          </p:cNvPr>
          <p:cNvGrpSpPr/>
          <p:nvPr/>
        </p:nvGrpSpPr>
        <p:grpSpPr>
          <a:xfrm>
            <a:off x="9069314" y="8894468"/>
            <a:ext cx="1033252" cy="931090"/>
            <a:chOff x="2404134" y="5206711"/>
            <a:chExt cx="1033252" cy="931090"/>
          </a:xfrm>
        </p:grpSpPr>
        <p:pic>
          <p:nvPicPr>
            <p:cNvPr id="192" name="Graphic 19">
              <a:extLst>
                <a:ext uri="{FF2B5EF4-FFF2-40B4-BE49-F238E27FC236}">
                  <a16:creationId xmlns:a16="http://schemas.microsoft.com/office/drawing/2014/main" id="{287FD466-7EA1-D8DA-685D-C6757F8977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6F3C35BF-22AE-1364-8C95-D0B501B60BE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D056A8F2-11DC-9DD7-C8B1-8F42176E104C}"/>
              </a:ext>
            </a:extLst>
          </p:cNvPr>
          <p:cNvGrpSpPr/>
          <p:nvPr/>
        </p:nvGrpSpPr>
        <p:grpSpPr>
          <a:xfrm>
            <a:off x="14459934" y="8894468"/>
            <a:ext cx="1033252" cy="931090"/>
            <a:chOff x="2404134" y="5206711"/>
            <a:chExt cx="1033252" cy="931090"/>
          </a:xfrm>
        </p:grpSpPr>
        <p:pic>
          <p:nvPicPr>
            <p:cNvPr id="195" name="Graphic 19">
              <a:extLst>
                <a:ext uri="{FF2B5EF4-FFF2-40B4-BE49-F238E27FC236}">
                  <a16:creationId xmlns:a16="http://schemas.microsoft.com/office/drawing/2014/main" id="{D1765507-961B-D5D3-3A4F-0A7FBD453D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20AA3255-9046-494E-CF49-6DE8E30CAD7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964A8E0C-BD40-ACD2-E86C-866CFECCD1B9}"/>
              </a:ext>
            </a:extLst>
          </p:cNvPr>
          <p:cNvGrpSpPr/>
          <p:nvPr/>
        </p:nvGrpSpPr>
        <p:grpSpPr>
          <a:xfrm>
            <a:off x="9918153" y="8894468"/>
            <a:ext cx="932222" cy="931090"/>
            <a:chOff x="3519407" y="5206711"/>
            <a:chExt cx="932222" cy="931090"/>
          </a:xfrm>
        </p:grpSpPr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C1FC44F2-0603-C796-3CFD-3D87811ABC9B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199" name="Graphic 19">
              <a:extLst>
                <a:ext uri="{FF2B5EF4-FFF2-40B4-BE49-F238E27FC236}">
                  <a16:creationId xmlns:a16="http://schemas.microsoft.com/office/drawing/2014/main" id="{17E90547-215C-0D1E-75E8-6559F24BE9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997B660C-BF16-BE19-EACF-0B984518C653}"/>
              </a:ext>
            </a:extLst>
          </p:cNvPr>
          <p:cNvGrpSpPr/>
          <p:nvPr/>
        </p:nvGrpSpPr>
        <p:grpSpPr>
          <a:xfrm>
            <a:off x="12348810" y="5378487"/>
            <a:ext cx="1195014" cy="931090"/>
            <a:chOff x="6631266" y="5206711"/>
            <a:chExt cx="1195014" cy="931090"/>
          </a:xfrm>
        </p:grpSpPr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46FA1895-BA54-F6C2-F9E4-5A349836B017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202" name="Graphic 201">
              <a:extLst>
                <a:ext uri="{FF2B5EF4-FFF2-40B4-BE49-F238E27FC236}">
                  <a16:creationId xmlns:a16="http://schemas.microsoft.com/office/drawing/2014/main" id="{79AABA62-F3F5-E3DC-24C6-A17E511B2A7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3F3C599B-828C-597F-36CD-D538659D8972}"/>
              </a:ext>
            </a:extLst>
          </p:cNvPr>
          <p:cNvGrpSpPr/>
          <p:nvPr/>
        </p:nvGrpSpPr>
        <p:grpSpPr>
          <a:xfrm>
            <a:off x="13358197" y="5378487"/>
            <a:ext cx="1147961" cy="920831"/>
            <a:chOff x="7712648" y="5206711"/>
            <a:chExt cx="1147961" cy="920831"/>
          </a:xfrm>
        </p:grpSpPr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5FD30637-9DB8-BF1C-AA28-F35436999B38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205" name="Graphic 23">
              <a:extLst>
                <a:ext uri="{FF2B5EF4-FFF2-40B4-BE49-F238E27FC236}">
                  <a16:creationId xmlns:a16="http://schemas.microsoft.com/office/drawing/2014/main" id="{920223A3-5983-F56B-AE03-68DDE5685A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A7535E26-1C52-80DA-8327-E9217A8FF077}"/>
              </a:ext>
            </a:extLst>
          </p:cNvPr>
          <p:cNvGrpSpPr/>
          <p:nvPr/>
        </p:nvGrpSpPr>
        <p:grpSpPr>
          <a:xfrm>
            <a:off x="10390979" y="5378487"/>
            <a:ext cx="1449440" cy="746424"/>
            <a:chOff x="4341273" y="5206711"/>
            <a:chExt cx="1449440" cy="746424"/>
          </a:xfrm>
        </p:grpSpPr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44D3720C-4371-67CC-3DAA-2C3FC7F80D4C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208" name="Graphic 6">
              <a:extLst>
                <a:ext uri="{FF2B5EF4-FFF2-40B4-BE49-F238E27FC236}">
                  <a16:creationId xmlns:a16="http://schemas.microsoft.com/office/drawing/2014/main" id="{84316465-7DDE-F78B-D407-00575F8CFD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3E4A0D51-1DC4-2A7E-18E7-BAD769C60D4E}"/>
              </a:ext>
            </a:extLst>
          </p:cNvPr>
          <p:cNvGrpSpPr/>
          <p:nvPr/>
        </p:nvGrpSpPr>
        <p:grpSpPr>
          <a:xfrm>
            <a:off x="11443395" y="5378487"/>
            <a:ext cx="1081840" cy="746424"/>
            <a:chOff x="5587035" y="5206711"/>
            <a:chExt cx="1081840" cy="746424"/>
          </a:xfrm>
        </p:grpSpPr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FBCCF638-6F75-210D-8C13-2D1E33152BB9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211" name="Graphic 8">
              <a:extLst>
                <a:ext uri="{FF2B5EF4-FFF2-40B4-BE49-F238E27FC236}">
                  <a16:creationId xmlns:a16="http://schemas.microsoft.com/office/drawing/2014/main" id="{E4800908-C62B-14C6-85EC-54F39C07ED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47D47D1B-FACD-9275-0C57-F6819AB27D1F}"/>
              </a:ext>
            </a:extLst>
          </p:cNvPr>
          <p:cNvGrpSpPr/>
          <p:nvPr/>
        </p:nvGrpSpPr>
        <p:grpSpPr>
          <a:xfrm>
            <a:off x="8901837" y="5378487"/>
            <a:ext cx="1033252" cy="931090"/>
            <a:chOff x="2404134" y="5206711"/>
            <a:chExt cx="1033252" cy="931090"/>
          </a:xfrm>
        </p:grpSpPr>
        <p:pic>
          <p:nvPicPr>
            <p:cNvPr id="213" name="Graphic 19">
              <a:extLst>
                <a:ext uri="{FF2B5EF4-FFF2-40B4-BE49-F238E27FC236}">
                  <a16:creationId xmlns:a16="http://schemas.microsoft.com/office/drawing/2014/main" id="{43643962-DF83-0AD9-D43F-B7C0E67F6C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DAF62E33-BD75-8217-141A-4CA8A40A0C5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36EC3D78-99C9-DA84-1C1F-2927284C404F}"/>
              </a:ext>
            </a:extLst>
          </p:cNvPr>
          <p:cNvGrpSpPr/>
          <p:nvPr/>
        </p:nvGrpSpPr>
        <p:grpSpPr>
          <a:xfrm>
            <a:off x="14292457" y="5378487"/>
            <a:ext cx="1033252" cy="931090"/>
            <a:chOff x="2404134" y="5206711"/>
            <a:chExt cx="1033252" cy="931090"/>
          </a:xfrm>
        </p:grpSpPr>
        <p:pic>
          <p:nvPicPr>
            <p:cNvPr id="232" name="Graphic 19">
              <a:extLst>
                <a:ext uri="{FF2B5EF4-FFF2-40B4-BE49-F238E27FC236}">
                  <a16:creationId xmlns:a16="http://schemas.microsoft.com/office/drawing/2014/main" id="{E3A4D26B-396E-C7E4-5C2C-7DF513272D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853DEF83-B8EF-92CC-7C23-919B2CE5E945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D326D12B-5C14-70C8-D1E6-8B8D76A30A0F}"/>
              </a:ext>
            </a:extLst>
          </p:cNvPr>
          <p:cNvGrpSpPr/>
          <p:nvPr/>
        </p:nvGrpSpPr>
        <p:grpSpPr>
          <a:xfrm>
            <a:off x="9750676" y="5378487"/>
            <a:ext cx="932222" cy="931090"/>
            <a:chOff x="3519407" y="5206711"/>
            <a:chExt cx="932222" cy="931090"/>
          </a:xfrm>
        </p:grpSpPr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374034E4-C521-828A-4168-EE459E6B5B3E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236" name="Graphic 19">
              <a:extLst>
                <a:ext uri="{FF2B5EF4-FFF2-40B4-BE49-F238E27FC236}">
                  <a16:creationId xmlns:a16="http://schemas.microsoft.com/office/drawing/2014/main" id="{FAE67D30-9383-CC71-D439-1214E70F2F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872AFB53-05B9-2A7C-BF17-0F88538C7181}"/>
              </a:ext>
            </a:extLst>
          </p:cNvPr>
          <p:cNvGrpSpPr/>
          <p:nvPr/>
        </p:nvGrpSpPr>
        <p:grpSpPr>
          <a:xfrm>
            <a:off x="2981599" y="3570116"/>
            <a:ext cx="1605724" cy="952550"/>
            <a:chOff x="3693352" y="5078781"/>
            <a:chExt cx="1605724" cy="952550"/>
          </a:xfrm>
        </p:grpSpPr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C1D2B26D-8505-B34F-3B20-65B140449EA4}"/>
                </a:ext>
              </a:extLst>
            </p:cNvPr>
            <p:cNvSpPr txBox="1"/>
            <p:nvPr/>
          </p:nvSpPr>
          <p:spPr>
            <a:xfrm>
              <a:off x="3693352" y="5508111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</a:t>
              </a:r>
            </a:p>
            <a:p>
              <a:pPr algn="ctr"/>
              <a:r>
                <a:rPr lang="en-US" sz="1400" dirty="0"/>
                <a:t>Security Hub </a:t>
              </a:r>
            </a:p>
          </p:txBody>
        </p:sp>
        <p:pic>
          <p:nvPicPr>
            <p:cNvPr id="239" name="Graphic 19">
              <a:extLst>
                <a:ext uri="{FF2B5EF4-FFF2-40B4-BE49-F238E27FC236}">
                  <a16:creationId xmlns:a16="http://schemas.microsoft.com/office/drawing/2014/main" id="{925396F2-7F4A-4C40-6DDE-3406AF599F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 bwMode="auto">
            <a:xfrm>
              <a:off x="4291061" y="507878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1" name="Picture 240">
            <a:extLst>
              <a:ext uri="{FF2B5EF4-FFF2-40B4-BE49-F238E27FC236}">
                <a16:creationId xmlns:a16="http://schemas.microsoft.com/office/drawing/2014/main" id="{0DFDD53C-5E0B-0F93-D995-5E0023EEA70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33401" y="10336604"/>
            <a:ext cx="5099956" cy="4088337"/>
          </a:xfrm>
          <a:prstGeom prst="rect">
            <a:avLst/>
          </a:prstGeom>
          <a:solidFill>
            <a:srgbClr val="950402">
              <a:alpha val="48000"/>
            </a:srgbClr>
          </a:solidFill>
        </p:spPr>
      </p:pic>
      <p:pic>
        <p:nvPicPr>
          <p:cNvPr id="242" name="Picture 241">
            <a:extLst>
              <a:ext uri="{FF2B5EF4-FFF2-40B4-BE49-F238E27FC236}">
                <a16:creationId xmlns:a16="http://schemas.microsoft.com/office/drawing/2014/main" id="{642F56ED-2880-3ABB-2772-2A50728A826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778829" y="10314983"/>
            <a:ext cx="5099956" cy="40883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sp>
        <p:nvSpPr>
          <p:cNvPr id="243" name="Rectangle 242">
            <a:extLst>
              <a:ext uri="{FF2B5EF4-FFF2-40B4-BE49-F238E27FC236}">
                <a16:creationId xmlns:a16="http://schemas.microsoft.com/office/drawing/2014/main" id="{764F5225-42CC-F8C5-5965-56098648F034}"/>
              </a:ext>
            </a:extLst>
          </p:cNvPr>
          <p:cNvSpPr/>
          <p:nvPr/>
        </p:nvSpPr>
        <p:spPr>
          <a:xfrm>
            <a:off x="533401" y="10207476"/>
            <a:ext cx="10553699" cy="437393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4" name="Picture 243">
            <a:extLst>
              <a:ext uri="{FF2B5EF4-FFF2-40B4-BE49-F238E27FC236}">
                <a16:creationId xmlns:a16="http://schemas.microsoft.com/office/drawing/2014/main" id="{C393BF03-D0B9-4263-41FA-446B6A2658D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253098" y="10207476"/>
            <a:ext cx="4777792" cy="43739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grpSp>
        <p:nvGrpSpPr>
          <p:cNvPr id="245" name="Group 244">
            <a:extLst>
              <a:ext uri="{FF2B5EF4-FFF2-40B4-BE49-F238E27FC236}">
                <a16:creationId xmlns:a16="http://schemas.microsoft.com/office/drawing/2014/main" id="{BFB18C7E-5D7D-FE83-B3C5-3024651657CD}"/>
              </a:ext>
            </a:extLst>
          </p:cNvPr>
          <p:cNvGrpSpPr/>
          <p:nvPr/>
        </p:nvGrpSpPr>
        <p:grpSpPr>
          <a:xfrm>
            <a:off x="5391123" y="14804092"/>
            <a:ext cx="3373063" cy="684623"/>
            <a:chOff x="952319" y="15560221"/>
            <a:chExt cx="3373063" cy="684623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369CF405-45AB-DC96-453C-705D24648014}"/>
                </a:ext>
              </a:extLst>
            </p:cNvPr>
            <p:cNvSpPr/>
            <p:nvPr/>
          </p:nvSpPr>
          <p:spPr>
            <a:xfrm>
              <a:off x="952319" y="15560221"/>
              <a:ext cx="3373063" cy="684623"/>
            </a:xfrm>
            <a:prstGeom prst="rect">
              <a:avLst/>
            </a:prstGeom>
            <a:grpFill/>
            <a:ln w="34925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350E249F-646B-EBE2-B105-808677A43BA9}"/>
                </a:ext>
              </a:extLst>
            </p:cNvPr>
            <p:cNvSpPr txBox="1"/>
            <p:nvPr/>
          </p:nvSpPr>
          <p:spPr>
            <a:xfrm>
              <a:off x="952319" y="15582906"/>
              <a:ext cx="314719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Cat-2: Connected-To Account (Have connectivity to CDE accounts</a:t>
              </a:r>
            </a:p>
          </p:txBody>
        </p:sp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C002571C-01E1-B9C2-D780-2410F7386045}"/>
              </a:ext>
            </a:extLst>
          </p:cNvPr>
          <p:cNvGrpSpPr/>
          <p:nvPr/>
        </p:nvGrpSpPr>
        <p:grpSpPr>
          <a:xfrm>
            <a:off x="9036984" y="14804092"/>
            <a:ext cx="3911573" cy="684623"/>
            <a:chOff x="952319" y="15560221"/>
            <a:chExt cx="3911573" cy="68462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426D8E64-8EEA-ECF3-17F5-648BC9AB246F}"/>
                </a:ext>
              </a:extLst>
            </p:cNvPr>
            <p:cNvSpPr/>
            <p:nvPr/>
          </p:nvSpPr>
          <p:spPr>
            <a:xfrm>
              <a:off x="952319" y="15560221"/>
              <a:ext cx="3829930" cy="684623"/>
            </a:xfrm>
            <a:prstGeom prst="rect">
              <a:avLst/>
            </a:prstGeom>
            <a:grpFill/>
            <a:ln w="34925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CC6E0B77-05B7-7308-761D-D5854CDB1194}"/>
                </a:ext>
              </a:extLst>
            </p:cNvPr>
            <p:cNvSpPr txBox="1"/>
            <p:nvPr/>
          </p:nvSpPr>
          <p:spPr>
            <a:xfrm>
              <a:off x="952319" y="15570623"/>
              <a:ext cx="3911573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Cat-2: Security Impacting Account (Provides security functionality to help secure CDE) </a:t>
              </a:r>
            </a:p>
          </p:txBody>
        </p:sp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2BBE4F6E-E0A7-53D7-D131-B088E3AEA0E6}"/>
              </a:ext>
            </a:extLst>
          </p:cNvPr>
          <p:cNvGrpSpPr/>
          <p:nvPr/>
        </p:nvGrpSpPr>
        <p:grpSpPr>
          <a:xfrm>
            <a:off x="13086138" y="14820800"/>
            <a:ext cx="2985134" cy="684623"/>
            <a:chOff x="952319" y="15560221"/>
            <a:chExt cx="3373063" cy="684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E8C62E45-4854-CAB6-96B7-5A2E1BE27D08}"/>
                </a:ext>
              </a:extLst>
            </p:cNvPr>
            <p:cNvSpPr/>
            <p:nvPr/>
          </p:nvSpPr>
          <p:spPr>
            <a:xfrm>
              <a:off x="952319" y="15560221"/>
              <a:ext cx="3373063" cy="684623"/>
            </a:xfrm>
            <a:prstGeom prst="rect">
              <a:avLst/>
            </a:prstGeom>
            <a:grpFill/>
            <a:ln w="34925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54503473-43C7-1D6E-5067-7F1BB489D012}"/>
                </a:ext>
              </a:extLst>
            </p:cNvPr>
            <p:cNvSpPr txBox="1"/>
            <p:nvPr/>
          </p:nvSpPr>
          <p:spPr>
            <a:xfrm>
              <a:off x="952319" y="15582906"/>
              <a:ext cx="314719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Out-of-scope Account (Segmented out of PCI scope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7011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B8759-79D1-BB3C-3336-98FDDF370570}"/>
              </a:ext>
            </a:extLst>
          </p:cNvPr>
          <p:cNvSpPr/>
          <p:nvPr/>
        </p:nvSpPr>
        <p:spPr>
          <a:xfrm>
            <a:off x="383207" y="3427129"/>
            <a:ext cx="4289209" cy="5526089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20AAD1-3311-3F69-8DA2-8265299717B4}"/>
              </a:ext>
            </a:extLst>
          </p:cNvPr>
          <p:cNvSpPr/>
          <p:nvPr/>
        </p:nvSpPr>
        <p:spPr>
          <a:xfrm>
            <a:off x="272216" y="1939871"/>
            <a:ext cx="9125153" cy="7412668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Ω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4CA0FB-3029-5CBA-7F61-7CD8158BAC59}"/>
              </a:ext>
            </a:extLst>
          </p:cNvPr>
          <p:cNvSpPr txBox="1"/>
          <p:nvPr/>
        </p:nvSpPr>
        <p:spPr>
          <a:xfrm>
            <a:off x="3968464" y="6047261"/>
            <a:ext cx="125965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Amazon S3</a:t>
            </a:r>
          </a:p>
          <a:p>
            <a:pPr algn="ctr"/>
            <a:r>
              <a:rPr lang="en-US" sz="1200" dirty="0"/>
              <a:t>endpoint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CAA431-9478-4861-16E4-9764EDE10762}"/>
              </a:ext>
            </a:extLst>
          </p:cNvPr>
          <p:cNvSpPr txBox="1"/>
          <p:nvPr/>
        </p:nvSpPr>
        <p:spPr>
          <a:xfrm>
            <a:off x="4090269" y="4106276"/>
            <a:ext cx="125965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Amazon KMS endpoint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F028FD-778B-33E9-9620-538BD393C25B}"/>
              </a:ext>
            </a:extLst>
          </p:cNvPr>
          <p:cNvSpPr txBox="1"/>
          <p:nvPr/>
        </p:nvSpPr>
        <p:spPr>
          <a:xfrm>
            <a:off x="3966283" y="5045988"/>
            <a:ext cx="153994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Systems Manager endpoint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7BCB8F1-EBAC-39E0-234C-0CA5036391EB}"/>
              </a:ext>
            </a:extLst>
          </p:cNvPr>
          <p:cNvGrpSpPr/>
          <p:nvPr/>
        </p:nvGrpSpPr>
        <p:grpSpPr>
          <a:xfrm>
            <a:off x="4042696" y="6781215"/>
            <a:ext cx="1259655" cy="693914"/>
            <a:chOff x="5129007" y="6742455"/>
            <a:chExt cx="1259655" cy="69391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D95DDE3-AEB3-8D3A-15C8-F075FA7D3949}"/>
                </a:ext>
              </a:extLst>
            </p:cNvPr>
            <p:cNvSpPr txBox="1"/>
            <p:nvPr/>
          </p:nvSpPr>
          <p:spPr>
            <a:xfrm>
              <a:off x="5129007" y="7159370"/>
              <a:ext cx="12596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Flow logs</a:t>
              </a: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3051A22D-1B07-D4C2-3773-89CC8C4E553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515338" y="6742455"/>
              <a:ext cx="469900" cy="469900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0C24AB5-16AE-3F66-0CF9-CD986CCAA9DD}"/>
              </a:ext>
            </a:extLst>
          </p:cNvPr>
          <p:cNvSpPr txBox="1"/>
          <p:nvPr/>
        </p:nvSpPr>
        <p:spPr>
          <a:xfrm>
            <a:off x="2333028" y="6729922"/>
            <a:ext cx="2301904" cy="45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200" dirty="0"/>
              <a:t>AWS Systems </a:t>
            </a:r>
          </a:p>
          <a:p>
            <a:pPr algn="ctr">
              <a:lnSpc>
                <a:spcPts val="1380"/>
              </a:lnSpc>
            </a:pPr>
            <a:r>
              <a:rPr lang="en-US" sz="1200" dirty="0"/>
              <a:t>Manager Agent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4B1064-5825-C61B-318D-D73B18DED227}"/>
              </a:ext>
            </a:extLst>
          </p:cNvPr>
          <p:cNvSpPr txBox="1"/>
          <p:nvPr/>
        </p:nvSpPr>
        <p:spPr>
          <a:xfrm>
            <a:off x="6432934" y="2921396"/>
            <a:ext cx="1178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AWS KMS</a:t>
            </a:r>
            <a:endParaRPr lang="en-US" sz="14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8B7A401-2C72-BFAC-37FC-637054DFCC71}"/>
              </a:ext>
            </a:extLst>
          </p:cNvPr>
          <p:cNvGrpSpPr/>
          <p:nvPr/>
        </p:nvGrpSpPr>
        <p:grpSpPr>
          <a:xfrm>
            <a:off x="1152019" y="2091661"/>
            <a:ext cx="1134104" cy="616063"/>
            <a:chOff x="2248016" y="1915634"/>
            <a:chExt cx="1134104" cy="61606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CA8A2AF-58CD-228E-431D-94D150D8E817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5BC29D32-22C7-CA59-8ECB-F6404671186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35F12AB-0880-8B6A-ED39-AFD7CEE8F900}"/>
              </a:ext>
            </a:extLst>
          </p:cNvPr>
          <p:cNvGrpSpPr/>
          <p:nvPr/>
        </p:nvGrpSpPr>
        <p:grpSpPr>
          <a:xfrm>
            <a:off x="2059195" y="2124366"/>
            <a:ext cx="644414" cy="569276"/>
            <a:chOff x="10297579" y="5276566"/>
            <a:chExt cx="644414" cy="5692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6818639-6295-3365-7700-8F5F622ADA7C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1EEA2A03-B9ED-89D1-0B00-E99C3BD5F45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DD43AC-C664-4C02-06DE-376694DDFA87}"/>
              </a:ext>
            </a:extLst>
          </p:cNvPr>
          <p:cNvCxnSpPr/>
          <p:nvPr/>
        </p:nvCxnSpPr>
        <p:spPr>
          <a:xfrm>
            <a:off x="1243181" y="2186194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3031D8-12D7-F62C-A917-F2A87EBA327B}"/>
              </a:ext>
            </a:extLst>
          </p:cNvPr>
          <p:cNvCxnSpPr/>
          <p:nvPr/>
        </p:nvCxnSpPr>
        <p:spPr>
          <a:xfrm>
            <a:off x="2753583" y="2149842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4449317-18B5-43D5-1D45-4D0815FBB085}"/>
              </a:ext>
            </a:extLst>
          </p:cNvPr>
          <p:cNvSpPr txBox="1"/>
          <p:nvPr/>
        </p:nvSpPr>
        <p:spPr>
          <a:xfrm>
            <a:off x="6347704" y="6598872"/>
            <a:ext cx="1349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Secrets</a:t>
            </a:r>
          </a:p>
          <a:p>
            <a:pPr algn="ctr"/>
            <a:r>
              <a:rPr lang="en-US" sz="1400" dirty="0"/>
              <a:t>Manager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A25F7D2-6575-E35D-EB20-3FFD4A24157B}"/>
              </a:ext>
            </a:extLst>
          </p:cNvPr>
          <p:cNvCxnSpPr>
            <a:cxnSpLocks/>
          </p:cNvCxnSpPr>
          <p:nvPr/>
        </p:nvCxnSpPr>
        <p:spPr>
          <a:xfrm>
            <a:off x="7886590" y="2121103"/>
            <a:ext cx="41156" cy="59192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536F1D8-198D-D06F-24A9-C5DC3D89C884}"/>
              </a:ext>
            </a:extLst>
          </p:cNvPr>
          <p:cNvSpPr txBox="1"/>
          <p:nvPr/>
        </p:nvSpPr>
        <p:spPr>
          <a:xfrm>
            <a:off x="816506" y="1105182"/>
            <a:ext cx="2975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PCI Workload</a:t>
            </a:r>
          </a:p>
        </p:txBody>
      </p:sp>
      <p:pic>
        <p:nvPicPr>
          <p:cNvPr id="23" name="Graphic 29">
            <a:extLst>
              <a:ext uri="{FF2B5EF4-FFF2-40B4-BE49-F238E27FC236}">
                <a16:creationId xmlns:a16="http://schemas.microsoft.com/office/drawing/2014/main" id="{3A24EE1B-DE91-6B61-7FFE-29B528CA8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645" y="3665844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24" name="Graphic 29">
            <a:extLst>
              <a:ext uri="{FF2B5EF4-FFF2-40B4-BE49-F238E27FC236}">
                <a16:creationId xmlns:a16="http://schemas.microsoft.com/office/drawing/2014/main" id="{39E5C66D-7EDA-0FB8-EE89-E7D18C015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825" y="4618028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25" name="Graphic 29">
            <a:extLst>
              <a:ext uri="{FF2B5EF4-FFF2-40B4-BE49-F238E27FC236}">
                <a16:creationId xmlns:a16="http://schemas.microsoft.com/office/drawing/2014/main" id="{B073275E-A10D-22F7-7A0B-5015B15A9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825" y="5589369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E1F5F2D-B2D4-FE49-A7A4-C92F6F01724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4813B0EA-69A7-D76D-DEE8-0F4AE136175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35506" y="3455643"/>
            <a:ext cx="381000" cy="38100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AEC9E56D-12E2-A717-7AEF-BEB3DA5D6175}"/>
              </a:ext>
            </a:extLst>
          </p:cNvPr>
          <p:cNvGrpSpPr/>
          <p:nvPr/>
        </p:nvGrpSpPr>
        <p:grpSpPr>
          <a:xfrm>
            <a:off x="8024601" y="5936826"/>
            <a:ext cx="1195014" cy="931090"/>
            <a:chOff x="6631266" y="5206711"/>
            <a:chExt cx="1195014" cy="93109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84874C1-A5DF-03BD-DDF7-D6F189B144E8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942F407B-0A1D-5BF7-80C5-6095B53B415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5199CF2-349E-24EC-7E3A-194F0BBD6E7B}"/>
              </a:ext>
            </a:extLst>
          </p:cNvPr>
          <p:cNvGrpSpPr/>
          <p:nvPr/>
        </p:nvGrpSpPr>
        <p:grpSpPr>
          <a:xfrm>
            <a:off x="8048128" y="7008851"/>
            <a:ext cx="1147961" cy="920831"/>
            <a:chOff x="7712648" y="5206711"/>
            <a:chExt cx="1147961" cy="92083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9DA8A15-647D-BAD2-D794-3C186863684E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34" name="Graphic 23">
              <a:extLst>
                <a:ext uri="{FF2B5EF4-FFF2-40B4-BE49-F238E27FC236}">
                  <a16:creationId xmlns:a16="http://schemas.microsoft.com/office/drawing/2014/main" id="{E33EEE11-6008-BAEA-F87B-630D342C6F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07E1998-513A-7588-4AAE-DBDB5EB9CF69}"/>
              </a:ext>
            </a:extLst>
          </p:cNvPr>
          <p:cNvGrpSpPr/>
          <p:nvPr/>
        </p:nvGrpSpPr>
        <p:grpSpPr>
          <a:xfrm>
            <a:off x="7891077" y="3274755"/>
            <a:ext cx="1506292" cy="746424"/>
            <a:chOff x="3254487" y="5206711"/>
            <a:chExt cx="1506292" cy="74642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83708CA-A2CE-8BF1-9270-F00E32A5B712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GuardDuty</a:t>
              </a:r>
              <a:endParaRPr lang="en-US" sz="1200" dirty="0"/>
            </a:p>
          </p:txBody>
        </p:sp>
        <p:pic>
          <p:nvPicPr>
            <p:cNvPr id="37" name="Graphic 19">
              <a:extLst>
                <a:ext uri="{FF2B5EF4-FFF2-40B4-BE49-F238E27FC236}">
                  <a16:creationId xmlns:a16="http://schemas.microsoft.com/office/drawing/2014/main" id="{F9993078-0C36-2E16-6A91-55EB173666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07DF0D7-BD66-CD44-7E4C-62AE1A297354}"/>
              </a:ext>
            </a:extLst>
          </p:cNvPr>
          <p:cNvGrpSpPr/>
          <p:nvPr/>
        </p:nvGrpSpPr>
        <p:grpSpPr>
          <a:xfrm>
            <a:off x="7897388" y="5049469"/>
            <a:ext cx="1449440" cy="746424"/>
            <a:chOff x="4341273" y="5206711"/>
            <a:chExt cx="1449440" cy="746424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675C91D-160B-833A-F8E4-C20036ED3D65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40" name="Graphic 6">
              <a:extLst>
                <a:ext uri="{FF2B5EF4-FFF2-40B4-BE49-F238E27FC236}">
                  <a16:creationId xmlns:a16="http://schemas.microsoft.com/office/drawing/2014/main" id="{5D78337C-F50A-DBB1-3D53-EC231E61FB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A8C5CC0-9DF8-C092-3951-57A392209AC3}"/>
              </a:ext>
            </a:extLst>
          </p:cNvPr>
          <p:cNvGrpSpPr/>
          <p:nvPr/>
        </p:nvGrpSpPr>
        <p:grpSpPr>
          <a:xfrm>
            <a:off x="8081188" y="4162112"/>
            <a:ext cx="1081840" cy="746424"/>
            <a:chOff x="5587035" y="5206711"/>
            <a:chExt cx="1081840" cy="74642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7365D48-CBD5-2F3F-16A8-046FC043234E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43" name="Graphic 8">
              <a:extLst>
                <a:ext uri="{FF2B5EF4-FFF2-40B4-BE49-F238E27FC236}">
                  <a16:creationId xmlns:a16="http://schemas.microsoft.com/office/drawing/2014/main" id="{690939E4-9A03-47E1-5A68-0D46BA0B05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99B8E99-3C92-4D1C-71B3-69FC82B72A07}"/>
              </a:ext>
            </a:extLst>
          </p:cNvPr>
          <p:cNvGrpSpPr/>
          <p:nvPr/>
        </p:nvGrpSpPr>
        <p:grpSpPr>
          <a:xfrm>
            <a:off x="8105482" y="2202732"/>
            <a:ext cx="1033252" cy="931090"/>
            <a:chOff x="2404134" y="5206711"/>
            <a:chExt cx="1033252" cy="931090"/>
          </a:xfrm>
        </p:grpSpPr>
        <p:pic>
          <p:nvPicPr>
            <p:cNvPr id="45" name="Graphic 19">
              <a:extLst>
                <a:ext uri="{FF2B5EF4-FFF2-40B4-BE49-F238E27FC236}">
                  <a16:creationId xmlns:a16="http://schemas.microsoft.com/office/drawing/2014/main" id="{52D5CCA1-BB60-09B2-82D6-3B2F8EF880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284E7F0-3B7A-EDCA-860E-571D5E0CF89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AWS Security Hub</a:t>
              </a:r>
              <a:endParaRPr lang="en-US" sz="1200" dirty="0"/>
            </a:p>
          </p:txBody>
        </p:sp>
      </p:grpSp>
      <p:pic>
        <p:nvPicPr>
          <p:cNvPr id="47" name="Graphic 15">
            <a:extLst>
              <a:ext uri="{FF2B5EF4-FFF2-40B4-BE49-F238E27FC236}">
                <a16:creationId xmlns:a16="http://schemas.microsoft.com/office/drawing/2014/main" id="{CF3C67F6-08AA-7AA5-54C5-0011B672A2AB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 bwMode="auto">
          <a:xfrm>
            <a:off x="3205940" y="62442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8943844A-44F2-707C-FED1-386FF3AB556F}"/>
              </a:ext>
            </a:extLst>
          </p:cNvPr>
          <p:cNvGrpSpPr/>
          <p:nvPr/>
        </p:nvGrpSpPr>
        <p:grpSpPr>
          <a:xfrm>
            <a:off x="1002245" y="6181144"/>
            <a:ext cx="1765300" cy="1017460"/>
            <a:chOff x="1430878" y="5813838"/>
            <a:chExt cx="1765300" cy="1017460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9C6351C-8F7C-0CF1-F0C3-3998F82A9834}"/>
                </a:ext>
              </a:extLst>
            </p:cNvPr>
            <p:cNvSpPr txBox="1"/>
            <p:nvPr/>
          </p:nvSpPr>
          <p:spPr>
            <a:xfrm>
              <a:off x="1662975" y="6554299"/>
              <a:ext cx="1379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DB layer (Non-PCI)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7DA9BFE-54BB-E1D5-0B2A-63E850577FC6}"/>
                </a:ext>
              </a:extLst>
            </p:cNvPr>
            <p:cNvSpPr/>
            <p:nvPr/>
          </p:nvSpPr>
          <p:spPr>
            <a:xfrm>
              <a:off x="1430878" y="5813838"/>
              <a:ext cx="1765300" cy="986026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140F266D-D607-A2F5-B523-054B20634F3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430878" y="5813839"/>
              <a:ext cx="381000" cy="381000"/>
            </a:xfrm>
            <a:prstGeom prst="rect">
              <a:avLst/>
            </a:prstGeom>
          </p:spPr>
        </p:pic>
        <p:pic>
          <p:nvPicPr>
            <p:cNvPr id="52" name="Graphic 7">
              <a:extLst>
                <a:ext uri="{FF2B5EF4-FFF2-40B4-BE49-F238E27FC236}">
                  <a16:creationId xmlns:a16="http://schemas.microsoft.com/office/drawing/2014/main" id="{CC8362C4-C3F4-8BC3-309A-A1E0B4C721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 bwMode="auto">
            <a:xfrm>
              <a:off x="2082247" y="6090640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EAA373D-2E17-7BDA-0FB8-571CE8824FE2}"/>
              </a:ext>
            </a:extLst>
          </p:cNvPr>
          <p:cNvGrpSpPr/>
          <p:nvPr/>
        </p:nvGrpSpPr>
        <p:grpSpPr>
          <a:xfrm>
            <a:off x="1030750" y="5064880"/>
            <a:ext cx="1783387" cy="1095731"/>
            <a:chOff x="1423757" y="5048299"/>
            <a:chExt cx="1783387" cy="109573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7F7C43E-4C9B-16E0-A503-2D1AD30D7481}"/>
                </a:ext>
              </a:extLst>
            </p:cNvPr>
            <p:cNvSpPr txBox="1"/>
            <p:nvPr/>
          </p:nvSpPr>
          <p:spPr>
            <a:xfrm>
              <a:off x="1549754" y="5682365"/>
              <a:ext cx="165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Compute layer (Non-PCI) 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831D97E-D597-BFC8-A9E3-2D10FF9018F1}"/>
                </a:ext>
              </a:extLst>
            </p:cNvPr>
            <p:cNvSpPr/>
            <p:nvPr/>
          </p:nvSpPr>
          <p:spPr>
            <a:xfrm>
              <a:off x="1423757" y="5048299"/>
              <a:ext cx="1765300" cy="941119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E7B1A971-A7C7-6524-3C0D-E535AFDDD5A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098822" y="5449900"/>
              <a:ext cx="320040" cy="320040"/>
            </a:xfrm>
            <a:prstGeom prst="rect">
              <a:avLst/>
            </a:prstGeom>
          </p:spPr>
        </p:pic>
      </p:grpSp>
      <p:pic>
        <p:nvPicPr>
          <p:cNvPr id="57" name="Graphic 17">
            <a:extLst>
              <a:ext uri="{FF2B5EF4-FFF2-40B4-BE49-F238E27FC236}">
                <a16:creationId xmlns:a16="http://schemas.microsoft.com/office/drawing/2014/main" id="{5C78947E-B5BC-B31A-478D-8DDF5154D16B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 bwMode="auto">
          <a:xfrm>
            <a:off x="6641232" y="583188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Graphic 7">
            <a:extLst>
              <a:ext uri="{FF2B5EF4-FFF2-40B4-BE49-F238E27FC236}">
                <a16:creationId xmlns:a16="http://schemas.microsoft.com/office/drawing/2014/main" id="{3FEE5460-6B51-A7F6-03F2-1C91A30244E7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6619046" y="213108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Graphic 17">
            <a:extLst>
              <a:ext uri="{FF2B5EF4-FFF2-40B4-BE49-F238E27FC236}">
                <a16:creationId xmlns:a16="http://schemas.microsoft.com/office/drawing/2014/main" id="{9D1E1C97-6000-8367-FBA8-217CD1398605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 bwMode="auto">
          <a:xfrm>
            <a:off x="270590" y="10309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Graphic 20">
            <a:extLst>
              <a:ext uri="{FF2B5EF4-FFF2-40B4-BE49-F238E27FC236}">
                <a16:creationId xmlns:a16="http://schemas.microsoft.com/office/drawing/2014/main" id="{DAC81B21-4A50-489F-40EA-AB39DDDC42C9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6641232" y="3396789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12">
            <a:extLst>
              <a:ext uri="{FF2B5EF4-FFF2-40B4-BE49-F238E27FC236}">
                <a16:creationId xmlns:a16="http://schemas.microsoft.com/office/drawing/2014/main" id="{B38E5A23-B352-FF6F-EB34-E598F7BEE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5350" y="4172104"/>
            <a:ext cx="2279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Certificate</a:t>
            </a:r>
            <a:b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</a:b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Manager (ACM)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AC96B17A-6155-8065-C797-041B3898281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027074" y="5072275"/>
            <a:ext cx="381000" cy="381000"/>
          </a:xfrm>
          <a:prstGeom prst="rect">
            <a:avLst/>
          </a:prstGeom>
        </p:spPr>
      </p:pic>
      <p:sp>
        <p:nvSpPr>
          <p:cNvPr id="63" name="TextBox 22">
            <a:extLst>
              <a:ext uri="{FF2B5EF4-FFF2-40B4-BE49-F238E27FC236}">
                <a16:creationId xmlns:a16="http://schemas.microsoft.com/office/drawing/2014/main" id="{8404B325-3DF8-2A92-0351-07F9A6A29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1619" y="3883041"/>
            <a:ext cx="1501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Network </a:t>
            </a:r>
          </a:p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Load Balancer</a:t>
            </a:r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E33FF9B1-102A-6A70-8522-16559F6D2F9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184804" y="3472603"/>
            <a:ext cx="457200" cy="457200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8CDCEDB1-7D20-E287-C037-258BFF49F888}"/>
              </a:ext>
            </a:extLst>
          </p:cNvPr>
          <p:cNvSpPr/>
          <p:nvPr/>
        </p:nvSpPr>
        <p:spPr>
          <a:xfrm>
            <a:off x="1087549" y="3774554"/>
            <a:ext cx="1667880" cy="1060063"/>
          </a:xfrm>
          <a:prstGeom prst="rect">
            <a:avLst/>
          </a:prstGeom>
          <a:noFill/>
          <a:ln w="15875">
            <a:solidFill>
              <a:srgbClr val="7AA11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 bIns="4572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subnet</a:t>
            </a:r>
          </a:p>
        </p:txBody>
      </p:sp>
      <p:pic>
        <p:nvPicPr>
          <p:cNvPr id="66" name="Graphic 65">
            <a:extLst>
              <a:ext uri="{FF2B5EF4-FFF2-40B4-BE49-F238E27FC236}">
                <a16:creationId xmlns:a16="http://schemas.microsoft.com/office/drawing/2014/main" id="{2BE8A8E6-B40E-D87F-F658-FE357F1EF55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1089168" y="3773395"/>
            <a:ext cx="381000" cy="381000"/>
          </a:xfrm>
          <a:prstGeom prst="rect">
            <a:avLst/>
          </a:prstGeom>
        </p:spPr>
      </p:pic>
      <p:pic>
        <p:nvPicPr>
          <p:cNvPr id="67" name="Graphic 1">
            <a:extLst>
              <a:ext uri="{FF2B5EF4-FFF2-40B4-BE49-F238E27FC236}">
                <a16:creationId xmlns:a16="http://schemas.microsoft.com/office/drawing/2014/main" id="{8EE51C93-9E8D-7E95-2D11-87353A5D25A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727727" y="4069677"/>
            <a:ext cx="457200" cy="457200"/>
          </a:xfrm>
          <a:prstGeom prst="rect">
            <a:avLst/>
          </a:prstGeom>
        </p:spPr>
      </p:pic>
      <p:sp>
        <p:nvSpPr>
          <p:cNvPr id="68" name="TextBox 17">
            <a:extLst>
              <a:ext uri="{FF2B5EF4-FFF2-40B4-BE49-F238E27FC236}">
                <a16:creationId xmlns:a16="http://schemas.microsoft.com/office/drawing/2014/main" id="{49C4E998-334B-1BF9-8813-B2EAE368F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471" y="4526877"/>
            <a:ext cx="123476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NAT gateway</a:t>
            </a:r>
          </a:p>
        </p:txBody>
      </p:sp>
      <p:pic>
        <p:nvPicPr>
          <p:cNvPr id="69" name="Graphic 17">
            <a:extLst>
              <a:ext uri="{FF2B5EF4-FFF2-40B4-BE49-F238E27FC236}">
                <a16:creationId xmlns:a16="http://schemas.microsoft.com/office/drawing/2014/main" id="{B7A98D8D-2EAE-C20D-C18A-043442F54A88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6641232" y="475275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Box 9">
            <a:extLst>
              <a:ext uri="{FF2B5EF4-FFF2-40B4-BE49-F238E27FC236}">
                <a16:creationId xmlns:a16="http://schemas.microsoft.com/office/drawing/2014/main" id="{3EE366E0-5891-8571-03A6-02416B003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511" y="5488945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CloudWatch</a:t>
            </a:r>
          </a:p>
        </p:txBody>
      </p:sp>
      <p:pic>
        <p:nvPicPr>
          <p:cNvPr id="71" name="Graphic 17">
            <a:extLst>
              <a:ext uri="{FF2B5EF4-FFF2-40B4-BE49-F238E27FC236}">
                <a16:creationId xmlns:a16="http://schemas.microsoft.com/office/drawing/2014/main" id="{55C8EC8E-5692-5499-274E-CC966AFB7FC5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 bwMode="auto">
          <a:xfrm>
            <a:off x="3231442" y="2149842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extBox 9">
            <a:extLst>
              <a:ext uri="{FF2B5EF4-FFF2-40B4-BE49-F238E27FC236}">
                <a16:creationId xmlns:a16="http://schemas.microsoft.com/office/drawing/2014/main" id="{5FAEB447-9FE9-FD2A-2B9A-7E5A8ECDA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255" y="2911842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API Gateway</a:t>
            </a:r>
          </a:p>
        </p:txBody>
      </p:sp>
      <p:sp>
        <p:nvSpPr>
          <p:cNvPr id="73" name="TextBox 9">
            <a:extLst>
              <a:ext uri="{FF2B5EF4-FFF2-40B4-BE49-F238E27FC236}">
                <a16:creationId xmlns:a16="http://schemas.microsoft.com/office/drawing/2014/main" id="{C1772BBC-8B78-6AD7-884A-B5B32C8EE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7959" y="8050224"/>
            <a:ext cx="2243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Verified </a:t>
            </a:r>
          </a:p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Permissions</a:t>
            </a:r>
          </a:p>
        </p:txBody>
      </p:sp>
      <p:pic>
        <p:nvPicPr>
          <p:cNvPr id="74" name="Graphic 73">
            <a:extLst>
              <a:ext uri="{FF2B5EF4-FFF2-40B4-BE49-F238E27FC236}">
                <a16:creationId xmlns:a16="http://schemas.microsoft.com/office/drawing/2014/main" id="{83B1522F-135B-09AC-2AB8-9282CB95DCC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6588527" y="7291623"/>
            <a:ext cx="762000" cy="762000"/>
          </a:xfrm>
          <a:prstGeom prst="rect">
            <a:avLst/>
          </a:prstGeom>
        </p:spPr>
      </p:pic>
      <p:pic>
        <p:nvPicPr>
          <p:cNvPr id="75" name="Graphic 19">
            <a:extLst>
              <a:ext uri="{FF2B5EF4-FFF2-40B4-BE49-F238E27FC236}">
                <a16:creationId xmlns:a16="http://schemas.microsoft.com/office/drawing/2014/main" id="{F160A9FE-62F0-177B-A234-7279CAD60E7D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 bwMode="auto">
          <a:xfrm>
            <a:off x="5672592" y="340682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TextBox 11">
            <a:extLst>
              <a:ext uri="{FF2B5EF4-FFF2-40B4-BE49-F238E27FC236}">
                <a16:creationId xmlns:a16="http://schemas.microsoft.com/office/drawing/2014/main" id="{1197A3ED-AE2A-5403-FE6A-5903EE7B5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734" y="3797634"/>
            <a:ext cx="1446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CloudFront</a:t>
            </a:r>
          </a:p>
        </p:txBody>
      </p:sp>
      <p:sp>
        <p:nvSpPr>
          <p:cNvPr id="77" name="TextBox 12">
            <a:extLst>
              <a:ext uri="{FF2B5EF4-FFF2-40B4-BE49-F238E27FC236}">
                <a16:creationId xmlns:a16="http://schemas.microsoft.com/office/drawing/2014/main" id="{4F7600F9-29BC-D341-E2EA-0F93D19D5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734" y="4828161"/>
            <a:ext cx="1438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Route 53</a:t>
            </a:r>
          </a:p>
        </p:txBody>
      </p:sp>
      <p:pic>
        <p:nvPicPr>
          <p:cNvPr id="78" name="Graphic 8">
            <a:extLst>
              <a:ext uri="{FF2B5EF4-FFF2-40B4-BE49-F238E27FC236}">
                <a16:creationId xmlns:a16="http://schemas.microsoft.com/office/drawing/2014/main" id="{30B8D664-45DF-3031-ECF8-E0EDAF199CE8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 bwMode="auto">
          <a:xfrm>
            <a:off x="4625166" y="213108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TextBox 11">
            <a:extLst>
              <a:ext uri="{FF2B5EF4-FFF2-40B4-BE49-F238E27FC236}">
                <a16:creationId xmlns:a16="http://schemas.microsoft.com/office/drawing/2014/main" id="{E929B659-1E8E-D9A0-2951-C8A498FD2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4689" y="2990172"/>
            <a:ext cx="14703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WAF</a:t>
            </a:r>
          </a:p>
        </p:txBody>
      </p:sp>
      <p:pic>
        <p:nvPicPr>
          <p:cNvPr id="80" name="Graphic 22">
            <a:extLst>
              <a:ext uri="{FF2B5EF4-FFF2-40B4-BE49-F238E27FC236}">
                <a16:creationId xmlns:a16="http://schemas.microsoft.com/office/drawing/2014/main" id="{DA7C6402-1C55-B433-0518-9BFD16A5D148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 bwMode="auto">
          <a:xfrm>
            <a:off x="5625700" y="2121103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Box 15">
            <a:extLst>
              <a:ext uri="{FF2B5EF4-FFF2-40B4-BE49-F238E27FC236}">
                <a16:creationId xmlns:a16="http://schemas.microsoft.com/office/drawing/2014/main" id="{197BA265-80DC-2942-35F7-C4D0BAC4A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639" y="2967069"/>
            <a:ext cx="1484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Shield</a:t>
            </a:r>
          </a:p>
        </p:txBody>
      </p:sp>
      <p:pic>
        <p:nvPicPr>
          <p:cNvPr id="82" name="Graphic 21">
            <a:extLst>
              <a:ext uri="{FF2B5EF4-FFF2-40B4-BE49-F238E27FC236}">
                <a16:creationId xmlns:a16="http://schemas.microsoft.com/office/drawing/2014/main" id="{AD7ACFCD-CB20-1026-9AF9-3CEA9B4F5D0E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 bwMode="auto">
          <a:xfrm>
            <a:off x="5755762" y="428516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9D16527E-B120-3704-99DE-55824C122424}"/>
              </a:ext>
            </a:extLst>
          </p:cNvPr>
          <p:cNvGrpSpPr/>
          <p:nvPr/>
        </p:nvGrpSpPr>
        <p:grpSpPr>
          <a:xfrm>
            <a:off x="134025" y="2091489"/>
            <a:ext cx="1364961" cy="965410"/>
            <a:chOff x="1523478" y="1290107"/>
            <a:chExt cx="1364961" cy="965410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70B42FF-2624-AD6C-97A4-7A4AA19C5B32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Connected-To</a:t>
              </a:r>
            </a:p>
            <a:p>
              <a:pPr algn="ctr"/>
              <a:r>
                <a:rPr lang="en-US" sz="1400" dirty="0"/>
                <a:t>account</a:t>
              </a:r>
            </a:p>
          </p:txBody>
        </p:sp>
        <p:pic>
          <p:nvPicPr>
            <p:cNvPr id="85" name="Graphic 7">
              <a:extLst>
                <a:ext uri="{FF2B5EF4-FFF2-40B4-BE49-F238E27FC236}">
                  <a16:creationId xmlns:a16="http://schemas.microsoft.com/office/drawing/2014/main" id="{A864162E-094F-C6AF-06EC-71DB0B5C36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1C9B52D-3ABA-8648-7C13-6482C6084529}"/>
              </a:ext>
            </a:extLst>
          </p:cNvPr>
          <p:cNvGrpSpPr/>
          <p:nvPr/>
        </p:nvGrpSpPr>
        <p:grpSpPr>
          <a:xfrm>
            <a:off x="8091096" y="8094892"/>
            <a:ext cx="1033252" cy="931090"/>
            <a:chOff x="2404134" y="5206711"/>
            <a:chExt cx="1033252" cy="931090"/>
          </a:xfrm>
        </p:grpSpPr>
        <p:pic>
          <p:nvPicPr>
            <p:cNvPr id="87" name="Graphic 19">
              <a:extLst>
                <a:ext uri="{FF2B5EF4-FFF2-40B4-BE49-F238E27FC236}">
                  <a16:creationId xmlns:a16="http://schemas.microsoft.com/office/drawing/2014/main" id="{DA3D5294-DCB8-5EF3-CB08-3924494339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F4BEC2B-03FA-3062-71D2-3FED2C983A69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474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2EB97-9459-4F04-8B8D-348581DC88F9}"/>
              </a:ext>
            </a:extLst>
          </p:cNvPr>
          <p:cNvSpPr txBox="1">
            <a:spLocks/>
          </p:cNvSpPr>
          <p:nvPr/>
        </p:nvSpPr>
        <p:spPr>
          <a:xfrm>
            <a:off x="3768526" y="2720796"/>
            <a:ext cx="9464040" cy="884171"/>
          </a:xfrm>
          <a:prstGeom prst="rect">
            <a:avLst/>
          </a:prstGeom>
        </p:spPr>
        <p:txBody>
          <a:bodyPr/>
          <a:lstStyle>
            <a:lvl1pPr algn="l" defTabSz="16459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92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Resources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E6136-B05C-4632-8640-FDD3D7636256}"/>
              </a:ext>
            </a:extLst>
          </p:cNvPr>
          <p:cNvSpPr txBox="1">
            <a:spLocks/>
          </p:cNvSpPr>
          <p:nvPr/>
        </p:nvSpPr>
        <p:spPr>
          <a:xfrm>
            <a:off x="3768526" y="4997704"/>
            <a:ext cx="9464040" cy="6381962"/>
          </a:xfrm>
          <a:prstGeom prst="rect">
            <a:avLst/>
          </a:prstGeom>
        </p:spPr>
        <p:txBody>
          <a:bodyPr>
            <a:normAutofit/>
          </a:bodyPr>
          <a:lstStyle>
            <a:lvl1pPr marL="411480" indent="-411480" algn="l" defTabSz="164592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5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3444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4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5740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36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0332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2628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4924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7220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9516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For all service icons, see </a:t>
            </a:r>
            <a:r>
              <a:rPr lang="en-US" sz="2800">
                <a:hlinkClick r:id="rId2"/>
              </a:rPr>
              <a:t>AWS Architecture Icons</a:t>
            </a:r>
            <a:r>
              <a:rPr lang="en-US" sz="2800"/>
              <a:t>.</a:t>
            </a:r>
          </a:p>
          <a:p>
            <a:pPr>
              <a:spcBef>
                <a:spcPts val="2400"/>
              </a:spcBef>
            </a:pPr>
            <a:r>
              <a:rPr lang="en-US" sz="2800"/>
              <a:t>For more strategies, guides, and patterns to help accelerate your cloud migration, modernization, and optimization projects, see </a:t>
            </a:r>
            <a:r>
              <a:rPr lang="en-US" sz="2800">
                <a:hlinkClick r:id="rId3"/>
              </a:rPr>
              <a:t>AWS Prescriptive Guidance</a:t>
            </a:r>
            <a:r>
              <a:rPr lang="en-US" sz="2800"/>
              <a:t>.</a:t>
            </a:r>
          </a:p>
          <a:p>
            <a:pPr>
              <a:spcBef>
                <a:spcPts val="2400"/>
              </a:spcBef>
            </a:pPr>
            <a:r>
              <a:rPr lang="en-US" sz="2800"/>
              <a:t>For additional architecture diagrams, see the </a:t>
            </a:r>
            <a:r>
              <a:rPr lang="en-US" sz="2800">
                <a:hlinkClick r:id="rId4"/>
              </a:rPr>
              <a:t>AWS Architecture Center</a:t>
            </a:r>
            <a:r>
              <a:rPr lang="en-US" sz="280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4FB5C9-0276-4EA2-8FAF-0AD6279C6044}"/>
              </a:ext>
            </a:extLst>
          </p:cNvPr>
          <p:cNvSpPr txBox="1"/>
          <p:nvPr/>
        </p:nvSpPr>
        <p:spPr>
          <a:xfrm>
            <a:off x="3768526" y="3895627"/>
            <a:ext cx="8907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get started with customizing your architecture diagram</a:t>
            </a:r>
            <a:r>
              <a:rPr lang="en-US"/>
              <a:t>, see the </a:t>
            </a:r>
            <a:r>
              <a:rPr lang="en-US" dirty="0"/>
              <a:t>following resources.</a:t>
            </a:r>
          </a:p>
        </p:txBody>
      </p:sp>
    </p:spTree>
    <p:extLst>
      <p:ext uri="{BB962C8B-B14F-4D97-AF65-F5344CB8AC3E}">
        <p14:creationId xmlns:p14="http://schemas.microsoft.com/office/powerpoint/2010/main" val="4056907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19214</TotalTime>
  <Words>390</Words>
  <Application>Microsoft Macintosh PowerPoint</Application>
  <PresentationFormat>Custom</PresentationFormat>
  <Paragraphs>142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Amazon Ember</vt:lpstr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Selamoglu, Handan</dc:creator>
  <cp:lastModifiedBy>Mukherjee, Avik</cp:lastModifiedBy>
  <cp:revision>67</cp:revision>
  <dcterms:created xsi:type="dcterms:W3CDTF">2023-11-03T19:59:11Z</dcterms:created>
  <dcterms:modified xsi:type="dcterms:W3CDTF">2026-07-07T15:42:14Z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9e68092-05df-4271-8e3e-b2a4c82ba797_Enabled">
    <vt:lpwstr>true</vt:lpwstr>
  </property>
  <property fmtid="{D5CDD505-2E9C-101B-9397-08002B2CF9AE}" pid="3" name="MSIP_Label_19e68092-05df-4271-8e3e-b2a4c82ba797_SetDate">
    <vt:lpwstr>2025-07-28T18:46:28Z</vt:lpwstr>
  </property>
  <property fmtid="{D5CDD505-2E9C-101B-9397-08002B2CF9AE}" pid="4" name="MSIP_Label_19e68092-05df-4271-8e3e-b2a4c82ba797_Method">
    <vt:lpwstr>Standard</vt:lpwstr>
  </property>
  <property fmtid="{D5CDD505-2E9C-101B-9397-08002B2CF9AE}" pid="5" name="MSIP_Label_19e68092-05df-4271-8e3e-b2a4c82ba797_Name">
    <vt:lpwstr>Amazon Confidential</vt:lpwstr>
  </property>
  <property fmtid="{D5CDD505-2E9C-101B-9397-08002B2CF9AE}" pid="6" name="MSIP_Label_19e68092-05df-4271-8e3e-b2a4c82ba797_SiteId">
    <vt:lpwstr>5280104a-472d-4538-9ccf-1e1d0efe8b1b</vt:lpwstr>
  </property>
  <property fmtid="{D5CDD505-2E9C-101B-9397-08002B2CF9AE}" pid="7" name="MSIP_Label_19e68092-05df-4271-8e3e-b2a4c82ba797_ActionId">
    <vt:lpwstr>a438accd-7456-4f8b-bff4-11267847d34e</vt:lpwstr>
  </property>
  <property fmtid="{D5CDD505-2E9C-101B-9397-08002B2CF9AE}" pid="8" name="MSIP_Label_19e68092-05df-4271-8e3e-b2a4c82ba797_ContentBits">
    <vt:lpwstr>0</vt:lpwstr>
  </property>
  <property fmtid="{D5CDD505-2E9C-101B-9397-08002B2CF9AE}" pid="9" name="MSIP_Label_19e68092-05df-4271-8e3e-b2a4c82ba797_Tag">
    <vt:lpwstr>50, 3, 0, 1</vt:lpwstr>
  </property>
</Properties>
</file>