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8"/>
  </p:notesMasterIdLst>
  <p:sldIdLst>
    <p:sldId id="325" r:id="rId2"/>
    <p:sldId id="354" r:id="rId3"/>
    <p:sldId id="352" r:id="rId4"/>
    <p:sldId id="327" r:id="rId5"/>
    <p:sldId id="323" r:id="rId6"/>
    <p:sldId id="328" r:id="rId7"/>
    <p:sldId id="346" r:id="rId8"/>
    <p:sldId id="347" r:id="rId9"/>
    <p:sldId id="353" r:id="rId10"/>
    <p:sldId id="349" r:id="rId11"/>
    <p:sldId id="348" r:id="rId12"/>
    <p:sldId id="320" r:id="rId13"/>
    <p:sldId id="357" r:id="rId14"/>
    <p:sldId id="358" r:id="rId15"/>
    <p:sldId id="355" r:id="rId16"/>
    <p:sldId id="277" r:id="rId17"/>
  </p:sldIdLst>
  <p:sldSz cx="10972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74"/>
    <p:restoredTop sz="94674"/>
  </p:normalViewPr>
  <p:slideViewPr>
    <p:cSldViewPr snapToGrid="0" snapToObjects="1">
      <p:cViewPr varScale="1">
        <p:scale>
          <a:sx n="109" d="100"/>
          <a:sy n="109" d="100"/>
        </p:scale>
        <p:origin x="220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3C91B-11FD-3540-9754-901C09616C0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46250" y="1143000"/>
            <a:ext cx="336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97627-EC36-B043-B21C-121251A0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53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646133"/>
            <a:ext cx="9326880" cy="350181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82989"/>
            <a:ext cx="8229600" cy="2428451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3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35517"/>
            <a:ext cx="236601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35517"/>
            <a:ext cx="696087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0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9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507618"/>
            <a:ext cx="9464040" cy="418401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731215"/>
            <a:ext cx="9464040" cy="220027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C5203B-54EB-8A77-1AE0-84979F9E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9F81A-2AA5-0770-D779-23B1678CF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2F59E0-F915-21AB-E4A7-470437EB3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2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677584"/>
            <a:ext cx="46634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677584"/>
            <a:ext cx="46634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7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35519"/>
            <a:ext cx="946404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465706"/>
            <a:ext cx="4642008" cy="120840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674110"/>
            <a:ext cx="464200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465706"/>
            <a:ext cx="4664869" cy="120840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674110"/>
            <a:ext cx="466486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0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8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70560"/>
            <a:ext cx="3539014" cy="23469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448226"/>
            <a:ext cx="5554980" cy="714798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017520"/>
            <a:ext cx="3539014" cy="5590329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9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70560"/>
            <a:ext cx="3539014" cy="23469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448226"/>
            <a:ext cx="5554980" cy="714798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017520"/>
            <a:ext cx="3539014" cy="5590329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3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35519"/>
            <a:ext cx="946404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677584"/>
            <a:ext cx="946404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655A4-045C-3741-9EA5-BDFF166B572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9322649"/>
            <a:ext cx="37033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aws.amazon.com/prescriptive-guidance/latest/security-reference-architecture/welcome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4.png"/><Relationship Id="rId18" Type="http://schemas.openxmlformats.org/officeDocument/2006/relationships/image" Target="../media/image79.svg"/><Relationship Id="rId26" Type="http://schemas.openxmlformats.org/officeDocument/2006/relationships/image" Target="../media/image87.svg"/><Relationship Id="rId39" Type="http://schemas.openxmlformats.org/officeDocument/2006/relationships/image" Target="../media/image90.png"/><Relationship Id="rId21" Type="http://schemas.openxmlformats.org/officeDocument/2006/relationships/image" Target="../media/image82.png"/><Relationship Id="rId34" Type="http://schemas.openxmlformats.org/officeDocument/2006/relationships/image" Target="../media/image34.svg"/><Relationship Id="rId42" Type="http://schemas.openxmlformats.org/officeDocument/2006/relationships/image" Target="../media/image93.svg"/><Relationship Id="rId47" Type="http://schemas.openxmlformats.org/officeDocument/2006/relationships/image" Target="../media/image94.png"/><Relationship Id="rId50" Type="http://schemas.openxmlformats.org/officeDocument/2006/relationships/image" Target="../media/image97.svg"/><Relationship Id="rId7" Type="http://schemas.openxmlformats.org/officeDocument/2006/relationships/image" Target="../media/image20.svg"/><Relationship Id="rId2" Type="http://schemas.openxmlformats.org/officeDocument/2006/relationships/image" Target="../media/image71.png"/><Relationship Id="rId16" Type="http://schemas.openxmlformats.org/officeDocument/2006/relationships/image" Target="../media/image77.svg"/><Relationship Id="rId29" Type="http://schemas.openxmlformats.org/officeDocument/2006/relationships/image" Target="../media/image37.png"/><Relationship Id="rId11" Type="http://schemas.openxmlformats.org/officeDocument/2006/relationships/image" Target="../media/image1.png"/><Relationship Id="rId24" Type="http://schemas.openxmlformats.org/officeDocument/2006/relationships/image" Target="../media/image85.svg"/><Relationship Id="rId32" Type="http://schemas.openxmlformats.org/officeDocument/2006/relationships/image" Target="../media/image40.svg"/><Relationship Id="rId37" Type="http://schemas.openxmlformats.org/officeDocument/2006/relationships/image" Target="../media/image88.png"/><Relationship Id="rId40" Type="http://schemas.openxmlformats.org/officeDocument/2006/relationships/image" Target="../media/image91.svg"/><Relationship Id="rId45" Type="http://schemas.openxmlformats.org/officeDocument/2006/relationships/image" Target="../media/image5.png"/><Relationship Id="rId5" Type="http://schemas.openxmlformats.org/officeDocument/2006/relationships/image" Target="../media/image70.svg"/><Relationship Id="rId15" Type="http://schemas.openxmlformats.org/officeDocument/2006/relationships/image" Target="../media/image76.png"/><Relationship Id="rId23" Type="http://schemas.openxmlformats.org/officeDocument/2006/relationships/image" Target="../media/image84.png"/><Relationship Id="rId28" Type="http://schemas.openxmlformats.org/officeDocument/2006/relationships/image" Target="../media/image36.svg"/><Relationship Id="rId36" Type="http://schemas.openxmlformats.org/officeDocument/2006/relationships/image" Target="../media/image44.svg"/><Relationship Id="rId49" Type="http://schemas.openxmlformats.org/officeDocument/2006/relationships/image" Target="../media/image96.png"/><Relationship Id="rId10" Type="http://schemas.openxmlformats.org/officeDocument/2006/relationships/image" Target="../media/image73.png"/><Relationship Id="rId19" Type="http://schemas.openxmlformats.org/officeDocument/2006/relationships/image" Target="../media/image80.png"/><Relationship Id="rId31" Type="http://schemas.openxmlformats.org/officeDocument/2006/relationships/image" Target="../media/image39.png"/><Relationship Id="rId44" Type="http://schemas.openxmlformats.org/officeDocument/2006/relationships/image" Target="../media/image14.svg"/><Relationship Id="rId4" Type="http://schemas.openxmlformats.org/officeDocument/2006/relationships/image" Target="../media/image69.png"/><Relationship Id="rId9" Type="http://schemas.openxmlformats.org/officeDocument/2006/relationships/image" Target="../media/image22.svg"/><Relationship Id="rId14" Type="http://schemas.openxmlformats.org/officeDocument/2006/relationships/image" Target="../media/image75.svg"/><Relationship Id="rId22" Type="http://schemas.openxmlformats.org/officeDocument/2006/relationships/image" Target="../media/image83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Relationship Id="rId35" Type="http://schemas.openxmlformats.org/officeDocument/2006/relationships/image" Target="../media/image43.png"/><Relationship Id="rId43" Type="http://schemas.openxmlformats.org/officeDocument/2006/relationships/image" Target="../media/image13.png"/><Relationship Id="rId48" Type="http://schemas.openxmlformats.org/officeDocument/2006/relationships/image" Target="../media/image95.svg"/><Relationship Id="rId8" Type="http://schemas.openxmlformats.org/officeDocument/2006/relationships/image" Target="../media/image21.png"/><Relationship Id="rId3" Type="http://schemas.openxmlformats.org/officeDocument/2006/relationships/image" Target="../media/image72.svg"/><Relationship Id="rId12" Type="http://schemas.openxmlformats.org/officeDocument/2006/relationships/image" Target="../media/image2.svg"/><Relationship Id="rId17" Type="http://schemas.openxmlformats.org/officeDocument/2006/relationships/image" Target="../media/image78.png"/><Relationship Id="rId25" Type="http://schemas.openxmlformats.org/officeDocument/2006/relationships/image" Target="../media/image86.png"/><Relationship Id="rId33" Type="http://schemas.openxmlformats.org/officeDocument/2006/relationships/image" Target="../media/image33.png"/><Relationship Id="rId38" Type="http://schemas.openxmlformats.org/officeDocument/2006/relationships/image" Target="../media/image89.svg"/><Relationship Id="rId46" Type="http://schemas.openxmlformats.org/officeDocument/2006/relationships/image" Target="../media/image6.svg"/><Relationship Id="rId20" Type="http://schemas.openxmlformats.org/officeDocument/2006/relationships/image" Target="../media/image81.svg"/><Relationship Id="rId41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99.svg"/><Relationship Id="rId18" Type="http://schemas.openxmlformats.org/officeDocument/2006/relationships/image" Target="../media/image43.png"/><Relationship Id="rId26" Type="http://schemas.openxmlformats.org/officeDocument/2006/relationships/image" Target="../media/image39.png"/><Relationship Id="rId3" Type="http://schemas.openxmlformats.org/officeDocument/2006/relationships/image" Target="../media/image20.svg"/><Relationship Id="rId21" Type="http://schemas.openxmlformats.org/officeDocument/2006/relationships/image" Target="../media/image36.svg"/><Relationship Id="rId7" Type="http://schemas.openxmlformats.org/officeDocument/2006/relationships/image" Target="../media/image2.svg"/><Relationship Id="rId12" Type="http://schemas.openxmlformats.org/officeDocument/2006/relationships/image" Target="../media/image98.png"/><Relationship Id="rId17" Type="http://schemas.openxmlformats.org/officeDocument/2006/relationships/image" Target="../media/image101.svg"/><Relationship Id="rId25" Type="http://schemas.openxmlformats.org/officeDocument/2006/relationships/image" Target="../media/image48.svg"/><Relationship Id="rId2" Type="http://schemas.openxmlformats.org/officeDocument/2006/relationships/image" Target="../media/image19.png"/><Relationship Id="rId16" Type="http://schemas.openxmlformats.org/officeDocument/2006/relationships/image" Target="../media/image100.png"/><Relationship Id="rId20" Type="http://schemas.openxmlformats.org/officeDocument/2006/relationships/image" Target="../media/image35.png"/><Relationship Id="rId29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24.svg"/><Relationship Id="rId24" Type="http://schemas.openxmlformats.org/officeDocument/2006/relationships/image" Target="../media/image47.png"/><Relationship Id="rId5" Type="http://schemas.openxmlformats.org/officeDocument/2006/relationships/image" Target="../media/image22.svg"/><Relationship Id="rId15" Type="http://schemas.openxmlformats.org/officeDocument/2006/relationships/image" Target="../media/image28.svg"/><Relationship Id="rId23" Type="http://schemas.openxmlformats.org/officeDocument/2006/relationships/image" Target="../media/image38.svg"/><Relationship Id="rId28" Type="http://schemas.openxmlformats.org/officeDocument/2006/relationships/image" Target="../media/image33.png"/><Relationship Id="rId10" Type="http://schemas.openxmlformats.org/officeDocument/2006/relationships/image" Target="../media/image23.png"/><Relationship Id="rId19" Type="http://schemas.openxmlformats.org/officeDocument/2006/relationships/image" Target="../media/image44.svg"/><Relationship Id="rId31" Type="http://schemas.openxmlformats.org/officeDocument/2006/relationships/image" Target="../media/image6.svg"/><Relationship Id="rId4" Type="http://schemas.openxmlformats.org/officeDocument/2006/relationships/image" Target="../media/image21.png"/><Relationship Id="rId9" Type="http://schemas.openxmlformats.org/officeDocument/2006/relationships/image" Target="../media/image14.svg"/><Relationship Id="rId14" Type="http://schemas.openxmlformats.org/officeDocument/2006/relationships/image" Target="../media/image27.png"/><Relationship Id="rId22" Type="http://schemas.openxmlformats.org/officeDocument/2006/relationships/image" Target="../media/image37.png"/><Relationship Id="rId27" Type="http://schemas.openxmlformats.org/officeDocument/2006/relationships/image" Target="../media/image40.svg"/><Relationship Id="rId30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0.png"/><Relationship Id="rId18" Type="http://schemas.openxmlformats.org/officeDocument/2006/relationships/image" Target="../media/image44.svg"/><Relationship Id="rId26" Type="http://schemas.openxmlformats.org/officeDocument/2006/relationships/image" Target="../media/image40.svg"/><Relationship Id="rId39" Type="http://schemas.openxmlformats.org/officeDocument/2006/relationships/image" Target="../media/image51.png"/><Relationship Id="rId21" Type="http://schemas.openxmlformats.org/officeDocument/2006/relationships/image" Target="../media/image37.png"/><Relationship Id="rId34" Type="http://schemas.openxmlformats.org/officeDocument/2006/relationships/image" Target="../media/image108.svg"/><Relationship Id="rId42" Type="http://schemas.openxmlformats.org/officeDocument/2006/relationships/image" Target="../media/image114.svg"/><Relationship Id="rId47" Type="http://schemas.openxmlformats.org/officeDocument/2006/relationships/image" Target="../media/image117.png"/><Relationship Id="rId50" Type="http://schemas.openxmlformats.org/officeDocument/2006/relationships/image" Target="../media/image6.svg"/><Relationship Id="rId7" Type="http://schemas.openxmlformats.org/officeDocument/2006/relationships/image" Target="../media/image22.svg"/><Relationship Id="rId2" Type="http://schemas.openxmlformats.org/officeDocument/2006/relationships/image" Target="../media/image69.png"/><Relationship Id="rId16" Type="http://schemas.openxmlformats.org/officeDocument/2006/relationships/image" Target="../media/image14.svg"/><Relationship Id="rId29" Type="http://schemas.openxmlformats.org/officeDocument/2006/relationships/image" Target="../media/image23.png"/><Relationship Id="rId11" Type="http://schemas.openxmlformats.org/officeDocument/2006/relationships/image" Target="../media/image1.png"/><Relationship Id="rId24" Type="http://schemas.openxmlformats.org/officeDocument/2006/relationships/image" Target="../media/image48.svg"/><Relationship Id="rId32" Type="http://schemas.openxmlformats.org/officeDocument/2006/relationships/image" Target="../media/image106.svg"/><Relationship Id="rId37" Type="http://schemas.openxmlformats.org/officeDocument/2006/relationships/image" Target="../media/image111.png"/><Relationship Id="rId40" Type="http://schemas.openxmlformats.org/officeDocument/2006/relationships/image" Target="../media/image52.svg"/><Relationship Id="rId45" Type="http://schemas.openxmlformats.org/officeDocument/2006/relationships/image" Target="../media/image57.png"/><Relationship Id="rId5" Type="http://schemas.openxmlformats.org/officeDocument/2006/relationships/image" Target="../media/image20.svg"/><Relationship Id="rId15" Type="http://schemas.openxmlformats.org/officeDocument/2006/relationships/image" Target="../media/image13.png"/><Relationship Id="rId23" Type="http://schemas.openxmlformats.org/officeDocument/2006/relationships/image" Target="../media/image47.png"/><Relationship Id="rId28" Type="http://schemas.openxmlformats.org/officeDocument/2006/relationships/image" Target="../media/image34.svg"/><Relationship Id="rId36" Type="http://schemas.openxmlformats.org/officeDocument/2006/relationships/image" Target="../media/image110.svg"/><Relationship Id="rId49" Type="http://schemas.openxmlformats.org/officeDocument/2006/relationships/image" Target="../media/image5.png"/><Relationship Id="rId10" Type="http://schemas.openxmlformats.org/officeDocument/2006/relationships/image" Target="../media/image104.png"/><Relationship Id="rId19" Type="http://schemas.openxmlformats.org/officeDocument/2006/relationships/image" Target="../media/image35.png"/><Relationship Id="rId31" Type="http://schemas.openxmlformats.org/officeDocument/2006/relationships/image" Target="../media/image105.png"/><Relationship Id="rId44" Type="http://schemas.openxmlformats.org/officeDocument/2006/relationships/image" Target="../media/image116.svg"/><Relationship Id="rId52" Type="http://schemas.openxmlformats.org/officeDocument/2006/relationships/image" Target="../media/image120.svg"/><Relationship Id="rId4" Type="http://schemas.openxmlformats.org/officeDocument/2006/relationships/image" Target="../media/image19.png"/><Relationship Id="rId9" Type="http://schemas.openxmlformats.org/officeDocument/2006/relationships/image" Target="../media/image103.svg"/><Relationship Id="rId14" Type="http://schemas.openxmlformats.org/officeDocument/2006/relationships/image" Target="../media/image91.svg"/><Relationship Id="rId22" Type="http://schemas.openxmlformats.org/officeDocument/2006/relationships/image" Target="../media/image38.svg"/><Relationship Id="rId27" Type="http://schemas.openxmlformats.org/officeDocument/2006/relationships/image" Target="../media/image33.png"/><Relationship Id="rId30" Type="http://schemas.openxmlformats.org/officeDocument/2006/relationships/image" Target="../media/image24.svg"/><Relationship Id="rId35" Type="http://schemas.openxmlformats.org/officeDocument/2006/relationships/image" Target="../media/image109.png"/><Relationship Id="rId43" Type="http://schemas.openxmlformats.org/officeDocument/2006/relationships/image" Target="../media/image115.png"/><Relationship Id="rId48" Type="http://schemas.openxmlformats.org/officeDocument/2006/relationships/image" Target="../media/image118.svg"/><Relationship Id="rId8" Type="http://schemas.openxmlformats.org/officeDocument/2006/relationships/image" Target="../media/image102.png"/><Relationship Id="rId51" Type="http://schemas.openxmlformats.org/officeDocument/2006/relationships/image" Target="../media/image119.png"/><Relationship Id="rId3" Type="http://schemas.openxmlformats.org/officeDocument/2006/relationships/image" Target="../media/image70.svg"/><Relationship Id="rId12" Type="http://schemas.openxmlformats.org/officeDocument/2006/relationships/image" Target="../media/image2.svg"/><Relationship Id="rId17" Type="http://schemas.openxmlformats.org/officeDocument/2006/relationships/image" Target="../media/image43.png"/><Relationship Id="rId25" Type="http://schemas.openxmlformats.org/officeDocument/2006/relationships/image" Target="../media/image39.png"/><Relationship Id="rId33" Type="http://schemas.openxmlformats.org/officeDocument/2006/relationships/image" Target="../media/image107.png"/><Relationship Id="rId38" Type="http://schemas.openxmlformats.org/officeDocument/2006/relationships/image" Target="../media/image112.svg"/><Relationship Id="rId46" Type="http://schemas.openxmlformats.org/officeDocument/2006/relationships/image" Target="../media/image58.svg"/><Relationship Id="rId20" Type="http://schemas.openxmlformats.org/officeDocument/2006/relationships/image" Target="../media/image36.svg"/><Relationship Id="rId41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escriptive-guidanc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s://aws.amazon.com/architectur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sv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8.svg"/><Relationship Id="rId5" Type="http://schemas.openxmlformats.org/officeDocument/2006/relationships/image" Target="../media/image14.sv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2.svg"/><Relationship Id="rId21" Type="http://schemas.openxmlformats.org/officeDocument/2006/relationships/image" Target="../media/image36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5" Type="http://schemas.openxmlformats.org/officeDocument/2006/relationships/image" Target="../media/image40.sv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29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24" Type="http://schemas.openxmlformats.org/officeDocument/2006/relationships/image" Target="../media/image39.pn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23" Type="http://schemas.openxmlformats.org/officeDocument/2006/relationships/image" Target="../media/image38.svg"/><Relationship Id="rId28" Type="http://schemas.openxmlformats.org/officeDocument/2006/relationships/image" Target="../media/image17.png"/><Relationship Id="rId10" Type="http://schemas.openxmlformats.org/officeDocument/2006/relationships/image" Target="../media/image25.png"/><Relationship Id="rId19" Type="http://schemas.openxmlformats.org/officeDocument/2006/relationships/image" Target="../media/image34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sv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svg"/><Relationship Id="rId18" Type="http://schemas.openxmlformats.org/officeDocument/2006/relationships/image" Target="../media/image47.png"/><Relationship Id="rId26" Type="http://schemas.openxmlformats.org/officeDocument/2006/relationships/image" Target="../media/image53.png"/><Relationship Id="rId39" Type="http://schemas.openxmlformats.org/officeDocument/2006/relationships/image" Target="../media/image14.svg"/><Relationship Id="rId21" Type="http://schemas.openxmlformats.org/officeDocument/2006/relationships/image" Target="../media/image50.svg"/><Relationship Id="rId34" Type="http://schemas.openxmlformats.org/officeDocument/2006/relationships/image" Target="../media/image39.png"/><Relationship Id="rId42" Type="http://schemas.openxmlformats.org/officeDocument/2006/relationships/image" Target="../media/image63.png"/><Relationship Id="rId7" Type="http://schemas.openxmlformats.org/officeDocument/2006/relationships/image" Target="../media/image22.svg"/><Relationship Id="rId2" Type="http://schemas.openxmlformats.org/officeDocument/2006/relationships/image" Target="../media/image1.png"/><Relationship Id="rId16" Type="http://schemas.openxmlformats.org/officeDocument/2006/relationships/image" Target="../media/image45.png"/><Relationship Id="rId29" Type="http://schemas.openxmlformats.org/officeDocument/2006/relationships/image" Target="../media/image5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24" Type="http://schemas.openxmlformats.org/officeDocument/2006/relationships/image" Target="../media/image33.png"/><Relationship Id="rId32" Type="http://schemas.openxmlformats.org/officeDocument/2006/relationships/image" Target="../media/image59.png"/><Relationship Id="rId37" Type="http://schemas.openxmlformats.org/officeDocument/2006/relationships/image" Target="../media/image62.svg"/><Relationship Id="rId40" Type="http://schemas.openxmlformats.org/officeDocument/2006/relationships/image" Target="../media/image5.png"/><Relationship Id="rId45" Type="http://schemas.openxmlformats.org/officeDocument/2006/relationships/image" Target="../media/image66.svg"/><Relationship Id="rId5" Type="http://schemas.openxmlformats.org/officeDocument/2006/relationships/image" Target="../media/image20.svg"/><Relationship Id="rId15" Type="http://schemas.openxmlformats.org/officeDocument/2006/relationships/image" Target="../media/image38.svg"/><Relationship Id="rId23" Type="http://schemas.openxmlformats.org/officeDocument/2006/relationships/image" Target="../media/image52.svg"/><Relationship Id="rId28" Type="http://schemas.openxmlformats.org/officeDocument/2006/relationships/image" Target="../media/image55.png"/><Relationship Id="rId36" Type="http://schemas.openxmlformats.org/officeDocument/2006/relationships/image" Target="../media/image61.png"/><Relationship Id="rId10" Type="http://schemas.openxmlformats.org/officeDocument/2006/relationships/image" Target="../media/image25.png"/><Relationship Id="rId19" Type="http://schemas.openxmlformats.org/officeDocument/2006/relationships/image" Target="../media/image48.svg"/><Relationship Id="rId31" Type="http://schemas.openxmlformats.org/officeDocument/2006/relationships/image" Target="../media/image58.svg"/><Relationship Id="rId44" Type="http://schemas.openxmlformats.org/officeDocument/2006/relationships/image" Target="../media/image65.png"/><Relationship Id="rId4" Type="http://schemas.openxmlformats.org/officeDocument/2006/relationships/image" Target="../media/image19.png"/><Relationship Id="rId9" Type="http://schemas.openxmlformats.org/officeDocument/2006/relationships/image" Target="../media/image44.svg"/><Relationship Id="rId14" Type="http://schemas.openxmlformats.org/officeDocument/2006/relationships/image" Target="../media/image37.png"/><Relationship Id="rId22" Type="http://schemas.openxmlformats.org/officeDocument/2006/relationships/image" Target="../media/image51.png"/><Relationship Id="rId27" Type="http://schemas.openxmlformats.org/officeDocument/2006/relationships/image" Target="../media/image54.svg"/><Relationship Id="rId30" Type="http://schemas.openxmlformats.org/officeDocument/2006/relationships/image" Target="../media/image57.png"/><Relationship Id="rId35" Type="http://schemas.openxmlformats.org/officeDocument/2006/relationships/image" Target="../media/image40.svg"/><Relationship Id="rId43" Type="http://schemas.openxmlformats.org/officeDocument/2006/relationships/image" Target="../media/image64.svg"/><Relationship Id="rId8" Type="http://schemas.openxmlformats.org/officeDocument/2006/relationships/image" Target="../media/image43.png"/><Relationship Id="rId3" Type="http://schemas.openxmlformats.org/officeDocument/2006/relationships/image" Target="../media/image2.svg"/><Relationship Id="rId12" Type="http://schemas.openxmlformats.org/officeDocument/2006/relationships/image" Target="../media/image35.png"/><Relationship Id="rId17" Type="http://schemas.openxmlformats.org/officeDocument/2006/relationships/image" Target="../media/image46.svg"/><Relationship Id="rId25" Type="http://schemas.openxmlformats.org/officeDocument/2006/relationships/image" Target="../media/image34.svg"/><Relationship Id="rId33" Type="http://schemas.openxmlformats.org/officeDocument/2006/relationships/image" Target="../media/image60.svg"/><Relationship Id="rId38" Type="http://schemas.openxmlformats.org/officeDocument/2006/relationships/image" Target="../media/image13.png"/><Relationship Id="rId20" Type="http://schemas.openxmlformats.org/officeDocument/2006/relationships/image" Target="../media/image49.png"/><Relationship Id="rId41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.svg"/><Relationship Id="rId18" Type="http://schemas.openxmlformats.org/officeDocument/2006/relationships/image" Target="../media/image47.png"/><Relationship Id="rId26" Type="http://schemas.openxmlformats.org/officeDocument/2006/relationships/image" Target="../media/image5.png"/><Relationship Id="rId3" Type="http://schemas.openxmlformats.org/officeDocument/2006/relationships/image" Target="../media/image68.svg"/><Relationship Id="rId21" Type="http://schemas.openxmlformats.org/officeDocument/2006/relationships/image" Target="../media/image40.svg"/><Relationship Id="rId7" Type="http://schemas.openxmlformats.org/officeDocument/2006/relationships/image" Target="../media/image20.svg"/><Relationship Id="rId12" Type="http://schemas.openxmlformats.org/officeDocument/2006/relationships/image" Target="../media/image1.png"/><Relationship Id="rId17" Type="http://schemas.openxmlformats.org/officeDocument/2006/relationships/image" Target="../media/image38.svg"/><Relationship Id="rId25" Type="http://schemas.openxmlformats.org/officeDocument/2006/relationships/image" Target="../media/image14.svg"/><Relationship Id="rId2" Type="http://schemas.openxmlformats.org/officeDocument/2006/relationships/image" Target="../media/image67.png"/><Relationship Id="rId16" Type="http://schemas.openxmlformats.org/officeDocument/2006/relationships/image" Target="../media/image37.png"/><Relationship Id="rId20" Type="http://schemas.openxmlformats.org/officeDocument/2006/relationships/image" Target="../media/image39.png"/><Relationship Id="rId29" Type="http://schemas.openxmlformats.org/officeDocument/2006/relationships/image" Target="../media/image6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44.svg"/><Relationship Id="rId24" Type="http://schemas.openxmlformats.org/officeDocument/2006/relationships/image" Target="../media/image13.png"/><Relationship Id="rId5" Type="http://schemas.openxmlformats.org/officeDocument/2006/relationships/image" Target="../media/image70.svg"/><Relationship Id="rId15" Type="http://schemas.openxmlformats.org/officeDocument/2006/relationships/image" Target="../media/image36.svg"/><Relationship Id="rId23" Type="http://schemas.openxmlformats.org/officeDocument/2006/relationships/image" Target="../media/image34.svg"/><Relationship Id="rId28" Type="http://schemas.openxmlformats.org/officeDocument/2006/relationships/image" Target="../media/image63.png"/><Relationship Id="rId10" Type="http://schemas.openxmlformats.org/officeDocument/2006/relationships/image" Target="../media/image43.png"/><Relationship Id="rId19" Type="http://schemas.openxmlformats.org/officeDocument/2006/relationships/image" Target="../media/image48.svg"/><Relationship Id="rId4" Type="http://schemas.openxmlformats.org/officeDocument/2006/relationships/image" Target="../media/image69.png"/><Relationship Id="rId9" Type="http://schemas.openxmlformats.org/officeDocument/2006/relationships/image" Target="../media/image22.svg"/><Relationship Id="rId14" Type="http://schemas.openxmlformats.org/officeDocument/2006/relationships/image" Target="../media/image35.png"/><Relationship Id="rId22" Type="http://schemas.openxmlformats.org/officeDocument/2006/relationships/image" Target="../media/image33.png"/><Relationship Id="rId27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8BE1DE-5D8B-45BF-8A73-DE9A2497A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" y="1608881"/>
            <a:ext cx="9464040" cy="30340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6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Diagram reference ‒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3C6EDFC-C4EB-654D-1476-E5C06F8F2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7" name="AWS copyright text">
            <a:extLst>
              <a:ext uri="{FF2B5EF4-FFF2-40B4-BE49-F238E27FC236}">
                <a16:creationId xmlns:a16="http://schemas.microsoft.com/office/drawing/2014/main" id="{9B28B697-D885-1C43-51BB-682FB4F0E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18A99-710E-F33D-6DA7-7CC6F81DEA88}"/>
              </a:ext>
            </a:extLst>
          </p:cNvPr>
          <p:cNvSpPr txBox="1"/>
          <p:nvPr/>
        </p:nvSpPr>
        <p:spPr>
          <a:xfrm>
            <a:off x="1517773" y="5786190"/>
            <a:ext cx="840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 and usage, refer to the</a:t>
            </a:r>
          </a:p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endParaRPr lang="en-US" sz="2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5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175">
            <a:extLst>
              <a:ext uri="{FF2B5EF4-FFF2-40B4-BE49-F238E27FC236}">
                <a16:creationId xmlns:a16="http://schemas.microsoft.com/office/drawing/2014/main" id="{4820B3B0-F4C9-4E72-B6EA-5364BE19788A}"/>
              </a:ext>
            </a:extLst>
          </p:cNvPr>
          <p:cNvSpPr/>
          <p:nvPr/>
        </p:nvSpPr>
        <p:spPr>
          <a:xfrm>
            <a:off x="2085310" y="4514403"/>
            <a:ext cx="2062904" cy="146888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Outbound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53DB434-B999-4ACC-8B61-8B9D33A62B9A}"/>
              </a:ext>
            </a:extLst>
          </p:cNvPr>
          <p:cNvSpPr/>
          <p:nvPr/>
        </p:nvSpPr>
        <p:spPr>
          <a:xfrm>
            <a:off x="2086737" y="2635748"/>
            <a:ext cx="2062904" cy="146888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Inbound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3BDA220-D3B4-7E4F-B06F-054199B1EF34}"/>
              </a:ext>
            </a:extLst>
          </p:cNvPr>
          <p:cNvSpPr/>
          <p:nvPr/>
        </p:nvSpPr>
        <p:spPr>
          <a:xfrm>
            <a:off x="1705616" y="1169039"/>
            <a:ext cx="7683884" cy="8230287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7903D9E-99B2-694B-A5E8-9F5CE72BE9C9}"/>
              </a:ext>
            </a:extLst>
          </p:cNvPr>
          <p:cNvSpPr txBox="1"/>
          <p:nvPr/>
        </p:nvSpPr>
        <p:spPr>
          <a:xfrm>
            <a:off x="4503178" y="3425003"/>
            <a:ext cx="177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Shield Advanced</a:t>
            </a:r>
          </a:p>
        </p:txBody>
      </p:sp>
      <p:pic>
        <p:nvPicPr>
          <p:cNvPr id="97" name="Graphic 96">
            <a:extLst>
              <a:ext uri="{FF2B5EF4-FFF2-40B4-BE49-F238E27FC236}">
                <a16:creationId xmlns:a16="http://schemas.microsoft.com/office/drawing/2014/main" id="{00A5495F-25AE-174B-A650-289FE1B62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5676" y="2667440"/>
            <a:ext cx="740664" cy="740664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ACC44646-38D1-BA45-97A5-E3B897392253}"/>
              </a:ext>
            </a:extLst>
          </p:cNvPr>
          <p:cNvGrpSpPr/>
          <p:nvPr/>
        </p:nvGrpSpPr>
        <p:grpSpPr>
          <a:xfrm>
            <a:off x="3754701" y="3603100"/>
            <a:ext cx="1259655" cy="758499"/>
            <a:chOff x="516788" y="3598369"/>
            <a:chExt cx="1259655" cy="75849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A75FEA1-CEAD-8D4E-8C26-6495CA4CB258}"/>
                </a:ext>
              </a:extLst>
            </p:cNvPr>
            <p:cNvSpPr txBox="1"/>
            <p:nvPr/>
          </p:nvSpPr>
          <p:spPr>
            <a:xfrm>
              <a:off x="516788" y="4049091"/>
              <a:ext cx="1259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Flow logs</a:t>
              </a:r>
            </a:p>
          </p:txBody>
        </p:sp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EDCFAA41-16C4-D449-9CAA-AD04EDC6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0211" y="3598369"/>
              <a:ext cx="469900" cy="469900"/>
            </a:xfrm>
            <a:prstGeom prst="rect">
              <a:avLst/>
            </a:prstGeom>
          </p:spPr>
        </p:pic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8C5B953-2BB0-044C-BB1E-684FE864104A}"/>
              </a:ext>
            </a:extLst>
          </p:cNvPr>
          <p:cNvSpPr txBox="1"/>
          <p:nvPr/>
        </p:nvSpPr>
        <p:spPr>
          <a:xfrm>
            <a:off x="2478568" y="3110732"/>
            <a:ext cx="172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Might include:</a:t>
            </a:r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 dirty="0"/>
              <a:t>NAT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2154898-E5B7-604A-BD81-6D1A10F838E0}"/>
              </a:ext>
            </a:extLst>
          </p:cNvPr>
          <p:cNvSpPr txBox="1"/>
          <p:nvPr/>
        </p:nvSpPr>
        <p:spPr>
          <a:xfrm>
            <a:off x="1780583" y="3539460"/>
            <a:ext cx="960005" cy="4538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US" sz="1400" dirty="0"/>
              <a:t>Internet gateway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719ACDE-5F4D-0F48-8AA5-52510AD1B39E}"/>
              </a:ext>
            </a:extLst>
          </p:cNvPr>
          <p:cNvGrpSpPr/>
          <p:nvPr/>
        </p:nvGrpSpPr>
        <p:grpSpPr>
          <a:xfrm>
            <a:off x="2658048" y="1438932"/>
            <a:ext cx="1134104" cy="616063"/>
            <a:chOff x="2248016" y="1915634"/>
            <a:chExt cx="1134104" cy="616063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A27579F-AB1E-F34C-82C0-563A459AE8B3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17" name="Graphic 116">
              <a:extLst>
                <a:ext uri="{FF2B5EF4-FFF2-40B4-BE49-F238E27FC236}">
                  <a16:creationId xmlns:a16="http://schemas.microsoft.com/office/drawing/2014/main" id="{1CCF1C90-D937-F648-8FB0-1161E4BAB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F304667-12E5-7840-BAE2-E969C1022339}"/>
              </a:ext>
            </a:extLst>
          </p:cNvPr>
          <p:cNvGrpSpPr/>
          <p:nvPr/>
        </p:nvGrpSpPr>
        <p:grpSpPr>
          <a:xfrm>
            <a:off x="3491806" y="1349641"/>
            <a:ext cx="644414" cy="569276"/>
            <a:chOff x="10297579" y="5276566"/>
            <a:chExt cx="644414" cy="569276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6BEDE232-1901-4341-9CFD-57F0703EE60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0" name="Graphic 119">
              <a:extLst>
                <a:ext uri="{FF2B5EF4-FFF2-40B4-BE49-F238E27FC236}">
                  <a16:creationId xmlns:a16="http://schemas.microsoft.com/office/drawing/2014/main" id="{FCC687F6-6412-7C43-B820-91D19A5A1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5B6ABD0-5EBB-F347-AD52-B960DB12F02C}"/>
              </a:ext>
            </a:extLst>
          </p:cNvPr>
          <p:cNvCxnSpPr>
            <a:cxnSpLocks/>
          </p:cNvCxnSpPr>
          <p:nvPr/>
        </p:nvCxnSpPr>
        <p:spPr>
          <a:xfrm flipH="1">
            <a:off x="4125216" y="135206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9030E5CF-51FC-D34C-842F-C20C065BC949}"/>
              </a:ext>
            </a:extLst>
          </p:cNvPr>
          <p:cNvCxnSpPr>
            <a:cxnSpLocks/>
          </p:cNvCxnSpPr>
          <p:nvPr/>
        </p:nvCxnSpPr>
        <p:spPr>
          <a:xfrm>
            <a:off x="2790271" y="135206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A841043-7187-5D48-8659-50CD62517B27}"/>
              </a:ext>
            </a:extLst>
          </p:cNvPr>
          <p:cNvGrpSpPr/>
          <p:nvPr/>
        </p:nvGrpSpPr>
        <p:grpSpPr>
          <a:xfrm>
            <a:off x="3756045" y="5508426"/>
            <a:ext cx="1259655" cy="758499"/>
            <a:chOff x="516788" y="3598369"/>
            <a:chExt cx="1259655" cy="758499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F8C5CC7-6A1C-8E4B-B8B6-C8D3D47101F3}"/>
                </a:ext>
              </a:extLst>
            </p:cNvPr>
            <p:cNvSpPr txBox="1"/>
            <p:nvPr/>
          </p:nvSpPr>
          <p:spPr>
            <a:xfrm>
              <a:off x="516788" y="4049091"/>
              <a:ext cx="1259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Flow logs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D2480235-3902-3E42-A298-3D6037223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1665" y="3598369"/>
              <a:ext cx="469900" cy="469900"/>
            </a:xfrm>
            <a:prstGeom prst="rect">
              <a:avLst/>
            </a:prstGeom>
          </p:spPr>
        </p:pic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568ECF42-4FB9-4E4D-AF70-7716C414B5BF}"/>
              </a:ext>
            </a:extLst>
          </p:cNvPr>
          <p:cNvSpPr txBox="1"/>
          <p:nvPr/>
        </p:nvSpPr>
        <p:spPr>
          <a:xfrm>
            <a:off x="1799590" y="5440893"/>
            <a:ext cx="858457" cy="4538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US" sz="1400" dirty="0"/>
              <a:t>Internet gateway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5C58D5-7B61-3C44-91B8-D010138FB8E4}"/>
              </a:ext>
            </a:extLst>
          </p:cNvPr>
          <p:cNvSpPr txBox="1"/>
          <p:nvPr/>
        </p:nvSpPr>
        <p:spPr>
          <a:xfrm>
            <a:off x="2467397" y="5012708"/>
            <a:ext cx="1728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Might include:</a:t>
            </a:r>
            <a:endParaRPr lang="en-US" sz="1400" dirty="0"/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 dirty="0"/>
              <a:t>NAT</a:t>
            </a:r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 dirty="0"/>
              <a:t>Proxy servers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BB72BA28-15A1-4E48-92B3-4C23324D5EB4}"/>
              </a:ext>
            </a:extLst>
          </p:cNvPr>
          <p:cNvCxnSpPr>
            <a:cxnSpLocks/>
          </p:cNvCxnSpPr>
          <p:nvPr/>
        </p:nvCxnSpPr>
        <p:spPr>
          <a:xfrm rot="20483727" flipV="1">
            <a:off x="5661702" y="1712956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C5A506D3-1391-3546-A07D-BC55004E320E}"/>
              </a:ext>
            </a:extLst>
          </p:cNvPr>
          <p:cNvCxnSpPr>
            <a:cxnSpLocks/>
          </p:cNvCxnSpPr>
          <p:nvPr/>
        </p:nvCxnSpPr>
        <p:spPr>
          <a:xfrm flipV="1">
            <a:off x="5034690" y="6266925"/>
            <a:ext cx="408225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96FC6614-0640-254A-AD78-53C8B6FADE62}"/>
              </a:ext>
            </a:extLst>
          </p:cNvPr>
          <p:cNvSpPr txBox="1"/>
          <p:nvPr/>
        </p:nvSpPr>
        <p:spPr>
          <a:xfrm>
            <a:off x="2265084" y="41232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5282580-ECEB-B24E-95BE-848380458754}"/>
              </a:ext>
            </a:extLst>
          </p:cNvPr>
          <p:cNvSpPr txBox="1"/>
          <p:nvPr/>
        </p:nvSpPr>
        <p:spPr>
          <a:xfrm>
            <a:off x="2376307" y="8527400"/>
            <a:ext cx="147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Network Firewall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13ECCE7-0294-B542-8F09-10757D7B83FE}"/>
              </a:ext>
            </a:extLst>
          </p:cNvPr>
          <p:cNvSpPr txBox="1"/>
          <p:nvPr/>
        </p:nvSpPr>
        <p:spPr>
          <a:xfrm>
            <a:off x="2224735" y="6783555"/>
            <a:ext cx="172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Might include:</a:t>
            </a:r>
            <a:endParaRPr lang="en-US" sz="1400" dirty="0"/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/>
              <a:t>IDS/IPS</a:t>
            </a:r>
            <a:endParaRPr lang="en-US" sz="1400" dirty="0"/>
          </a:p>
        </p:txBody>
      </p:sp>
      <p:pic>
        <p:nvPicPr>
          <p:cNvPr id="108" name="Graphic 10">
            <a:extLst>
              <a:ext uri="{FF2B5EF4-FFF2-40B4-BE49-F238E27FC236}">
                <a16:creationId xmlns:a16="http://schemas.microsoft.com/office/drawing/2014/main" id="{5622AA81-B6B2-4914-956C-60E4A20F8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350" y="313500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3" name="Graphic 10">
            <a:extLst>
              <a:ext uri="{FF2B5EF4-FFF2-40B4-BE49-F238E27FC236}">
                <a16:creationId xmlns:a16="http://schemas.microsoft.com/office/drawing/2014/main" id="{570DBD5D-2D19-471D-8E94-68D77BB7F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701" y="5030804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8A7E2A-E1DC-A8C8-8350-B8F0043F186C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Network account</a:t>
            </a:r>
          </a:p>
        </p:txBody>
      </p:sp>
      <p:pic>
        <p:nvPicPr>
          <p:cNvPr id="87" name="Graphic 86">
            <a:extLst>
              <a:ext uri="{FF2B5EF4-FFF2-40B4-BE49-F238E27FC236}">
                <a16:creationId xmlns:a16="http://schemas.microsoft.com/office/drawing/2014/main" id="{21323CF9-2AD6-434D-A50E-0BB269677B2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88" name="AWS copyright text">
            <a:extLst>
              <a:ext uri="{FF2B5EF4-FFF2-40B4-BE49-F238E27FC236}">
                <a16:creationId xmlns:a16="http://schemas.microsoft.com/office/drawing/2014/main" id="{A55BE24D-8D83-4872-84F7-E5F8EBF08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7F779E2C-F77B-BC4A-8C68-E8256F6913BE}"/>
              </a:ext>
            </a:extLst>
          </p:cNvPr>
          <p:cNvSpPr txBox="1"/>
          <p:nvPr/>
        </p:nvSpPr>
        <p:spPr>
          <a:xfrm rot="20483727">
            <a:off x="5609822" y="1519998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DNS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F551E0F-7479-CE4E-88C5-BA0D3BAE60F7}"/>
              </a:ext>
            </a:extLst>
          </p:cNvPr>
          <p:cNvSpPr txBox="1"/>
          <p:nvPr/>
        </p:nvSpPr>
        <p:spPr>
          <a:xfrm>
            <a:off x="4526798" y="2156553"/>
            <a:ext cx="15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Route 53</a:t>
            </a:r>
          </a:p>
        </p:txBody>
      </p:sp>
      <p:pic>
        <p:nvPicPr>
          <p:cNvPr id="86" name="Graphic 21">
            <a:extLst>
              <a:ext uri="{FF2B5EF4-FFF2-40B4-BE49-F238E27FC236}">
                <a16:creationId xmlns:a16="http://schemas.microsoft.com/office/drawing/2014/main" id="{B765B4CE-2770-4914-980B-B5E360281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4925818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410206A6-F5C6-7844-B970-46253B00B987}"/>
              </a:ext>
            </a:extLst>
          </p:cNvPr>
          <p:cNvSpPr txBox="1"/>
          <p:nvPr/>
        </p:nvSpPr>
        <p:spPr>
          <a:xfrm>
            <a:off x="6055115" y="2156553"/>
            <a:ext cx="1728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CloudFront</a:t>
            </a:r>
          </a:p>
        </p:txBody>
      </p:sp>
      <p:pic>
        <p:nvPicPr>
          <p:cNvPr id="89" name="Graphic 19">
            <a:extLst>
              <a:ext uri="{FF2B5EF4-FFF2-40B4-BE49-F238E27FC236}">
                <a16:creationId xmlns:a16="http://schemas.microsoft.com/office/drawing/2014/main" id="{4DA3BA09-58A9-4E9E-A2A2-E5341516C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6538402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TextBox 144">
            <a:extLst>
              <a:ext uri="{FF2B5EF4-FFF2-40B4-BE49-F238E27FC236}">
                <a16:creationId xmlns:a16="http://schemas.microsoft.com/office/drawing/2014/main" id="{BED6B1A6-CE23-D548-8699-1D9B425803C2}"/>
              </a:ext>
            </a:extLst>
          </p:cNvPr>
          <p:cNvSpPr txBox="1"/>
          <p:nvPr/>
        </p:nvSpPr>
        <p:spPr>
          <a:xfrm>
            <a:off x="6370829" y="3425003"/>
            <a:ext cx="1097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WAF</a:t>
            </a:r>
          </a:p>
        </p:txBody>
      </p:sp>
      <p:pic>
        <p:nvPicPr>
          <p:cNvPr id="91" name="Graphic 8">
            <a:extLst>
              <a:ext uri="{FF2B5EF4-FFF2-40B4-BE49-F238E27FC236}">
                <a16:creationId xmlns:a16="http://schemas.microsoft.com/office/drawing/2014/main" id="{AB304784-BC74-45DB-80C4-AE299BACA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538402" y="26674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D2541B11-2E03-2146-B821-DE1D01E51DC9}"/>
              </a:ext>
            </a:extLst>
          </p:cNvPr>
          <p:cNvSpPr txBox="1"/>
          <p:nvPr/>
        </p:nvSpPr>
        <p:spPr>
          <a:xfrm>
            <a:off x="5330466" y="4643653"/>
            <a:ext cx="1462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Certificate Manager</a:t>
            </a:r>
          </a:p>
        </p:txBody>
      </p:sp>
      <p:pic>
        <p:nvPicPr>
          <p:cNvPr id="92" name="Graphic 20">
            <a:extLst>
              <a:ext uri="{FF2B5EF4-FFF2-40B4-BE49-F238E27FC236}">
                <a16:creationId xmlns:a16="http://schemas.microsoft.com/office/drawing/2014/main" id="{788AD6A2-1E25-4F48-8C03-793ED1526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5680889" y="386733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7">
            <a:extLst>
              <a:ext uri="{FF2B5EF4-FFF2-40B4-BE49-F238E27FC236}">
                <a16:creationId xmlns:a16="http://schemas.microsoft.com/office/drawing/2014/main" id="{4C8A2433-9EBB-A246-9C19-782DD5B32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55" y="4643653"/>
            <a:ext cx="15601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Resource</a:t>
            </a:r>
          </a:p>
          <a:p>
            <a:pPr algn="ctr" eaLnBrk="1" hangingPunct="1"/>
            <a:r>
              <a: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Access Manager</a:t>
            </a:r>
          </a:p>
        </p:txBody>
      </p:sp>
      <p:pic>
        <p:nvPicPr>
          <p:cNvPr id="95" name="Graphic 16">
            <a:extLst>
              <a:ext uri="{FF2B5EF4-FFF2-40B4-BE49-F238E27FC236}">
                <a16:creationId xmlns:a16="http://schemas.microsoft.com/office/drawing/2014/main" id="{006591EF-823D-45FC-9F49-0DD8B4EC9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7234726" y="386733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D0DEC3E-0427-4894-AFF6-7949BB4DE12D}"/>
              </a:ext>
            </a:extLst>
          </p:cNvPr>
          <p:cNvGrpSpPr/>
          <p:nvPr/>
        </p:nvGrpSpPr>
        <p:grpSpPr>
          <a:xfrm>
            <a:off x="6984347" y="5275473"/>
            <a:ext cx="1262759" cy="866898"/>
            <a:chOff x="7140862" y="5275473"/>
            <a:chExt cx="1262759" cy="866898"/>
          </a:xfrm>
        </p:grpSpPr>
        <p:sp>
          <p:nvSpPr>
            <p:cNvPr id="106" name="TextBox 22">
              <a:extLst>
                <a:ext uri="{FF2B5EF4-FFF2-40B4-BE49-F238E27FC236}">
                  <a16:creationId xmlns:a16="http://schemas.microsoft.com/office/drawing/2014/main" id="{9BC14143-AB53-9A4C-9C92-3F9F7AB9F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0862" y="5711484"/>
              <a:ext cx="12627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Network Access Analyzer</a:t>
              </a:r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C22FE296-101D-4F67-8E0C-903BE92FC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7543641" y="5275473"/>
              <a:ext cx="457200" cy="4572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94B845-8923-4B35-8EEA-B89C8C5C9C4E}"/>
              </a:ext>
            </a:extLst>
          </p:cNvPr>
          <p:cNvGrpSpPr/>
          <p:nvPr/>
        </p:nvGrpSpPr>
        <p:grpSpPr>
          <a:xfrm>
            <a:off x="5426889" y="5275473"/>
            <a:ext cx="1270000" cy="866898"/>
            <a:chOff x="5326221" y="5275473"/>
            <a:chExt cx="1270000" cy="866898"/>
          </a:xfrm>
        </p:grpSpPr>
        <p:sp>
          <p:nvSpPr>
            <p:cNvPr id="104" name="TextBox 26">
              <a:extLst>
                <a:ext uri="{FF2B5EF4-FFF2-40B4-BE49-F238E27FC236}">
                  <a16:creationId xmlns:a16="http://schemas.microsoft.com/office/drawing/2014/main" id="{3DA0A232-3FD4-7047-AC43-385147E29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6221" y="5711484"/>
              <a:ext cx="127000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Resolver DNS firewall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D6B80E7F-E26E-4CD2-8132-C034C69D3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5732621" y="5275473"/>
              <a:ext cx="457200" cy="4572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7DD175-0888-439D-9E5D-57CCFA0457C6}"/>
              </a:ext>
            </a:extLst>
          </p:cNvPr>
          <p:cNvGrpSpPr/>
          <p:nvPr/>
        </p:nvGrpSpPr>
        <p:grpSpPr>
          <a:xfrm>
            <a:off x="5364821" y="8393607"/>
            <a:ext cx="1421504" cy="741294"/>
            <a:chOff x="5317251" y="8393607"/>
            <a:chExt cx="1421504" cy="741294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514BD71-0C9F-4954-8B7A-7704554100C7}"/>
                </a:ext>
              </a:extLst>
            </p:cNvPr>
            <p:cNvSpPr txBox="1"/>
            <p:nvPr/>
          </p:nvSpPr>
          <p:spPr>
            <a:xfrm>
              <a:off x="5317251" y="8863032"/>
              <a:ext cx="1421504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128" name="Graphic 23">
              <a:extLst>
                <a:ext uri="{FF2B5EF4-FFF2-40B4-BE49-F238E27FC236}">
                  <a16:creationId xmlns:a16="http://schemas.microsoft.com/office/drawing/2014/main" id="{C07371E1-6165-4A25-9714-3CA1803DE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5785719" y="83936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B1E6B8-96F4-4141-A2D8-34D32BFADDA2}"/>
              </a:ext>
            </a:extLst>
          </p:cNvPr>
          <p:cNvGrpSpPr/>
          <p:nvPr/>
        </p:nvGrpSpPr>
        <p:grpSpPr>
          <a:xfrm>
            <a:off x="5270465" y="6457196"/>
            <a:ext cx="1638948" cy="746424"/>
            <a:chOff x="5222895" y="6457196"/>
            <a:chExt cx="1638948" cy="74642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C1C7156-4DE1-4BB4-B6A3-49F1716A713D}"/>
                </a:ext>
              </a:extLst>
            </p:cNvPr>
            <p:cNvSpPr txBox="1"/>
            <p:nvPr/>
          </p:nvSpPr>
          <p:spPr>
            <a:xfrm>
              <a:off x="5222895" y="6926621"/>
              <a:ext cx="16389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Amazon </a:t>
              </a:r>
              <a:r>
                <a:rPr lang="en-US" sz="1200" dirty="0" err="1"/>
                <a:t>GuardDuty</a:t>
              </a:r>
              <a:endParaRPr lang="en-US" sz="1200" dirty="0"/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7B6CD9A8-5720-49F3-8E5F-24FFA4CC2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 bwMode="auto">
            <a:xfrm>
              <a:off x="5785719" y="6457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0BBC1F-113F-4011-868F-71BBDD2B3816}"/>
              </a:ext>
            </a:extLst>
          </p:cNvPr>
          <p:cNvGrpSpPr/>
          <p:nvPr/>
        </p:nvGrpSpPr>
        <p:grpSpPr>
          <a:xfrm>
            <a:off x="5520969" y="7524006"/>
            <a:ext cx="1081840" cy="746424"/>
            <a:chOff x="5473399" y="7524006"/>
            <a:chExt cx="1081840" cy="746424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41B9815-A060-4D52-BEFA-FC79D46E8032}"/>
                </a:ext>
              </a:extLst>
            </p:cNvPr>
            <p:cNvSpPr txBox="1"/>
            <p:nvPr/>
          </p:nvSpPr>
          <p:spPr>
            <a:xfrm>
              <a:off x="5473399" y="7993431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47" name="Graphic 8">
              <a:extLst>
                <a:ext uri="{FF2B5EF4-FFF2-40B4-BE49-F238E27FC236}">
                  <a16:creationId xmlns:a16="http://schemas.microsoft.com/office/drawing/2014/main" id="{A7A490D4-CF28-4C93-8ABE-EF1C61D7C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 bwMode="auto">
            <a:xfrm>
              <a:off x="5785719" y="752400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E9C577A-9892-4A17-9588-95C3FF89571F}"/>
              </a:ext>
            </a:extLst>
          </p:cNvPr>
          <p:cNvGrpSpPr/>
          <p:nvPr/>
        </p:nvGrpSpPr>
        <p:grpSpPr>
          <a:xfrm>
            <a:off x="6993595" y="6457196"/>
            <a:ext cx="1296697" cy="746424"/>
            <a:chOff x="7102164" y="6457196"/>
            <a:chExt cx="1296697" cy="746424"/>
          </a:xfrm>
        </p:grpSpPr>
        <p:pic>
          <p:nvPicPr>
            <p:cNvPr id="156" name="Graphic 19">
              <a:extLst>
                <a:ext uri="{FF2B5EF4-FFF2-40B4-BE49-F238E27FC236}">
                  <a16:creationId xmlns:a16="http://schemas.microsoft.com/office/drawing/2014/main" id="{441D88EC-1011-4E07-AB43-40D779C217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7495695" y="6457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8EBE6529-8E55-4DF2-BA9A-D944D7C5CF9C}"/>
                </a:ext>
              </a:extLst>
            </p:cNvPr>
            <p:cNvSpPr txBox="1"/>
            <p:nvPr/>
          </p:nvSpPr>
          <p:spPr>
            <a:xfrm>
              <a:off x="7102164" y="6926621"/>
              <a:ext cx="12966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2E546F-C878-4FA6-B5B7-E6B22521F6E9}"/>
              </a:ext>
            </a:extLst>
          </p:cNvPr>
          <p:cNvGrpSpPr/>
          <p:nvPr/>
        </p:nvGrpSpPr>
        <p:grpSpPr>
          <a:xfrm>
            <a:off x="7018219" y="8359274"/>
            <a:ext cx="1195014" cy="931090"/>
            <a:chOff x="7126788" y="7524006"/>
            <a:chExt cx="1195014" cy="931090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F8786DB-7C45-4ECF-AD28-C0372CF545E5}"/>
                </a:ext>
              </a:extLst>
            </p:cNvPr>
            <p:cNvSpPr txBox="1"/>
            <p:nvPr/>
          </p:nvSpPr>
          <p:spPr>
            <a:xfrm>
              <a:off x="7126788" y="7993431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62" name="Graphic 161">
              <a:extLst>
                <a:ext uri="{FF2B5EF4-FFF2-40B4-BE49-F238E27FC236}">
                  <a16:creationId xmlns:a16="http://schemas.microsoft.com/office/drawing/2014/main" id="{E04EA56B-DED4-438B-8FBB-2F454938F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7520302" y="7524006"/>
              <a:ext cx="407987" cy="457200"/>
            </a:xfrm>
            <a:prstGeom prst="rect">
              <a:avLst/>
            </a:prstGeom>
          </p:spPr>
        </p:pic>
      </p:grpSp>
      <p:pic>
        <p:nvPicPr>
          <p:cNvPr id="166" name="Graphic 165">
            <a:extLst>
              <a:ext uri="{FF2B5EF4-FFF2-40B4-BE49-F238E27FC236}">
                <a16:creationId xmlns:a16="http://schemas.microsoft.com/office/drawing/2014/main" id="{425AE5F0-7352-48C7-B673-1F0710D000B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>
          <a:xfrm>
            <a:off x="2754760" y="7783963"/>
            <a:ext cx="762000" cy="762000"/>
          </a:xfrm>
          <a:prstGeom prst="rect">
            <a:avLst/>
          </a:prstGeom>
        </p:spPr>
      </p:pic>
      <p:pic>
        <p:nvPicPr>
          <p:cNvPr id="175" name="Graphic 174">
            <a:extLst>
              <a:ext uri="{FF2B5EF4-FFF2-40B4-BE49-F238E27FC236}">
                <a16:creationId xmlns:a16="http://schemas.microsoft.com/office/drawing/2014/main" id="{2B058037-50ED-4882-862F-AC1A3477EA4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6737" y="2635748"/>
            <a:ext cx="381000" cy="381000"/>
          </a:xfrm>
          <a:prstGeom prst="rect">
            <a:avLst/>
          </a:prstGeom>
        </p:spPr>
      </p:pic>
      <p:pic>
        <p:nvPicPr>
          <p:cNvPr id="177" name="Graphic 176">
            <a:extLst>
              <a:ext uri="{FF2B5EF4-FFF2-40B4-BE49-F238E27FC236}">
                <a16:creationId xmlns:a16="http://schemas.microsoft.com/office/drawing/2014/main" id="{D3E7342F-D6FE-47CF-9CFB-A6261CA0CE57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5310" y="4514403"/>
            <a:ext cx="381000" cy="381000"/>
          </a:xfrm>
          <a:prstGeom prst="rect">
            <a:avLst/>
          </a:prstGeom>
        </p:spPr>
      </p:pic>
      <p:sp>
        <p:nvSpPr>
          <p:cNvPr id="179" name="Rectangle 178">
            <a:extLst>
              <a:ext uri="{FF2B5EF4-FFF2-40B4-BE49-F238E27FC236}">
                <a16:creationId xmlns:a16="http://schemas.microsoft.com/office/drawing/2014/main" id="{1E43CF4B-4E6A-4EDF-BFB6-B2381C04C1FD}"/>
              </a:ext>
            </a:extLst>
          </p:cNvPr>
          <p:cNvSpPr/>
          <p:nvPr/>
        </p:nvSpPr>
        <p:spPr>
          <a:xfrm>
            <a:off x="2083884" y="6324684"/>
            <a:ext cx="2062904" cy="2878411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Inspection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pic>
        <p:nvPicPr>
          <p:cNvPr id="180" name="Graphic 179">
            <a:extLst>
              <a:ext uri="{FF2B5EF4-FFF2-40B4-BE49-F238E27FC236}">
                <a16:creationId xmlns:a16="http://schemas.microsoft.com/office/drawing/2014/main" id="{EA3C04B7-F965-474E-B1EF-05B41483EA5F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3884" y="6324685"/>
            <a:ext cx="381000" cy="381000"/>
          </a:xfrm>
          <a:prstGeom prst="rect">
            <a:avLst/>
          </a:prstGeom>
        </p:spPr>
      </p:pic>
      <p:sp>
        <p:nvSpPr>
          <p:cNvPr id="181" name="Rectangle 180">
            <a:extLst>
              <a:ext uri="{FF2B5EF4-FFF2-40B4-BE49-F238E27FC236}">
                <a16:creationId xmlns:a16="http://schemas.microsoft.com/office/drawing/2014/main" id="{E9947702-F5A0-4CB4-A781-BD9F8ED0BEA5}"/>
              </a:ext>
            </a:extLst>
          </p:cNvPr>
          <p:cNvSpPr/>
          <p:nvPr/>
        </p:nvSpPr>
        <p:spPr>
          <a:xfrm>
            <a:off x="2224735" y="7326528"/>
            <a:ext cx="1765300" cy="1748940"/>
          </a:xfrm>
          <a:prstGeom prst="rect">
            <a:avLst/>
          </a:prstGeom>
          <a:noFill/>
          <a:ln w="15875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b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Firewall subnet</a:t>
            </a:r>
          </a:p>
        </p:txBody>
      </p:sp>
      <p:pic>
        <p:nvPicPr>
          <p:cNvPr id="182" name="Graphic 181">
            <a:extLst>
              <a:ext uri="{FF2B5EF4-FFF2-40B4-BE49-F238E27FC236}">
                <a16:creationId xmlns:a16="http://schemas.microsoft.com/office/drawing/2014/main" id="{A829931C-F121-429B-84B3-8BB7644391C7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>
          <a:xfrm>
            <a:off x="2224735" y="7326528"/>
            <a:ext cx="381000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E7E0448-F322-4B3E-87DC-6E013E800311}"/>
              </a:ext>
            </a:extLst>
          </p:cNvPr>
          <p:cNvGrpSpPr/>
          <p:nvPr/>
        </p:nvGrpSpPr>
        <p:grpSpPr>
          <a:xfrm>
            <a:off x="1583300" y="1332837"/>
            <a:ext cx="1364961" cy="965410"/>
            <a:chOff x="1523478" y="1290107"/>
            <a:chExt cx="1364961" cy="96541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1E6ECE5-EF2C-3548-8BBF-2D68A8516EEE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84" name="Graphic 7">
              <a:extLst>
                <a:ext uri="{FF2B5EF4-FFF2-40B4-BE49-F238E27FC236}">
                  <a16:creationId xmlns:a16="http://schemas.microsoft.com/office/drawing/2014/main" id="{31637C71-FBED-4C64-AA3E-820AEB984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0" name="Graphic 17">
            <a:extLst>
              <a:ext uri="{FF2B5EF4-FFF2-40B4-BE49-F238E27FC236}">
                <a16:creationId xmlns:a16="http://schemas.microsoft.com/office/drawing/2014/main" id="{B2B0613D-DBE9-493D-94F0-A33BA037A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1724073" y="33002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phic 23">
            <a:extLst>
              <a:ext uri="{FF2B5EF4-FFF2-40B4-BE49-F238E27FC236}">
                <a16:creationId xmlns:a16="http://schemas.microsoft.com/office/drawing/2014/main" id="{9169D81F-732B-E89B-D920-A65C96EF0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/>
          <a:stretch/>
        </p:blipFill>
        <p:spPr bwMode="auto">
          <a:xfrm>
            <a:off x="8173153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5">
            <a:extLst>
              <a:ext uri="{FF2B5EF4-FFF2-40B4-BE49-F238E27FC236}">
                <a16:creationId xmlns:a16="http://schemas.microsoft.com/office/drawing/2014/main" id="{5B6D1A7E-CAB7-1193-94C5-AF51EAD4C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778" y="2156553"/>
            <a:ext cx="22018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AWS Verified Access</a:t>
            </a:r>
          </a:p>
        </p:txBody>
      </p:sp>
      <p:pic>
        <p:nvPicPr>
          <p:cNvPr id="6" name="Graphic 6">
            <a:extLst>
              <a:ext uri="{FF2B5EF4-FFF2-40B4-BE49-F238E27FC236}">
                <a16:creationId xmlns:a16="http://schemas.microsoft.com/office/drawing/2014/main" id="{4F9AF76E-838E-AD8D-F8DA-C6780394E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8172372" y="26674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B32E4E0-1604-05F4-48A5-F2F0FB8CA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9884" y="3425003"/>
            <a:ext cx="22796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VPC Lattice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E3176D1-61A2-46AF-8A41-003B8D970030}"/>
              </a:ext>
            </a:extLst>
          </p:cNvPr>
          <p:cNvGrpSpPr/>
          <p:nvPr/>
        </p:nvGrpSpPr>
        <p:grpSpPr>
          <a:xfrm>
            <a:off x="7241997" y="2825461"/>
            <a:ext cx="744482" cy="453842"/>
            <a:chOff x="7071080" y="2825461"/>
            <a:chExt cx="744482" cy="453842"/>
          </a:xfrm>
        </p:grpSpPr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A0CB89ED-CB8B-0842-A7A6-EC9A8C07833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7114655" y="3028530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B709C4A-2C0E-479F-B05B-BA0BA9870272}"/>
                </a:ext>
              </a:extLst>
            </p:cNvPr>
            <p:cNvSpPr txBox="1"/>
            <p:nvPr/>
          </p:nvSpPr>
          <p:spPr>
            <a:xfrm rot="20483727">
              <a:off x="7071080" y="2825461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CD5BE087-B35F-4D72-BC75-7801DC3183A0}"/>
              </a:ext>
            </a:extLst>
          </p:cNvPr>
          <p:cNvSpPr txBox="1"/>
          <p:nvPr/>
        </p:nvSpPr>
        <p:spPr>
          <a:xfrm rot="20483727">
            <a:off x="7203472" y="1494254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Access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F5B4D60-812A-4848-AF58-42472ED6389B}"/>
              </a:ext>
            </a:extLst>
          </p:cNvPr>
          <p:cNvCxnSpPr>
            <a:cxnSpLocks/>
          </p:cNvCxnSpPr>
          <p:nvPr/>
        </p:nvCxnSpPr>
        <p:spPr>
          <a:xfrm rot="20483727" flipV="1">
            <a:off x="7274450" y="1693042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9976323-B5EF-18E0-8370-0D759CA92A0E}"/>
              </a:ext>
            </a:extLst>
          </p:cNvPr>
          <p:cNvGrpSpPr/>
          <p:nvPr/>
        </p:nvGrpSpPr>
        <p:grpSpPr>
          <a:xfrm>
            <a:off x="6773789" y="7524006"/>
            <a:ext cx="1745678" cy="746424"/>
            <a:chOff x="6882358" y="6457196"/>
            <a:chExt cx="1745678" cy="746424"/>
          </a:xfrm>
        </p:grpSpPr>
        <p:pic>
          <p:nvPicPr>
            <p:cNvPr id="9" name="Graphic 19">
              <a:extLst>
                <a:ext uri="{FF2B5EF4-FFF2-40B4-BE49-F238E27FC236}">
                  <a16:creationId xmlns:a16="http://schemas.microsoft.com/office/drawing/2014/main" id="{FAFF789C-E0F3-30EA-6CD0-272BE25A4C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7495695" y="6457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43CE6CE-EA52-87DD-A98D-D32C5A4E88EF}"/>
                </a:ext>
              </a:extLst>
            </p:cNvPr>
            <p:cNvSpPr txBox="1"/>
            <p:nvPr/>
          </p:nvSpPr>
          <p:spPr>
            <a:xfrm>
              <a:off x="6882358" y="6926621"/>
              <a:ext cx="17456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1891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0AE06DB-C2DA-674E-B2CE-5FA2D6EA45C8}"/>
              </a:ext>
            </a:extLst>
          </p:cNvPr>
          <p:cNvSpPr/>
          <p:nvPr/>
        </p:nvSpPr>
        <p:spPr>
          <a:xfrm>
            <a:off x="2690384" y="2252464"/>
            <a:ext cx="6761347" cy="432338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E2D88B-5E03-D249-ADD3-7161BA11A1B1}"/>
              </a:ext>
            </a:extLst>
          </p:cNvPr>
          <p:cNvGrpSpPr/>
          <p:nvPr/>
        </p:nvGrpSpPr>
        <p:grpSpPr>
          <a:xfrm>
            <a:off x="3910924" y="2479786"/>
            <a:ext cx="1134104" cy="616063"/>
            <a:chOff x="2248016" y="1915634"/>
            <a:chExt cx="1134104" cy="6160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80E705-9513-584C-9D4F-0D3056FFF046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48AC2BA7-B620-B74C-86EF-D2FFE168E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9174A1-D1ED-C441-A525-9D23B9E22315}"/>
              </a:ext>
            </a:extLst>
          </p:cNvPr>
          <p:cNvGrpSpPr/>
          <p:nvPr/>
        </p:nvGrpSpPr>
        <p:grpSpPr>
          <a:xfrm>
            <a:off x="4744682" y="2390495"/>
            <a:ext cx="644414" cy="569276"/>
            <a:chOff x="10297579" y="5276566"/>
            <a:chExt cx="644414" cy="5692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7C1496-8C87-B54A-9617-B5DBA361B50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8223933B-CE67-F44F-B66B-4A4218397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ED223F2-5D13-2945-9D94-3A4B2D2E4CE6}"/>
              </a:ext>
            </a:extLst>
          </p:cNvPr>
          <p:cNvCxnSpPr>
            <a:cxnSpLocks/>
          </p:cNvCxnSpPr>
          <p:nvPr/>
        </p:nvCxnSpPr>
        <p:spPr>
          <a:xfrm>
            <a:off x="4096524" y="237616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A9FB0E7-AF08-A34D-B97A-B2990358CF05}"/>
              </a:ext>
            </a:extLst>
          </p:cNvPr>
          <p:cNvCxnSpPr>
            <a:cxnSpLocks/>
          </p:cNvCxnSpPr>
          <p:nvPr/>
        </p:nvCxnSpPr>
        <p:spPr>
          <a:xfrm>
            <a:off x="5366601" y="237616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9035E23-14CB-FD46-9D17-AD38D76275AF}"/>
              </a:ext>
            </a:extLst>
          </p:cNvPr>
          <p:cNvSpPr txBox="1"/>
          <p:nvPr/>
        </p:nvSpPr>
        <p:spPr>
          <a:xfrm>
            <a:off x="3262533" y="1419386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70BC5EA-ED69-214A-BEBC-E0A5408C5C8B}"/>
              </a:ext>
            </a:extLst>
          </p:cNvPr>
          <p:cNvCxnSpPr>
            <a:cxnSpLocks/>
          </p:cNvCxnSpPr>
          <p:nvPr/>
        </p:nvCxnSpPr>
        <p:spPr>
          <a:xfrm>
            <a:off x="3043655" y="5074934"/>
            <a:ext cx="612648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44B615-EB2F-8444-AF01-0C0E9CAF5E54}"/>
              </a:ext>
            </a:extLst>
          </p:cNvPr>
          <p:cNvSpPr txBox="1"/>
          <p:nvPr/>
        </p:nvSpPr>
        <p:spPr>
          <a:xfrm>
            <a:off x="5989262" y="3129813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Identity Center (delegated)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AE20A3-0B16-0853-D64A-EB65B9CD91CC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Shared Services account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FC989B96-8390-4862-A515-3845FB3F7B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9" name="AWS copyright text">
            <a:extLst>
              <a:ext uri="{FF2B5EF4-FFF2-40B4-BE49-F238E27FC236}">
                <a16:creationId xmlns:a16="http://schemas.microsoft.com/office/drawing/2014/main" id="{6B64DB5E-8A48-4958-A748-C6D5C012A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FA2BD77-0B8B-4B80-832B-E6FC5DA82530}"/>
              </a:ext>
            </a:extLst>
          </p:cNvPr>
          <p:cNvGrpSpPr/>
          <p:nvPr/>
        </p:nvGrpSpPr>
        <p:grpSpPr>
          <a:xfrm>
            <a:off x="2720079" y="2399041"/>
            <a:ext cx="1364961" cy="965410"/>
            <a:chOff x="1523478" y="1290107"/>
            <a:chExt cx="1364961" cy="96541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E7F2902-5991-4ECB-80E4-284E55C18BD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72" name="Graphic 7">
              <a:extLst>
                <a:ext uri="{FF2B5EF4-FFF2-40B4-BE49-F238E27FC236}">
                  <a16:creationId xmlns:a16="http://schemas.microsoft.com/office/drawing/2014/main" id="{DC8EF34D-9456-4FEF-B009-FD61DFBBBC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2E132D6-A720-71DB-091C-C378921D4F37}"/>
              </a:ext>
            </a:extLst>
          </p:cNvPr>
          <p:cNvGrpSpPr/>
          <p:nvPr/>
        </p:nvGrpSpPr>
        <p:grpSpPr>
          <a:xfrm>
            <a:off x="2566566" y="3693031"/>
            <a:ext cx="2301904" cy="1283747"/>
            <a:chOff x="2566566" y="3499601"/>
            <a:chExt cx="2301904" cy="128374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F4A8517-7F9E-764A-BD2F-C18A9193FC4D}"/>
                </a:ext>
              </a:extLst>
            </p:cNvPr>
            <p:cNvSpPr txBox="1"/>
            <p:nvPr/>
          </p:nvSpPr>
          <p:spPr>
            <a:xfrm>
              <a:off x="2566566" y="4260128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Systems </a:t>
              </a:r>
            </a:p>
            <a:p>
              <a:pPr algn="ctr"/>
              <a:r>
                <a:rPr lang="en-US" sz="1400" dirty="0"/>
                <a:t>Manager</a:t>
              </a:r>
            </a:p>
          </p:txBody>
        </p:sp>
        <p:pic>
          <p:nvPicPr>
            <p:cNvPr id="73" name="Graphic 15">
              <a:extLst>
                <a:ext uri="{FF2B5EF4-FFF2-40B4-BE49-F238E27FC236}">
                  <a16:creationId xmlns:a16="http://schemas.microsoft.com/office/drawing/2014/main" id="{E6ADDFB9-97AE-4A5B-B98C-E45E2D6DA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336518" y="349960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B9AA7B-F2D6-BCA6-8C27-776EC9DC4A03}"/>
              </a:ext>
            </a:extLst>
          </p:cNvPr>
          <p:cNvGrpSpPr/>
          <p:nvPr/>
        </p:nvGrpSpPr>
        <p:grpSpPr>
          <a:xfrm>
            <a:off x="4556901" y="3693031"/>
            <a:ext cx="2301904" cy="1283747"/>
            <a:chOff x="4409608" y="3499601"/>
            <a:chExt cx="2301904" cy="128374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280887-9823-714D-A7A3-B0BEE76AEB45}"/>
                </a:ext>
              </a:extLst>
            </p:cNvPr>
            <p:cNvSpPr txBox="1"/>
            <p:nvPr/>
          </p:nvSpPr>
          <p:spPr>
            <a:xfrm>
              <a:off x="4409608" y="4260128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Directory </a:t>
              </a:r>
            </a:p>
            <a:p>
              <a:pPr algn="ctr"/>
              <a:r>
                <a:rPr lang="en-US" sz="1400" dirty="0"/>
                <a:t>Service</a:t>
              </a:r>
            </a:p>
          </p:txBody>
        </p:sp>
        <p:pic>
          <p:nvPicPr>
            <p:cNvPr id="74" name="Graphic 7">
              <a:extLst>
                <a:ext uri="{FF2B5EF4-FFF2-40B4-BE49-F238E27FC236}">
                  <a16:creationId xmlns:a16="http://schemas.microsoft.com/office/drawing/2014/main" id="{F9ABB192-22D9-4871-9A09-C40EBFC645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5171724" y="349960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5" name="Graphic 19">
            <a:extLst>
              <a:ext uri="{FF2B5EF4-FFF2-40B4-BE49-F238E27FC236}">
                <a16:creationId xmlns:a16="http://schemas.microsoft.com/office/drawing/2014/main" id="{AADA2188-6DD9-418C-97F9-88E6E2388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6759214" y="237366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5A0CBBB-68A4-0B49-7DA3-D8988EB2A5E3}"/>
              </a:ext>
            </a:extLst>
          </p:cNvPr>
          <p:cNvGrpSpPr/>
          <p:nvPr/>
        </p:nvGrpSpPr>
        <p:grpSpPr>
          <a:xfrm>
            <a:off x="6547237" y="3956529"/>
            <a:ext cx="2502004" cy="1020249"/>
            <a:chOff x="5984528" y="3763099"/>
            <a:chExt cx="2502004" cy="102024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205424-9FA5-904F-975F-428584D9894B}"/>
                </a:ext>
              </a:extLst>
            </p:cNvPr>
            <p:cNvSpPr txBox="1"/>
            <p:nvPr/>
          </p:nvSpPr>
          <p:spPr>
            <a:xfrm>
              <a:off x="5984528" y="4260128"/>
              <a:ext cx="25020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Managed</a:t>
              </a:r>
            </a:p>
            <a:p>
              <a:pPr algn="ctr"/>
              <a:r>
                <a:rPr lang="en-US" sz="1400" dirty="0"/>
                <a:t>Microsoft AD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C7CAB3F1-3EFD-4CD5-ADB3-EDEA23F59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006930" y="3763099"/>
              <a:ext cx="457200" cy="457200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D621C57-A315-44DC-BE5B-EFFF4C218CA1}"/>
              </a:ext>
            </a:extLst>
          </p:cNvPr>
          <p:cNvGrpSpPr/>
          <p:nvPr/>
        </p:nvGrpSpPr>
        <p:grpSpPr>
          <a:xfrm>
            <a:off x="7353035" y="5387770"/>
            <a:ext cx="1195014" cy="931090"/>
            <a:chOff x="6631266" y="5206711"/>
            <a:chExt cx="1195014" cy="931090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3DA4023-C3B1-41FA-9270-7BB3A248F41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64EE2A07-7124-43C4-A707-752FF04B7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2BFFCE0-733A-49D2-A7DE-B3A91F1E8A75}"/>
              </a:ext>
            </a:extLst>
          </p:cNvPr>
          <p:cNvGrpSpPr/>
          <p:nvPr/>
        </p:nvGrpSpPr>
        <p:grpSpPr>
          <a:xfrm>
            <a:off x="8356613" y="5387770"/>
            <a:ext cx="1147961" cy="920831"/>
            <a:chOff x="7712648" y="5206711"/>
            <a:chExt cx="1147961" cy="9208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08270CE-60F4-48E4-9CBE-17C50A6EC4B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82" name="Graphic 23">
              <a:extLst>
                <a:ext uri="{FF2B5EF4-FFF2-40B4-BE49-F238E27FC236}">
                  <a16:creationId xmlns:a16="http://schemas.microsoft.com/office/drawing/2014/main" id="{7C2A3AB8-01C0-4827-92BA-9E5342321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145B292-E959-40C3-B94E-C97063CC3818}"/>
              </a:ext>
            </a:extLst>
          </p:cNvPr>
          <p:cNvGrpSpPr/>
          <p:nvPr/>
        </p:nvGrpSpPr>
        <p:grpSpPr>
          <a:xfrm>
            <a:off x="4718825" y="5387770"/>
            <a:ext cx="932222" cy="931090"/>
            <a:chOff x="3519407" y="5206711"/>
            <a:chExt cx="932222" cy="93109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3CF538-A55A-41E2-8367-A62E30AC7DD1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85" name="Graphic 19">
              <a:extLst>
                <a:ext uri="{FF2B5EF4-FFF2-40B4-BE49-F238E27FC236}">
                  <a16:creationId xmlns:a16="http://schemas.microsoft.com/office/drawing/2014/main" id="{D512A3BD-6F17-4B8A-95AC-6FE8E941A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B0A7776-E27F-478C-951D-A8B594542981}"/>
              </a:ext>
            </a:extLst>
          </p:cNvPr>
          <p:cNvGrpSpPr/>
          <p:nvPr/>
        </p:nvGrpSpPr>
        <p:grpSpPr>
          <a:xfrm>
            <a:off x="5362895" y="5387770"/>
            <a:ext cx="1449440" cy="746424"/>
            <a:chOff x="4341273" y="5206711"/>
            <a:chExt cx="1449440" cy="74642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4CB8D6E-4C4C-4F65-936E-8ABDCEE63C61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Amazon Macie</a:t>
              </a:r>
            </a:p>
          </p:txBody>
        </p:sp>
        <p:pic>
          <p:nvPicPr>
            <p:cNvPr id="88" name="Graphic 6">
              <a:extLst>
                <a:ext uri="{FF2B5EF4-FFF2-40B4-BE49-F238E27FC236}">
                  <a16:creationId xmlns:a16="http://schemas.microsoft.com/office/drawing/2014/main" id="{7A5057AE-56E5-407C-B724-B5ACA3764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46D4580-266D-4055-99B3-D66CC4691753}"/>
              </a:ext>
            </a:extLst>
          </p:cNvPr>
          <p:cNvGrpSpPr/>
          <p:nvPr/>
        </p:nvGrpSpPr>
        <p:grpSpPr>
          <a:xfrm>
            <a:off x="6462634" y="5387770"/>
            <a:ext cx="1081840" cy="746424"/>
            <a:chOff x="5587035" y="5206711"/>
            <a:chExt cx="1081840" cy="74642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40AE595-FF9B-4808-A0F6-5393E27ACDB8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91" name="Graphic 8">
              <a:extLst>
                <a:ext uri="{FF2B5EF4-FFF2-40B4-BE49-F238E27FC236}">
                  <a16:creationId xmlns:a16="http://schemas.microsoft.com/office/drawing/2014/main" id="{CDEC7132-FD68-4B65-B1F9-1A1BC051B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9A988B3-F284-4F9D-80FD-20B5AA81A273}"/>
              </a:ext>
            </a:extLst>
          </p:cNvPr>
          <p:cNvGrpSpPr/>
          <p:nvPr/>
        </p:nvGrpSpPr>
        <p:grpSpPr>
          <a:xfrm>
            <a:off x="2780224" y="5387770"/>
            <a:ext cx="1033252" cy="931090"/>
            <a:chOff x="2404134" y="5206711"/>
            <a:chExt cx="1033252" cy="931090"/>
          </a:xfrm>
        </p:grpSpPr>
        <p:pic>
          <p:nvPicPr>
            <p:cNvPr id="93" name="Graphic 19">
              <a:extLst>
                <a:ext uri="{FF2B5EF4-FFF2-40B4-BE49-F238E27FC236}">
                  <a16:creationId xmlns:a16="http://schemas.microsoft.com/office/drawing/2014/main" id="{05A84086-F49C-4006-A296-48194EBF1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24A6A4C-A30C-402E-B655-D62F780FF731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</a:t>
              </a:r>
            </a:p>
          </p:txBody>
        </p:sp>
      </p:grpSp>
      <p:pic>
        <p:nvPicPr>
          <p:cNvPr id="47" name="Graphic 17">
            <a:extLst>
              <a:ext uri="{FF2B5EF4-FFF2-40B4-BE49-F238E27FC236}">
                <a16:creationId xmlns:a16="http://schemas.microsoft.com/office/drawing/2014/main" id="{4EBB9DBF-6A0E-496F-85C9-D99BA88A5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2713893" y="131865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2602D44-4500-3C7F-8D64-6D1B3596A671}"/>
              </a:ext>
            </a:extLst>
          </p:cNvPr>
          <p:cNvGrpSpPr/>
          <p:nvPr/>
        </p:nvGrpSpPr>
        <p:grpSpPr>
          <a:xfrm>
            <a:off x="3718749" y="5387770"/>
            <a:ext cx="1033252" cy="931090"/>
            <a:chOff x="2404134" y="5206711"/>
            <a:chExt cx="1033252" cy="931090"/>
          </a:xfrm>
        </p:grpSpPr>
        <p:pic>
          <p:nvPicPr>
            <p:cNvPr id="7" name="Graphic 19">
              <a:extLst>
                <a:ext uri="{FF2B5EF4-FFF2-40B4-BE49-F238E27FC236}">
                  <a16:creationId xmlns:a16="http://schemas.microsoft.com/office/drawing/2014/main" id="{368BAF14-AB8F-030A-A02C-A0D97B6683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B71B70F-DD42-1D82-D431-344892C82B31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2688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>
            <a:extLst>
              <a:ext uri="{FF2B5EF4-FFF2-40B4-BE49-F238E27FC236}">
                <a16:creationId xmlns:a16="http://schemas.microsoft.com/office/drawing/2014/main" id="{75931735-104E-473A-874D-2F8BA541F078}"/>
              </a:ext>
            </a:extLst>
          </p:cNvPr>
          <p:cNvSpPr/>
          <p:nvPr/>
        </p:nvSpPr>
        <p:spPr>
          <a:xfrm>
            <a:off x="1302040" y="3507013"/>
            <a:ext cx="4167192" cy="4277634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VPC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077838" y="1704625"/>
            <a:ext cx="8817124" cy="726353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D8765-FCCF-AF4B-A93E-53D922D1783A}"/>
              </a:ext>
            </a:extLst>
          </p:cNvPr>
          <p:cNvSpPr txBox="1"/>
          <p:nvPr/>
        </p:nvSpPr>
        <p:spPr>
          <a:xfrm>
            <a:off x="4852925" y="6592247"/>
            <a:ext cx="12596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Amazon S3</a:t>
            </a:r>
          </a:p>
          <a:p>
            <a:pPr algn="ctr"/>
            <a:r>
              <a:rPr lang="en-US" sz="1200"/>
              <a:t>endpoint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1523E-0DA4-CA4B-8B11-098C409A3795}"/>
              </a:ext>
            </a:extLst>
          </p:cNvPr>
          <p:cNvSpPr txBox="1"/>
          <p:nvPr/>
        </p:nvSpPr>
        <p:spPr>
          <a:xfrm>
            <a:off x="4852925" y="4186075"/>
            <a:ext cx="12596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Amazon KMS endpoint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30F175-6B09-E34E-8304-03746F1CCDF5}"/>
              </a:ext>
            </a:extLst>
          </p:cNvPr>
          <p:cNvSpPr txBox="1"/>
          <p:nvPr/>
        </p:nvSpPr>
        <p:spPr>
          <a:xfrm>
            <a:off x="4712780" y="5409626"/>
            <a:ext cx="15399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Systems Manager endpoint</a:t>
            </a:r>
            <a:endParaRPr lang="en-US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794438-EC84-DA4D-809A-994AB7DFC5B6}"/>
              </a:ext>
            </a:extLst>
          </p:cNvPr>
          <p:cNvGrpSpPr/>
          <p:nvPr/>
        </p:nvGrpSpPr>
        <p:grpSpPr>
          <a:xfrm>
            <a:off x="5082901" y="7385119"/>
            <a:ext cx="1259655" cy="693914"/>
            <a:chOff x="4983548" y="5768146"/>
            <a:chExt cx="1259655" cy="6939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FE2C567-3A09-3F4A-B1C2-F27E6C6734EF}"/>
                </a:ext>
              </a:extLst>
            </p:cNvPr>
            <p:cNvSpPr txBox="1"/>
            <p:nvPr/>
          </p:nvSpPr>
          <p:spPr>
            <a:xfrm>
              <a:off x="4983548" y="6185061"/>
              <a:ext cx="12596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Flow logs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61C8A57-AB89-934E-A6B0-F002DAAF0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9879" y="5768146"/>
              <a:ext cx="469900" cy="46990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97B0AF-D463-F547-A6AA-56DA1D54988F}"/>
              </a:ext>
            </a:extLst>
          </p:cNvPr>
          <p:cNvSpPr txBox="1"/>
          <p:nvPr/>
        </p:nvSpPr>
        <p:spPr>
          <a:xfrm>
            <a:off x="6460218" y="5386207"/>
            <a:ext cx="1390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</a:t>
            </a:r>
            <a:r>
              <a:rPr lang="en-US" sz="1400" dirty="0" err="1"/>
              <a:t>CloudHSM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ABDAD5-39A2-5549-9411-CDED4242B26F}"/>
              </a:ext>
            </a:extLst>
          </p:cNvPr>
          <p:cNvSpPr txBox="1"/>
          <p:nvPr/>
        </p:nvSpPr>
        <p:spPr>
          <a:xfrm>
            <a:off x="3043244" y="6702996"/>
            <a:ext cx="2301904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AWS Systems 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Manager Agent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4E80A8-99F5-9F4C-8883-B230F33CA4D8}"/>
              </a:ext>
            </a:extLst>
          </p:cNvPr>
          <p:cNvSpPr txBox="1"/>
          <p:nvPr/>
        </p:nvSpPr>
        <p:spPr>
          <a:xfrm>
            <a:off x="6447921" y="6777989"/>
            <a:ext cx="1415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Cognito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B06920-E96E-6048-93DA-A36BE7BDC890}"/>
              </a:ext>
            </a:extLst>
          </p:cNvPr>
          <p:cNvSpPr txBox="1"/>
          <p:nvPr/>
        </p:nvSpPr>
        <p:spPr>
          <a:xfrm>
            <a:off x="6566337" y="2743309"/>
            <a:ext cx="1178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AWS KMS</a:t>
            </a:r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36B169-87E1-CE49-91EB-2817B72384D9}"/>
              </a:ext>
            </a:extLst>
          </p:cNvPr>
          <p:cNvSpPr txBox="1"/>
          <p:nvPr/>
        </p:nvSpPr>
        <p:spPr>
          <a:xfrm>
            <a:off x="5311032" y="2581974"/>
            <a:ext cx="1123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S3 data bucket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2174724" y="1922764"/>
            <a:ext cx="1134104" cy="616063"/>
            <a:chOff x="2248016" y="1915634"/>
            <a:chExt cx="1134104" cy="61606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3008482" y="1833473"/>
            <a:ext cx="644414" cy="569276"/>
            <a:chOff x="10297579" y="5276566"/>
            <a:chExt cx="644414" cy="56927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3619117" y="183589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2360324" y="183589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9591DBE-15D9-D94D-8E0B-820E43EF9793}"/>
              </a:ext>
            </a:extLst>
          </p:cNvPr>
          <p:cNvSpPr txBox="1"/>
          <p:nvPr/>
        </p:nvSpPr>
        <p:spPr>
          <a:xfrm>
            <a:off x="3797608" y="2739937"/>
            <a:ext cx="1349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Secrets</a:t>
            </a:r>
          </a:p>
          <a:p>
            <a:pPr algn="ctr"/>
            <a:r>
              <a:rPr lang="en-US" sz="1400" dirty="0"/>
              <a:t>Manager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70784A-B1C7-664F-88D6-D78A9C44288B}"/>
              </a:ext>
            </a:extLst>
          </p:cNvPr>
          <p:cNvSpPr txBox="1"/>
          <p:nvPr/>
        </p:nvSpPr>
        <p:spPr>
          <a:xfrm>
            <a:off x="6402388" y="4055474"/>
            <a:ext cx="1506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AWS Private CA</a:t>
            </a:r>
            <a:endParaRPr lang="en-US" sz="14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2568BC8-B2D2-C049-ACD5-51F943FFC3CB}"/>
              </a:ext>
            </a:extLst>
          </p:cNvPr>
          <p:cNvSpPr txBox="1"/>
          <p:nvPr/>
        </p:nvSpPr>
        <p:spPr>
          <a:xfrm>
            <a:off x="3330689" y="4538262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E7045D2D-3573-8E4B-BEB7-A60FF4076F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37021" y="4064429"/>
            <a:ext cx="469900" cy="469900"/>
          </a:xfrm>
          <a:prstGeom prst="rect">
            <a:avLst/>
          </a:prstGeom>
        </p:spPr>
      </p:pic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79B63D6-6AA0-4B45-BA0C-AD58A2D75927}"/>
              </a:ext>
            </a:extLst>
          </p:cNvPr>
          <p:cNvCxnSpPr>
            <a:cxnSpLocks/>
          </p:cNvCxnSpPr>
          <p:nvPr/>
        </p:nvCxnSpPr>
        <p:spPr>
          <a:xfrm>
            <a:off x="8293717" y="2033980"/>
            <a:ext cx="0" cy="6583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1635102" y="859540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93" name="Graphic 29">
            <a:extLst>
              <a:ext uri="{FF2B5EF4-FFF2-40B4-BE49-F238E27FC236}">
                <a16:creationId xmlns:a16="http://schemas.microsoft.com/office/drawing/2014/main" id="{AB84FEE4-2E15-4279-AA8C-DE5C19E14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3745442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Graphic 29">
            <a:extLst>
              <a:ext uri="{FF2B5EF4-FFF2-40B4-BE49-F238E27FC236}">
                <a16:creationId xmlns:a16="http://schemas.microsoft.com/office/drawing/2014/main" id="{9FAE4F7A-F7F1-4728-93CE-8D8B45F1E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4981278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Graphic 29">
            <a:extLst>
              <a:ext uri="{FF2B5EF4-FFF2-40B4-BE49-F238E27FC236}">
                <a16:creationId xmlns:a16="http://schemas.microsoft.com/office/drawing/2014/main" id="{EA9CF3AD-55FF-4D6F-91D7-5371863F3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6170087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Application account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2" name="AWS copyright text">
            <a:extLst>
              <a:ext uri="{FF2B5EF4-FFF2-40B4-BE49-F238E27FC236}">
                <a16:creationId xmlns:a16="http://schemas.microsoft.com/office/drawing/2014/main" id="{388EF43F-7BAB-4C9F-ADEA-A6D2746A3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34133C35-602D-40E1-9E52-670F207373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302040" y="3507014"/>
            <a:ext cx="381000" cy="381000"/>
          </a:xfrm>
          <a:prstGeom prst="rect">
            <a:avLst/>
          </a:prstGeom>
        </p:spPr>
      </p:pic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059751" y="1906041"/>
            <a:ext cx="1364961" cy="965410"/>
            <a:chOff x="1523478" y="1290107"/>
            <a:chExt cx="1364961" cy="965410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D2A9F6A-6B23-4D8F-84AC-EB75CF500AC7}"/>
              </a:ext>
            </a:extLst>
          </p:cNvPr>
          <p:cNvGrpSpPr/>
          <p:nvPr/>
        </p:nvGrpSpPr>
        <p:grpSpPr>
          <a:xfrm>
            <a:off x="8507349" y="6813398"/>
            <a:ext cx="1195014" cy="931090"/>
            <a:chOff x="6631266" y="5206711"/>
            <a:chExt cx="1195014" cy="93109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6F435F8-3A4E-4F97-B566-D8114A4CF400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26" name="Graphic 125">
              <a:extLst>
                <a:ext uri="{FF2B5EF4-FFF2-40B4-BE49-F238E27FC236}">
                  <a16:creationId xmlns:a16="http://schemas.microsoft.com/office/drawing/2014/main" id="{A1674F53-C064-42E3-9549-0AD6C3BCB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5DC0A7-4C8A-4B20-B4C5-53336A822F67}"/>
              </a:ext>
            </a:extLst>
          </p:cNvPr>
          <p:cNvGrpSpPr/>
          <p:nvPr/>
        </p:nvGrpSpPr>
        <p:grpSpPr>
          <a:xfrm>
            <a:off x="8530876" y="7945327"/>
            <a:ext cx="1147961" cy="920831"/>
            <a:chOff x="7712648" y="5206711"/>
            <a:chExt cx="1147961" cy="92083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79C4891-4E62-4747-8EC1-2E02117D034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29" name="Graphic 23">
              <a:extLst>
                <a:ext uri="{FF2B5EF4-FFF2-40B4-BE49-F238E27FC236}">
                  <a16:creationId xmlns:a16="http://schemas.microsoft.com/office/drawing/2014/main" id="{9E0F1027-9FA6-47E2-84DB-566D7F678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D9D14428-1340-4BB1-ACC6-5B2C18641FE3}"/>
              </a:ext>
            </a:extLst>
          </p:cNvPr>
          <p:cNvGrpSpPr/>
          <p:nvPr/>
        </p:nvGrpSpPr>
        <p:grpSpPr>
          <a:xfrm>
            <a:off x="8373825" y="3971609"/>
            <a:ext cx="1506292" cy="746424"/>
            <a:chOff x="3254487" y="5206711"/>
            <a:chExt cx="1506292" cy="746424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119C667-A648-4CF8-902D-926F97D002CF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32" name="Graphic 19">
              <a:extLst>
                <a:ext uri="{FF2B5EF4-FFF2-40B4-BE49-F238E27FC236}">
                  <a16:creationId xmlns:a16="http://schemas.microsoft.com/office/drawing/2014/main" id="{CEC2304F-0580-435C-922E-F3C728932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B980013-9FC6-4102-8912-F5CA944276BC}"/>
              </a:ext>
            </a:extLst>
          </p:cNvPr>
          <p:cNvGrpSpPr/>
          <p:nvPr/>
        </p:nvGrpSpPr>
        <p:grpSpPr>
          <a:xfrm>
            <a:off x="8380136" y="5866135"/>
            <a:ext cx="1449440" cy="746424"/>
            <a:chOff x="4341273" y="5206711"/>
            <a:chExt cx="1449440" cy="74642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DF266B6-7C2D-4E0D-BE58-BA73B453F8B0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35" name="Graphic 6">
              <a:extLst>
                <a:ext uri="{FF2B5EF4-FFF2-40B4-BE49-F238E27FC236}">
                  <a16:creationId xmlns:a16="http://schemas.microsoft.com/office/drawing/2014/main" id="{006F1FD4-B7CF-4E8C-92F7-4B677EAF17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276681A-E5C2-4254-8416-86117A569AAF}"/>
              </a:ext>
            </a:extLst>
          </p:cNvPr>
          <p:cNvGrpSpPr/>
          <p:nvPr/>
        </p:nvGrpSpPr>
        <p:grpSpPr>
          <a:xfrm>
            <a:off x="8563936" y="4918872"/>
            <a:ext cx="1081840" cy="746424"/>
            <a:chOff x="5587035" y="5206711"/>
            <a:chExt cx="1081840" cy="746424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CA27AB45-159B-4BD8-A1CB-0D10AB720BAF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8" name="Graphic 8">
              <a:extLst>
                <a:ext uri="{FF2B5EF4-FFF2-40B4-BE49-F238E27FC236}">
                  <a16:creationId xmlns:a16="http://schemas.microsoft.com/office/drawing/2014/main" id="{C9C161BE-3A0F-4808-B2E2-90BE9B9D82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F753C68-2602-4258-BBA6-EC4354C0B89A}"/>
              </a:ext>
            </a:extLst>
          </p:cNvPr>
          <p:cNvGrpSpPr/>
          <p:nvPr/>
        </p:nvGrpSpPr>
        <p:grpSpPr>
          <a:xfrm>
            <a:off x="8588230" y="2839680"/>
            <a:ext cx="1033252" cy="931090"/>
            <a:chOff x="2404134" y="5206711"/>
            <a:chExt cx="1033252" cy="931090"/>
          </a:xfrm>
        </p:grpSpPr>
        <p:pic>
          <p:nvPicPr>
            <p:cNvPr id="140" name="Graphic 19">
              <a:extLst>
                <a:ext uri="{FF2B5EF4-FFF2-40B4-BE49-F238E27FC236}">
                  <a16:creationId xmlns:a16="http://schemas.microsoft.com/office/drawing/2014/main" id="{CFE8C812-77B4-4189-A4E4-5851588546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B3AA322-B7C5-410A-9FC8-7B894CCAD8C6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pic>
        <p:nvPicPr>
          <p:cNvPr id="142" name="Graphic 15">
            <a:extLst>
              <a:ext uri="{FF2B5EF4-FFF2-40B4-BE49-F238E27FC236}">
                <a16:creationId xmlns:a16="http://schemas.microsoft.com/office/drawing/2014/main" id="{0A885563-A230-4767-8318-6CB0541FC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3822398" y="589170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E56F99B-D927-4A27-8C2B-268120296EBD}"/>
              </a:ext>
            </a:extLst>
          </p:cNvPr>
          <p:cNvGrpSpPr/>
          <p:nvPr/>
        </p:nvGrpSpPr>
        <p:grpSpPr>
          <a:xfrm>
            <a:off x="1430878" y="5864540"/>
            <a:ext cx="1765300" cy="1314701"/>
            <a:chOff x="1430878" y="5813838"/>
            <a:chExt cx="1765300" cy="131470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E49E589-EF58-BB4B-883D-D5B604435811}"/>
                </a:ext>
              </a:extLst>
            </p:cNvPr>
            <p:cNvSpPr txBox="1"/>
            <p:nvPr/>
          </p:nvSpPr>
          <p:spPr>
            <a:xfrm>
              <a:off x="1637826" y="6782370"/>
              <a:ext cx="1379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Aurora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EF97B5E-9088-4028-B132-BFF96F2C9BA1}"/>
                </a:ext>
              </a:extLst>
            </p:cNvPr>
            <p:cNvSpPr/>
            <p:nvPr/>
          </p:nvSpPr>
          <p:spPr>
            <a:xfrm>
              <a:off x="1430878" y="5813838"/>
              <a:ext cx="1765300" cy="1314701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08" name="Graphic 107">
              <a:extLst>
                <a:ext uri="{FF2B5EF4-FFF2-40B4-BE49-F238E27FC236}">
                  <a16:creationId xmlns:a16="http://schemas.microsoft.com/office/drawing/2014/main" id="{884A17C7-CF6F-4AC4-93E3-54BEC8557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430878" y="5813839"/>
              <a:ext cx="381000" cy="381000"/>
            </a:xfrm>
            <a:prstGeom prst="rect">
              <a:avLst/>
            </a:prstGeom>
          </p:spPr>
        </p:pic>
        <p:pic>
          <p:nvPicPr>
            <p:cNvPr id="143" name="Graphic 7">
              <a:extLst>
                <a:ext uri="{FF2B5EF4-FFF2-40B4-BE49-F238E27FC236}">
                  <a16:creationId xmlns:a16="http://schemas.microsoft.com/office/drawing/2014/main" id="{9AD24B03-C07C-4003-9D97-66569D5133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2022622" y="617370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87DB775-5976-47CF-8C49-31867A939044}"/>
              </a:ext>
            </a:extLst>
          </p:cNvPr>
          <p:cNvGrpSpPr/>
          <p:nvPr/>
        </p:nvGrpSpPr>
        <p:grpSpPr>
          <a:xfrm>
            <a:off x="1423757" y="4114079"/>
            <a:ext cx="1765300" cy="1254825"/>
            <a:chOff x="1423757" y="4362480"/>
            <a:chExt cx="1765300" cy="125482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FEDDDDB-E34F-1C40-95B2-555113E7E16D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D2C1F31-21FB-409B-A960-699FD63AFE1C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CD1D7AFB-0D24-42F8-AD59-9B9590347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6D4696B9-D39C-407F-B49B-D79B9D2AF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46" name="Graphic 17">
            <a:extLst>
              <a:ext uri="{FF2B5EF4-FFF2-40B4-BE49-F238E27FC236}">
                <a16:creationId xmlns:a16="http://schemas.microsoft.com/office/drawing/2014/main" id="{AC4C2F2E-2D3C-4B6E-A963-FF90F7A89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4090925" y="197421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Graphic 7">
            <a:extLst>
              <a:ext uri="{FF2B5EF4-FFF2-40B4-BE49-F238E27FC236}">
                <a16:creationId xmlns:a16="http://schemas.microsoft.com/office/drawing/2014/main" id="{7F15A02F-B099-4280-BB25-B6DD54E12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6774635" y="197421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Graphic 24">
            <a:extLst>
              <a:ext uri="{FF2B5EF4-FFF2-40B4-BE49-F238E27FC236}">
                <a16:creationId xmlns:a16="http://schemas.microsoft.com/office/drawing/2014/main" id="{69A3A7D4-47B7-488B-814A-2314295F0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6774635" y="462692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Graphic 17">
            <a:extLst>
              <a:ext uri="{FF2B5EF4-FFF2-40B4-BE49-F238E27FC236}">
                <a16:creationId xmlns:a16="http://schemas.microsoft.com/office/drawing/2014/main" id="{8AFF29D7-FABF-48D1-8053-9B4CA810E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6774635" y="601016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Graphic 16">
            <a:extLst>
              <a:ext uri="{FF2B5EF4-FFF2-40B4-BE49-F238E27FC236}">
                <a16:creationId xmlns:a16="http://schemas.microsoft.com/office/drawing/2014/main" id="{1BC903C9-A531-45AC-B5C8-F7AC58888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6774635" y="328764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50">
            <a:extLst>
              <a:ext uri="{FF2B5EF4-FFF2-40B4-BE49-F238E27FC236}">
                <a16:creationId xmlns:a16="http://schemas.microsoft.com/office/drawing/2014/main" id="{9F5FEB80-9542-4FDF-9536-BDB4A4C3CF13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5643992" y="2126617"/>
            <a:ext cx="457200" cy="457200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1089186" y="78527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1030E606-F1EA-6FB0-DC42-2E438BB56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67" y="8143399"/>
            <a:ext cx="2243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Amazon Verified </a:t>
            </a:r>
          </a:p>
          <a:p>
            <a:pPr algn="ctr" eaLnBrk="1" hangingPunct="1"/>
            <a:r>
              <a:rPr lang="en-US" altLang="en-US" sz="12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rPr>
              <a:t>Permissions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25BA3F1-88A1-C580-E95F-5ACBE55DE623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>
          <a:xfrm>
            <a:off x="6774635" y="7367031"/>
            <a:ext cx="762000" cy="762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630C5DB-0C35-CDA1-81F3-5FF0801A99AE}"/>
              </a:ext>
            </a:extLst>
          </p:cNvPr>
          <p:cNvGrpSpPr/>
          <p:nvPr/>
        </p:nvGrpSpPr>
        <p:grpSpPr>
          <a:xfrm>
            <a:off x="8422726" y="1892417"/>
            <a:ext cx="1330487" cy="746424"/>
            <a:chOff x="2245872" y="5206711"/>
            <a:chExt cx="1330487" cy="746424"/>
          </a:xfrm>
        </p:grpSpPr>
        <p:pic>
          <p:nvPicPr>
            <p:cNvPr id="11" name="Graphic 19">
              <a:extLst>
                <a:ext uri="{FF2B5EF4-FFF2-40B4-BE49-F238E27FC236}">
                  <a16:creationId xmlns:a16="http://schemas.microsoft.com/office/drawing/2014/main" id="{0B5330DB-31C9-D995-C241-3475D2E5E2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002173-9B71-9974-4EF5-E1846B2F7F79}"/>
                </a:ext>
              </a:extLst>
            </p:cNvPr>
            <p:cNvSpPr txBox="1"/>
            <p:nvPr/>
          </p:nvSpPr>
          <p:spPr>
            <a:xfrm>
              <a:off x="2245872" y="5676136"/>
              <a:ext cx="13304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04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Architecture deep dive‒</a:t>
            </a:r>
            <a:b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2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2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See aws-security-reference architecture-deep-dive.pptx in the .zip file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2017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Phased approach ‒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8372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B8952D0-4704-4725-8A5F-68324A84AF0E}"/>
              </a:ext>
            </a:extLst>
          </p:cNvPr>
          <p:cNvGrpSpPr/>
          <p:nvPr/>
        </p:nvGrpSpPr>
        <p:grpSpPr>
          <a:xfrm>
            <a:off x="2445258" y="2101596"/>
            <a:ext cx="3449574" cy="391335"/>
            <a:chOff x="2664333" y="3816096"/>
            <a:chExt cx="3449574" cy="39133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BD0CC23-6C73-44AC-A70F-0D2206831601}"/>
                </a:ext>
              </a:extLst>
            </p:cNvPr>
            <p:cNvSpPr/>
            <p:nvPr/>
          </p:nvSpPr>
          <p:spPr>
            <a:xfrm>
              <a:off x="2664333" y="3816096"/>
              <a:ext cx="3449574" cy="3913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2AF6A65-A89B-4635-9788-9B56239DB5E4}"/>
                </a:ext>
              </a:extLst>
            </p:cNvPr>
            <p:cNvSpPr txBox="1"/>
            <p:nvPr/>
          </p:nvSpPr>
          <p:spPr>
            <a:xfrm>
              <a:off x="2664333" y="3858125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Build your OU and account structure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1DC1EE-3314-4367-AE97-FD71374D73A3}"/>
              </a:ext>
            </a:extLst>
          </p:cNvPr>
          <p:cNvGrpSpPr/>
          <p:nvPr/>
        </p:nvGrpSpPr>
        <p:grpSpPr>
          <a:xfrm>
            <a:off x="2759583" y="2698586"/>
            <a:ext cx="3657600" cy="391335"/>
            <a:chOff x="2978658" y="4350330"/>
            <a:chExt cx="3449574" cy="391335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DF2AC53-D8E0-4620-B7FB-3B78E40EE1C0}"/>
                </a:ext>
              </a:extLst>
            </p:cNvPr>
            <p:cNvSpPr/>
            <p:nvPr/>
          </p:nvSpPr>
          <p:spPr>
            <a:xfrm>
              <a:off x="2978658" y="4350330"/>
              <a:ext cx="3449574" cy="391335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E7C8A5-9D58-43FF-B91F-4F22E0F31229}"/>
                </a:ext>
              </a:extLst>
            </p:cNvPr>
            <p:cNvSpPr txBox="1"/>
            <p:nvPr/>
          </p:nvSpPr>
          <p:spPr>
            <a:xfrm>
              <a:off x="2978658" y="439235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Implement a strong identity foundation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DC4D24-C793-4A11-ABFC-30DB507A2924}"/>
              </a:ext>
            </a:extLst>
          </p:cNvPr>
          <p:cNvGrpSpPr/>
          <p:nvPr/>
        </p:nvGrpSpPr>
        <p:grpSpPr>
          <a:xfrm>
            <a:off x="3083433" y="3295576"/>
            <a:ext cx="4114800" cy="391335"/>
            <a:chOff x="3083433" y="3295576"/>
            <a:chExt cx="4114800" cy="39133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35B23F9-7CD9-455F-95F2-B12D78D3BCEC}"/>
                </a:ext>
              </a:extLst>
            </p:cNvPr>
            <p:cNvSpPr/>
            <p:nvPr/>
          </p:nvSpPr>
          <p:spPr>
            <a:xfrm>
              <a:off x="3083433" y="3295576"/>
              <a:ext cx="4114800" cy="39133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FB73C5C-2898-4690-848F-8D7E4215062A}"/>
                </a:ext>
              </a:extLst>
            </p:cNvPr>
            <p:cNvSpPr txBox="1"/>
            <p:nvPr/>
          </p:nvSpPr>
          <p:spPr>
            <a:xfrm>
              <a:off x="3083433" y="3337605"/>
              <a:ext cx="411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Maintain traceability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92AE0E-3044-4DC9-BA5A-CBD5B461C6C9}"/>
              </a:ext>
            </a:extLst>
          </p:cNvPr>
          <p:cNvGrpSpPr/>
          <p:nvPr/>
        </p:nvGrpSpPr>
        <p:grpSpPr>
          <a:xfrm>
            <a:off x="3497017" y="3892566"/>
            <a:ext cx="3449574" cy="391335"/>
            <a:chOff x="3716092" y="5499810"/>
            <a:chExt cx="3449574" cy="39133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4DEF649-6104-446C-AA5E-FEA788600FFF}"/>
                </a:ext>
              </a:extLst>
            </p:cNvPr>
            <p:cNvSpPr/>
            <p:nvPr/>
          </p:nvSpPr>
          <p:spPr>
            <a:xfrm>
              <a:off x="3716092" y="5499810"/>
              <a:ext cx="3449574" cy="391335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215208-6F12-4BE5-BFC2-03CD66C34D68}"/>
                </a:ext>
              </a:extLst>
            </p:cNvPr>
            <p:cNvSpPr txBox="1"/>
            <p:nvPr/>
          </p:nvSpPr>
          <p:spPr>
            <a:xfrm>
              <a:off x="3716092" y="554183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Apply security at all layers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1CB9F3-88ED-48FB-A37D-FC31427A64A0}"/>
              </a:ext>
            </a:extLst>
          </p:cNvPr>
          <p:cNvGrpSpPr/>
          <p:nvPr/>
        </p:nvGrpSpPr>
        <p:grpSpPr>
          <a:xfrm>
            <a:off x="3497017" y="4489556"/>
            <a:ext cx="3449574" cy="391335"/>
            <a:chOff x="3716092" y="6123100"/>
            <a:chExt cx="3449574" cy="39133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1655727-91CB-4B53-9F80-98D4C6427258}"/>
                </a:ext>
              </a:extLst>
            </p:cNvPr>
            <p:cNvSpPr/>
            <p:nvPr/>
          </p:nvSpPr>
          <p:spPr>
            <a:xfrm>
              <a:off x="3716092" y="6123100"/>
              <a:ext cx="3449574" cy="391335"/>
            </a:xfrm>
            <a:prstGeom prst="round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035B0A-D987-4D53-8A36-D2470C658334}"/>
                </a:ext>
              </a:extLst>
            </p:cNvPr>
            <p:cNvSpPr txBox="1"/>
            <p:nvPr/>
          </p:nvSpPr>
          <p:spPr>
            <a:xfrm>
              <a:off x="3716092" y="616512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Protect data at transit and at rest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228866-C9AB-4AC0-80AA-35A549DFCF81}"/>
              </a:ext>
            </a:extLst>
          </p:cNvPr>
          <p:cNvSpPr/>
          <p:nvPr/>
        </p:nvSpPr>
        <p:spPr>
          <a:xfrm>
            <a:off x="2759583" y="5086545"/>
            <a:ext cx="4438650" cy="391335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ADFCD8-5A94-43D4-B4F1-CB9E8D6C5D28}"/>
              </a:ext>
            </a:extLst>
          </p:cNvPr>
          <p:cNvSpPr txBox="1"/>
          <p:nvPr/>
        </p:nvSpPr>
        <p:spPr>
          <a:xfrm>
            <a:off x="2759582" y="5128574"/>
            <a:ext cx="4438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Prepare for security events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2EF1C57-4B61-436D-AD81-57A8CC314C6B}"/>
              </a:ext>
            </a:extLst>
          </p:cNvPr>
          <p:cNvCxnSpPr/>
          <p:nvPr/>
        </p:nvCxnSpPr>
        <p:spPr>
          <a:xfrm>
            <a:off x="2114550" y="1653921"/>
            <a:ext cx="0" cy="4114800"/>
          </a:xfrm>
          <a:prstGeom prst="line">
            <a:avLst/>
          </a:prstGeom>
          <a:ln w="15875" cmpd="sng">
            <a:solidFill>
              <a:schemeClr val="tx1">
                <a:lumMod val="50000"/>
                <a:lumOff val="5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931AEE4-D34F-4D1B-8384-BA990649AD5F}"/>
              </a:ext>
            </a:extLst>
          </p:cNvPr>
          <p:cNvSpPr txBox="1"/>
          <p:nvPr/>
        </p:nvSpPr>
        <p:spPr>
          <a:xfrm rot="16200000">
            <a:off x="1048822" y="3320460"/>
            <a:ext cx="176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Phases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B500FEA-ACC9-4835-86DF-2F338A98E5B0}"/>
              </a:ext>
            </a:extLst>
          </p:cNvPr>
          <p:cNvCxnSpPr>
            <a:cxnSpLocks/>
          </p:cNvCxnSpPr>
          <p:nvPr/>
        </p:nvCxnSpPr>
        <p:spPr>
          <a:xfrm flipH="1">
            <a:off x="2228851" y="5768721"/>
            <a:ext cx="5303520" cy="0"/>
          </a:xfrm>
          <a:prstGeom prst="line">
            <a:avLst/>
          </a:prstGeom>
          <a:ln w="15875" cmpd="sng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A91CC19-3B3F-4F0F-957A-30D83BB23A95}"/>
              </a:ext>
            </a:extLst>
          </p:cNvPr>
          <p:cNvSpPr txBox="1"/>
          <p:nvPr/>
        </p:nvSpPr>
        <p:spPr>
          <a:xfrm>
            <a:off x="3232304" y="5814056"/>
            <a:ext cx="3174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Security architecture builds</a:t>
            </a:r>
          </a:p>
        </p:txBody>
      </p:sp>
      <p:sp>
        <p:nvSpPr>
          <p:cNvPr id="26" name="AWS copyright text">
            <a:extLst>
              <a:ext uri="{FF2B5EF4-FFF2-40B4-BE49-F238E27FC236}">
                <a16:creationId xmlns:a16="http://schemas.microsoft.com/office/drawing/2014/main" id="{E75A1A3F-73A9-4F3A-A2BE-7B8B61E28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99481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41" y="789273"/>
            <a:ext cx="9464040" cy="884171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41" y="2677584"/>
            <a:ext cx="9464040" cy="6381962"/>
          </a:xfrm>
        </p:spPr>
        <p:txBody>
          <a:bodyPr>
            <a:normAutofit/>
          </a:bodyPr>
          <a:lstStyle/>
          <a:p>
            <a:r>
              <a:rPr lang="en-US" sz="2800" dirty="0"/>
              <a:t>For all service icons, see </a:t>
            </a:r>
            <a:r>
              <a:rPr lang="en-US" sz="2800" dirty="0">
                <a:hlinkClick r:id="rId2"/>
              </a:rPr>
              <a:t>AWS Architecture Icons</a:t>
            </a:r>
            <a:r>
              <a:rPr lang="en-US" sz="28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For more strategies, guides, and patterns to help accelerate your cloud migration, modernization, and optimization projects, see </a:t>
            </a:r>
            <a:r>
              <a:rPr lang="en-US" sz="2800" dirty="0">
                <a:hlinkClick r:id="rId3"/>
              </a:rPr>
              <a:t>AWS Prescriptive Guidance</a:t>
            </a:r>
            <a:r>
              <a:rPr lang="en-US" sz="28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For additional architecture diagrams, see the </a:t>
            </a:r>
            <a:r>
              <a:rPr lang="en-US" sz="2800" dirty="0">
                <a:hlinkClick r:id="rId4"/>
              </a:rPr>
              <a:t>AWS Architecture Center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29541" y="1575507"/>
            <a:ext cx="890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</a:t>
            </a:r>
            <a:r>
              <a:rPr lang="en-US"/>
              <a:t>, see the </a:t>
            </a:r>
            <a:r>
              <a:rPr lang="en-US" dirty="0"/>
              <a:t>following resources.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210CD48-630B-473D-B85F-7D72CB5255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D65E7E37-AC0B-4F38-BE0E-ED69F8470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872291D-D15D-71A6-90B4-0B4D23BAC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</a:t>
            </a:r>
            <a:r>
              <a:rPr lang="en-US" sz="4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Consolidated main </a:t>
            </a: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diagram ‒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13DD76-57B0-4A97-B228-9D7126AE6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25A08C3F-C0D1-46CF-8AB3-245B20DF9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1737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3DF02E3-77EF-8E46-94D9-0ED060FB67D8}"/>
              </a:ext>
            </a:extLst>
          </p:cNvPr>
          <p:cNvGrpSpPr/>
          <p:nvPr/>
        </p:nvGrpSpPr>
        <p:grpSpPr>
          <a:xfrm>
            <a:off x="879824" y="123240"/>
            <a:ext cx="2158894" cy="400758"/>
            <a:chOff x="394066" y="401032"/>
            <a:chExt cx="2158894" cy="400758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846C8F4-9056-AC43-82A0-F990CD56E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94066" y="401032"/>
              <a:ext cx="400758" cy="4007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9E4B86-EFF0-904B-8710-8CBCA9E8D89F}"/>
                </a:ext>
              </a:extLst>
            </p:cNvPr>
            <p:cNvSpPr txBox="1"/>
            <p:nvPr/>
          </p:nvSpPr>
          <p:spPr>
            <a:xfrm>
              <a:off x="755852" y="422159"/>
              <a:ext cx="1797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Organization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E90BB2C-6A72-325E-90C6-6CE9FC393466}"/>
              </a:ext>
            </a:extLst>
          </p:cNvPr>
          <p:cNvSpPr txBox="1"/>
          <p:nvPr/>
        </p:nvSpPr>
        <p:spPr>
          <a:xfrm>
            <a:off x="8653190" y="584515"/>
            <a:ext cx="21316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</a:t>
            </a:r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Reference Architecture -</a:t>
            </a:r>
            <a:endParaRPr lang="en-US" sz="2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consolidated </a:t>
            </a:r>
          </a:p>
          <a:p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main </a:t>
            </a:r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iagram</a:t>
            </a:r>
            <a:endParaRPr lang="en-US" sz="2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" name="AWS copyright text">
            <a:extLst>
              <a:ext uri="{FF2B5EF4-FFF2-40B4-BE49-F238E27FC236}">
                <a16:creationId xmlns:a16="http://schemas.microsoft.com/office/drawing/2014/main" id="{F64007EB-0D01-CAB1-AC21-42B13FAE50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1340415" y="7675342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BDB45499-4696-5660-F42B-E8E44F0F36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42090" y="9422458"/>
            <a:ext cx="585391" cy="34807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6B4BAA9-4B35-5FFB-D7B3-0910674968A9}"/>
              </a:ext>
            </a:extLst>
          </p:cNvPr>
          <p:cNvSpPr/>
          <p:nvPr/>
        </p:nvSpPr>
        <p:spPr>
          <a:xfrm>
            <a:off x="908373" y="584515"/>
            <a:ext cx="7344376" cy="935064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EF0549E-A17E-4CEF-8A90-56B3B8775B66}"/>
              </a:ext>
            </a:extLst>
          </p:cNvPr>
          <p:cNvGrpSpPr/>
          <p:nvPr/>
        </p:nvGrpSpPr>
        <p:grpSpPr>
          <a:xfrm>
            <a:off x="1061689" y="2557655"/>
            <a:ext cx="1776447" cy="457200"/>
            <a:chOff x="1068722" y="2497833"/>
            <a:chExt cx="1776447" cy="4572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920483-1F42-5856-F48B-003AC2491C62}"/>
                </a:ext>
              </a:extLst>
            </p:cNvPr>
            <p:cNvSpPr txBox="1"/>
            <p:nvPr/>
          </p:nvSpPr>
          <p:spPr>
            <a:xfrm>
              <a:off x="1496553" y="2573940"/>
              <a:ext cx="1348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Security</a:t>
              </a:r>
            </a:p>
          </p:txBody>
        </p:sp>
        <p:pic>
          <p:nvPicPr>
            <p:cNvPr id="25" name="Graphic 17">
              <a:extLst>
                <a:ext uri="{FF2B5EF4-FFF2-40B4-BE49-F238E27FC236}">
                  <a16:creationId xmlns:a16="http://schemas.microsoft.com/office/drawing/2014/main" id="{EA6A8653-C354-4798-89EF-B4CECE9CD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068722" y="24978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58C4E15-2B89-459D-A968-8F7353DAB283}"/>
              </a:ext>
            </a:extLst>
          </p:cNvPr>
          <p:cNvGrpSpPr/>
          <p:nvPr/>
        </p:nvGrpSpPr>
        <p:grpSpPr>
          <a:xfrm>
            <a:off x="1061689" y="6920762"/>
            <a:ext cx="1998193" cy="457200"/>
            <a:chOff x="1068722" y="6852394"/>
            <a:chExt cx="1998193" cy="45720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FAD4405-EC22-60BD-627A-BAAFD7703764}"/>
                </a:ext>
              </a:extLst>
            </p:cNvPr>
            <p:cNvSpPr txBox="1"/>
            <p:nvPr/>
          </p:nvSpPr>
          <p:spPr>
            <a:xfrm>
              <a:off x="1495461" y="6922333"/>
              <a:ext cx="1571454" cy="317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Workloads</a:t>
              </a:r>
            </a:p>
          </p:txBody>
        </p:sp>
        <p:pic>
          <p:nvPicPr>
            <p:cNvPr id="40" name="Graphic 17">
              <a:extLst>
                <a:ext uri="{FF2B5EF4-FFF2-40B4-BE49-F238E27FC236}">
                  <a16:creationId xmlns:a16="http://schemas.microsoft.com/office/drawing/2014/main" id="{66A90E7D-32F7-447F-8E6D-646E08B55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068722" y="685239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645E0DC-114F-406C-8948-44F26A841477}"/>
              </a:ext>
            </a:extLst>
          </p:cNvPr>
          <p:cNvGrpSpPr/>
          <p:nvPr/>
        </p:nvGrpSpPr>
        <p:grpSpPr>
          <a:xfrm>
            <a:off x="4595600" y="727822"/>
            <a:ext cx="2197548" cy="457200"/>
            <a:chOff x="4620529" y="727822"/>
            <a:chExt cx="2197548" cy="4572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E90E6BD-1ED9-2BF5-76FB-F636EDBB20A9}"/>
                </a:ext>
              </a:extLst>
            </p:cNvPr>
            <p:cNvSpPr txBox="1"/>
            <p:nvPr/>
          </p:nvSpPr>
          <p:spPr>
            <a:xfrm>
              <a:off x="5020969" y="843061"/>
              <a:ext cx="1797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Infrastructure</a:t>
              </a:r>
            </a:p>
          </p:txBody>
        </p:sp>
        <p:pic>
          <p:nvPicPr>
            <p:cNvPr id="41" name="Graphic 17">
              <a:extLst>
                <a:ext uri="{FF2B5EF4-FFF2-40B4-BE49-F238E27FC236}">
                  <a16:creationId xmlns:a16="http://schemas.microsoft.com/office/drawing/2014/main" id="{A88DE674-0810-44D8-ADB3-EC9F2AE459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4620529" y="72782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635253D-CE9E-D88C-49A8-9E7EAEAE8B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796" y="676260"/>
            <a:ext cx="2961905" cy="1819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C60B75E-154B-0804-C949-89B8BEE50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3046" y="5262013"/>
            <a:ext cx="3466667" cy="222857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051B8EDA-98C8-67CB-93B8-0B840F3213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4755" y="1305390"/>
            <a:ext cx="3514286" cy="375238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0EAF0FC-F351-005C-A4ED-679F66A51E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6579" y="5380592"/>
            <a:ext cx="2952381" cy="150476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815395B4-D944-02A3-E3B3-4112B08953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7796" y="3084794"/>
            <a:ext cx="3085714" cy="225714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DBAA06C-B7E3-06BF-1C98-214669D632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14307" y="7421481"/>
            <a:ext cx="2876190" cy="2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1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22C0586-1BE6-5FB6-EC8C-88F347B79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- OU and dedicated account structure-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A604799-DFDA-4523-9332-A7F9578D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7" name="AWS copyright text">
            <a:extLst>
              <a:ext uri="{FF2B5EF4-FFF2-40B4-BE49-F238E27FC236}">
                <a16:creationId xmlns:a16="http://schemas.microsoft.com/office/drawing/2014/main" id="{4554FA66-F7C5-46F1-9C88-8F4422B1F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58916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3183947-4DCB-9847-87C6-FAEC89CE978A}"/>
              </a:ext>
            </a:extLst>
          </p:cNvPr>
          <p:cNvSpPr txBox="1"/>
          <p:nvPr/>
        </p:nvSpPr>
        <p:spPr>
          <a:xfrm>
            <a:off x="5726733" y="981695"/>
            <a:ext cx="1797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Infrastructure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548A9A-08D1-624F-97A1-1AF53BDEB835}"/>
              </a:ext>
            </a:extLst>
          </p:cNvPr>
          <p:cNvSpPr txBox="1"/>
          <p:nvPr/>
        </p:nvSpPr>
        <p:spPr>
          <a:xfrm>
            <a:off x="2075344" y="2913581"/>
            <a:ext cx="1348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Security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7CA483A-E09A-B145-91E4-877A4A38FEBB}"/>
              </a:ext>
            </a:extLst>
          </p:cNvPr>
          <p:cNvSpPr txBox="1"/>
          <p:nvPr/>
        </p:nvSpPr>
        <p:spPr>
          <a:xfrm>
            <a:off x="2075344" y="6684342"/>
            <a:ext cx="1524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Workloads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95950E-9D71-8149-95EA-40E207E2BBB7}"/>
              </a:ext>
            </a:extLst>
          </p:cNvPr>
          <p:cNvSpPr/>
          <p:nvPr/>
        </p:nvSpPr>
        <p:spPr>
          <a:xfrm>
            <a:off x="1406085" y="734986"/>
            <a:ext cx="7243098" cy="908034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AE39EC-2D1F-034F-88BE-AEF6910FF095}"/>
              </a:ext>
            </a:extLst>
          </p:cNvPr>
          <p:cNvSpPr>
            <a:spLocks noChangeAspect="1"/>
          </p:cNvSpPr>
          <p:nvPr/>
        </p:nvSpPr>
        <p:spPr>
          <a:xfrm>
            <a:off x="1630468" y="971221"/>
            <a:ext cx="2955874" cy="1521596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3409A1-39B8-A94F-A589-AA2FD1B42322}"/>
              </a:ext>
            </a:extLst>
          </p:cNvPr>
          <p:cNvSpPr txBox="1"/>
          <p:nvPr/>
        </p:nvSpPr>
        <p:spPr>
          <a:xfrm>
            <a:off x="1742594" y="294838"/>
            <a:ext cx="179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Organization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898A7E-3818-F24D-A6CC-70192663D468}"/>
              </a:ext>
            </a:extLst>
          </p:cNvPr>
          <p:cNvSpPr>
            <a:spLocks noChangeAspect="1"/>
          </p:cNvSpPr>
          <p:nvPr/>
        </p:nvSpPr>
        <p:spPr>
          <a:xfrm>
            <a:off x="5317715" y="1417338"/>
            <a:ext cx="3022084" cy="3363889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99B76FF-7F74-F745-9534-ACF669185BC1}"/>
              </a:ext>
            </a:extLst>
          </p:cNvPr>
          <p:cNvSpPr>
            <a:spLocks noChangeAspect="1"/>
          </p:cNvSpPr>
          <p:nvPr/>
        </p:nvSpPr>
        <p:spPr>
          <a:xfrm>
            <a:off x="5317716" y="4884947"/>
            <a:ext cx="2312895" cy="1759831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91ADC5-8FDD-0F46-85E2-2A6BB7EA249E}"/>
              </a:ext>
            </a:extLst>
          </p:cNvPr>
          <p:cNvSpPr>
            <a:spLocks noChangeAspect="1"/>
          </p:cNvSpPr>
          <p:nvPr/>
        </p:nvSpPr>
        <p:spPr>
          <a:xfrm>
            <a:off x="1646880" y="7126004"/>
            <a:ext cx="3635170" cy="247310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FBAFC1-E328-734A-B9E5-5C39171A091E}"/>
              </a:ext>
            </a:extLst>
          </p:cNvPr>
          <p:cNvSpPr>
            <a:spLocks noChangeAspect="1"/>
          </p:cNvSpPr>
          <p:nvPr/>
        </p:nvSpPr>
        <p:spPr>
          <a:xfrm>
            <a:off x="1662098" y="3367240"/>
            <a:ext cx="2296605" cy="131695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BCCBEB-810D-F948-9861-40C0E8014E45}"/>
              </a:ext>
            </a:extLst>
          </p:cNvPr>
          <p:cNvSpPr>
            <a:spLocks noChangeAspect="1"/>
          </p:cNvSpPr>
          <p:nvPr/>
        </p:nvSpPr>
        <p:spPr>
          <a:xfrm>
            <a:off x="1662098" y="4817378"/>
            <a:ext cx="2312895" cy="128245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516B5C-BAB6-D1A2-D533-C63E038C4F2F}"/>
              </a:ext>
            </a:extLst>
          </p:cNvPr>
          <p:cNvSpPr txBox="1"/>
          <p:nvPr/>
        </p:nvSpPr>
        <p:spPr>
          <a:xfrm>
            <a:off x="8766996" y="863049"/>
            <a:ext cx="2205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 and dedicated account structure</a:t>
            </a:r>
          </a:p>
        </p:txBody>
      </p:sp>
      <p:sp>
        <p:nvSpPr>
          <p:cNvPr id="40" name="AWS copyright text">
            <a:extLst>
              <a:ext uri="{FF2B5EF4-FFF2-40B4-BE49-F238E27FC236}">
                <a16:creationId xmlns:a16="http://schemas.microsoft.com/office/drawing/2014/main" id="{EC420DC2-2F12-4298-ADB8-3E09E4FE421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1237479" y="7675342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0949FBC2-512E-43EB-B095-A769449B1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42090" y="9422458"/>
            <a:ext cx="585391" cy="34807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1F33422-DB47-4690-8E1A-08D7ABB96F40}"/>
              </a:ext>
            </a:extLst>
          </p:cNvPr>
          <p:cNvGrpSpPr/>
          <p:nvPr/>
        </p:nvGrpSpPr>
        <p:grpSpPr>
          <a:xfrm>
            <a:off x="1629533" y="3473295"/>
            <a:ext cx="1385883" cy="962805"/>
            <a:chOff x="1629533" y="3473295"/>
            <a:chExt cx="1385883" cy="96280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9F2580E-D847-7840-AA32-84FED1D56991}"/>
                </a:ext>
              </a:extLst>
            </p:cNvPr>
            <p:cNvSpPr txBox="1"/>
            <p:nvPr/>
          </p:nvSpPr>
          <p:spPr>
            <a:xfrm>
              <a:off x="1629533" y="3912880"/>
              <a:ext cx="1385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Security </a:t>
              </a:r>
              <a:r>
                <a:rPr lang="en-US" sz="1400"/>
                <a:t>Tooling account</a:t>
              </a:r>
              <a:endParaRPr lang="en-US" sz="1400" dirty="0"/>
            </a:p>
          </p:txBody>
        </p:sp>
        <p:pic>
          <p:nvPicPr>
            <p:cNvPr id="60" name="Graphic 7">
              <a:extLst>
                <a:ext uri="{FF2B5EF4-FFF2-40B4-BE49-F238E27FC236}">
                  <a16:creationId xmlns:a16="http://schemas.microsoft.com/office/drawing/2014/main" id="{18E519FC-A9E7-47E2-A85B-7A7CB9B8E1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34732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1057A0-07D0-49F1-9C00-6DC63D650D9B}"/>
              </a:ext>
            </a:extLst>
          </p:cNvPr>
          <p:cNvGrpSpPr/>
          <p:nvPr/>
        </p:nvGrpSpPr>
        <p:grpSpPr>
          <a:xfrm>
            <a:off x="1629533" y="4930247"/>
            <a:ext cx="1385883" cy="958699"/>
            <a:chOff x="1629533" y="4930247"/>
            <a:chExt cx="1385883" cy="95869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1618DF-7FDA-6C4B-B2EC-89D1F1369825}"/>
                </a:ext>
              </a:extLst>
            </p:cNvPr>
            <p:cNvSpPr txBox="1"/>
            <p:nvPr/>
          </p:nvSpPr>
          <p:spPr>
            <a:xfrm>
              <a:off x="1629533" y="5365726"/>
              <a:ext cx="1385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Log </a:t>
              </a:r>
              <a:r>
                <a:rPr lang="en-US" sz="1400"/>
                <a:t>Archive 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D9CBF731-FB48-4665-BEAA-0EF36787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49302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C4BA0C9-62F3-46D2-A316-0B24050FC308}"/>
              </a:ext>
            </a:extLst>
          </p:cNvPr>
          <p:cNvGrpSpPr/>
          <p:nvPr/>
        </p:nvGrpSpPr>
        <p:grpSpPr>
          <a:xfrm>
            <a:off x="1639994" y="7232168"/>
            <a:ext cx="1364961" cy="955939"/>
            <a:chOff x="1639994" y="7232168"/>
            <a:chExt cx="1364961" cy="95593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41858E1-BCDF-344D-949F-EC40D2C4EEBA}"/>
                </a:ext>
              </a:extLst>
            </p:cNvPr>
            <p:cNvSpPr txBox="1"/>
            <p:nvPr/>
          </p:nvSpPr>
          <p:spPr>
            <a:xfrm>
              <a:off x="1639994" y="766488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 account</a:t>
              </a:r>
              <a:endParaRPr lang="en-US" sz="1400" dirty="0"/>
            </a:p>
          </p:txBody>
        </p:sp>
        <p:pic>
          <p:nvPicPr>
            <p:cNvPr id="62" name="Graphic 7">
              <a:extLst>
                <a:ext uri="{FF2B5EF4-FFF2-40B4-BE49-F238E27FC236}">
                  <a16:creationId xmlns:a16="http://schemas.microsoft.com/office/drawing/2014/main" id="{3539325C-06AA-4829-991C-6D26C45F2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723216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1BB3A82-17E6-4696-BA2C-2D6004001714}"/>
              </a:ext>
            </a:extLst>
          </p:cNvPr>
          <p:cNvGrpSpPr/>
          <p:nvPr/>
        </p:nvGrpSpPr>
        <p:grpSpPr>
          <a:xfrm>
            <a:off x="5340987" y="1531645"/>
            <a:ext cx="1364961" cy="965158"/>
            <a:chOff x="5340987" y="1531645"/>
            <a:chExt cx="1364961" cy="96515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77CFD67-2C85-8246-A134-6AAEAE206943}"/>
                </a:ext>
              </a:extLst>
            </p:cNvPr>
            <p:cNvSpPr txBox="1"/>
            <p:nvPr/>
          </p:nvSpPr>
          <p:spPr>
            <a:xfrm>
              <a:off x="5340987" y="1973583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account</a:t>
              </a:r>
              <a:endParaRPr lang="en-US" sz="1400" dirty="0"/>
            </a:p>
          </p:txBody>
        </p:sp>
        <p:pic>
          <p:nvPicPr>
            <p:cNvPr id="63" name="Graphic 7">
              <a:extLst>
                <a:ext uri="{FF2B5EF4-FFF2-40B4-BE49-F238E27FC236}">
                  <a16:creationId xmlns:a16="http://schemas.microsoft.com/office/drawing/2014/main" id="{254A3C42-FEDA-4BC0-BD36-A82556C0E5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794867" y="1531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D2F179-9628-4A21-9A13-18B9ABC08FDF}"/>
              </a:ext>
            </a:extLst>
          </p:cNvPr>
          <p:cNvGrpSpPr/>
          <p:nvPr/>
        </p:nvGrpSpPr>
        <p:grpSpPr>
          <a:xfrm>
            <a:off x="5276728" y="4998615"/>
            <a:ext cx="1493478" cy="966313"/>
            <a:chOff x="5276728" y="4998615"/>
            <a:chExt cx="1493478" cy="96631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C32BDE-CA2A-214F-9116-4FE9AB252B4B}"/>
                </a:ext>
              </a:extLst>
            </p:cNvPr>
            <p:cNvSpPr txBox="1"/>
            <p:nvPr/>
          </p:nvSpPr>
          <p:spPr>
            <a:xfrm>
              <a:off x="5276728" y="5441708"/>
              <a:ext cx="1493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Shared Services</a:t>
              </a:r>
            </a:p>
            <a:p>
              <a:pPr algn="ctr"/>
              <a:r>
                <a:rPr lang="en-US" sz="1400" dirty="0"/>
                <a:t>a</a:t>
              </a:r>
              <a:r>
                <a:rPr lang="en-US" sz="1400"/>
                <a:t>ccount</a:t>
              </a:r>
              <a:endParaRPr lang="en-US" sz="1400" dirty="0"/>
            </a:p>
          </p:txBody>
        </p:sp>
        <p:pic>
          <p:nvPicPr>
            <p:cNvPr id="64" name="Graphic 7">
              <a:extLst>
                <a:ext uri="{FF2B5EF4-FFF2-40B4-BE49-F238E27FC236}">
                  <a16:creationId xmlns:a16="http://schemas.microsoft.com/office/drawing/2014/main" id="{AA2BBC52-431E-4ECD-8EBD-ED5652375E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794867" y="499861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" name="Graphic 6">
            <a:extLst>
              <a:ext uri="{FF2B5EF4-FFF2-40B4-BE49-F238E27FC236}">
                <a16:creationId xmlns:a16="http://schemas.microsoft.com/office/drawing/2014/main" id="{905F6E71-CFB9-481B-B571-767D327AE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406085" y="252546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17">
            <a:extLst>
              <a:ext uri="{FF2B5EF4-FFF2-40B4-BE49-F238E27FC236}">
                <a16:creationId xmlns:a16="http://schemas.microsoft.com/office/drawing/2014/main" id="{A31A6A73-7C58-4344-87D4-8EF906498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639994" y="27949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17">
            <a:extLst>
              <a:ext uri="{FF2B5EF4-FFF2-40B4-BE49-F238E27FC236}">
                <a16:creationId xmlns:a16="http://schemas.microsoft.com/office/drawing/2014/main" id="{EB0CC632-1A64-4ABB-9DF2-8278C167F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639994" y="656569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phic 17">
            <a:extLst>
              <a:ext uri="{FF2B5EF4-FFF2-40B4-BE49-F238E27FC236}">
                <a16:creationId xmlns:a16="http://schemas.microsoft.com/office/drawing/2014/main" id="{2F7B2441-9F9C-49F1-8FCE-2A2322F90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5300580" y="86304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5CAFBC0-5E3B-4B96-AA0F-A82687E7DD03}"/>
              </a:ext>
            </a:extLst>
          </p:cNvPr>
          <p:cNvGrpSpPr/>
          <p:nvPr/>
        </p:nvGrpSpPr>
        <p:grpSpPr>
          <a:xfrm>
            <a:off x="1646880" y="1060294"/>
            <a:ext cx="1730155" cy="1023757"/>
            <a:chOff x="1646880" y="1060294"/>
            <a:chExt cx="1730155" cy="102375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A2FD57-29A2-D847-B0D3-92427CC1D965}"/>
                </a:ext>
              </a:extLst>
            </p:cNvPr>
            <p:cNvSpPr txBox="1"/>
            <p:nvPr/>
          </p:nvSpPr>
          <p:spPr>
            <a:xfrm>
              <a:off x="1646880" y="1499276"/>
              <a:ext cx="17301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Org Management</a:t>
              </a:r>
            </a:p>
            <a:p>
              <a:pPr algn="ctr"/>
              <a:r>
                <a:rPr lang="en-US" sz="1600" dirty="0"/>
                <a:t>a</a:t>
              </a:r>
              <a:r>
                <a:rPr lang="en-US" sz="1600"/>
                <a:t>ccount</a:t>
              </a:r>
              <a:endParaRPr lang="en-US" sz="1600" dirty="0"/>
            </a:p>
          </p:txBody>
        </p: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16D52EA3-E5DD-4A56-ABE2-9EC6A96C3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283357" y="1060294"/>
              <a:ext cx="4572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342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Individual accounts ‒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4406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270309-754D-84B3-0C11-6BC3BC6FA2F2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Org Management account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A5737300-E4F8-4AEC-9836-223D148C7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55" name="AWS copyright text">
            <a:extLst>
              <a:ext uri="{FF2B5EF4-FFF2-40B4-BE49-F238E27FC236}">
                <a16:creationId xmlns:a16="http://schemas.microsoft.com/office/drawing/2014/main" id="{FDA6C264-54A0-4DE7-BF2C-035659929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1E7821-B0B1-6FB6-BB54-012F15DD8309}"/>
              </a:ext>
            </a:extLst>
          </p:cNvPr>
          <p:cNvSpPr/>
          <p:nvPr/>
        </p:nvSpPr>
        <p:spPr>
          <a:xfrm>
            <a:off x="2482719" y="1056463"/>
            <a:ext cx="6932744" cy="42299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4E2153D-FC72-F89B-28E6-500648910654}"/>
              </a:ext>
            </a:extLst>
          </p:cNvPr>
          <p:cNvGrpSpPr/>
          <p:nvPr/>
        </p:nvGrpSpPr>
        <p:grpSpPr>
          <a:xfrm>
            <a:off x="3651109" y="1308056"/>
            <a:ext cx="1134104" cy="616063"/>
            <a:chOff x="2248016" y="1915634"/>
            <a:chExt cx="1134104" cy="61606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591EB4-07B4-2BE0-484D-1E04A97F87B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07714F49-44C0-C627-6DDC-05B2C2B91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867478C-EC2B-0A69-3F87-180479C1D50E}"/>
              </a:ext>
            </a:extLst>
          </p:cNvPr>
          <p:cNvGrpSpPr/>
          <p:nvPr/>
        </p:nvGrpSpPr>
        <p:grpSpPr>
          <a:xfrm>
            <a:off x="4484867" y="1218765"/>
            <a:ext cx="644414" cy="569276"/>
            <a:chOff x="10297579" y="5276566"/>
            <a:chExt cx="644414" cy="5692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AD6323-D029-D430-9517-5A90B8B3841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47420C1C-E0F3-F2DC-6DC8-17159B0A3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FB9891-C516-CFEA-E2EB-0952EEA9B205}"/>
              </a:ext>
            </a:extLst>
          </p:cNvPr>
          <p:cNvCxnSpPr>
            <a:cxnSpLocks/>
          </p:cNvCxnSpPr>
          <p:nvPr/>
        </p:nvCxnSpPr>
        <p:spPr>
          <a:xfrm>
            <a:off x="3836709" y="120443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206045-2032-A798-9AC4-DCCB2340CDDA}"/>
              </a:ext>
            </a:extLst>
          </p:cNvPr>
          <p:cNvCxnSpPr>
            <a:cxnSpLocks/>
          </p:cNvCxnSpPr>
          <p:nvPr/>
        </p:nvCxnSpPr>
        <p:spPr>
          <a:xfrm>
            <a:off x="5106786" y="120443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315D7DE-3C72-ACA2-823A-D97693736BC7}"/>
              </a:ext>
            </a:extLst>
          </p:cNvPr>
          <p:cNvCxnSpPr>
            <a:cxnSpLocks/>
          </p:cNvCxnSpPr>
          <p:nvPr/>
        </p:nvCxnSpPr>
        <p:spPr>
          <a:xfrm>
            <a:off x="2874945" y="4014360"/>
            <a:ext cx="620680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18BB6E8-2D66-4199-A17C-BFE34078B4BD}"/>
              </a:ext>
            </a:extLst>
          </p:cNvPr>
          <p:cNvGrpSpPr/>
          <p:nvPr/>
        </p:nvGrpSpPr>
        <p:grpSpPr>
          <a:xfrm>
            <a:off x="5682194" y="1210042"/>
            <a:ext cx="1607355" cy="1290689"/>
            <a:chOff x="5947117" y="1210042"/>
            <a:chExt cx="1607355" cy="129068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B83A7E-AB01-E958-C574-525E07C91F9F}"/>
                </a:ext>
              </a:extLst>
            </p:cNvPr>
            <p:cNvSpPr txBox="1"/>
            <p:nvPr/>
          </p:nvSpPr>
          <p:spPr>
            <a:xfrm>
              <a:off x="5947117" y="1977511"/>
              <a:ext cx="16073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Systems</a:t>
              </a:r>
            </a:p>
            <a:p>
              <a:pPr algn="ctr"/>
              <a:r>
                <a:rPr lang="en-US" sz="1400" dirty="0"/>
                <a:t>Manager</a:t>
              </a:r>
            </a:p>
          </p:txBody>
        </p:sp>
        <p:pic>
          <p:nvPicPr>
            <p:cNvPr id="44" name="Graphic 15">
              <a:extLst>
                <a:ext uri="{FF2B5EF4-FFF2-40B4-BE49-F238E27FC236}">
                  <a16:creationId xmlns:a16="http://schemas.microsoft.com/office/drawing/2014/main" id="{2A5687F7-C019-4A6E-B2DC-A221A9227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357955" y="121004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AD83AE3-504A-4552-B738-5DC43A75983C}"/>
              </a:ext>
            </a:extLst>
          </p:cNvPr>
          <p:cNvGrpSpPr/>
          <p:nvPr/>
        </p:nvGrpSpPr>
        <p:grpSpPr>
          <a:xfrm>
            <a:off x="7152673" y="1210042"/>
            <a:ext cx="1244222" cy="1075246"/>
            <a:chOff x="7417596" y="1210042"/>
            <a:chExt cx="1244222" cy="107524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C2653DA-2C74-4A6E-9788-EB16C37FA1B5}"/>
                </a:ext>
              </a:extLst>
            </p:cNvPr>
            <p:cNvSpPr txBox="1"/>
            <p:nvPr/>
          </p:nvSpPr>
          <p:spPr>
            <a:xfrm>
              <a:off x="7417596" y="1977511"/>
              <a:ext cx="1244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Artifact</a:t>
              </a:r>
              <a:endParaRPr lang="en-US" sz="1400" dirty="0"/>
            </a:p>
          </p:txBody>
        </p:sp>
        <p:pic>
          <p:nvPicPr>
            <p:cNvPr id="45" name="Graphic 16">
              <a:extLst>
                <a:ext uri="{FF2B5EF4-FFF2-40B4-BE49-F238E27FC236}">
                  <a16:creationId xmlns:a16="http://schemas.microsoft.com/office/drawing/2014/main" id="{72AA0011-8165-4FA8-8748-FCE3AFF43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7643442" y="121004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1DFBF7-3C82-4850-ACFC-1B19B5DB2228}"/>
              </a:ext>
            </a:extLst>
          </p:cNvPr>
          <p:cNvGrpSpPr/>
          <p:nvPr/>
        </p:nvGrpSpPr>
        <p:grpSpPr>
          <a:xfrm>
            <a:off x="5134314" y="2588772"/>
            <a:ext cx="1412065" cy="1292655"/>
            <a:chOff x="5399237" y="2588772"/>
            <a:chExt cx="1412065" cy="129265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6FA325-E72F-5AD6-1AA4-DE828C3FD0B7}"/>
                </a:ext>
              </a:extLst>
            </p:cNvPr>
            <p:cNvSpPr txBox="1"/>
            <p:nvPr/>
          </p:nvSpPr>
          <p:spPr>
            <a:xfrm>
              <a:off x="5399237" y="3358207"/>
              <a:ext cx="14120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IAM</a:t>
              </a:r>
              <a:endParaRPr lang="en-US" sz="1400" dirty="0"/>
            </a:p>
            <a:p>
              <a:pPr algn="ctr"/>
              <a:r>
                <a:rPr lang="en-US" sz="1400"/>
                <a:t>access </a:t>
              </a:r>
              <a:r>
                <a:rPr lang="en-US" sz="1400" dirty="0"/>
                <a:t>a</a:t>
              </a:r>
              <a:r>
                <a:rPr lang="en-US" sz="1400"/>
                <a:t>dvisor</a:t>
              </a:r>
              <a:endParaRPr lang="en-US" sz="1400" dirty="0"/>
            </a:p>
          </p:txBody>
        </p:sp>
        <p:pic>
          <p:nvPicPr>
            <p:cNvPr id="46" name="Graphic 19">
              <a:extLst>
                <a:ext uri="{FF2B5EF4-FFF2-40B4-BE49-F238E27FC236}">
                  <a16:creationId xmlns:a16="http://schemas.microsoft.com/office/drawing/2014/main" id="{84B5332A-9A84-4270-AD2C-A553A6F96E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5717144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478826C-BC1E-419F-AAE4-6E6789C701D8}"/>
              </a:ext>
            </a:extLst>
          </p:cNvPr>
          <p:cNvGrpSpPr/>
          <p:nvPr/>
        </p:nvGrpSpPr>
        <p:grpSpPr>
          <a:xfrm>
            <a:off x="6450061" y="2588772"/>
            <a:ext cx="1412065" cy="1292655"/>
            <a:chOff x="6714984" y="2588772"/>
            <a:chExt cx="1412065" cy="1292655"/>
          </a:xfrm>
        </p:grpSpPr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30BB1806-4151-4AA7-BD64-17902FDF2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4984" y="3358207"/>
              <a:ext cx="141206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</a:t>
              </a:r>
              <a: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Control </a:t>
              </a:r>
              <a:b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Tower</a:t>
              </a:r>
              <a:endPara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Graphic 20">
              <a:extLst>
                <a:ext uri="{FF2B5EF4-FFF2-40B4-BE49-F238E27FC236}">
                  <a16:creationId xmlns:a16="http://schemas.microsoft.com/office/drawing/2014/main" id="{5F0CB5A1-942C-4088-8275-873AE182C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031773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9D10418-3E32-4B32-9D40-780A64E949C9}"/>
              </a:ext>
            </a:extLst>
          </p:cNvPr>
          <p:cNvGrpSpPr/>
          <p:nvPr/>
        </p:nvGrpSpPr>
        <p:grpSpPr>
          <a:xfrm>
            <a:off x="7819718" y="2588772"/>
            <a:ext cx="1324280" cy="1286490"/>
            <a:chOff x="8084641" y="2588772"/>
            <a:chExt cx="1324280" cy="128649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3B97190-C39A-42A1-A363-8F3A67D59F1F}"/>
                </a:ext>
              </a:extLst>
            </p:cNvPr>
            <p:cNvSpPr txBox="1"/>
            <p:nvPr/>
          </p:nvSpPr>
          <p:spPr>
            <a:xfrm>
              <a:off x="8084641" y="3352042"/>
              <a:ext cx="1324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IAM </a:t>
              </a:r>
              <a:br>
                <a:rPr lang="en-US" sz="1400"/>
              </a:br>
              <a:r>
                <a:rPr lang="en-US" sz="1400"/>
                <a:t>Identity Center</a:t>
              </a:r>
              <a:endParaRPr lang="en-US" sz="1400" dirty="0"/>
            </a:p>
          </p:txBody>
        </p:sp>
        <p:pic>
          <p:nvPicPr>
            <p:cNvPr id="48" name="Graphic 6">
              <a:extLst>
                <a:ext uri="{FF2B5EF4-FFF2-40B4-BE49-F238E27FC236}">
                  <a16:creationId xmlns:a16="http://schemas.microsoft.com/office/drawing/2014/main" id="{7B80AF1F-A4DF-4B12-91D4-0196E5B33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8346403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8EEB53-F6F3-47DC-B731-63D8C0881120}"/>
              </a:ext>
            </a:extLst>
          </p:cNvPr>
          <p:cNvGrpSpPr/>
          <p:nvPr/>
        </p:nvGrpSpPr>
        <p:grpSpPr>
          <a:xfrm>
            <a:off x="3726722" y="4296033"/>
            <a:ext cx="1294500" cy="926934"/>
            <a:chOff x="3323266" y="4296033"/>
            <a:chExt cx="1294500" cy="92693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42E8DD1-3D4B-C7E3-2713-59424FBD928F}"/>
                </a:ext>
              </a:extLst>
            </p:cNvPr>
            <p:cNvSpPr txBox="1"/>
            <p:nvPr/>
          </p:nvSpPr>
          <p:spPr>
            <a:xfrm>
              <a:off x="3323266" y="4761302"/>
              <a:ext cx="1294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</a:t>
              </a:r>
              <a:br>
                <a:rPr lang="en-US" sz="1200" dirty="0"/>
              </a:br>
              <a:r>
                <a:rPr lang="en-US" sz="1200" dirty="0"/>
                <a:t>Hub CSPM </a:t>
              </a:r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645745A1-7247-431A-AAD0-27C90E3C2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3740025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9B19F7-838C-4C93-9DEB-35CA4628F0FD}"/>
              </a:ext>
            </a:extLst>
          </p:cNvPr>
          <p:cNvGrpSpPr/>
          <p:nvPr/>
        </p:nvGrpSpPr>
        <p:grpSpPr>
          <a:xfrm>
            <a:off x="8283613" y="4296033"/>
            <a:ext cx="1147961" cy="916675"/>
            <a:chOff x="7659358" y="4296033"/>
            <a:chExt cx="1147961" cy="91667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8E2C40C-12EF-F47B-969E-F9382D0D90E6}"/>
                </a:ext>
              </a:extLst>
            </p:cNvPr>
            <p:cNvSpPr txBox="1"/>
            <p:nvPr/>
          </p:nvSpPr>
          <p:spPr>
            <a:xfrm>
              <a:off x="7659358" y="4761302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51" name="Graphic 23">
              <a:extLst>
                <a:ext uri="{FF2B5EF4-FFF2-40B4-BE49-F238E27FC236}">
                  <a16:creationId xmlns:a16="http://schemas.microsoft.com/office/drawing/2014/main" id="{F4C253BF-B902-4B8C-BFAA-EBD4EA33D3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09553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F2C56D3-AA42-4E43-AF95-84ED80EEEB7A}"/>
              </a:ext>
            </a:extLst>
          </p:cNvPr>
          <p:cNvGrpSpPr/>
          <p:nvPr/>
        </p:nvGrpSpPr>
        <p:grpSpPr>
          <a:xfrm>
            <a:off x="4892878" y="4296033"/>
            <a:ext cx="1293941" cy="926934"/>
            <a:chOff x="4397957" y="4296033"/>
            <a:chExt cx="1293941" cy="92693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E3928C-2DD3-9F7B-9205-CAD0990962F5}"/>
                </a:ext>
              </a:extLst>
            </p:cNvPr>
            <p:cNvSpPr txBox="1"/>
            <p:nvPr/>
          </p:nvSpPr>
          <p:spPr>
            <a:xfrm>
              <a:off x="4397957" y="4761302"/>
              <a:ext cx="12939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Amazon</a:t>
              </a:r>
            </a:p>
            <a:p>
              <a:pPr algn="ctr"/>
              <a:r>
                <a:rPr lang="en-US" sz="1200" dirty="0"/>
                <a:t>GuardDuty</a:t>
              </a:r>
            </a:p>
          </p:txBody>
        </p:sp>
        <p:pic>
          <p:nvPicPr>
            <p:cNvPr id="52" name="Graphic 19">
              <a:extLst>
                <a:ext uri="{FF2B5EF4-FFF2-40B4-BE49-F238E27FC236}">
                  <a16:creationId xmlns:a16="http://schemas.microsoft.com/office/drawing/2014/main" id="{3C95462F-FB73-4955-90A0-710C2BB05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4807407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D04E29-C5D8-4D40-8B66-A6732559C058}"/>
              </a:ext>
            </a:extLst>
          </p:cNvPr>
          <p:cNvGrpSpPr/>
          <p:nvPr/>
        </p:nvGrpSpPr>
        <p:grpSpPr>
          <a:xfrm>
            <a:off x="6058475" y="4296033"/>
            <a:ext cx="1175627" cy="742268"/>
            <a:chOff x="5522309" y="4296033"/>
            <a:chExt cx="1175627" cy="74226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F9E2579-3CC1-1693-AB33-6889AD0F6A49}"/>
                </a:ext>
              </a:extLst>
            </p:cNvPr>
            <p:cNvSpPr txBox="1"/>
            <p:nvPr/>
          </p:nvSpPr>
          <p:spPr>
            <a:xfrm>
              <a:off x="5522309" y="4761302"/>
              <a:ext cx="1175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3" name="Graphic 8">
              <a:extLst>
                <a:ext uri="{FF2B5EF4-FFF2-40B4-BE49-F238E27FC236}">
                  <a16:creationId xmlns:a16="http://schemas.microsoft.com/office/drawing/2014/main" id="{82723B82-EB17-4324-8C1D-CE463DCB8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5874789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3F91A4-AFD3-4384-BED9-EAA87DCB5C64}"/>
              </a:ext>
            </a:extLst>
          </p:cNvPr>
          <p:cNvGrpSpPr/>
          <p:nvPr/>
        </p:nvGrpSpPr>
        <p:grpSpPr>
          <a:xfrm>
            <a:off x="7105758" y="4296033"/>
            <a:ext cx="1306197" cy="926934"/>
            <a:chOff x="6518474" y="4296033"/>
            <a:chExt cx="1306197" cy="92693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61EA686-A531-5CAA-8347-621B19F7CE35}"/>
                </a:ext>
              </a:extLst>
            </p:cNvPr>
            <p:cNvSpPr txBox="1"/>
            <p:nvPr/>
          </p:nvSpPr>
          <p:spPr>
            <a:xfrm>
              <a:off x="6518474" y="4761302"/>
              <a:ext cx="1306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/>
                <a:t>Access </a:t>
              </a:r>
              <a:r>
                <a:rPr lang="en-US" sz="1200" dirty="0"/>
                <a:t>A</a:t>
              </a:r>
              <a:r>
                <a:rPr lang="en-US" sz="1200"/>
                <a:t>nalyzer</a:t>
              </a:r>
              <a:endParaRPr lang="en-US" sz="1200" dirty="0"/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A7BD3B6E-CBE9-43DE-A291-FB747ADFB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942171" y="4296033"/>
              <a:ext cx="457200" cy="457200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D20968B-00FC-43E8-A11D-75DD5A9BEB88}"/>
              </a:ext>
            </a:extLst>
          </p:cNvPr>
          <p:cNvGrpSpPr/>
          <p:nvPr/>
        </p:nvGrpSpPr>
        <p:grpSpPr>
          <a:xfrm>
            <a:off x="2407194" y="1210042"/>
            <a:ext cx="1493478" cy="1123005"/>
            <a:chOff x="2392599" y="1150130"/>
            <a:chExt cx="1493478" cy="112300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2AE7ABE-8197-3367-2FE2-9A23DD136576}"/>
                </a:ext>
              </a:extLst>
            </p:cNvPr>
            <p:cNvSpPr txBox="1"/>
            <p:nvPr/>
          </p:nvSpPr>
          <p:spPr>
            <a:xfrm>
              <a:off x="2392599" y="1626804"/>
              <a:ext cx="1493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Org </a:t>
              </a:r>
              <a:r>
                <a:rPr lang="en-US" dirty="0" err="1"/>
                <a:t>Mgmt</a:t>
              </a:r>
              <a:endParaRPr lang="en-US" dirty="0"/>
            </a:p>
            <a:p>
              <a:pPr algn="ctr"/>
              <a:r>
                <a:rPr lang="en-US"/>
                <a:t>account</a:t>
              </a:r>
              <a:endParaRPr lang="en-US" dirty="0"/>
            </a:p>
          </p:txBody>
        </p:sp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9B50103F-AB6F-4E48-AC68-852794B9F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2910738" y="1150130"/>
              <a:ext cx="457200" cy="4572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3A9E37D-0A04-C892-F1B0-31F03D5CD46E}"/>
              </a:ext>
            </a:extLst>
          </p:cNvPr>
          <p:cNvGrpSpPr/>
          <p:nvPr/>
        </p:nvGrpSpPr>
        <p:grpSpPr>
          <a:xfrm>
            <a:off x="2560566" y="4289766"/>
            <a:ext cx="1294500" cy="926934"/>
            <a:chOff x="3323266" y="4296033"/>
            <a:chExt cx="1294500" cy="92693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91630D-84C4-C7E5-6D8C-47FADA261A5F}"/>
                </a:ext>
              </a:extLst>
            </p:cNvPr>
            <p:cNvSpPr txBox="1"/>
            <p:nvPr/>
          </p:nvSpPr>
          <p:spPr>
            <a:xfrm>
              <a:off x="3323266" y="4761302"/>
              <a:ext cx="1294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</a:t>
              </a:r>
              <a:br>
                <a:rPr lang="en-US" sz="1200" dirty="0"/>
              </a:br>
              <a:r>
                <a:rPr lang="en-US" sz="1200" dirty="0"/>
                <a:t>Hub</a:t>
              </a:r>
            </a:p>
          </p:txBody>
        </p:sp>
        <p:pic>
          <p:nvPicPr>
            <p:cNvPr id="17" name="Graphic 19">
              <a:extLst>
                <a:ext uri="{FF2B5EF4-FFF2-40B4-BE49-F238E27FC236}">
                  <a16:creationId xmlns:a16="http://schemas.microsoft.com/office/drawing/2014/main" id="{7120904C-1EA1-0E03-87AB-27EDE74B6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3740025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72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243F88C-EA40-3E48-B52B-36A63E3BF973}"/>
              </a:ext>
            </a:extLst>
          </p:cNvPr>
          <p:cNvSpPr txBox="1"/>
          <p:nvPr/>
        </p:nvSpPr>
        <p:spPr>
          <a:xfrm>
            <a:off x="2293569" y="1280826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0F4F8D-66E4-4119-5CD2-B587DB724099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Security Tooling account</a:t>
            </a: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3A705B33-1C20-482C-81C3-EC6D69974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6" name="AWS copyright text">
            <a:extLst>
              <a:ext uri="{FF2B5EF4-FFF2-40B4-BE49-F238E27FC236}">
                <a16:creationId xmlns:a16="http://schemas.microsoft.com/office/drawing/2014/main" id="{844E6624-939A-4C68-9AEE-BF7A5FFFD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C35E580-60BE-9CC3-8A4E-F98BC404AD4A}"/>
              </a:ext>
            </a:extLst>
          </p:cNvPr>
          <p:cNvSpPr/>
          <p:nvPr/>
        </p:nvSpPr>
        <p:spPr>
          <a:xfrm>
            <a:off x="1907132" y="1978404"/>
            <a:ext cx="8440827" cy="6123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60A92F6-C293-4336-4ACE-3621158BCF0F}"/>
              </a:ext>
            </a:extLst>
          </p:cNvPr>
          <p:cNvGrpSpPr/>
          <p:nvPr/>
        </p:nvGrpSpPr>
        <p:grpSpPr>
          <a:xfrm>
            <a:off x="3059592" y="2280218"/>
            <a:ext cx="1134104" cy="616063"/>
            <a:chOff x="2248016" y="1915634"/>
            <a:chExt cx="1134104" cy="61606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A5C7C28-B478-1DDB-648A-2682F37141B4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8E9E1E46-0F0D-FFFF-6E43-E08A9DAC9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2157C37-AD35-11B6-B435-F8DADB50D13B}"/>
              </a:ext>
            </a:extLst>
          </p:cNvPr>
          <p:cNvGrpSpPr/>
          <p:nvPr/>
        </p:nvGrpSpPr>
        <p:grpSpPr>
          <a:xfrm>
            <a:off x="3893350" y="2190927"/>
            <a:ext cx="644414" cy="569276"/>
            <a:chOff x="10297579" y="5276566"/>
            <a:chExt cx="644414" cy="569276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0C3FB5-6B49-B5FA-E6E5-E7E5A80CB603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B1B94E49-8F22-9B2D-1ADC-2448006EE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337DFF0-E129-671C-BA7B-12779EDF2567}"/>
              </a:ext>
            </a:extLst>
          </p:cNvPr>
          <p:cNvCxnSpPr>
            <a:cxnSpLocks/>
          </p:cNvCxnSpPr>
          <p:nvPr/>
        </p:nvCxnSpPr>
        <p:spPr>
          <a:xfrm>
            <a:off x="3245192" y="2176601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C7F6554-4F7E-8FA5-DAEF-D8E64E3A2AA7}"/>
              </a:ext>
            </a:extLst>
          </p:cNvPr>
          <p:cNvCxnSpPr>
            <a:cxnSpLocks/>
          </p:cNvCxnSpPr>
          <p:nvPr/>
        </p:nvCxnSpPr>
        <p:spPr>
          <a:xfrm>
            <a:off x="4515269" y="2176601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5CF896-D204-4754-BCDF-A314DECF2614}"/>
              </a:ext>
            </a:extLst>
          </p:cNvPr>
          <p:cNvGrpSpPr/>
          <p:nvPr/>
        </p:nvGrpSpPr>
        <p:grpSpPr>
          <a:xfrm>
            <a:off x="3802701" y="6739384"/>
            <a:ext cx="1432375" cy="1212180"/>
            <a:chOff x="2153418" y="6579136"/>
            <a:chExt cx="1432375" cy="1212180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7F2A946-C248-32C8-198A-715BDD8EBFC1}"/>
                </a:ext>
              </a:extLst>
            </p:cNvPr>
            <p:cNvSpPr txBox="1"/>
            <p:nvPr/>
          </p:nvSpPr>
          <p:spPr>
            <a:xfrm>
              <a:off x="2153418" y="7268096"/>
              <a:ext cx="14323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IAM</a:t>
              </a:r>
            </a:p>
            <a:p>
              <a:pPr algn="ctr"/>
              <a:r>
                <a:rPr lang="en-US" sz="1400" dirty="0"/>
                <a:t>Access Analyzer</a:t>
              </a:r>
            </a:p>
          </p:txBody>
        </p:sp>
        <p:pic>
          <p:nvPicPr>
            <p:cNvPr id="100" name="Graphic 99">
              <a:extLst>
                <a:ext uri="{FF2B5EF4-FFF2-40B4-BE49-F238E27FC236}">
                  <a16:creationId xmlns:a16="http://schemas.microsoft.com/office/drawing/2014/main" id="{801BFEF2-CF53-EACE-EE19-4D374A486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25190" y="6579136"/>
              <a:ext cx="713232" cy="71323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A9152A2-FD8A-4CC9-9278-10B4C22FB32D}"/>
              </a:ext>
            </a:extLst>
          </p:cNvPr>
          <p:cNvGrpSpPr/>
          <p:nvPr/>
        </p:nvGrpSpPr>
        <p:grpSpPr>
          <a:xfrm>
            <a:off x="2249404" y="3601059"/>
            <a:ext cx="1244222" cy="1069739"/>
            <a:chOff x="2262760" y="3601059"/>
            <a:chExt cx="1244222" cy="1069739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B561258-C331-44D7-B490-9B4FB38CC6AA}"/>
                </a:ext>
              </a:extLst>
            </p:cNvPr>
            <p:cNvSpPr txBox="1"/>
            <p:nvPr/>
          </p:nvSpPr>
          <p:spPr>
            <a:xfrm>
              <a:off x="2262760" y="4363021"/>
              <a:ext cx="1244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Artifact</a:t>
              </a:r>
            </a:p>
          </p:txBody>
        </p:sp>
        <p:pic>
          <p:nvPicPr>
            <p:cNvPr id="119" name="Graphic 16">
              <a:extLst>
                <a:ext uri="{FF2B5EF4-FFF2-40B4-BE49-F238E27FC236}">
                  <a16:creationId xmlns:a16="http://schemas.microsoft.com/office/drawing/2014/main" id="{403B8F05-B106-49F5-B416-6F5491541A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488606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28FE930-B28D-4E81-9699-259ECC89F884}"/>
              </a:ext>
            </a:extLst>
          </p:cNvPr>
          <p:cNvGrpSpPr/>
          <p:nvPr/>
        </p:nvGrpSpPr>
        <p:grpSpPr>
          <a:xfrm>
            <a:off x="5500287" y="2206863"/>
            <a:ext cx="1545757" cy="1043907"/>
            <a:chOff x="7628384" y="4260736"/>
            <a:chExt cx="1545757" cy="1043907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7BAE92E6-9E12-42B0-85CE-ABDA66BD36BF}"/>
                </a:ext>
              </a:extLst>
            </p:cNvPr>
            <p:cNvSpPr txBox="1"/>
            <p:nvPr/>
          </p:nvSpPr>
          <p:spPr>
            <a:xfrm>
              <a:off x="7628384" y="5032774"/>
              <a:ext cx="1545757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>
                  <a:cs typeface="Arial" panose="020B0604020202020204" pitchFamily="34" charset="0"/>
                </a:rPr>
                <a:t>AWS CloudTrail</a:t>
              </a:r>
            </a:p>
          </p:txBody>
        </p:sp>
        <p:pic>
          <p:nvPicPr>
            <p:cNvPr id="122" name="Graphic 23">
              <a:extLst>
                <a:ext uri="{FF2B5EF4-FFF2-40B4-BE49-F238E27FC236}">
                  <a16:creationId xmlns:a16="http://schemas.microsoft.com/office/drawing/2014/main" id="{9864A32E-1701-4160-BFD3-1A8C5BC70E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8009553" y="4260736"/>
              <a:ext cx="758952" cy="75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B22B87D-CF92-4C8D-965C-05C019560EB7}"/>
              </a:ext>
            </a:extLst>
          </p:cNvPr>
          <p:cNvGrpSpPr/>
          <p:nvPr/>
        </p:nvGrpSpPr>
        <p:grpSpPr>
          <a:xfrm>
            <a:off x="2001484" y="5226501"/>
            <a:ext cx="1740062" cy="1061869"/>
            <a:chOff x="1942939" y="5078781"/>
            <a:chExt cx="1740062" cy="106186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A0ACA9C-1BE7-842B-B3A5-D1BA465585BC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23" name="Graphic 19">
              <a:extLst>
                <a:ext uri="{FF2B5EF4-FFF2-40B4-BE49-F238E27FC236}">
                  <a16:creationId xmlns:a16="http://schemas.microsoft.com/office/drawing/2014/main" id="{DCB90CA8-0ABF-4F16-BFEA-859788717E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FC3A1D6-B7F3-47AD-B29B-4112A68C13EA}"/>
              </a:ext>
            </a:extLst>
          </p:cNvPr>
          <p:cNvGrpSpPr/>
          <p:nvPr/>
        </p:nvGrpSpPr>
        <p:grpSpPr>
          <a:xfrm>
            <a:off x="8607483" y="2206863"/>
            <a:ext cx="1736870" cy="1073088"/>
            <a:chOff x="7491707" y="2235644"/>
            <a:chExt cx="1736870" cy="1073088"/>
          </a:xfrm>
        </p:grpSpPr>
        <p:sp>
          <p:nvSpPr>
            <p:cNvPr id="108" name="TextBox 15">
              <a:extLst>
                <a:ext uri="{FF2B5EF4-FFF2-40B4-BE49-F238E27FC236}">
                  <a16:creationId xmlns:a16="http://schemas.microsoft.com/office/drawing/2014/main" id="{CBA1B5A6-3C27-2298-10BD-5EC7C971D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1707" y="3000955"/>
              <a:ext cx="17368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Inspector</a:t>
              </a:r>
              <a:endPara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4" name="Graphic 21">
              <a:extLst>
                <a:ext uri="{FF2B5EF4-FFF2-40B4-BE49-F238E27FC236}">
                  <a16:creationId xmlns:a16="http://schemas.microsoft.com/office/drawing/2014/main" id="{B929BC21-6DD8-42FE-A7AA-C42434BD1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7964177" y="2235644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4C5ECE-6663-4152-9AE4-F988E6832E89}"/>
              </a:ext>
            </a:extLst>
          </p:cNvPr>
          <p:cNvGrpSpPr/>
          <p:nvPr/>
        </p:nvGrpSpPr>
        <p:grpSpPr>
          <a:xfrm>
            <a:off x="5577664" y="6739384"/>
            <a:ext cx="1391003" cy="1069021"/>
            <a:chOff x="3982339" y="6554752"/>
            <a:chExt cx="1391003" cy="106902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8627024-CCFA-E15D-FFAC-75DD6A68A54F}"/>
                </a:ext>
              </a:extLst>
            </p:cNvPr>
            <p:cNvSpPr txBox="1"/>
            <p:nvPr/>
          </p:nvSpPr>
          <p:spPr>
            <a:xfrm>
              <a:off x="3982339" y="7315996"/>
              <a:ext cx="13910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Macie</a:t>
              </a:r>
            </a:p>
          </p:txBody>
        </p:sp>
        <p:pic>
          <p:nvPicPr>
            <p:cNvPr id="126" name="Graphic 6">
              <a:extLst>
                <a:ext uri="{FF2B5EF4-FFF2-40B4-BE49-F238E27FC236}">
                  <a16:creationId xmlns:a16="http://schemas.microsoft.com/office/drawing/2014/main" id="{9F6BE4DF-4322-4AD3-B83D-08820213A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4288536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EDB9ACF-47F2-4DB2-97B0-045E843193FA}"/>
              </a:ext>
            </a:extLst>
          </p:cNvPr>
          <p:cNvGrpSpPr/>
          <p:nvPr/>
        </p:nvGrpSpPr>
        <p:grpSpPr>
          <a:xfrm>
            <a:off x="7214491" y="5226501"/>
            <a:ext cx="1364159" cy="1277312"/>
            <a:chOff x="5839946" y="5078781"/>
            <a:chExt cx="1364159" cy="1277312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5A0D320-EBB4-780F-56FB-C3D9C3055C70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28" name="Graphic 17">
              <a:extLst>
                <a:ext uri="{FF2B5EF4-FFF2-40B4-BE49-F238E27FC236}">
                  <a16:creationId xmlns:a16="http://schemas.microsoft.com/office/drawing/2014/main" id="{1C902C19-4B79-4BE9-9742-29593C60EB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DDE3D2-9587-4919-A0D2-98903857F3FB}"/>
              </a:ext>
            </a:extLst>
          </p:cNvPr>
          <p:cNvGrpSpPr/>
          <p:nvPr/>
        </p:nvGrpSpPr>
        <p:grpSpPr>
          <a:xfrm>
            <a:off x="8988522" y="6739384"/>
            <a:ext cx="974793" cy="1069021"/>
            <a:chOff x="7896313" y="6554752"/>
            <a:chExt cx="974793" cy="106902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876EDB0-A67D-84BA-85EE-597E04AC1485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30" name="Graphic 7">
              <a:extLst>
                <a:ext uri="{FF2B5EF4-FFF2-40B4-BE49-F238E27FC236}">
                  <a16:creationId xmlns:a16="http://schemas.microsoft.com/office/drawing/2014/main" id="{CA00F183-7D15-4D44-ABA6-55469BE595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6D2DE1D-B2A1-41C6-8BE4-951BD4FB84D1}"/>
              </a:ext>
            </a:extLst>
          </p:cNvPr>
          <p:cNvGrpSpPr/>
          <p:nvPr/>
        </p:nvGrpSpPr>
        <p:grpSpPr>
          <a:xfrm>
            <a:off x="3716026" y="5226501"/>
            <a:ext cx="1605724" cy="1277312"/>
            <a:chOff x="3863179" y="5078781"/>
            <a:chExt cx="1605724" cy="127731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F93CC79-36AA-9CA6-ECD8-78E33E75C690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</a:t>
              </a:r>
              <a:br>
                <a:rPr lang="en-US" sz="1400" dirty="0"/>
              </a:br>
              <a:r>
                <a:rPr lang="en-US" sz="1400" dirty="0"/>
                <a:t>Hub CSPM </a:t>
              </a:r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3371399F-58C1-4839-9BD4-ACBAA0EB4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10BB0F-9BB1-46ED-834E-D7E08B85B3C3}"/>
              </a:ext>
            </a:extLst>
          </p:cNvPr>
          <p:cNvGrpSpPr/>
          <p:nvPr/>
        </p:nvGrpSpPr>
        <p:grpSpPr>
          <a:xfrm>
            <a:off x="7021699" y="6739384"/>
            <a:ext cx="1749742" cy="1069021"/>
            <a:chOff x="5665715" y="6554752"/>
            <a:chExt cx="1749742" cy="1069021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05F0255-7ACF-4FE7-0ECD-AE4132DA0FF0}"/>
                </a:ext>
              </a:extLst>
            </p:cNvPr>
            <p:cNvSpPr txBox="1"/>
            <p:nvPr/>
          </p:nvSpPr>
          <p:spPr>
            <a:xfrm>
              <a:off x="5665715" y="7315996"/>
              <a:ext cx="17497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Detective</a:t>
              </a:r>
            </a:p>
          </p:txBody>
        </p:sp>
        <p:pic>
          <p:nvPicPr>
            <p:cNvPr id="132" name="Graphic 20">
              <a:extLst>
                <a:ext uri="{FF2B5EF4-FFF2-40B4-BE49-F238E27FC236}">
                  <a16:creationId xmlns:a16="http://schemas.microsoft.com/office/drawing/2014/main" id="{9FE1D325-3EF5-4714-B1A9-7F3125653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6144768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C7B5A86-472A-46B2-B39C-CE90F86D58D0}"/>
              </a:ext>
            </a:extLst>
          </p:cNvPr>
          <p:cNvGrpSpPr/>
          <p:nvPr/>
        </p:nvGrpSpPr>
        <p:grpSpPr>
          <a:xfrm>
            <a:off x="3663351" y="3601059"/>
            <a:ext cx="1711074" cy="1285182"/>
            <a:chOff x="3849835" y="3601059"/>
            <a:chExt cx="1711074" cy="1285182"/>
          </a:xfrm>
        </p:grpSpPr>
        <p:sp>
          <p:nvSpPr>
            <p:cNvPr id="102" name="TextBox 9">
              <a:extLst>
                <a:ext uri="{FF2B5EF4-FFF2-40B4-BE49-F238E27FC236}">
                  <a16:creationId xmlns:a16="http://schemas.microsoft.com/office/drawing/2014/main" id="{E9DCF07C-BB91-4ED6-9EC7-86497F2218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9835" y="4363021"/>
              <a:ext cx="171107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Audit </a:t>
              </a:r>
            </a:p>
            <a:p>
              <a:pPr algn="ctr" eaLnBrk="1" hangingPunct="1"/>
              <a:r>
                <a:rPr lang="en-US" altLang="en-US" sz="14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Manager</a:t>
              </a:r>
            </a:p>
          </p:txBody>
        </p:sp>
        <p:pic>
          <p:nvPicPr>
            <p:cNvPr id="133" name="Graphic 132">
              <a:extLst>
                <a:ext uri="{FF2B5EF4-FFF2-40B4-BE49-F238E27FC236}">
                  <a16:creationId xmlns:a16="http://schemas.microsoft.com/office/drawing/2014/main" id="{EA1E2EEE-85DE-4EE6-9724-1AD1117A3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4313796" y="3601059"/>
              <a:ext cx="762000" cy="7620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4B0F38-6122-4AFC-81A1-3F6539A899BE}"/>
              </a:ext>
            </a:extLst>
          </p:cNvPr>
          <p:cNvGrpSpPr/>
          <p:nvPr/>
        </p:nvGrpSpPr>
        <p:grpSpPr>
          <a:xfrm>
            <a:off x="7127636" y="2206863"/>
            <a:ext cx="1537868" cy="1073088"/>
            <a:chOff x="5736406" y="2235644"/>
            <a:chExt cx="1537868" cy="1073088"/>
          </a:xfrm>
        </p:grpSpPr>
        <p:sp>
          <p:nvSpPr>
            <p:cNvPr id="110" name="TextBox 12">
              <a:extLst>
                <a:ext uri="{FF2B5EF4-FFF2-40B4-BE49-F238E27FC236}">
                  <a16:creationId xmlns:a16="http://schemas.microsoft.com/office/drawing/2014/main" id="{B71B4484-71AA-2ED5-6933-2AEFF631EB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6406" y="3000955"/>
              <a:ext cx="15378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Private CA</a:t>
              </a:r>
            </a:p>
          </p:txBody>
        </p:sp>
        <p:pic>
          <p:nvPicPr>
            <p:cNvPr id="134" name="Graphic 16">
              <a:extLst>
                <a:ext uri="{FF2B5EF4-FFF2-40B4-BE49-F238E27FC236}">
                  <a16:creationId xmlns:a16="http://schemas.microsoft.com/office/drawing/2014/main" id="{3367E0C7-888B-48F8-BF79-6963E7BB2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6130697" y="2235644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7DB7118-E0C4-487C-90D8-28FC37164462}"/>
              </a:ext>
            </a:extLst>
          </p:cNvPr>
          <p:cNvGrpSpPr/>
          <p:nvPr/>
        </p:nvGrpSpPr>
        <p:grpSpPr>
          <a:xfrm>
            <a:off x="7171834" y="3618566"/>
            <a:ext cx="1449472" cy="1303876"/>
            <a:chOff x="7667959" y="3601059"/>
            <a:chExt cx="1449472" cy="1303876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39A0D87-B83E-A776-898C-BAF96C77ADF5}"/>
                </a:ext>
              </a:extLst>
            </p:cNvPr>
            <p:cNvSpPr txBox="1"/>
            <p:nvPr/>
          </p:nvSpPr>
          <p:spPr>
            <a:xfrm>
              <a:off x="7667959" y="4381715"/>
              <a:ext cx="144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ea typeface="Amazon Ember" panose="020B0603020204020204" pitchFamily="34" charset="0"/>
                  <a:cs typeface="Calibri" panose="020F0502020204030204" pitchFamily="34" charset="0"/>
                </a:rPr>
                <a:t>Amazon EventBridge</a:t>
              </a:r>
            </a:p>
          </p:txBody>
        </p:sp>
        <p:pic>
          <p:nvPicPr>
            <p:cNvPr id="135" name="Graphic 19">
              <a:extLst>
                <a:ext uri="{FF2B5EF4-FFF2-40B4-BE49-F238E27FC236}">
                  <a16:creationId xmlns:a16="http://schemas.microsoft.com/office/drawing/2014/main" id="{BE385C8F-D59F-4A6A-B82E-C12B1787E9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7964177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DA77B4B-FF45-45C9-BB6E-27EBE5E45910}"/>
              </a:ext>
            </a:extLst>
          </p:cNvPr>
          <p:cNvGrpSpPr/>
          <p:nvPr/>
        </p:nvGrpSpPr>
        <p:grpSpPr>
          <a:xfrm>
            <a:off x="5506393" y="3601059"/>
            <a:ext cx="1533544" cy="1285182"/>
            <a:chOff x="5762271" y="3601059"/>
            <a:chExt cx="1533544" cy="128518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AF9C2DA-F4FF-4537-2EDF-90F41D6EDE04}"/>
                </a:ext>
              </a:extLst>
            </p:cNvPr>
            <p:cNvSpPr txBox="1"/>
            <p:nvPr/>
          </p:nvSpPr>
          <p:spPr>
            <a:xfrm>
              <a:off x="5762271" y="4363021"/>
              <a:ext cx="1533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Config</a:t>
              </a:r>
            </a:p>
            <a:p>
              <a:pPr algn="ctr"/>
              <a:r>
                <a:rPr lang="en-US" sz="1400" dirty="0"/>
                <a:t>aggregator</a:t>
              </a:r>
            </a:p>
          </p:txBody>
        </p:sp>
        <p:pic>
          <p:nvPicPr>
            <p:cNvPr id="136" name="Graphic 8">
              <a:extLst>
                <a:ext uri="{FF2B5EF4-FFF2-40B4-BE49-F238E27FC236}">
                  <a16:creationId xmlns:a16="http://schemas.microsoft.com/office/drawing/2014/main" id="{3BC15D7E-5F0D-4DD4-AF8B-1E810BE9B4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6138986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D6E54B-8FA0-4EA1-9093-B8E326602D97}"/>
              </a:ext>
            </a:extLst>
          </p:cNvPr>
          <p:cNvGrpSpPr/>
          <p:nvPr/>
        </p:nvGrpSpPr>
        <p:grpSpPr>
          <a:xfrm>
            <a:off x="8843365" y="5226501"/>
            <a:ext cx="1265106" cy="1061869"/>
            <a:chOff x="7764138" y="5078781"/>
            <a:chExt cx="1265106" cy="106186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4A50E71-7834-05D9-CD55-CDA3CB081DFF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400" dirty="0"/>
                <a:t>AWS Lambda</a:t>
              </a:r>
            </a:p>
            <a:p>
              <a:pPr algn="ctr"/>
              <a:r>
                <a:rPr lang="en-US" sz="1400" dirty="0"/>
                <a:t>(response)</a:t>
              </a:r>
            </a:p>
          </p:txBody>
        </p:sp>
        <p:pic>
          <p:nvPicPr>
            <p:cNvPr id="137" name="Graphic 10">
              <a:extLst>
                <a:ext uri="{FF2B5EF4-FFF2-40B4-BE49-F238E27FC236}">
                  <a16:creationId xmlns:a16="http://schemas.microsoft.com/office/drawing/2014/main" id="{C0D0B60D-7AC3-462D-8FBA-7676CD1C19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AF3AF94-62F7-4564-A9CD-70405196FB03}"/>
              </a:ext>
            </a:extLst>
          </p:cNvPr>
          <p:cNvGrpSpPr/>
          <p:nvPr/>
        </p:nvGrpSpPr>
        <p:grpSpPr>
          <a:xfrm>
            <a:off x="1898090" y="2153389"/>
            <a:ext cx="1364961" cy="965410"/>
            <a:chOff x="1523478" y="1290107"/>
            <a:chExt cx="1364961" cy="96541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FC2A7F6A-CE46-4183-A02A-0731434CE93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Security Tooling</a:t>
              </a:r>
            </a:p>
            <a:p>
              <a:pPr algn="ctr"/>
              <a:r>
                <a:rPr lang="en-US" sz="1400" dirty="0"/>
                <a:t>account</a:t>
              </a:r>
            </a:p>
          </p:txBody>
        </p:sp>
        <p:pic>
          <p:nvPicPr>
            <p:cNvPr id="143" name="Graphic 7">
              <a:extLst>
                <a:ext uri="{FF2B5EF4-FFF2-40B4-BE49-F238E27FC236}">
                  <a16:creationId xmlns:a16="http://schemas.microsoft.com/office/drawing/2014/main" id="{1B8C6C4A-5D14-4CB8-A2E2-9FD8B5665A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8" name="Graphic 17">
            <a:extLst>
              <a:ext uri="{FF2B5EF4-FFF2-40B4-BE49-F238E27FC236}">
                <a16:creationId xmlns:a16="http://schemas.microsoft.com/office/drawing/2014/main" id="{67190416-3E48-4DCD-8F3D-1931AA517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1810131" y="1208896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701FC76-4F4A-4BB7-8ACB-0D16FB901474}"/>
              </a:ext>
            </a:extLst>
          </p:cNvPr>
          <p:cNvGrpSpPr/>
          <p:nvPr/>
        </p:nvGrpSpPr>
        <p:grpSpPr>
          <a:xfrm>
            <a:off x="8773146" y="3618566"/>
            <a:ext cx="1405545" cy="1532838"/>
            <a:chOff x="8937646" y="3618566"/>
            <a:chExt cx="1405545" cy="1532838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EFD35291-8F8D-2C1D-9144-06C2ED75B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9231517" y="3618566"/>
              <a:ext cx="762000" cy="762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9BCE81-B992-2824-DE3C-72492ED1A5E5}"/>
                </a:ext>
              </a:extLst>
            </p:cNvPr>
            <p:cNvSpPr txBox="1"/>
            <p:nvPr/>
          </p:nvSpPr>
          <p:spPr>
            <a:xfrm>
              <a:off x="8937646" y="4412740"/>
              <a:ext cx="14055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Security </a:t>
              </a:r>
              <a:r>
                <a:rPr lang="en-US" sz="1400"/>
                <a:t>Lake subscribers </a:t>
              </a:r>
              <a:r>
                <a:rPr lang="en-US" sz="1400" dirty="0"/>
                <a:t>and sources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5C4240-1A1D-D805-AFD2-404888BAA94B}"/>
              </a:ext>
            </a:extLst>
          </p:cNvPr>
          <p:cNvGrpSpPr/>
          <p:nvPr/>
        </p:nvGrpSpPr>
        <p:grpSpPr>
          <a:xfrm>
            <a:off x="1770584" y="6739384"/>
            <a:ext cx="2201863" cy="1282172"/>
            <a:chOff x="8353288" y="5083368"/>
            <a:chExt cx="2201863" cy="1282172"/>
          </a:xfrm>
        </p:grpSpPr>
        <p:pic>
          <p:nvPicPr>
            <p:cNvPr id="19" name="Graphic 16" descr="AWS Security Incident Response service icon.">
              <a:extLst>
                <a:ext uri="{FF2B5EF4-FFF2-40B4-BE49-F238E27FC236}">
                  <a16:creationId xmlns:a16="http://schemas.microsoft.com/office/drawing/2014/main" id="{E2FA6D36-9704-CF05-B964-00C8F06CBC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9043416" y="508336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7">
              <a:extLst>
                <a:ext uri="{FF2B5EF4-FFF2-40B4-BE49-F238E27FC236}">
                  <a16:creationId xmlns:a16="http://schemas.microsoft.com/office/drawing/2014/main" id="{2A068068-5B29-D722-B321-B40D2B3F4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3288" y="5842320"/>
              <a:ext cx="22018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sz="1400" dirty="0">
                  <a:latin typeface="+mn-lt"/>
                  <a:cs typeface="Arial" panose="020B0604020202020204" pitchFamily="34" charset="0"/>
                </a:rPr>
                <a:t>AWS </a:t>
              </a:r>
              <a:r>
                <a:rPr lang="en-US" sz="1400">
                  <a:latin typeface="+mn-lt"/>
                  <a:cs typeface="Arial" panose="020B0604020202020204" pitchFamily="34" charset="0"/>
                </a:rPr>
                <a:t>Security </a:t>
              </a:r>
            </a:p>
            <a:p>
              <a:pPr algn="ctr" eaLnBrk="1" hangingPunct="1"/>
              <a:r>
                <a:rPr lang="en-US" sz="1400">
                  <a:latin typeface="+mn-lt"/>
                  <a:cs typeface="Arial" panose="020B0604020202020204" pitchFamily="34" charset="0"/>
                </a:rPr>
                <a:t>Incident </a:t>
              </a:r>
              <a:r>
                <a:rPr lang="en-US" sz="1400" dirty="0">
                  <a:latin typeface="+mn-lt"/>
                  <a:cs typeface="Arial" panose="020B0604020202020204" pitchFamily="34" charset="0"/>
                </a:rPr>
                <a:t>Response</a:t>
              </a:r>
              <a:endPara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9078EA-C460-2C43-A98B-D0175ED59ABC}"/>
              </a:ext>
            </a:extLst>
          </p:cNvPr>
          <p:cNvGrpSpPr/>
          <p:nvPr/>
        </p:nvGrpSpPr>
        <p:grpSpPr>
          <a:xfrm>
            <a:off x="5470303" y="5226501"/>
            <a:ext cx="1605724" cy="1277312"/>
            <a:chOff x="3863179" y="5078781"/>
            <a:chExt cx="1605724" cy="127731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9C4883-2373-DAAB-BB1F-8E5A00A1D3C5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</a:t>
              </a:r>
              <a:br>
                <a:rPr lang="en-US" sz="1400" dirty="0"/>
              </a:br>
              <a:r>
                <a:rPr lang="en-US" sz="1400" dirty="0"/>
                <a:t>Hub</a:t>
              </a:r>
            </a:p>
          </p:txBody>
        </p:sp>
        <p:pic>
          <p:nvPicPr>
            <p:cNvPr id="24" name="Graphic 19">
              <a:extLst>
                <a:ext uri="{FF2B5EF4-FFF2-40B4-BE49-F238E27FC236}">
                  <a16:creationId xmlns:a16="http://schemas.microsoft.com/office/drawing/2014/main" id="{F1D05268-3BE6-B9CF-95E8-F0ED3F759A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219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C75F17A-2998-C94A-9A1B-D9D0F2B86A2F}"/>
              </a:ext>
            </a:extLst>
          </p:cNvPr>
          <p:cNvSpPr/>
          <p:nvPr/>
        </p:nvSpPr>
        <p:spPr>
          <a:xfrm>
            <a:off x="2027564" y="2354064"/>
            <a:ext cx="7878436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AA2EE1-6668-7045-A661-2D657CEA0093}"/>
              </a:ext>
            </a:extLst>
          </p:cNvPr>
          <p:cNvGrpSpPr/>
          <p:nvPr/>
        </p:nvGrpSpPr>
        <p:grpSpPr>
          <a:xfrm>
            <a:off x="5311546" y="2551169"/>
            <a:ext cx="1571237" cy="1021655"/>
            <a:chOff x="5278903" y="2168132"/>
            <a:chExt cx="1187888" cy="759821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B8CCAAB-17DB-C442-9DCA-68E634B8A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ACE8B8-9561-A14E-AEF7-B1B13B165ACF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9288A3-A179-FF42-B928-FDA23023F41A}"/>
              </a:ext>
            </a:extLst>
          </p:cNvPr>
          <p:cNvGrpSpPr/>
          <p:nvPr/>
        </p:nvGrpSpPr>
        <p:grpSpPr>
          <a:xfrm>
            <a:off x="6550118" y="3458671"/>
            <a:ext cx="1505889" cy="1240549"/>
            <a:chOff x="6185688" y="3047518"/>
            <a:chExt cx="1505889" cy="124054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FAE8C96-2A71-6E42-B7D3-D4F53F04DCED}"/>
                </a:ext>
              </a:extLst>
            </p:cNvPr>
            <p:cNvGrpSpPr/>
            <p:nvPr/>
          </p:nvGrpSpPr>
          <p:grpSpPr>
            <a:xfrm>
              <a:off x="6431922" y="3529568"/>
              <a:ext cx="1259655" cy="758499"/>
              <a:chOff x="516788" y="3598369"/>
              <a:chExt cx="1259655" cy="758499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C1EADE-F940-AC4B-B3A0-E1AE17F73873}"/>
                  </a:ext>
                </a:extLst>
              </p:cNvPr>
              <p:cNvSpPr txBox="1"/>
              <p:nvPr/>
            </p:nvSpPr>
            <p:spPr>
              <a:xfrm>
                <a:off x="516788" y="4049091"/>
                <a:ext cx="1259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Flow logs</a:t>
                </a:r>
              </a:p>
            </p:txBody>
          </p:sp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E96F9C96-A940-BB4C-8893-517314F26D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911665" y="3598369"/>
                <a:ext cx="469900" cy="469900"/>
              </a:xfrm>
              <a:prstGeom prst="rect">
                <a:avLst/>
              </a:prstGeom>
            </p:spPr>
          </p:pic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6D30714-6751-A544-B192-110B228228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85688" y="3047518"/>
              <a:ext cx="644971" cy="54451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42A592-C588-A04C-8F03-0738464AC5AC}"/>
              </a:ext>
            </a:extLst>
          </p:cNvPr>
          <p:cNvGrpSpPr/>
          <p:nvPr/>
        </p:nvGrpSpPr>
        <p:grpSpPr>
          <a:xfrm>
            <a:off x="3095987" y="2612307"/>
            <a:ext cx="1134104" cy="616063"/>
            <a:chOff x="2248016" y="1915634"/>
            <a:chExt cx="1134104" cy="6160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0CEA18-6A3E-174F-8AE2-26553F4AC0C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96E32036-9DDC-F240-A56D-A6D10ED7B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D6FDD6-B14A-7243-9EB2-FA2863728AB8}"/>
              </a:ext>
            </a:extLst>
          </p:cNvPr>
          <p:cNvGrpSpPr/>
          <p:nvPr/>
        </p:nvGrpSpPr>
        <p:grpSpPr>
          <a:xfrm>
            <a:off x="3929745" y="2523016"/>
            <a:ext cx="644414" cy="569276"/>
            <a:chOff x="10297579" y="5276566"/>
            <a:chExt cx="644414" cy="5692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49E41D-5626-D74D-862D-0ADEA35D8CD0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0CA8E3AD-1A51-EA4F-9A45-3471F42F7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334ABC-29FD-8D48-82F5-1EBB7C0C369E}"/>
              </a:ext>
            </a:extLst>
          </p:cNvPr>
          <p:cNvCxnSpPr>
            <a:cxnSpLocks/>
          </p:cNvCxnSpPr>
          <p:nvPr/>
        </p:nvCxnSpPr>
        <p:spPr>
          <a:xfrm>
            <a:off x="3281587" y="2508690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842590-CEEE-5646-9FEB-A871411B5CCF}"/>
              </a:ext>
            </a:extLst>
          </p:cNvPr>
          <p:cNvCxnSpPr>
            <a:cxnSpLocks/>
          </p:cNvCxnSpPr>
          <p:nvPr/>
        </p:nvCxnSpPr>
        <p:spPr>
          <a:xfrm>
            <a:off x="4551664" y="2508690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4E0089-D426-4C67-963A-F9F5589BE1BC}"/>
              </a:ext>
            </a:extLst>
          </p:cNvPr>
          <p:cNvGrpSpPr/>
          <p:nvPr/>
        </p:nvGrpSpPr>
        <p:grpSpPr>
          <a:xfrm>
            <a:off x="5480009" y="3654810"/>
            <a:ext cx="744482" cy="1023844"/>
            <a:chOff x="5480009" y="3654810"/>
            <a:chExt cx="744482" cy="10238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12C9EC7-0F46-514D-B377-F79CF89021A7}"/>
                </a:ext>
              </a:extLst>
            </p:cNvPr>
            <p:cNvSpPr txBox="1"/>
            <p:nvPr/>
          </p:nvSpPr>
          <p:spPr>
            <a:xfrm>
              <a:off x="5480009" y="4224812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/>
                <a:t>logs</a:t>
              </a:r>
              <a:endParaRPr lang="en-US" sz="14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F6669A4-3DD4-5C49-9CA9-29E8449BC0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4821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4A9849-E686-534C-B4AB-92E8FA568EB0}"/>
              </a:ext>
            </a:extLst>
          </p:cNvPr>
          <p:cNvGrpSpPr/>
          <p:nvPr/>
        </p:nvGrpSpPr>
        <p:grpSpPr>
          <a:xfrm>
            <a:off x="4094480" y="3469094"/>
            <a:ext cx="1754769" cy="994142"/>
            <a:chOff x="3911467" y="3030573"/>
            <a:chExt cx="1754769" cy="99414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FEA685D-7FB0-E247-A543-66E2F8533C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5703" y="3030573"/>
              <a:ext cx="1167989" cy="994142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2CDA4E-0598-4946-A87E-8F3358A5A8B6}"/>
                </a:ext>
              </a:extLst>
            </p:cNvPr>
            <p:cNvSpPr txBox="1"/>
            <p:nvPr/>
          </p:nvSpPr>
          <p:spPr>
            <a:xfrm rot="19220481">
              <a:off x="3911467" y="3281524"/>
              <a:ext cx="17547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/>
                <a:t>From CloudTrail organization trail</a:t>
              </a:r>
              <a:endParaRPr lang="en-US" sz="16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A39465D-7E3E-462F-A198-BFE01AD91A07}"/>
              </a:ext>
            </a:extLst>
          </p:cNvPr>
          <p:cNvGrpSpPr/>
          <p:nvPr/>
        </p:nvGrpSpPr>
        <p:grpSpPr>
          <a:xfrm>
            <a:off x="5970692" y="3654810"/>
            <a:ext cx="744482" cy="1023844"/>
            <a:chOff x="5970692" y="3654810"/>
            <a:chExt cx="744482" cy="10238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59EE742-4743-AC42-961B-A9D37F786DD3}"/>
                </a:ext>
              </a:extLst>
            </p:cNvPr>
            <p:cNvSpPr txBox="1"/>
            <p:nvPr/>
          </p:nvSpPr>
          <p:spPr>
            <a:xfrm>
              <a:off x="5970692" y="4224812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3582CDD-85AE-9C44-81DA-FF55CB6630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AF6A1250-3949-944B-B30E-C98FA7F5C752}"/>
              </a:ext>
            </a:extLst>
          </p:cNvPr>
          <p:cNvSpPr txBox="1"/>
          <p:nvPr/>
        </p:nvSpPr>
        <p:spPr>
          <a:xfrm>
            <a:off x="2593934" y="1668819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A308E51-8803-4330-8CF9-58FCFCEAD54C}"/>
              </a:ext>
            </a:extLst>
          </p:cNvPr>
          <p:cNvGrpSpPr/>
          <p:nvPr/>
        </p:nvGrpSpPr>
        <p:grpSpPr>
          <a:xfrm>
            <a:off x="7537695" y="5201942"/>
            <a:ext cx="1195014" cy="931090"/>
            <a:chOff x="6631266" y="5206711"/>
            <a:chExt cx="1195014" cy="93109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2E904DC-1114-4E4D-92AC-D8D179EBAA40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229D828D-E006-A74E-9246-F2AFBC735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EA9873C-A8FF-2846-A272-E6323B0811DB}"/>
              </a:ext>
            </a:extLst>
          </p:cNvPr>
          <p:cNvCxnSpPr>
            <a:cxnSpLocks/>
          </p:cNvCxnSpPr>
          <p:nvPr/>
        </p:nvCxnSpPr>
        <p:spPr>
          <a:xfrm>
            <a:off x="2312596" y="4993971"/>
            <a:ext cx="73142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3F3EEB5-2B19-3E7D-AD8C-CD31FD2829A7}"/>
              </a:ext>
            </a:extLst>
          </p:cNvPr>
          <p:cNvSpPr txBox="1"/>
          <p:nvPr/>
        </p:nvSpPr>
        <p:spPr>
          <a:xfrm>
            <a:off x="6435581" y="166292"/>
            <a:ext cx="4026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ea typeface="Amazon Ember" panose="020B0603020204020204" pitchFamily="34" charset="0"/>
                <a:cs typeface="Amazon Ember" panose="020B0603020204020204" pitchFamily="34" charset="0"/>
              </a:rPr>
              <a:t>Log Archive account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4D56755D-BDA5-4104-A7E1-271E052B4A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2" name="AWS copyright text">
            <a:extLst>
              <a:ext uri="{FF2B5EF4-FFF2-40B4-BE49-F238E27FC236}">
                <a16:creationId xmlns:a16="http://schemas.microsoft.com/office/drawing/2014/main" id="{5F81864E-166B-415A-BE55-2A87CB2DB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 dirty="0">
                <a:solidFill>
                  <a:srgbClr val="7F7F7F"/>
                </a:solidFill>
                <a:latin typeface="+mn-lt"/>
                <a:ea typeface="Amazon Ember" charset="0"/>
                <a:cs typeface="Amazon Ember" charset="0"/>
              </a:rPr>
              <a:t>© 2025, Amazon Web Services, Inc. or its affiliates. All rights reserved.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E0F4138-ECC0-403F-B65A-5D7B9CE33523}"/>
              </a:ext>
            </a:extLst>
          </p:cNvPr>
          <p:cNvGrpSpPr/>
          <p:nvPr/>
        </p:nvGrpSpPr>
        <p:grpSpPr>
          <a:xfrm>
            <a:off x="8653423" y="5201942"/>
            <a:ext cx="1147961" cy="920831"/>
            <a:chOff x="7712648" y="5206711"/>
            <a:chExt cx="1147961" cy="92083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970934B-8C51-40CC-A326-F8F3196FA0D2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67" name="Graphic 23">
              <a:extLst>
                <a:ext uri="{FF2B5EF4-FFF2-40B4-BE49-F238E27FC236}">
                  <a16:creationId xmlns:a16="http://schemas.microsoft.com/office/drawing/2014/main" id="{B1EEA81D-6E05-41F5-B0D2-CCEB8306C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C421476-7B85-4034-9453-948772E47B22}"/>
              </a:ext>
            </a:extLst>
          </p:cNvPr>
          <p:cNvGrpSpPr/>
          <p:nvPr/>
        </p:nvGrpSpPr>
        <p:grpSpPr>
          <a:xfrm>
            <a:off x="4514283" y="5201942"/>
            <a:ext cx="932222" cy="931090"/>
            <a:chOff x="3519407" y="5206711"/>
            <a:chExt cx="932222" cy="93109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0A4A9B2-C172-2549-BE12-C26004583889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Amazon</a:t>
              </a:r>
            </a:p>
            <a:p>
              <a:pPr algn="ctr"/>
              <a:r>
                <a:rPr lang="en-US" sz="1200" dirty="0" err="1"/>
                <a:t>GuardDuty</a:t>
              </a:r>
              <a:endParaRPr lang="en-US" sz="1200" dirty="0"/>
            </a:p>
          </p:txBody>
        </p:sp>
        <p:pic>
          <p:nvPicPr>
            <p:cNvPr id="70" name="Graphic 19">
              <a:extLst>
                <a:ext uri="{FF2B5EF4-FFF2-40B4-BE49-F238E27FC236}">
                  <a16:creationId xmlns:a16="http://schemas.microsoft.com/office/drawing/2014/main" id="{00D219F6-BA49-4B09-AC7C-3A78C7ED1F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9F89D-3BEB-4EDE-94C5-F2B32A5FDE28}"/>
              </a:ext>
            </a:extLst>
          </p:cNvPr>
          <p:cNvGrpSpPr/>
          <p:nvPr/>
        </p:nvGrpSpPr>
        <p:grpSpPr>
          <a:xfrm>
            <a:off x="5288081" y="5201942"/>
            <a:ext cx="1449440" cy="746424"/>
            <a:chOff x="4341273" y="5206711"/>
            <a:chExt cx="1449440" cy="74642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AE35ECA-A6D7-C04F-AD9F-38C29BF2B17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73" name="Graphic 6">
              <a:extLst>
                <a:ext uri="{FF2B5EF4-FFF2-40B4-BE49-F238E27FC236}">
                  <a16:creationId xmlns:a16="http://schemas.microsoft.com/office/drawing/2014/main" id="{762A7B0D-58A9-4E11-B580-18939367A9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9D119E-200D-4C81-A72E-C502317B61B8}"/>
              </a:ext>
            </a:extLst>
          </p:cNvPr>
          <p:cNvGrpSpPr/>
          <p:nvPr/>
        </p:nvGrpSpPr>
        <p:grpSpPr>
          <a:xfrm>
            <a:off x="6535144" y="5201942"/>
            <a:ext cx="1081840" cy="746424"/>
            <a:chOff x="5587035" y="5206711"/>
            <a:chExt cx="1081840" cy="74642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02811D9-9FEB-6C4A-A809-DD4704F7AECE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77" name="Graphic 8">
              <a:extLst>
                <a:ext uri="{FF2B5EF4-FFF2-40B4-BE49-F238E27FC236}">
                  <a16:creationId xmlns:a16="http://schemas.microsoft.com/office/drawing/2014/main" id="{F33966DB-1C53-46E5-B39C-52AD5AAA8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3EF1CCF-472F-46C8-911A-3A9FA88C1EB2}"/>
              </a:ext>
            </a:extLst>
          </p:cNvPr>
          <p:cNvGrpSpPr/>
          <p:nvPr/>
        </p:nvGrpSpPr>
        <p:grpSpPr>
          <a:xfrm>
            <a:off x="2404134" y="5201942"/>
            <a:ext cx="1033252" cy="931090"/>
            <a:chOff x="2404134" y="5206711"/>
            <a:chExt cx="1033252" cy="931090"/>
          </a:xfrm>
        </p:grpSpPr>
        <p:pic>
          <p:nvPicPr>
            <p:cNvPr id="76" name="Graphic 19">
              <a:extLst>
                <a:ext uri="{FF2B5EF4-FFF2-40B4-BE49-F238E27FC236}">
                  <a16:creationId xmlns:a16="http://schemas.microsoft.com/office/drawing/2014/main" id="{ACBDDB90-39AA-4E94-A92A-DDC0EB9D24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06F81B4-8292-4E81-8382-5C056AFEDDB9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CSPM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3F48275-A6E9-4032-848B-27470181358A}"/>
              </a:ext>
            </a:extLst>
          </p:cNvPr>
          <p:cNvGrpSpPr/>
          <p:nvPr/>
        </p:nvGrpSpPr>
        <p:grpSpPr>
          <a:xfrm>
            <a:off x="1941245" y="2529632"/>
            <a:ext cx="1364961" cy="965410"/>
            <a:chOff x="1523478" y="1290107"/>
            <a:chExt cx="1364961" cy="965410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3F1F5F7-2F9C-4549-B6FA-4E6615CC5C29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84" name="Graphic 7">
              <a:extLst>
                <a:ext uri="{FF2B5EF4-FFF2-40B4-BE49-F238E27FC236}">
                  <a16:creationId xmlns:a16="http://schemas.microsoft.com/office/drawing/2014/main" id="{DBC84F6A-B022-4568-8ECC-B564B42515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Graphic 17">
            <a:extLst>
              <a:ext uri="{FF2B5EF4-FFF2-40B4-BE49-F238E27FC236}">
                <a16:creationId xmlns:a16="http://schemas.microsoft.com/office/drawing/2014/main" id="{93AE2BFA-E247-4E6C-B862-2444297E2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2038276" y="1614969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9D8E9D1A-5118-91CC-CE90-EDF803D5F26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906551" y="2612307"/>
            <a:ext cx="856261" cy="856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75ECE4-7851-EDA5-260F-CB65E9BFDDD5}"/>
              </a:ext>
            </a:extLst>
          </p:cNvPr>
          <p:cNvSpPr txBox="1"/>
          <p:nvPr/>
        </p:nvSpPr>
        <p:spPr>
          <a:xfrm>
            <a:off x="7637808" y="3474641"/>
            <a:ext cx="1393747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Amazon Security Lake</a:t>
            </a:r>
            <a:endParaRPr lang="en-US" sz="1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6F3DF2-49CE-2797-CEE6-B48E36553C0B}"/>
              </a:ext>
            </a:extLst>
          </p:cNvPr>
          <p:cNvGrpSpPr/>
          <p:nvPr/>
        </p:nvGrpSpPr>
        <p:grpSpPr>
          <a:xfrm>
            <a:off x="3446017" y="5201942"/>
            <a:ext cx="1033252" cy="931090"/>
            <a:chOff x="2404134" y="5206711"/>
            <a:chExt cx="1033252" cy="931090"/>
          </a:xfrm>
        </p:grpSpPr>
        <p:pic>
          <p:nvPicPr>
            <p:cNvPr id="27" name="Graphic 19">
              <a:extLst>
                <a:ext uri="{FF2B5EF4-FFF2-40B4-BE49-F238E27FC236}">
                  <a16:creationId xmlns:a16="http://schemas.microsoft.com/office/drawing/2014/main" id="{895E9BA7-DCA9-D2E0-3B9C-D42F53F71E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6AF1EF8-3C1F-BEA2-4BFC-CB0E7878F86F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9936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34644</TotalTime>
  <Words>907</Words>
  <Application>Microsoft Office PowerPoint</Application>
  <PresentationFormat>Custom</PresentationFormat>
  <Paragraphs>241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Amazon Ember</vt:lpstr>
      <vt:lpstr>Arial</vt:lpstr>
      <vt:lpstr>Calibri</vt:lpstr>
      <vt:lpstr>Calibri Light</vt:lpstr>
      <vt:lpstr>Office Theme</vt:lpstr>
      <vt:lpstr>AWS Security Reference Architecture  ‒ Diagram reference ‒</vt:lpstr>
      <vt:lpstr>AWS Security Reference Architecture  ‒ Consolidated main diagram ‒</vt:lpstr>
      <vt:lpstr>PowerPoint Presentation</vt:lpstr>
      <vt:lpstr>AWS Security Reference Architecture  - OU and dedicated account structure-</vt:lpstr>
      <vt:lpstr>PowerPoint Presentation</vt:lpstr>
      <vt:lpstr>AWS Security Reference Architecture  ‒ Individual accounts ‒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AWS Security Reference Architecture  ‒ Architecture deep dive‒  See aws-security-reference architecture-deep-dive.pptx in the .zip file</vt:lpstr>
      <vt:lpstr>AWS Security Reference Architecture  ‒ Phased approach ‒</vt:lpstr>
      <vt:lpstr>PowerPoint Presentation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Rothleder</dc:creator>
  <cp:lastModifiedBy>Selamoglu, Handan</cp:lastModifiedBy>
  <cp:revision>218</cp:revision>
  <dcterms:created xsi:type="dcterms:W3CDTF">2020-11-03T13:44:12Z</dcterms:created>
  <dcterms:modified xsi:type="dcterms:W3CDTF">2025-12-16T00:37:15Z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e68092-05df-4271-8e3e-b2a4c82ba797_Enabled">
    <vt:lpwstr>true</vt:lpwstr>
  </property>
  <property fmtid="{D5CDD505-2E9C-101B-9397-08002B2CF9AE}" pid="3" name="MSIP_Label_19e68092-05df-4271-8e3e-b2a4c82ba797_SetDate">
    <vt:lpwstr>2025-07-28T20:24:43Z</vt:lpwstr>
  </property>
  <property fmtid="{D5CDD505-2E9C-101B-9397-08002B2CF9AE}" pid="4" name="MSIP_Label_19e68092-05df-4271-8e3e-b2a4c82ba797_Method">
    <vt:lpwstr>Standard</vt:lpwstr>
  </property>
  <property fmtid="{D5CDD505-2E9C-101B-9397-08002B2CF9AE}" pid="5" name="MSIP_Label_19e68092-05df-4271-8e3e-b2a4c82ba797_Name">
    <vt:lpwstr>Amazon Confidential</vt:lpwstr>
  </property>
  <property fmtid="{D5CDD505-2E9C-101B-9397-08002B2CF9AE}" pid="6" name="MSIP_Label_19e68092-05df-4271-8e3e-b2a4c82ba797_SiteId">
    <vt:lpwstr>5280104a-472d-4538-9ccf-1e1d0efe8b1b</vt:lpwstr>
  </property>
  <property fmtid="{D5CDD505-2E9C-101B-9397-08002B2CF9AE}" pid="7" name="MSIP_Label_19e68092-05df-4271-8e3e-b2a4c82ba797_ActionId">
    <vt:lpwstr>44e21cfb-c8fc-411c-a8cb-047db53cda12</vt:lpwstr>
  </property>
  <property fmtid="{D5CDD505-2E9C-101B-9397-08002B2CF9AE}" pid="8" name="MSIP_Label_19e68092-05df-4271-8e3e-b2a4c82ba797_ContentBits">
    <vt:lpwstr>0</vt:lpwstr>
  </property>
  <property fmtid="{D5CDD505-2E9C-101B-9397-08002B2CF9AE}" pid="9" name="MSIP_Label_19e68092-05df-4271-8e3e-b2a4c82ba797_Tag">
    <vt:lpwstr>50, 3, 0, 1</vt:lpwstr>
  </property>
</Properties>
</file>