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60" r:id="rId2"/>
    <p:sldId id="261" r:id="rId3"/>
    <p:sldId id="258" r:id="rId4"/>
    <p:sldId id="259" r:id="rId5"/>
    <p:sldId id="257" r:id="rId6"/>
    <p:sldId id="264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369" r:id="rId23"/>
    <p:sldId id="370" r:id="rId24"/>
    <p:sldId id="372" r:id="rId25"/>
    <p:sldId id="373" r:id="rId26"/>
    <p:sldId id="374" r:id="rId27"/>
    <p:sldId id="376" r:id="rId28"/>
    <p:sldId id="377" r:id="rId29"/>
    <p:sldId id="262" r:id="rId30"/>
  </p:sldIdLst>
  <p:sldSz cx="16459200" cy="16459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71" autoAdjust="0"/>
    <p:restoredTop sz="94660"/>
  </p:normalViewPr>
  <p:slideViewPr>
    <p:cSldViewPr snapToGrid="0">
      <p:cViewPr varScale="1">
        <p:scale>
          <a:sx n="67" d="100"/>
          <a:sy n="67" d="100"/>
        </p:scale>
        <p:origin x="20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3D4A412-52AA-4BE7-6392-C9981CCAE93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3AA72D-505D-3781-30E4-A73EE4F9B3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11FAB-37DA-4B27-9D0B-3DC028BEACD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1002CD-9BDD-BD9D-1AC0-7864681A818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dd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16DDF3-FDA7-DD7A-0A23-6BCB4264987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41FDD3-889C-4BF1-87C9-3F41CDE36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164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468C8D-03C9-4904-B486-ADA3A5216D63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dd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C7D1F-DB4B-43AD-B172-4D0C1CEA3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9467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Providing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GenAI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foundational models to users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797627-EC36-B043-B21C-121251A0A89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320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Providing Retrieval-Augmented Generation to users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797627-EC36-B043-B21C-121251A0A89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62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Providing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GenAI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agents to users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797627-EC36-B043-B21C-121251A0A89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182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customization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797627-EC36-B043-B21C-121251A0A89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099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4440" y="2693671"/>
            <a:ext cx="13990320" cy="5730240"/>
          </a:xfrm>
        </p:spPr>
        <p:txBody>
          <a:bodyPr anchor="b"/>
          <a:lstStyle>
            <a:lvl1pPr algn="ctr">
              <a:defRPr sz="10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8644891"/>
            <a:ext cx="12344400" cy="3973829"/>
          </a:xfrm>
        </p:spPr>
        <p:txBody>
          <a:bodyPr/>
          <a:lstStyle>
            <a:lvl1pPr marL="0" indent="0" algn="ctr">
              <a:buNone/>
              <a:defRPr sz="4320"/>
            </a:lvl1pPr>
            <a:lvl2pPr marL="822960" indent="0" algn="ctr">
              <a:buNone/>
              <a:defRPr sz="3600"/>
            </a:lvl2pPr>
            <a:lvl3pPr marL="1645920" indent="0" algn="ctr">
              <a:buNone/>
              <a:defRPr sz="3240"/>
            </a:lvl3pPr>
            <a:lvl4pPr marL="2468880" indent="0" algn="ctr">
              <a:buNone/>
              <a:defRPr sz="2880"/>
            </a:lvl4pPr>
            <a:lvl5pPr marL="3291840" indent="0" algn="ctr">
              <a:buNone/>
              <a:defRPr sz="2880"/>
            </a:lvl5pPr>
            <a:lvl6pPr marL="4114800" indent="0" algn="ctr">
              <a:buNone/>
              <a:defRPr sz="2880"/>
            </a:lvl6pPr>
            <a:lvl7pPr marL="4937760" indent="0" algn="ctr">
              <a:buNone/>
              <a:defRPr sz="2880"/>
            </a:lvl7pPr>
            <a:lvl8pPr marL="5760720" indent="0" algn="ctr">
              <a:buNone/>
              <a:defRPr sz="2880"/>
            </a:lvl8pPr>
            <a:lvl9pPr marL="6583680" indent="0" algn="ctr">
              <a:buNone/>
              <a:defRPr sz="28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D9EC-0347-46F9-AE7D-FAF0061D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119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D9EC-0347-46F9-AE7D-FAF0061D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637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78616" y="876300"/>
            <a:ext cx="3549015" cy="1394841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1571" y="876300"/>
            <a:ext cx="10441305" cy="1394841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D9EC-0347-46F9-AE7D-FAF0061D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97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D9EC-0347-46F9-AE7D-FAF0061D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697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998" y="4103375"/>
            <a:ext cx="14196060" cy="6846569"/>
          </a:xfrm>
        </p:spPr>
        <p:txBody>
          <a:bodyPr anchor="b"/>
          <a:lstStyle>
            <a:lvl1pPr>
              <a:defRPr sz="10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2998" y="11014715"/>
            <a:ext cx="14196060" cy="3600449"/>
          </a:xfrm>
        </p:spPr>
        <p:txBody>
          <a:bodyPr/>
          <a:lstStyle>
            <a:lvl1pPr marL="0" indent="0">
              <a:buNone/>
              <a:defRPr sz="4320">
                <a:solidFill>
                  <a:schemeClr val="tx1"/>
                </a:solidFill>
              </a:defRPr>
            </a:lvl1pPr>
            <a:lvl2pPr marL="82296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645920" indent="0">
              <a:buNone/>
              <a:defRPr sz="3240">
                <a:solidFill>
                  <a:schemeClr val="tx1">
                    <a:tint val="75000"/>
                  </a:schemeClr>
                </a:solidFill>
              </a:defRPr>
            </a:lvl3pPr>
            <a:lvl4pPr marL="246888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4pPr>
            <a:lvl5pPr marL="329184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5pPr>
            <a:lvl6pPr marL="411480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6pPr>
            <a:lvl7pPr marL="493776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7pPr>
            <a:lvl8pPr marL="576072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8pPr>
            <a:lvl9pPr marL="658368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D9EC-0347-46F9-AE7D-FAF0061D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656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31570" y="4381500"/>
            <a:ext cx="6995160" cy="104432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32470" y="4381500"/>
            <a:ext cx="6995160" cy="104432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D9EC-0347-46F9-AE7D-FAF0061D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045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876304"/>
            <a:ext cx="14196060" cy="31813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716" y="4034791"/>
            <a:ext cx="6963012" cy="1977389"/>
          </a:xfrm>
        </p:spPr>
        <p:txBody>
          <a:bodyPr anchor="b"/>
          <a:lstStyle>
            <a:lvl1pPr marL="0" indent="0">
              <a:buNone/>
              <a:defRPr sz="4320" b="1"/>
            </a:lvl1pPr>
            <a:lvl2pPr marL="822960" indent="0">
              <a:buNone/>
              <a:defRPr sz="3600" b="1"/>
            </a:lvl2pPr>
            <a:lvl3pPr marL="1645920" indent="0">
              <a:buNone/>
              <a:defRPr sz="3240" b="1"/>
            </a:lvl3pPr>
            <a:lvl4pPr marL="2468880" indent="0">
              <a:buNone/>
              <a:defRPr sz="2880" b="1"/>
            </a:lvl4pPr>
            <a:lvl5pPr marL="3291840" indent="0">
              <a:buNone/>
              <a:defRPr sz="2880" b="1"/>
            </a:lvl5pPr>
            <a:lvl6pPr marL="4114800" indent="0">
              <a:buNone/>
              <a:defRPr sz="2880" b="1"/>
            </a:lvl6pPr>
            <a:lvl7pPr marL="4937760" indent="0">
              <a:buNone/>
              <a:defRPr sz="2880" b="1"/>
            </a:lvl7pPr>
            <a:lvl8pPr marL="5760720" indent="0">
              <a:buNone/>
              <a:defRPr sz="2880" b="1"/>
            </a:lvl8pPr>
            <a:lvl9pPr marL="6583680" indent="0">
              <a:buNone/>
              <a:defRPr sz="28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33716" y="6012180"/>
            <a:ext cx="6963012" cy="88430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32471" y="4034791"/>
            <a:ext cx="6997304" cy="1977389"/>
          </a:xfrm>
        </p:spPr>
        <p:txBody>
          <a:bodyPr anchor="b"/>
          <a:lstStyle>
            <a:lvl1pPr marL="0" indent="0">
              <a:buNone/>
              <a:defRPr sz="4320" b="1"/>
            </a:lvl1pPr>
            <a:lvl2pPr marL="822960" indent="0">
              <a:buNone/>
              <a:defRPr sz="3600" b="1"/>
            </a:lvl2pPr>
            <a:lvl3pPr marL="1645920" indent="0">
              <a:buNone/>
              <a:defRPr sz="3240" b="1"/>
            </a:lvl3pPr>
            <a:lvl4pPr marL="2468880" indent="0">
              <a:buNone/>
              <a:defRPr sz="2880" b="1"/>
            </a:lvl4pPr>
            <a:lvl5pPr marL="3291840" indent="0">
              <a:buNone/>
              <a:defRPr sz="2880" b="1"/>
            </a:lvl5pPr>
            <a:lvl6pPr marL="4114800" indent="0">
              <a:buNone/>
              <a:defRPr sz="2880" b="1"/>
            </a:lvl6pPr>
            <a:lvl7pPr marL="4937760" indent="0">
              <a:buNone/>
              <a:defRPr sz="2880" b="1"/>
            </a:lvl7pPr>
            <a:lvl8pPr marL="5760720" indent="0">
              <a:buNone/>
              <a:defRPr sz="2880" b="1"/>
            </a:lvl8pPr>
            <a:lvl9pPr marL="6583680" indent="0">
              <a:buNone/>
              <a:defRPr sz="28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32471" y="6012180"/>
            <a:ext cx="6997304" cy="88430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D9EC-0347-46F9-AE7D-FAF0061D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68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E80717C-F03C-DF9D-60BF-5E64CF074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F99775D-1FB2-21D0-5A5E-1E3DAE88C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C1A9B4E-6C17-5085-C1F7-50E644785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D9EC-0347-46F9-AE7D-FAF0061D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193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75855" y="15255244"/>
            <a:ext cx="10231235" cy="8763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624310" y="15255244"/>
            <a:ext cx="4377690" cy="876300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D1480C3-43F6-4E70-A6E5-ED1B2786B2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196339" y="15527134"/>
            <a:ext cx="585391" cy="348070"/>
          </a:xfrm>
          <a:prstGeom prst="rect">
            <a:avLst/>
          </a:prstGeom>
        </p:spPr>
      </p:pic>
      <p:sp>
        <p:nvSpPr>
          <p:cNvPr id="6" name="AWS copyright text">
            <a:extLst>
              <a:ext uri="{FF2B5EF4-FFF2-40B4-BE49-F238E27FC236}">
                <a16:creationId xmlns:a16="http://schemas.microsoft.com/office/drawing/2014/main" id="{99A37138-259D-4723-8420-6DEA119C534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85293" y="15624225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2025,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03375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1097280"/>
            <a:ext cx="5308520" cy="3840480"/>
          </a:xfrm>
        </p:spPr>
        <p:txBody>
          <a:bodyPr anchor="b"/>
          <a:lstStyle>
            <a:lvl1pPr>
              <a:defRPr sz="5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7304" y="2369824"/>
            <a:ext cx="8332470" cy="11696700"/>
          </a:xfrm>
        </p:spPr>
        <p:txBody>
          <a:bodyPr/>
          <a:lstStyle>
            <a:lvl1pPr>
              <a:defRPr sz="5760"/>
            </a:lvl1pPr>
            <a:lvl2pPr>
              <a:defRPr sz="5040"/>
            </a:lvl2pPr>
            <a:lvl3pPr>
              <a:defRPr sz="432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4" y="4937760"/>
            <a:ext cx="5308520" cy="9147811"/>
          </a:xfrm>
        </p:spPr>
        <p:txBody>
          <a:bodyPr/>
          <a:lstStyle>
            <a:lvl1pPr marL="0" indent="0">
              <a:buNone/>
              <a:defRPr sz="2880"/>
            </a:lvl1pPr>
            <a:lvl2pPr marL="822960" indent="0">
              <a:buNone/>
              <a:defRPr sz="2520"/>
            </a:lvl2pPr>
            <a:lvl3pPr marL="1645920" indent="0">
              <a:buNone/>
              <a:defRPr sz="2160"/>
            </a:lvl3pPr>
            <a:lvl4pPr marL="2468880" indent="0">
              <a:buNone/>
              <a:defRPr sz="1800"/>
            </a:lvl4pPr>
            <a:lvl5pPr marL="3291840" indent="0">
              <a:buNone/>
              <a:defRPr sz="1800"/>
            </a:lvl5pPr>
            <a:lvl6pPr marL="4114800" indent="0">
              <a:buNone/>
              <a:defRPr sz="1800"/>
            </a:lvl6pPr>
            <a:lvl7pPr marL="4937760" indent="0">
              <a:buNone/>
              <a:defRPr sz="1800"/>
            </a:lvl7pPr>
            <a:lvl8pPr marL="5760720" indent="0">
              <a:buNone/>
              <a:defRPr sz="1800"/>
            </a:lvl8pPr>
            <a:lvl9pPr marL="658368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D9EC-0347-46F9-AE7D-FAF0061D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137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1097280"/>
            <a:ext cx="5308520" cy="3840480"/>
          </a:xfrm>
        </p:spPr>
        <p:txBody>
          <a:bodyPr anchor="b"/>
          <a:lstStyle>
            <a:lvl1pPr>
              <a:defRPr sz="5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97304" y="2369824"/>
            <a:ext cx="8332470" cy="11696700"/>
          </a:xfrm>
        </p:spPr>
        <p:txBody>
          <a:bodyPr anchor="t"/>
          <a:lstStyle>
            <a:lvl1pPr marL="0" indent="0">
              <a:buNone/>
              <a:defRPr sz="5760"/>
            </a:lvl1pPr>
            <a:lvl2pPr marL="822960" indent="0">
              <a:buNone/>
              <a:defRPr sz="5040"/>
            </a:lvl2pPr>
            <a:lvl3pPr marL="1645920" indent="0">
              <a:buNone/>
              <a:defRPr sz="4320"/>
            </a:lvl3pPr>
            <a:lvl4pPr marL="2468880" indent="0">
              <a:buNone/>
              <a:defRPr sz="3600"/>
            </a:lvl4pPr>
            <a:lvl5pPr marL="3291840" indent="0">
              <a:buNone/>
              <a:defRPr sz="3600"/>
            </a:lvl5pPr>
            <a:lvl6pPr marL="4114800" indent="0">
              <a:buNone/>
              <a:defRPr sz="3600"/>
            </a:lvl6pPr>
            <a:lvl7pPr marL="4937760" indent="0">
              <a:buNone/>
              <a:defRPr sz="3600"/>
            </a:lvl7pPr>
            <a:lvl8pPr marL="5760720" indent="0">
              <a:buNone/>
              <a:defRPr sz="3600"/>
            </a:lvl8pPr>
            <a:lvl9pPr marL="6583680" indent="0">
              <a:buNone/>
              <a:defRPr sz="3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4" y="4937760"/>
            <a:ext cx="5308520" cy="9147811"/>
          </a:xfrm>
        </p:spPr>
        <p:txBody>
          <a:bodyPr/>
          <a:lstStyle>
            <a:lvl1pPr marL="0" indent="0">
              <a:buNone/>
              <a:defRPr sz="2880"/>
            </a:lvl1pPr>
            <a:lvl2pPr marL="822960" indent="0">
              <a:buNone/>
              <a:defRPr sz="2520"/>
            </a:lvl2pPr>
            <a:lvl3pPr marL="1645920" indent="0">
              <a:buNone/>
              <a:defRPr sz="2160"/>
            </a:lvl3pPr>
            <a:lvl4pPr marL="2468880" indent="0">
              <a:buNone/>
              <a:defRPr sz="1800"/>
            </a:lvl4pPr>
            <a:lvl5pPr marL="3291840" indent="0">
              <a:buNone/>
              <a:defRPr sz="1800"/>
            </a:lvl5pPr>
            <a:lvl6pPr marL="4114800" indent="0">
              <a:buNone/>
              <a:defRPr sz="1800"/>
            </a:lvl6pPr>
            <a:lvl7pPr marL="4937760" indent="0">
              <a:buNone/>
              <a:defRPr sz="1800"/>
            </a:lvl7pPr>
            <a:lvl8pPr marL="5760720" indent="0">
              <a:buNone/>
              <a:defRPr sz="1800"/>
            </a:lvl8pPr>
            <a:lvl9pPr marL="658368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D9EC-0347-46F9-AE7D-FAF0061D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588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1570" y="876304"/>
            <a:ext cx="14196060" cy="3181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1570" y="4381500"/>
            <a:ext cx="14196060" cy="10443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1570" y="15255244"/>
            <a:ext cx="370332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2110" y="15255244"/>
            <a:ext cx="555498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24310" y="15255244"/>
            <a:ext cx="370332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6D9EC-0347-46F9-AE7D-FAF0061D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84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1645920" rtl="0" eaLnBrk="1" latinLnBrk="0" hangingPunct="1">
        <a:lnSpc>
          <a:spcPct val="90000"/>
        </a:lnSpc>
        <a:spcBef>
          <a:spcPct val="0"/>
        </a:spcBef>
        <a:buNone/>
        <a:defRPr sz="79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480" indent="-411480" algn="l" defTabSz="164592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5040" kern="1200">
          <a:solidFill>
            <a:schemeClr val="tx1"/>
          </a:solidFill>
          <a:latin typeface="+mn-lt"/>
          <a:ea typeface="+mn-ea"/>
          <a:cs typeface="+mn-cs"/>
        </a:defRPr>
      </a:lvl1pPr>
      <a:lvl2pPr marL="123444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05740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88036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4pPr>
      <a:lvl5pPr marL="370332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5pPr>
      <a:lvl6pPr marL="452628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6pPr>
      <a:lvl7pPr marL="534924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7pPr>
      <a:lvl8pPr marL="617220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8pPr>
      <a:lvl9pPr marL="699516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2pPr>
      <a:lvl3pPr marL="164592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3pPr>
      <a:lvl4pPr marL="246888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5pPr>
      <a:lvl6pPr marL="411480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6pPr>
      <a:lvl7pPr marL="493776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7pPr>
      <a:lvl8pPr marL="576072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8pPr>
      <a:lvl9pPr marL="658368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aws.amazon.com/prescriptive-guidance/latest/security-reference-architecture/welcome.html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svg"/><Relationship Id="rId7" Type="http://schemas.openxmlformats.org/officeDocument/2006/relationships/image" Target="../media/image14.sv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92.svg"/><Relationship Id="rId4" Type="http://schemas.openxmlformats.org/officeDocument/2006/relationships/image" Target="../media/image9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13" Type="http://schemas.openxmlformats.org/officeDocument/2006/relationships/image" Target="../media/image14.svg"/><Relationship Id="rId3" Type="http://schemas.openxmlformats.org/officeDocument/2006/relationships/image" Target="../media/image88.svg"/><Relationship Id="rId7" Type="http://schemas.openxmlformats.org/officeDocument/2006/relationships/image" Target="../media/image94.svg"/><Relationship Id="rId12" Type="http://schemas.openxmlformats.org/officeDocument/2006/relationships/image" Target="../media/image13.png"/><Relationship Id="rId2" Type="http://schemas.openxmlformats.org/officeDocument/2006/relationships/image" Target="../media/image87.png"/><Relationship Id="rId16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11" Type="http://schemas.openxmlformats.org/officeDocument/2006/relationships/image" Target="../media/image98.svg"/><Relationship Id="rId5" Type="http://schemas.openxmlformats.org/officeDocument/2006/relationships/image" Target="../media/image92.svg"/><Relationship Id="rId15" Type="http://schemas.openxmlformats.org/officeDocument/2006/relationships/image" Target="../media/image100.svg"/><Relationship Id="rId10" Type="http://schemas.openxmlformats.org/officeDocument/2006/relationships/image" Target="../media/image97.png"/><Relationship Id="rId4" Type="http://schemas.openxmlformats.org/officeDocument/2006/relationships/image" Target="../media/image91.png"/><Relationship Id="rId9" Type="http://schemas.openxmlformats.org/officeDocument/2006/relationships/image" Target="../media/image96.svg"/><Relationship Id="rId14" Type="http://schemas.openxmlformats.org/officeDocument/2006/relationships/image" Target="../media/image9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13" Type="http://schemas.openxmlformats.org/officeDocument/2006/relationships/image" Target="../media/image100.svg"/><Relationship Id="rId3" Type="http://schemas.openxmlformats.org/officeDocument/2006/relationships/image" Target="../media/image88.svg"/><Relationship Id="rId7" Type="http://schemas.openxmlformats.org/officeDocument/2006/relationships/image" Target="../media/image94.svg"/><Relationship Id="rId12" Type="http://schemas.openxmlformats.org/officeDocument/2006/relationships/image" Target="../media/image99.png"/><Relationship Id="rId2" Type="http://schemas.openxmlformats.org/officeDocument/2006/relationships/image" Target="../media/image87.png"/><Relationship Id="rId16" Type="http://schemas.openxmlformats.org/officeDocument/2006/relationships/image" Target="../media/image103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11" Type="http://schemas.openxmlformats.org/officeDocument/2006/relationships/image" Target="../media/image98.svg"/><Relationship Id="rId5" Type="http://schemas.openxmlformats.org/officeDocument/2006/relationships/image" Target="../media/image92.svg"/><Relationship Id="rId15" Type="http://schemas.openxmlformats.org/officeDocument/2006/relationships/image" Target="../media/image102.png"/><Relationship Id="rId10" Type="http://schemas.openxmlformats.org/officeDocument/2006/relationships/image" Target="../media/image97.png"/><Relationship Id="rId4" Type="http://schemas.openxmlformats.org/officeDocument/2006/relationships/image" Target="../media/image91.png"/><Relationship Id="rId9" Type="http://schemas.openxmlformats.org/officeDocument/2006/relationships/image" Target="../media/image96.svg"/><Relationship Id="rId14" Type="http://schemas.openxmlformats.org/officeDocument/2006/relationships/image" Target="../media/image10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6.svg"/><Relationship Id="rId18" Type="http://schemas.openxmlformats.org/officeDocument/2006/relationships/image" Target="../media/image106.png"/><Relationship Id="rId3" Type="http://schemas.openxmlformats.org/officeDocument/2006/relationships/image" Target="../media/image4.svg"/><Relationship Id="rId21" Type="http://schemas.openxmlformats.org/officeDocument/2006/relationships/image" Target="../media/image48.svg"/><Relationship Id="rId7" Type="http://schemas.openxmlformats.org/officeDocument/2006/relationships/image" Target="../media/image42.svg"/><Relationship Id="rId12" Type="http://schemas.openxmlformats.org/officeDocument/2006/relationships/image" Target="../media/image25.png"/><Relationship Id="rId17" Type="http://schemas.openxmlformats.org/officeDocument/2006/relationships/image" Target="../media/image72.svg"/><Relationship Id="rId2" Type="http://schemas.openxmlformats.org/officeDocument/2006/relationships/image" Target="../media/image3.png"/><Relationship Id="rId16" Type="http://schemas.openxmlformats.org/officeDocument/2006/relationships/image" Target="../media/image71.png"/><Relationship Id="rId20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4.svg"/><Relationship Id="rId5" Type="http://schemas.openxmlformats.org/officeDocument/2006/relationships/image" Target="../media/image6.svg"/><Relationship Id="rId15" Type="http://schemas.openxmlformats.org/officeDocument/2006/relationships/image" Target="../media/image105.svg"/><Relationship Id="rId10" Type="http://schemas.openxmlformats.org/officeDocument/2006/relationships/image" Target="../media/image43.png"/><Relationship Id="rId19" Type="http://schemas.openxmlformats.org/officeDocument/2006/relationships/image" Target="../media/image107.svg"/><Relationship Id="rId4" Type="http://schemas.openxmlformats.org/officeDocument/2006/relationships/image" Target="../media/image5.png"/><Relationship Id="rId9" Type="http://schemas.openxmlformats.org/officeDocument/2006/relationships/image" Target="../media/image14.svg"/><Relationship Id="rId14" Type="http://schemas.openxmlformats.org/officeDocument/2006/relationships/image" Target="../media/image104.png"/><Relationship Id="rId22" Type="http://schemas.openxmlformats.org/officeDocument/2006/relationships/image" Target="../media/image10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6.svg"/><Relationship Id="rId3" Type="http://schemas.openxmlformats.org/officeDocument/2006/relationships/image" Target="../media/image4.svg"/><Relationship Id="rId7" Type="http://schemas.openxmlformats.org/officeDocument/2006/relationships/image" Target="../media/image42.svg"/><Relationship Id="rId12" Type="http://schemas.openxmlformats.org/officeDocument/2006/relationships/image" Target="../media/image25.png"/><Relationship Id="rId17" Type="http://schemas.openxmlformats.org/officeDocument/2006/relationships/image" Target="../media/image110.svg"/><Relationship Id="rId2" Type="http://schemas.openxmlformats.org/officeDocument/2006/relationships/image" Target="../media/image3.png"/><Relationship Id="rId16" Type="http://schemas.openxmlformats.org/officeDocument/2006/relationships/image" Target="../media/image10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4.svg"/><Relationship Id="rId5" Type="http://schemas.openxmlformats.org/officeDocument/2006/relationships/image" Target="../media/image6.svg"/><Relationship Id="rId15" Type="http://schemas.openxmlformats.org/officeDocument/2006/relationships/image" Target="../media/image105.svg"/><Relationship Id="rId10" Type="http://schemas.openxmlformats.org/officeDocument/2006/relationships/image" Target="../media/image43.png"/><Relationship Id="rId4" Type="http://schemas.openxmlformats.org/officeDocument/2006/relationships/image" Target="../media/image5.png"/><Relationship Id="rId9" Type="http://schemas.openxmlformats.org/officeDocument/2006/relationships/image" Target="../media/image14.svg"/><Relationship Id="rId14" Type="http://schemas.openxmlformats.org/officeDocument/2006/relationships/image" Target="../media/image10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6.svg"/><Relationship Id="rId18" Type="http://schemas.openxmlformats.org/officeDocument/2006/relationships/image" Target="../media/image35.png"/><Relationship Id="rId3" Type="http://schemas.openxmlformats.org/officeDocument/2006/relationships/image" Target="../media/image4.svg"/><Relationship Id="rId21" Type="http://schemas.openxmlformats.org/officeDocument/2006/relationships/image" Target="../media/image112.svg"/><Relationship Id="rId7" Type="http://schemas.openxmlformats.org/officeDocument/2006/relationships/image" Target="../media/image42.svg"/><Relationship Id="rId12" Type="http://schemas.openxmlformats.org/officeDocument/2006/relationships/image" Target="../media/image25.png"/><Relationship Id="rId17" Type="http://schemas.openxmlformats.org/officeDocument/2006/relationships/image" Target="../media/image48.svg"/><Relationship Id="rId25" Type="http://schemas.openxmlformats.org/officeDocument/2006/relationships/image" Target="../media/image58.svg"/><Relationship Id="rId2" Type="http://schemas.openxmlformats.org/officeDocument/2006/relationships/image" Target="../media/image3.png"/><Relationship Id="rId16" Type="http://schemas.openxmlformats.org/officeDocument/2006/relationships/image" Target="../media/image47.png"/><Relationship Id="rId20" Type="http://schemas.openxmlformats.org/officeDocument/2006/relationships/image" Target="../media/image1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4.svg"/><Relationship Id="rId24" Type="http://schemas.openxmlformats.org/officeDocument/2006/relationships/image" Target="../media/image57.png"/><Relationship Id="rId5" Type="http://schemas.openxmlformats.org/officeDocument/2006/relationships/image" Target="../media/image6.svg"/><Relationship Id="rId15" Type="http://schemas.openxmlformats.org/officeDocument/2006/relationships/image" Target="../media/image105.svg"/><Relationship Id="rId23" Type="http://schemas.openxmlformats.org/officeDocument/2006/relationships/image" Target="../media/image114.svg"/><Relationship Id="rId10" Type="http://schemas.openxmlformats.org/officeDocument/2006/relationships/image" Target="../media/image43.png"/><Relationship Id="rId19" Type="http://schemas.openxmlformats.org/officeDocument/2006/relationships/image" Target="../media/image36.svg"/><Relationship Id="rId4" Type="http://schemas.openxmlformats.org/officeDocument/2006/relationships/image" Target="../media/image5.png"/><Relationship Id="rId9" Type="http://schemas.openxmlformats.org/officeDocument/2006/relationships/image" Target="../media/image14.svg"/><Relationship Id="rId14" Type="http://schemas.openxmlformats.org/officeDocument/2006/relationships/image" Target="../media/image104.png"/><Relationship Id="rId22" Type="http://schemas.openxmlformats.org/officeDocument/2006/relationships/image" Target="../media/image11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12.svg"/><Relationship Id="rId18" Type="http://schemas.openxmlformats.org/officeDocument/2006/relationships/image" Target="../media/image115.png"/><Relationship Id="rId26" Type="http://schemas.openxmlformats.org/officeDocument/2006/relationships/image" Target="../media/image97.png"/><Relationship Id="rId3" Type="http://schemas.openxmlformats.org/officeDocument/2006/relationships/image" Target="../media/image4.svg"/><Relationship Id="rId21" Type="http://schemas.openxmlformats.org/officeDocument/2006/relationships/image" Target="../media/image118.svg"/><Relationship Id="rId7" Type="http://schemas.openxmlformats.org/officeDocument/2006/relationships/image" Target="../media/image14.svg"/><Relationship Id="rId12" Type="http://schemas.openxmlformats.org/officeDocument/2006/relationships/image" Target="../media/image111.png"/><Relationship Id="rId17" Type="http://schemas.openxmlformats.org/officeDocument/2006/relationships/image" Target="../media/image107.svg"/><Relationship Id="rId25" Type="http://schemas.openxmlformats.org/officeDocument/2006/relationships/image" Target="../media/image122.svg"/><Relationship Id="rId2" Type="http://schemas.openxmlformats.org/officeDocument/2006/relationships/image" Target="../media/image3.png"/><Relationship Id="rId16" Type="http://schemas.openxmlformats.org/officeDocument/2006/relationships/image" Target="../media/image106.png"/><Relationship Id="rId20" Type="http://schemas.openxmlformats.org/officeDocument/2006/relationships/image" Target="../media/image1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36.svg"/><Relationship Id="rId24" Type="http://schemas.openxmlformats.org/officeDocument/2006/relationships/image" Target="../media/image121.png"/><Relationship Id="rId5" Type="http://schemas.openxmlformats.org/officeDocument/2006/relationships/image" Target="../media/image6.svg"/><Relationship Id="rId15" Type="http://schemas.openxmlformats.org/officeDocument/2006/relationships/image" Target="../media/image48.svg"/><Relationship Id="rId23" Type="http://schemas.openxmlformats.org/officeDocument/2006/relationships/image" Target="../media/image120.svg"/><Relationship Id="rId10" Type="http://schemas.openxmlformats.org/officeDocument/2006/relationships/image" Target="../media/image35.png"/><Relationship Id="rId19" Type="http://schemas.openxmlformats.org/officeDocument/2006/relationships/image" Target="../media/image116.svg"/><Relationship Id="rId4" Type="http://schemas.openxmlformats.org/officeDocument/2006/relationships/image" Target="../media/image5.png"/><Relationship Id="rId9" Type="http://schemas.openxmlformats.org/officeDocument/2006/relationships/image" Target="../media/image26.svg"/><Relationship Id="rId14" Type="http://schemas.openxmlformats.org/officeDocument/2006/relationships/image" Target="../media/image47.png"/><Relationship Id="rId22" Type="http://schemas.openxmlformats.org/officeDocument/2006/relationships/image" Target="../media/image119.png"/><Relationship Id="rId27" Type="http://schemas.openxmlformats.org/officeDocument/2006/relationships/image" Target="../media/image98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13" Type="http://schemas.openxmlformats.org/officeDocument/2006/relationships/image" Target="../media/image96.svg"/><Relationship Id="rId3" Type="http://schemas.openxmlformats.org/officeDocument/2006/relationships/image" Target="../media/image124.svg"/><Relationship Id="rId7" Type="http://schemas.openxmlformats.org/officeDocument/2006/relationships/image" Target="../media/image126.svg"/><Relationship Id="rId12" Type="http://schemas.openxmlformats.org/officeDocument/2006/relationships/image" Target="../media/image95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5.png"/><Relationship Id="rId11" Type="http://schemas.openxmlformats.org/officeDocument/2006/relationships/image" Target="../media/image128.svg"/><Relationship Id="rId5" Type="http://schemas.openxmlformats.org/officeDocument/2006/relationships/image" Target="../media/image110.svg"/><Relationship Id="rId15" Type="http://schemas.openxmlformats.org/officeDocument/2006/relationships/image" Target="../media/image130.svg"/><Relationship Id="rId10" Type="http://schemas.openxmlformats.org/officeDocument/2006/relationships/image" Target="../media/image127.png"/><Relationship Id="rId4" Type="http://schemas.openxmlformats.org/officeDocument/2006/relationships/image" Target="../media/image109.png"/><Relationship Id="rId9" Type="http://schemas.openxmlformats.org/officeDocument/2006/relationships/image" Target="../media/image114.svg"/><Relationship Id="rId14" Type="http://schemas.openxmlformats.org/officeDocument/2006/relationships/image" Target="../media/image12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6.svg"/><Relationship Id="rId18" Type="http://schemas.openxmlformats.org/officeDocument/2006/relationships/image" Target="../media/image109.png"/><Relationship Id="rId3" Type="http://schemas.openxmlformats.org/officeDocument/2006/relationships/image" Target="../media/image4.svg"/><Relationship Id="rId21" Type="http://schemas.openxmlformats.org/officeDocument/2006/relationships/image" Target="../media/image132.svg"/><Relationship Id="rId7" Type="http://schemas.openxmlformats.org/officeDocument/2006/relationships/image" Target="../media/image42.svg"/><Relationship Id="rId12" Type="http://schemas.openxmlformats.org/officeDocument/2006/relationships/image" Target="../media/image25.png"/><Relationship Id="rId17" Type="http://schemas.openxmlformats.org/officeDocument/2006/relationships/image" Target="../media/image58.svg"/><Relationship Id="rId2" Type="http://schemas.openxmlformats.org/officeDocument/2006/relationships/image" Target="../media/image3.png"/><Relationship Id="rId16" Type="http://schemas.openxmlformats.org/officeDocument/2006/relationships/image" Target="../media/image57.png"/><Relationship Id="rId20" Type="http://schemas.openxmlformats.org/officeDocument/2006/relationships/image" Target="../media/image1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4.svg"/><Relationship Id="rId5" Type="http://schemas.openxmlformats.org/officeDocument/2006/relationships/image" Target="../media/image6.svg"/><Relationship Id="rId15" Type="http://schemas.openxmlformats.org/officeDocument/2006/relationships/image" Target="../media/image105.svg"/><Relationship Id="rId23" Type="http://schemas.openxmlformats.org/officeDocument/2006/relationships/image" Target="../media/image84.svg"/><Relationship Id="rId10" Type="http://schemas.openxmlformats.org/officeDocument/2006/relationships/image" Target="../media/image43.png"/><Relationship Id="rId19" Type="http://schemas.openxmlformats.org/officeDocument/2006/relationships/image" Target="../media/image110.svg"/><Relationship Id="rId4" Type="http://schemas.openxmlformats.org/officeDocument/2006/relationships/image" Target="../media/image5.png"/><Relationship Id="rId9" Type="http://schemas.openxmlformats.org/officeDocument/2006/relationships/image" Target="../media/image14.svg"/><Relationship Id="rId14" Type="http://schemas.openxmlformats.org/officeDocument/2006/relationships/image" Target="../media/image104.png"/><Relationship Id="rId22" Type="http://schemas.openxmlformats.org/officeDocument/2006/relationships/image" Target="../media/image8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6.svg"/><Relationship Id="rId18" Type="http://schemas.openxmlformats.org/officeDocument/2006/relationships/image" Target="../media/image45.png"/><Relationship Id="rId3" Type="http://schemas.openxmlformats.org/officeDocument/2006/relationships/image" Target="../media/image4.svg"/><Relationship Id="rId21" Type="http://schemas.openxmlformats.org/officeDocument/2006/relationships/image" Target="../media/image114.svg"/><Relationship Id="rId7" Type="http://schemas.openxmlformats.org/officeDocument/2006/relationships/image" Target="../media/image42.svg"/><Relationship Id="rId12" Type="http://schemas.openxmlformats.org/officeDocument/2006/relationships/image" Target="../media/image25.png"/><Relationship Id="rId17" Type="http://schemas.openxmlformats.org/officeDocument/2006/relationships/image" Target="../media/image84.svg"/><Relationship Id="rId2" Type="http://schemas.openxmlformats.org/officeDocument/2006/relationships/image" Target="../media/image3.png"/><Relationship Id="rId16" Type="http://schemas.openxmlformats.org/officeDocument/2006/relationships/image" Target="../media/image83.png"/><Relationship Id="rId20" Type="http://schemas.openxmlformats.org/officeDocument/2006/relationships/image" Target="../media/image1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4.svg"/><Relationship Id="rId5" Type="http://schemas.openxmlformats.org/officeDocument/2006/relationships/image" Target="../media/image6.svg"/><Relationship Id="rId15" Type="http://schemas.openxmlformats.org/officeDocument/2006/relationships/image" Target="../media/image110.svg"/><Relationship Id="rId10" Type="http://schemas.openxmlformats.org/officeDocument/2006/relationships/image" Target="../media/image43.png"/><Relationship Id="rId19" Type="http://schemas.openxmlformats.org/officeDocument/2006/relationships/image" Target="../media/image46.svg"/><Relationship Id="rId4" Type="http://schemas.openxmlformats.org/officeDocument/2006/relationships/image" Target="../media/image5.png"/><Relationship Id="rId9" Type="http://schemas.openxmlformats.org/officeDocument/2006/relationships/image" Target="../media/image14.svg"/><Relationship Id="rId14" Type="http://schemas.openxmlformats.org/officeDocument/2006/relationships/image" Target="../media/image10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10.svg"/><Relationship Id="rId18" Type="http://schemas.openxmlformats.org/officeDocument/2006/relationships/image" Target="../media/image133.png"/><Relationship Id="rId3" Type="http://schemas.openxmlformats.org/officeDocument/2006/relationships/image" Target="../media/image4.svg"/><Relationship Id="rId7" Type="http://schemas.openxmlformats.org/officeDocument/2006/relationships/image" Target="../media/image42.svg"/><Relationship Id="rId12" Type="http://schemas.openxmlformats.org/officeDocument/2006/relationships/image" Target="../media/image109.png"/><Relationship Id="rId17" Type="http://schemas.openxmlformats.org/officeDocument/2006/relationships/image" Target="../media/image126.svg"/><Relationship Id="rId2" Type="http://schemas.openxmlformats.org/officeDocument/2006/relationships/image" Target="../media/image3.png"/><Relationship Id="rId16" Type="http://schemas.openxmlformats.org/officeDocument/2006/relationships/image" Target="../media/image1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26.svg"/><Relationship Id="rId5" Type="http://schemas.openxmlformats.org/officeDocument/2006/relationships/image" Target="../media/image6.svg"/><Relationship Id="rId15" Type="http://schemas.openxmlformats.org/officeDocument/2006/relationships/image" Target="../media/image84.svg"/><Relationship Id="rId10" Type="http://schemas.openxmlformats.org/officeDocument/2006/relationships/image" Target="../media/image25.png"/><Relationship Id="rId19" Type="http://schemas.openxmlformats.org/officeDocument/2006/relationships/image" Target="../media/image134.svg"/><Relationship Id="rId4" Type="http://schemas.openxmlformats.org/officeDocument/2006/relationships/image" Target="../media/image5.png"/><Relationship Id="rId9" Type="http://schemas.openxmlformats.org/officeDocument/2006/relationships/image" Target="../media/image14.svg"/><Relationship Id="rId14" Type="http://schemas.openxmlformats.org/officeDocument/2006/relationships/image" Target="../media/image83.png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.sv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9" Type="http://schemas.openxmlformats.org/officeDocument/2006/relationships/image" Target="../media/image50.svg"/><Relationship Id="rId21" Type="http://schemas.openxmlformats.org/officeDocument/2006/relationships/image" Target="../media/image22.svg"/><Relationship Id="rId34" Type="http://schemas.openxmlformats.org/officeDocument/2006/relationships/image" Target="../media/image31.png"/><Relationship Id="rId42" Type="http://schemas.openxmlformats.org/officeDocument/2006/relationships/image" Target="../media/image85.png"/><Relationship Id="rId47" Type="http://schemas.openxmlformats.org/officeDocument/2006/relationships/image" Target="../media/image100.svg"/><Relationship Id="rId50" Type="http://schemas.openxmlformats.org/officeDocument/2006/relationships/image" Target="../media/image139.pn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9" Type="http://schemas.openxmlformats.org/officeDocument/2006/relationships/image" Target="../media/image30.svg"/><Relationship Id="rId11" Type="http://schemas.openxmlformats.org/officeDocument/2006/relationships/image" Target="../media/image12.svg"/><Relationship Id="rId24" Type="http://schemas.openxmlformats.org/officeDocument/2006/relationships/image" Target="../media/image25.png"/><Relationship Id="rId32" Type="http://schemas.openxmlformats.org/officeDocument/2006/relationships/image" Target="../media/image33.png"/><Relationship Id="rId37" Type="http://schemas.openxmlformats.org/officeDocument/2006/relationships/image" Target="../media/image38.svg"/><Relationship Id="rId40" Type="http://schemas.openxmlformats.org/officeDocument/2006/relationships/image" Target="../media/image135.png"/><Relationship Id="rId45" Type="http://schemas.openxmlformats.org/officeDocument/2006/relationships/image" Target="../media/image72.sv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23" Type="http://schemas.openxmlformats.org/officeDocument/2006/relationships/image" Target="../media/image24.svg"/><Relationship Id="rId28" Type="http://schemas.openxmlformats.org/officeDocument/2006/relationships/image" Target="../media/image29.png"/><Relationship Id="rId36" Type="http://schemas.openxmlformats.org/officeDocument/2006/relationships/image" Target="../media/image37.png"/><Relationship Id="rId49" Type="http://schemas.openxmlformats.org/officeDocument/2006/relationships/image" Target="../media/image138.svg"/><Relationship Id="rId10" Type="http://schemas.openxmlformats.org/officeDocument/2006/relationships/image" Target="../media/image11.png"/><Relationship Id="rId19" Type="http://schemas.openxmlformats.org/officeDocument/2006/relationships/image" Target="../media/image20.svg"/><Relationship Id="rId31" Type="http://schemas.openxmlformats.org/officeDocument/2006/relationships/image" Target="../media/image36.svg"/><Relationship Id="rId44" Type="http://schemas.openxmlformats.org/officeDocument/2006/relationships/image" Target="../media/image7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28.svg"/><Relationship Id="rId30" Type="http://schemas.openxmlformats.org/officeDocument/2006/relationships/image" Target="../media/image35.png"/><Relationship Id="rId35" Type="http://schemas.openxmlformats.org/officeDocument/2006/relationships/image" Target="../media/image32.svg"/><Relationship Id="rId43" Type="http://schemas.openxmlformats.org/officeDocument/2006/relationships/image" Target="../media/image86.svg"/><Relationship Id="rId48" Type="http://schemas.openxmlformats.org/officeDocument/2006/relationships/image" Target="../media/image137.png"/><Relationship Id="rId8" Type="http://schemas.openxmlformats.org/officeDocument/2006/relationships/image" Target="../media/image9.png"/><Relationship Id="rId51" Type="http://schemas.openxmlformats.org/officeDocument/2006/relationships/image" Target="../media/image140.svg"/><Relationship Id="rId3" Type="http://schemas.openxmlformats.org/officeDocument/2006/relationships/image" Target="../media/image4.svg"/><Relationship Id="rId12" Type="http://schemas.openxmlformats.org/officeDocument/2006/relationships/image" Target="../media/image13.png"/><Relationship Id="rId17" Type="http://schemas.openxmlformats.org/officeDocument/2006/relationships/image" Target="../media/image18.svg"/><Relationship Id="rId25" Type="http://schemas.openxmlformats.org/officeDocument/2006/relationships/image" Target="../media/image26.svg"/><Relationship Id="rId33" Type="http://schemas.openxmlformats.org/officeDocument/2006/relationships/image" Target="../media/image34.svg"/><Relationship Id="rId38" Type="http://schemas.openxmlformats.org/officeDocument/2006/relationships/image" Target="../media/image49.png"/><Relationship Id="rId46" Type="http://schemas.openxmlformats.org/officeDocument/2006/relationships/image" Target="../media/image99.png"/><Relationship Id="rId20" Type="http://schemas.openxmlformats.org/officeDocument/2006/relationships/image" Target="../media/image21.png"/><Relationship Id="rId41" Type="http://schemas.openxmlformats.org/officeDocument/2006/relationships/image" Target="../media/image1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8.png"/><Relationship Id="rId18" Type="http://schemas.openxmlformats.org/officeDocument/2006/relationships/image" Target="../media/image47.png"/><Relationship Id="rId26" Type="http://schemas.openxmlformats.org/officeDocument/2006/relationships/image" Target="../media/image7.png"/><Relationship Id="rId3" Type="http://schemas.openxmlformats.org/officeDocument/2006/relationships/image" Target="../media/image1.png"/><Relationship Id="rId21" Type="http://schemas.openxmlformats.org/officeDocument/2006/relationships/image" Target="../media/image142.svg"/><Relationship Id="rId34" Type="http://schemas.openxmlformats.org/officeDocument/2006/relationships/image" Target="../media/image21.png"/><Relationship Id="rId7" Type="http://schemas.openxmlformats.org/officeDocument/2006/relationships/image" Target="../media/image3.png"/><Relationship Id="rId12" Type="http://schemas.openxmlformats.org/officeDocument/2006/relationships/image" Target="../media/image14.svg"/><Relationship Id="rId17" Type="http://schemas.openxmlformats.org/officeDocument/2006/relationships/image" Target="../media/image56.svg"/><Relationship Id="rId25" Type="http://schemas.openxmlformats.org/officeDocument/2006/relationships/image" Target="../media/image20.svg"/><Relationship Id="rId33" Type="http://schemas.openxmlformats.org/officeDocument/2006/relationships/image" Target="../media/image38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55.png"/><Relationship Id="rId20" Type="http://schemas.openxmlformats.org/officeDocument/2006/relationships/image" Target="../media/image141.png"/><Relationship Id="rId29" Type="http://schemas.openxmlformats.org/officeDocument/2006/relationships/image" Target="../media/image24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svg"/><Relationship Id="rId11" Type="http://schemas.openxmlformats.org/officeDocument/2006/relationships/image" Target="../media/image13.png"/><Relationship Id="rId24" Type="http://schemas.openxmlformats.org/officeDocument/2006/relationships/image" Target="../media/image19.png"/><Relationship Id="rId32" Type="http://schemas.openxmlformats.org/officeDocument/2006/relationships/image" Target="../media/image37.png"/><Relationship Id="rId5" Type="http://schemas.openxmlformats.org/officeDocument/2006/relationships/image" Target="../media/image25.png"/><Relationship Id="rId15" Type="http://schemas.openxmlformats.org/officeDocument/2006/relationships/image" Target="../media/image42.svg"/><Relationship Id="rId23" Type="http://schemas.openxmlformats.org/officeDocument/2006/relationships/image" Target="../media/image18.svg"/><Relationship Id="rId28" Type="http://schemas.openxmlformats.org/officeDocument/2006/relationships/image" Target="../media/image23.png"/><Relationship Id="rId10" Type="http://schemas.openxmlformats.org/officeDocument/2006/relationships/image" Target="../media/image6.svg"/><Relationship Id="rId19" Type="http://schemas.openxmlformats.org/officeDocument/2006/relationships/image" Target="../media/image48.svg"/><Relationship Id="rId31" Type="http://schemas.openxmlformats.org/officeDocument/2006/relationships/image" Target="../media/image12.svg"/><Relationship Id="rId4" Type="http://schemas.openxmlformats.org/officeDocument/2006/relationships/image" Target="../media/image2.svg"/><Relationship Id="rId9" Type="http://schemas.openxmlformats.org/officeDocument/2006/relationships/image" Target="../media/image5.png"/><Relationship Id="rId14" Type="http://schemas.openxmlformats.org/officeDocument/2006/relationships/image" Target="../media/image41.png"/><Relationship Id="rId22" Type="http://schemas.openxmlformats.org/officeDocument/2006/relationships/image" Target="../media/image17.png"/><Relationship Id="rId27" Type="http://schemas.openxmlformats.org/officeDocument/2006/relationships/image" Target="../media/image8.svg"/><Relationship Id="rId30" Type="http://schemas.openxmlformats.org/officeDocument/2006/relationships/image" Target="../media/image11.png"/><Relationship Id="rId35" Type="http://schemas.openxmlformats.org/officeDocument/2006/relationships/image" Target="../media/image22.svg"/><Relationship Id="rId8" Type="http://schemas.openxmlformats.org/officeDocument/2006/relationships/image" Target="../media/image4.svg"/></Relationships>
</file>

<file path=ppt/slides/_rels/slide2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5.png"/><Relationship Id="rId18" Type="http://schemas.openxmlformats.org/officeDocument/2006/relationships/image" Target="../media/image47.png"/><Relationship Id="rId26" Type="http://schemas.openxmlformats.org/officeDocument/2006/relationships/image" Target="../media/image17.png"/><Relationship Id="rId39" Type="http://schemas.openxmlformats.org/officeDocument/2006/relationships/image" Target="../media/image22.svg"/><Relationship Id="rId21" Type="http://schemas.openxmlformats.org/officeDocument/2006/relationships/image" Target="../media/image142.svg"/><Relationship Id="rId34" Type="http://schemas.openxmlformats.org/officeDocument/2006/relationships/image" Target="../media/image11.png"/><Relationship Id="rId7" Type="http://schemas.openxmlformats.org/officeDocument/2006/relationships/image" Target="../media/image3.png"/><Relationship Id="rId12" Type="http://schemas.openxmlformats.org/officeDocument/2006/relationships/image" Target="../media/image14.svg"/><Relationship Id="rId17" Type="http://schemas.openxmlformats.org/officeDocument/2006/relationships/image" Target="../media/image42.svg"/><Relationship Id="rId25" Type="http://schemas.openxmlformats.org/officeDocument/2006/relationships/image" Target="../media/image126.svg"/><Relationship Id="rId33" Type="http://schemas.openxmlformats.org/officeDocument/2006/relationships/image" Target="../media/image24.svg"/><Relationship Id="rId38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41.png"/><Relationship Id="rId20" Type="http://schemas.openxmlformats.org/officeDocument/2006/relationships/image" Target="../media/image141.png"/><Relationship Id="rId29" Type="http://schemas.openxmlformats.org/officeDocument/2006/relationships/image" Target="../media/image2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svg"/><Relationship Id="rId11" Type="http://schemas.openxmlformats.org/officeDocument/2006/relationships/image" Target="../media/image13.png"/><Relationship Id="rId24" Type="http://schemas.openxmlformats.org/officeDocument/2006/relationships/image" Target="../media/image125.png"/><Relationship Id="rId32" Type="http://schemas.openxmlformats.org/officeDocument/2006/relationships/image" Target="../media/image23.png"/><Relationship Id="rId37" Type="http://schemas.openxmlformats.org/officeDocument/2006/relationships/image" Target="../media/image38.svg"/><Relationship Id="rId5" Type="http://schemas.openxmlformats.org/officeDocument/2006/relationships/image" Target="../media/image25.png"/><Relationship Id="rId15" Type="http://schemas.openxmlformats.org/officeDocument/2006/relationships/image" Target="../media/image108.png"/><Relationship Id="rId23" Type="http://schemas.openxmlformats.org/officeDocument/2006/relationships/image" Target="../media/image144.svg"/><Relationship Id="rId28" Type="http://schemas.openxmlformats.org/officeDocument/2006/relationships/image" Target="../media/image19.png"/><Relationship Id="rId36" Type="http://schemas.openxmlformats.org/officeDocument/2006/relationships/image" Target="../media/image37.png"/><Relationship Id="rId10" Type="http://schemas.openxmlformats.org/officeDocument/2006/relationships/image" Target="../media/image6.svg"/><Relationship Id="rId19" Type="http://schemas.openxmlformats.org/officeDocument/2006/relationships/image" Target="../media/image48.svg"/><Relationship Id="rId31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5.png"/><Relationship Id="rId14" Type="http://schemas.openxmlformats.org/officeDocument/2006/relationships/image" Target="../media/image56.svg"/><Relationship Id="rId22" Type="http://schemas.openxmlformats.org/officeDocument/2006/relationships/image" Target="../media/image143.png"/><Relationship Id="rId27" Type="http://schemas.openxmlformats.org/officeDocument/2006/relationships/image" Target="../media/image18.svg"/><Relationship Id="rId30" Type="http://schemas.openxmlformats.org/officeDocument/2006/relationships/image" Target="../media/image7.png"/><Relationship Id="rId35" Type="http://schemas.openxmlformats.org/officeDocument/2006/relationships/image" Target="../media/image12.svg"/><Relationship Id="rId8" Type="http://schemas.openxmlformats.org/officeDocument/2006/relationships/image" Target="../media/image4.svg"/><Relationship Id="rId3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5.png"/><Relationship Id="rId18" Type="http://schemas.openxmlformats.org/officeDocument/2006/relationships/image" Target="../media/image48.svg"/><Relationship Id="rId26" Type="http://schemas.openxmlformats.org/officeDocument/2006/relationships/image" Target="../media/image56.svg"/><Relationship Id="rId39" Type="http://schemas.openxmlformats.org/officeDocument/2006/relationships/image" Target="../media/image37.png"/><Relationship Id="rId21" Type="http://schemas.openxmlformats.org/officeDocument/2006/relationships/image" Target="../media/image141.png"/><Relationship Id="rId34" Type="http://schemas.openxmlformats.org/officeDocument/2006/relationships/image" Target="../media/image8.svg"/><Relationship Id="rId42" Type="http://schemas.openxmlformats.org/officeDocument/2006/relationships/image" Target="../media/image22.sv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26.svg"/><Relationship Id="rId20" Type="http://schemas.openxmlformats.org/officeDocument/2006/relationships/image" Target="../media/image58.svg"/><Relationship Id="rId29" Type="http://schemas.openxmlformats.org/officeDocument/2006/relationships/image" Target="../media/image17.png"/><Relationship Id="rId41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41.png"/><Relationship Id="rId24" Type="http://schemas.openxmlformats.org/officeDocument/2006/relationships/image" Target="../media/image26.svg"/><Relationship Id="rId32" Type="http://schemas.openxmlformats.org/officeDocument/2006/relationships/image" Target="../media/image20.svg"/><Relationship Id="rId37" Type="http://schemas.openxmlformats.org/officeDocument/2006/relationships/image" Target="../media/image11.png"/><Relationship Id="rId40" Type="http://schemas.openxmlformats.org/officeDocument/2006/relationships/image" Target="../media/image38.svg"/><Relationship Id="rId5" Type="http://schemas.openxmlformats.org/officeDocument/2006/relationships/image" Target="../media/image3.png"/><Relationship Id="rId15" Type="http://schemas.openxmlformats.org/officeDocument/2006/relationships/image" Target="../media/image125.png"/><Relationship Id="rId23" Type="http://schemas.openxmlformats.org/officeDocument/2006/relationships/image" Target="../media/image25.png"/><Relationship Id="rId28" Type="http://schemas.openxmlformats.org/officeDocument/2006/relationships/image" Target="../media/image144.svg"/><Relationship Id="rId36" Type="http://schemas.openxmlformats.org/officeDocument/2006/relationships/image" Target="../media/image24.svg"/><Relationship Id="rId10" Type="http://schemas.openxmlformats.org/officeDocument/2006/relationships/image" Target="../media/image14.svg"/><Relationship Id="rId19" Type="http://schemas.openxmlformats.org/officeDocument/2006/relationships/image" Target="../media/image57.png"/><Relationship Id="rId31" Type="http://schemas.openxmlformats.org/officeDocument/2006/relationships/image" Target="../media/image19.png"/><Relationship Id="rId4" Type="http://schemas.openxmlformats.org/officeDocument/2006/relationships/image" Target="../media/image2.svg"/><Relationship Id="rId9" Type="http://schemas.openxmlformats.org/officeDocument/2006/relationships/image" Target="../media/image13.png"/><Relationship Id="rId14" Type="http://schemas.openxmlformats.org/officeDocument/2006/relationships/image" Target="../media/image146.svg"/><Relationship Id="rId22" Type="http://schemas.openxmlformats.org/officeDocument/2006/relationships/image" Target="../media/image142.svg"/><Relationship Id="rId27" Type="http://schemas.openxmlformats.org/officeDocument/2006/relationships/image" Target="../media/image143.png"/><Relationship Id="rId30" Type="http://schemas.openxmlformats.org/officeDocument/2006/relationships/image" Target="../media/image18.svg"/><Relationship Id="rId35" Type="http://schemas.openxmlformats.org/officeDocument/2006/relationships/image" Target="../media/image23.png"/><Relationship Id="rId43" Type="http://schemas.openxmlformats.org/officeDocument/2006/relationships/image" Target="../media/image108.png"/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12" Type="http://schemas.openxmlformats.org/officeDocument/2006/relationships/image" Target="../media/image42.svg"/><Relationship Id="rId17" Type="http://schemas.openxmlformats.org/officeDocument/2006/relationships/image" Target="../media/image47.png"/><Relationship Id="rId25" Type="http://schemas.openxmlformats.org/officeDocument/2006/relationships/image" Target="../media/image55.png"/><Relationship Id="rId33" Type="http://schemas.openxmlformats.org/officeDocument/2006/relationships/image" Target="../media/image7.png"/><Relationship Id="rId38" Type="http://schemas.openxmlformats.org/officeDocument/2006/relationships/image" Target="../media/image12.svg"/></Relationships>
</file>

<file path=ppt/slides/_rels/slide2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2.svg"/><Relationship Id="rId18" Type="http://schemas.openxmlformats.org/officeDocument/2006/relationships/image" Target="../media/image141.png"/><Relationship Id="rId26" Type="http://schemas.openxmlformats.org/officeDocument/2006/relationships/image" Target="../media/image23.png"/><Relationship Id="rId21" Type="http://schemas.openxmlformats.org/officeDocument/2006/relationships/image" Target="../media/image18.svg"/><Relationship Id="rId34" Type="http://schemas.openxmlformats.org/officeDocument/2006/relationships/image" Target="../media/image55.png"/><Relationship Id="rId7" Type="http://schemas.openxmlformats.org/officeDocument/2006/relationships/image" Target="../media/image5.png"/><Relationship Id="rId12" Type="http://schemas.openxmlformats.org/officeDocument/2006/relationships/image" Target="../media/image41.png"/><Relationship Id="rId17" Type="http://schemas.openxmlformats.org/officeDocument/2006/relationships/image" Target="../media/image48.svg"/><Relationship Id="rId25" Type="http://schemas.openxmlformats.org/officeDocument/2006/relationships/image" Target="../media/image8.svg"/><Relationship Id="rId33" Type="http://schemas.openxmlformats.org/officeDocument/2006/relationships/image" Target="../media/image22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47.png"/><Relationship Id="rId20" Type="http://schemas.openxmlformats.org/officeDocument/2006/relationships/image" Target="../media/image17.png"/><Relationship Id="rId29" Type="http://schemas.openxmlformats.org/officeDocument/2006/relationships/image" Target="../media/image12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108.png"/><Relationship Id="rId24" Type="http://schemas.openxmlformats.org/officeDocument/2006/relationships/image" Target="../media/image7.png"/><Relationship Id="rId32" Type="http://schemas.openxmlformats.org/officeDocument/2006/relationships/image" Target="../media/image21.png"/><Relationship Id="rId37" Type="http://schemas.openxmlformats.org/officeDocument/2006/relationships/image" Target="../media/image26.svg"/><Relationship Id="rId5" Type="http://schemas.openxmlformats.org/officeDocument/2006/relationships/image" Target="../media/image3.png"/><Relationship Id="rId15" Type="http://schemas.openxmlformats.org/officeDocument/2006/relationships/image" Target="../media/image144.svg"/><Relationship Id="rId23" Type="http://schemas.openxmlformats.org/officeDocument/2006/relationships/image" Target="../media/image20.svg"/><Relationship Id="rId28" Type="http://schemas.openxmlformats.org/officeDocument/2006/relationships/image" Target="../media/image11.png"/><Relationship Id="rId36" Type="http://schemas.openxmlformats.org/officeDocument/2006/relationships/image" Target="../media/image25.png"/><Relationship Id="rId10" Type="http://schemas.openxmlformats.org/officeDocument/2006/relationships/image" Target="../media/image14.svg"/><Relationship Id="rId19" Type="http://schemas.openxmlformats.org/officeDocument/2006/relationships/image" Target="../media/image142.svg"/><Relationship Id="rId31" Type="http://schemas.openxmlformats.org/officeDocument/2006/relationships/image" Target="../media/image38.svg"/><Relationship Id="rId4" Type="http://schemas.openxmlformats.org/officeDocument/2006/relationships/image" Target="../media/image2.svg"/><Relationship Id="rId9" Type="http://schemas.openxmlformats.org/officeDocument/2006/relationships/image" Target="../media/image13.png"/><Relationship Id="rId14" Type="http://schemas.openxmlformats.org/officeDocument/2006/relationships/image" Target="../media/image143.png"/><Relationship Id="rId22" Type="http://schemas.openxmlformats.org/officeDocument/2006/relationships/image" Target="../media/image19.png"/><Relationship Id="rId27" Type="http://schemas.openxmlformats.org/officeDocument/2006/relationships/image" Target="../media/image24.svg"/><Relationship Id="rId30" Type="http://schemas.openxmlformats.org/officeDocument/2006/relationships/image" Target="../media/image37.png"/><Relationship Id="rId35" Type="http://schemas.openxmlformats.org/officeDocument/2006/relationships/image" Target="../media/image56.svg"/><Relationship Id="rId8" Type="http://schemas.openxmlformats.org/officeDocument/2006/relationships/image" Target="../media/image6.svg"/><Relationship Id="rId3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0.svg"/><Relationship Id="rId18" Type="http://schemas.openxmlformats.org/officeDocument/2006/relationships/image" Target="../media/image17.png"/><Relationship Id="rId26" Type="http://schemas.openxmlformats.org/officeDocument/2006/relationships/image" Target="../media/image23.png"/><Relationship Id="rId39" Type="http://schemas.openxmlformats.org/officeDocument/2006/relationships/image" Target="../media/image125.png"/><Relationship Id="rId21" Type="http://schemas.openxmlformats.org/officeDocument/2006/relationships/image" Target="../media/image20.svg"/><Relationship Id="rId34" Type="http://schemas.openxmlformats.org/officeDocument/2006/relationships/image" Target="../media/image47.png"/><Relationship Id="rId42" Type="http://schemas.openxmlformats.org/officeDocument/2006/relationships/image" Target="../media/image58.svg"/><Relationship Id="rId47" Type="http://schemas.openxmlformats.org/officeDocument/2006/relationships/image" Target="../media/image143.png"/><Relationship Id="rId50" Type="http://schemas.openxmlformats.org/officeDocument/2006/relationships/image" Target="../media/image28.svg"/><Relationship Id="rId55" Type="http://schemas.openxmlformats.org/officeDocument/2006/relationships/image" Target="../media/image29.png"/><Relationship Id="rId7" Type="http://schemas.openxmlformats.org/officeDocument/2006/relationships/image" Target="../media/image38.svg"/><Relationship Id="rId2" Type="http://schemas.openxmlformats.org/officeDocument/2006/relationships/image" Target="../media/image25.png"/><Relationship Id="rId16" Type="http://schemas.openxmlformats.org/officeDocument/2006/relationships/image" Target="../media/image13.png"/><Relationship Id="rId29" Type="http://schemas.openxmlformats.org/officeDocument/2006/relationships/image" Target="../media/image12.svg"/><Relationship Id="rId11" Type="http://schemas.openxmlformats.org/officeDocument/2006/relationships/image" Target="../media/image6.svg"/><Relationship Id="rId24" Type="http://schemas.openxmlformats.org/officeDocument/2006/relationships/image" Target="../media/image21.png"/><Relationship Id="rId32" Type="http://schemas.openxmlformats.org/officeDocument/2006/relationships/image" Target="../media/image45.png"/><Relationship Id="rId37" Type="http://schemas.openxmlformats.org/officeDocument/2006/relationships/image" Target="../media/image56.svg"/><Relationship Id="rId40" Type="http://schemas.openxmlformats.org/officeDocument/2006/relationships/image" Target="../media/image126.svg"/><Relationship Id="rId45" Type="http://schemas.openxmlformats.org/officeDocument/2006/relationships/image" Target="../media/image145.png"/><Relationship Id="rId53" Type="http://schemas.openxmlformats.org/officeDocument/2006/relationships/image" Target="../media/image51.png"/><Relationship Id="rId58" Type="http://schemas.openxmlformats.org/officeDocument/2006/relationships/image" Target="../media/image36.svg"/><Relationship Id="rId5" Type="http://schemas.openxmlformats.org/officeDocument/2006/relationships/image" Target="../media/image50.svg"/><Relationship Id="rId19" Type="http://schemas.openxmlformats.org/officeDocument/2006/relationships/image" Target="../media/image18.svg"/><Relationship Id="rId4" Type="http://schemas.openxmlformats.org/officeDocument/2006/relationships/image" Target="../media/image49.png"/><Relationship Id="rId9" Type="http://schemas.openxmlformats.org/officeDocument/2006/relationships/image" Target="../media/image4.svg"/><Relationship Id="rId14" Type="http://schemas.openxmlformats.org/officeDocument/2006/relationships/image" Target="../media/image41.png"/><Relationship Id="rId22" Type="http://schemas.openxmlformats.org/officeDocument/2006/relationships/image" Target="../media/image7.png"/><Relationship Id="rId27" Type="http://schemas.openxmlformats.org/officeDocument/2006/relationships/image" Target="../media/image24.svg"/><Relationship Id="rId30" Type="http://schemas.openxmlformats.org/officeDocument/2006/relationships/image" Target="../media/image43.png"/><Relationship Id="rId35" Type="http://schemas.openxmlformats.org/officeDocument/2006/relationships/image" Target="../media/image48.svg"/><Relationship Id="rId43" Type="http://schemas.openxmlformats.org/officeDocument/2006/relationships/image" Target="../media/image141.png"/><Relationship Id="rId48" Type="http://schemas.openxmlformats.org/officeDocument/2006/relationships/image" Target="../media/image144.svg"/><Relationship Id="rId56" Type="http://schemas.openxmlformats.org/officeDocument/2006/relationships/image" Target="../media/image30.svg"/><Relationship Id="rId8" Type="http://schemas.openxmlformats.org/officeDocument/2006/relationships/image" Target="../media/image3.png"/><Relationship Id="rId51" Type="http://schemas.openxmlformats.org/officeDocument/2006/relationships/image" Target="../media/image33.png"/><Relationship Id="rId3" Type="http://schemas.openxmlformats.org/officeDocument/2006/relationships/image" Target="../media/image26.svg"/><Relationship Id="rId12" Type="http://schemas.openxmlformats.org/officeDocument/2006/relationships/image" Target="../media/image39.png"/><Relationship Id="rId17" Type="http://schemas.openxmlformats.org/officeDocument/2006/relationships/image" Target="../media/image14.svg"/><Relationship Id="rId25" Type="http://schemas.openxmlformats.org/officeDocument/2006/relationships/image" Target="../media/image22.svg"/><Relationship Id="rId33" Type="http://schemas.openxmlformats.org/officeDocument/2006/relationships/image" Target="../media/image46.svg"/><Relationship Id="rId38" Type="http://schemas.openxmlformats.org/officeDocument/2006/relationships/image" Target="../media/image108.png"/><Relationship Id="rId46" Type="http://schemas.openxmlformats.org/officeDocument/2006/relationships/image" Target="../media/image146.svg"/><Relationship Id="rId59" Type="http://schemas.openxmlformats.org/officeDocument/2006/relationships/image" Target="../media/image31.png"/><Relationship Id="rId20" Type="http://schemas.openxmlformats.org/officeDocument/2006/relationships/image" Target="../media/image19.png"/><Relationship Id="rId41" Type="http://schemas.openxmlformats.org/officeDocument/2006/relationships/image" Target="../media/image57.png"/><Relationship Id="rId54" Type="http://schemas.openxmlformats.org/officeDocument/2006/relationships/image" Target="../media/image52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5" Type="http://schemas.openxmlformats.org/officeDocument/2006/relationships/image" Target="../media/image42.svg"/><Relationship Id="rId23" Type="http://schemas.openxmlformats.org/officeDocument/2006/relationships/image" Target="../media/image8.svg"/><Relationship Id="rId28" Type="http://schemas.openxmlformats.org/officeDocument/2006/relationships/image" Target="../media/image11.png"/><Relationship Id="rId36" Type="http://schemas.openxmlformats.org/officeDocument/2006/relationships/image" Target="../media/image55.png"/><Relationship Id="rId49" Type="http://schemas.openxmlformats.org/officeDocument/2006/relationships/image" Target="../media/image27.png"/><Relationship Id="rId57" Type="http://schemas.openxmlformats.org/officeDocument/2006/relationships/image" Target="../media/image35.png"/><Relationship Id="rId10" Type="http://schemas.openxmlformats.org/officeDocument/2006/relationships/image" Target="../media/image5.png"/><Relationship Id="rId31" Type="http://schemas.openxmlformats.org/officeDocument/2006/relationships/image" Target="../media/image44.svg"/><Relationship Id="rId44" Type="http://schemas.openxmlformats.org/officeDocument/2006/relationships/image" Target="../media/image142.svg"/><Relationship Id="rId52" Type="http://schemas.openxmlformats.org/officeDocument/2006/relationships/image" Target="../media/image34.svg"/><Relationship Id="rId60" Type="http://schemas.openxmlformats.org/officeDocument/2006/relationships/image" Target="../media/image32.svg"/></Relationships>
</file>

<file path=ppt/slides/_rels/slide2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8.svg"/><Relationship Id="rId18" Type="http://schemas.openxmlformats.org/officeDocument/2006/relationships/image" Target="../media/image159.svg"/><Relationship Id="rId26" Type="http://schemas.openxmlformats.org/officeDocument/2006/relationships/image" Target="../media/image165.svg"/><Relationship Id="rId39" Type="http://schemas.openxmlformats.org/officeDocument/2006/relationships/image" Target="../media/image19.png"/><Relationship Id="rId21" Type="http://schemas.openxmlformats.org/officeDocument/2006/relationships/image" Target="../media/image162.png"/><Relationship Id="rId34" Type="http://schemas.openxmlformats.org/officeDocument/2006/relationships/image" Target="../media/image173.svg"/><Relationship Id="rId42" Type="http://schemas.openxmlformats.org/officeDocument/2006/relationships/image" Target="../media/image24.svg"/><Relationship Id="rId7" Type="http://schemas.openxmlformats.org/officeDocument/2006/relationships/image" Target="../media/image150.svg"/><Relationship Id="rId2" Type="http://schemas.openxmlformats.org/officeDocument/2006/relationships/image" Target="../media/image93.png"/><Relationship Id="rId16" Type="http://schemas.openxmlformats.org/officeDocument/2006/relationships/image" Target="../media/image157.png"/><Relationship Id="rId20" Type="http://schemas.openxmlformats.org/officeDocument/2006/relationships/image" Target="../media/image161.svg"/><Relationship Id="rId29" Type="http://schemas.openxmlformats.org/officeDocument/2006/relationships/image" Target="../media/image168.png"/><Relationship Id="rId41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9.png"/><Relationship Id="rId11" Type="http://schemas.openxmlformats.org/officeDocument/2006/relationships/image" Target="../media/image154.svg"/><Relationship Id="rId24" Type="http://schemas.openxmlformats.org/officeDocument/2006/relationships/image" Target="../media/image60.svg"/><Relationship Id="rId32" Type="http://schemas.openxmlformats.org/officeDocument/2006/relationships/image" Target="../media/image171.svg"/><Relationship Id="rId37" Type="http://schemas.openxmlformats.org/officeDocument/2006/relationships/image" Target="../media/image176.png"/><Relationship Id="rId40" Type="http://schemas.openxmlformats.org/officeDocument/2006/relationships/image" Target="../media/image20.svg"/><Relationship Id="rId5" Type="http://schemas.openxmlformats.org/officeDocument/2006/relationships/image" Target="../media/image148.svg"/><Relationship Id="rId15" Type="http://schemas.openxmlformats.org/officeDocument/2006/relationships/image" Target="../media/image156.svg"/><Relationship Id="rId23" Type="http://schemas.openxmlformats.org/officeDocument/2006/relationships/image" Target="../media/image59.png"/><Relationship Id="rId28" Type="http://schemas.openxmlformats.org/officeDocument/2006/relationships/image" Target="../media/image167.svg"/><Relationship Id="rId36" Type="http://schemas.openxmlformats.org/officeDocument/2006/relationships/image" Target="../media/image175.svg"/><Relationship Id="rId10" Type="http://schemas.openxmlformats.org/officeDocument/2006/relationships/image" Target="../media/image153.png"/><Relationship Id="rId19" Type="http://schemas.openxmlformats.org/officeDocument/2006/relationships/image" Target="../media/image160.png"/><Relationship Id="rId31" Type="http://schemas.openxmlformats.org/officeDocument/2006/relationships/image" Target="../media/image170.png"/><Relationship Id="rId4" Type="http://schemas.openxmlformats.org/officeDocument/2006/relationships/image" Target="../media/image147.png"/><Relationship Id="rId9" Type="http://schemas.openxmlformats.org/officeDocument/2006/relationships/image" Target="../media/image152.svg"/><Relationship Id="rId14" Type="http://schemas.openxmlformats.org/officeDocument/2006/relationships/image" Target="../media/image155.png"/><Relationship Id="rId22" Type="http://schemas.openxmlformats.org/officeDocument/2006/relationships/image" Target="../media/image163.svg"/><Relationship Id="rId27" Type="http://schemas.openxmlformats.org/officeDocument/2006/relationships/image" Target="../media/image166.png"/><Relationship Id="rId30" Type="http://schemas.openxmlformats.org/officeDocument/2006/relationships/image" Target="../media/image169.svg"/><Relationship Id="rId35" Type="http://schemas.openxmlformats.org/officeDocument/2006/relationships/image" Target="../media/image174.png"/><Relationship Id="rId8" Type="http://schemas.openxmlformats.org/officeDocument/2006/relationships/image" Target="../media/image151.png"/><Relationship Id="rId3" Type="http://schemas.openxmlformats.org/officeDocument/2006/relationships/image" Target="../media/image94.svg"/><Relationship Id="rId12" Type="http://schemas.openxmlformats.org/officeDocument/2006/relationships/image" Target="../media/image97.png"/><Relationship Id="rId17" Type="http://schemas.openxmlformats.org/officeDocument/2006/relationships/image" Target="../media/image158.png"/><Relationship Id="rId25" Type="http://schemas.openxmlformats.org/officeDocument/2006/relationships/image" Target="../media/image164.png"/><Relationship Id="rId33" Type="http://schemas.openxmlformats.org/officeDocument/2006/relationships/image" Target="../media/image172.png"/><Relationship Id="rId38" Type="http://schemas.openxmlformats.org/officeDocument/2006/relationships/image" Target="../media/image177.svg"/></Relationships>
</file>

<file path=ppt/slides/_rels/slide28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88.png"/><Relationship Id="rId21" Type="http://schemas.openxmlformats.org/officeDocument/2006/relationships/image" Target="../media/image187.svg"/><Relationship Id="rId42" Type="http://schemas.openxmlformats.org/officeDocument/2006/relationships/image" Target="../media/image7.png"/><Relationship Id="rId47" Type="http://schemas.openxmlformats.org/officeDocument/2006/relationships/image" Target="../media/image103.svg"/><Relationship Id="rId63" Type="http://schemas.openxmlformats.org/officeDocument/2006/relationships/image" Target="../media/image76.svg"/><Relationship Id="rId68" Type="http://schemas.openxmlformats.org/officeDocument/2006/relationships/image" Target="../media/image11.png"/><Relationship Id="rId84" Type="http://schemas.openxmlformats.org/officeDocument/2006/relationships/image" Target="../media/image55.png"/><Relationship Id="rId89" Type="http://schemas.openxmlformats.org/officeDocument/2006/relationships/image" Target="../media/image219.svg"/><Relationship Id="rId16" Type="http://schemas.openxmlformats.org/officeDocument/2006/relationships/image" Target="../media/image182.png"/><Relationship Id="rId11" Type="http://schemas.openxmlformats.org/officeDocument/2006/relationships/image" Target="../media/image179.svg"/><Relationship Id="rId32" Type="http://schemas.openxmlformats.org/officeDocument/2006/relationships/image" Target="../media/image190.png"/><Relationship Id="rId37" Type="http://schemas.openxmlformats.org/officeDocument/2006/relationships/image" Target="../media/image36.svg"/><Relationship Id="rId53" Type="http://schemas.openxmlformats.org/officeDocument/2006/relationships/image" Target="../media/image203.svg"/><Relationship Id="rId58" Type="http://schemas.openxmlformats.org/officeDocument/2006/relationships/image" Target="../media/image204.png"/><Relationship Id="rId74" Type="http://schemas.openxmlformats.org/officeDocument/2006/relationships/image" Target="../media/image214.png"/><Relationship Id="rId79" Type="http://schemas.openxmlformats.org/officeDocument/2006/relationships/image" Target="../media/image24.svg"/><Relationship Id="rId5" Type="http://schemas.openxmlformats.org/officeDocument/2006/relationships/image" Target="../media/image26.svg"/><Relationship Id="rId90" Type="http://schemas.openxmlformats.org/officeDocument/2006/relationships/image" Target="../media/image149.png"/><Relationship Id="rId14" Type="http://schemas.openxmlformats.org/officeDocument/2006/relationships/image" Target="../media/image41.png"/><Relationship Id="rId22" Type="http://schemas.openxmlformats.org/officeDocument/2006/relationships/image" Target="../media/image63.png"/><Relationship Id="rId27" Type="http://schemas.openxmlformats.org/officeDocument/2006/relationships/image" Target="../media/image189.svg"/><Relationship Id="rId30" Type="http://schemas.openxmlformats.org/officeDocument/2006/relationships/image" Target="../media/image33.png"/><Relationship Id="rId35" Type="http://schemas.openxmlformats.org/officeDocument/2006/relationships/image" Target="../media/image193.svg"/><Relationship Id="rId43" Type="http://schemas.openxmlformats.org/officeDocument/2006/relationships/image" Target="../media/image8.svg"/><Relationship Id="rId48" Type="http://schemas.openxmlformats.org/officeDocument/2006/relationships/image" Target="../media/image198.png"/><Relationship Id="rId56" Type="http://schemas.openxmlformats.org/officeDocument/2006/relationships/image" Target="../media/image162.png"/><Relationship Id="rId64" Type="http://schemas.openxmlformats.org/officeDocument/2006/relationships/image" Target="../media/image206.png"/><Relationship Id="rId69" Type="http://schemas.openxmlformats.org/officeDocument/2006/relationships/image" Target="../media/image12.svg"/><Relationship Id="rId77" Type="http://schemas.openxmlformats.org/officeDocument/2006/relationships/image" Target="../media/image20.svg"/><Relationship Id="rId8" Type="http://schemas.openxmlformats.org/officeDocument/2006/relationships/image" Target="../media/image147.png"/><Relationship Id="rId51" Type="http://schemas.openxmlformats.org/officeDocument/2006/relationships/image" Target="../media/image201.svg"/><Relationship Id="rId72" Type="http://schemas.openxmlformats.org/officeDocument/2006/relationships/image" Target="../media/image212.png"/><Relationship Id="rId80" Type="http://schemas.openxmlformats.org/officeDocument/2006/relationships/image" Target="../media/image17.png"/><Relationship Id="rId85" Type="http://schemas.openxmlformats.org/officeDocument/2006/relationships/image" Target="../media/image56.svg"/><Relationship Id="rId3" Type="http://schemas.openxmlformats.org/officeDocument/2006/relationships/image" Target="../media/image50.svg"/><Relationship Id="rId12" Type="http://schemas.openxmlformats.org/officeDocument/2006/relationships/image" Target="../media/image180.png"/><Relationship Id="rId17" Type="http://schemas.openxmlformats.org/officeDocument/2006/relationships/image" Target="../media/image183.svg"/><Relationship Id="rId25" Type="http://schemas.openxmlformats.org/officeDocument/2006/relationships/image" Target="../media/image30.svg"/><Relationship Id="rId33" Type="http://schemas.openxmlformats.org/officeDocument/2006/relationships/image" Target="../media/image191.svg"/><Relationship Id="rId38" Type="http://schemas.openxmlformats.org/officeDocument/2006/relationships/image" Target="../media/image194.png"/><Relationship Id="rId46" Type="http://schemas.openxmlformats.org/officeDocument/2006/relationships/image" Target="../media/image102.png"/><Relationship Id="rId59" Type="http://schemas.openxmlformats.org/officeDocument/2006/relationships/image" Target="../media/image205.svg"/><Relationship Id="rId67" Type="http://schemas.openxmlformats.org/officeDocument/2006/relationships/image" Target="../media/image209.svg"/><Relationship Id="rId20" Type="http://schemas.openxmlformats.org/officeDocument/2006/relationships/image" Target="../media/image186.png"/><Relationship Id="rId41" Type="http://schemas.openxmlformats.org/officeDocument/2006/relationships/image" Target="../media/image197.svg"/><Relationship Id="rId54" Type="http://schemas.openxmlformats.org/officeDocument/2006/relationships/image" Target="../media/image155.png"/><Relationship Id="rId62" Type="http://schemas.openxmlformats.org/officeDocument/2006/relationships/image" Target="../media/image75.png"/><Relationship Id="rId70" Type="http://schemas.openxmlformats.org/officeDocument/2006/relationships/image" Target="../media/image210.png"/><Relationship Id="rId75" Type="http://schemas.openxmlformats.org/officeDocument/2006/relationships/image" Target="../media/image215.svg"/><Relationship Id="rId83" Type="http://schemas.openxmlformats.org/officeDocument/2006/relationships/image" Target="../media/image72.svg"/><Relationship Id="rId88" Type="http://schemas.openxmlformats.org/officeDocument/2006/relationships/image" Target="../media/image218.png"/><Relationship Id="rId91" Type="http://schemas.openxmlformats.org/officeDocument/2006/relationships/image" Target="../media/image15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5" Type="http://schemas.openxmlformats.org/officeDocument/2006/relationships/image" Target="../media/image42.svg"/><Relationship Id="rId23" Type="http://schemas.openxmlformats.org/officeDocument/2006/relationships/image" Target="../media/image64.svg"/><Relationship Id="rId28" Type="http://schemas.openxmlformats.org/officeDocument/2006/relationships/image" Target="../media/image31.png"/><Relationship Id="rId36" Type="http://schemas.openxmlformats.org/officeDocument/2006/relationships/image" Target="../media/image35.png"/><Relationship Id="rId49" Type="http://schemas.openxmlformats.org/officeDocument/2006/relationships/image" Target="../media/image199.svg"/><Relationship Id="rId57" Type="http://schemas.openxmlformats.org/officeDocument/2006/relationships/image" Target="../media/image163.svg"/><Relationship Id="rId10" Type="http://schemas.openxmlformats.org/officeDocument/2006/relationships/image" Target="../media/image178.png"/><Relationship Id="rId31" Type="http://schemas.openxmlformats.org/officeDocument/2006/relationships/image" Target="../media/image34.svg"/><Relationship Id="rId44" Type="http://schemas.openxmlformats.org/officeDocument/2006/relationships/image" Target="../media/image59.png"/><Relationship Id="rId52" Type="http://schemas.openxmlformats.org/officeDocument/2006/relationships/image" Target="../media/image202.png"/><Relationship Id="rId60" Type="http://schemas.openxmlformats.org/officeDocument/2006/relationships/image" Target="../media/image69.png"/><Relationship Id="rId65" Type="http://schemas.openxmlformats.org/officeDocument/2006/relationships/image" Target="../media/image207.svg"/><Relationship Id="rId73" Type="http://schemas.openxmlformats.org/officeDocument/2006/relationships/image" Target="../media/image213.svg"/><Relationship Id="rId78" Type="http://schemas.openxmlformats.org/officeDocument/2006/relationships/image" Target="../media/image23.png"/><Relationship Id="rId81" Type="http://schemas.openxmlformats.org/officeDocument/2006/relationships/image" Target="../media/image18.svg"/><Relationship Id="rId86" Type="http://schemas.openxmlformats.org/officeDocument/2006/relationships/image" Target="../media/image216.png"/><Relationship Id="rId4" Type="http://schemas.openxmlformats.org/officeDocument/2006/relationships/image" Target="../media/image25.png"/><Relationship Id="rId9" Type="http://schemas.openxmlformats.org/officeDocument/2006/relationships/image" Target="../media/image148.svg"/><Relationship Id="rId13" Type="http://schemas.openxmlformats.org/officeDocument/2006/relationships/image" Target="../media/image181.svg"/><Relationship Id="rId18" Type="http://schemas.openxmlformats.org/officeDocument/2006/relationships/image" Target="../media/image184.png"/><Relationship Id="rId39" Type="http://schemas.openxmlformats.org/officeDocument/2006/relationships/image" Target="../media/image195.svg"/><Relationship Id="rId34" Type="http://schemas.openxmlformats.org/officeDocument/2006/relationships/image" Target="../media/image192.png"/><Relationship Id="rId50" Type="http://schemas.openxmlformats.org/officeDocument/2006/relationships/image" Target="../media/image200.png"/><Relationship Id="rId55" Type="http://schemas.openxmlformats.org/officeDocument/2006/relationships/image" Target="../media/image156.svg"/><Relationship Id="rId76" Type="http://schemas.openxmlformats.org/officeDocument/2006/relationships/image" Target="../media/image19.png"/><Relationship Id="rId7" Type="http://schemas.openxmlformats.org/officeDocument/2006/relationships/image" Target="../media/image14.svg"/><Relationship Id="rId71" Type="http://schemas.openxmlformats.org/officeDocument/2006/relationships/image" Target="../media/image211.svg"/><Relationship Id="rId2" Type="http://schemas.openxmlformats.org/officeDocument/2006/relationships/image" Target="../media/image49.png"/><Relationship Id="rId29" Type="http://schemas.openxmlformats.org/officeDocument/2006/relationships/image" Target="../media/image32.svg"/><Relationship Id="rId24" Type="http://schemas.openxmlformats.org/officeDocument/2006/relationships/image" Target="../media/image29.png"/><Relationship Id="rId40" Type="http://schemas.openxmlformats.org/officeDocument/2006/relationships/image" Target="../media/image196.png"/><Relationship Id="rId45" Type="http://schemas.openxmlformats.org/officeDocument/2006/relationships/image" Target="../media/image60.svg"/><Relationship Id="rId66" Type="http://schemas.openxmlformats.org/officeDocument/2006/relationships/image" Target="../media/image208.png"/><Relationship Id="rId87" Type="http://schemas.openxmlformats.org/officeDocument/2006/relationships/image" Target="../media/image217.svg"/><Relationship Id="rId61" Type="http://schemas.openxmlformats.org/officeDocument/2006/relationships/image" Target="../media/image70.svg"/><Relationship Id="rId82" Type="http://schemas.openxmlformats.org/officeDocument/2006/relationships/image" Target="../media/image71.png"/><Relationship Id="rId19" Type="http://schemas.openxmlformats.org/officeDocument/2006/relationships/image" Target="../media/image185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prescriptive-guidanc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ws.amazon.com/architecture/" TargetMode="Externa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.sv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9" Type="http://schemas.openxmlformats.org/officeDocument/2006/relationships/image" Target="../media/image40.svg"/><Relationship Id="rId21" Type="http://schemas.openxmlformats.org/officeDocument/2006/relationships/image" Target="../media/image22.svg"/><Relationship Id="rId34" Type="http://schemas.openxmlformats.org/officeDocument/2006/relationships/image" Target="../media/image35.png"/><Relationship Id="rId42" Type="http://schemas.openxmlformats.org/officeDocument/2006/relationships/image" Target="../media/image43.png"/><Relationship Id="rId47" Type="http://schemas.openxmlformats.org/officeDocument/2006/relationships/image" Target="../media/image48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9" Type="http://schemas.openxmlformats.org/officeDocument/2006/relationships/image" Target="../media/image30.svg"/><Relationship Id="rId11" Type="http://schemas.openxmlformats.org/officeDocument/2006/relationships/image" Target="../media/image12.svg"/><Relationship Id="rId24" Type="http://schemas.openxmlformats.org/officeDocument/2006/relationships/image" Target="../media/image25.png"/><Relationship Id="rId32" Type="http://schemas.openxmlformats.org/officeDocument/2006/relationships/image" Target="../media/image33.png"/><Relationship Id="rId37" Type="http://schemas.openxmlformats.org/officeDocument/2006/relationships/image" Target="../media/image38.svg"/><Relationship Id="rId40" Type="http://schemas.openxmlformats.org/officeDocument/2006/relationships/image" Target="../media/image41.png"/><Relationship Id="rId45" Type="http://schemas.openxmlformats.org/officeDocument/2006/relationships/image" Target="../media/image46.sv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23" Type="http://schemas.openxmlformats.org/officeDocument/2006/relationships/image" Target="../media/image24.svg"/><Relationship Id="rId28" Type="http://schemas.openxmlformats.org/officeDocument/2006/relationships/image" Target="../media/image29.png"/><Relationship Id="rId36" Type="http://schemas.openxmlformats.org/officeDocument/2006/relationships/image" Target="../media/image37.png"/><Relationship Id="rId49" Type="http://schemas.openxmlformats.org/officeDocument/2006/relationships/image" Target="../media/image50.svg"/><Relationship Id="rId10" Type="http://schemas.openxmlformats.org/officeDocument/2006/relationships/image" Target="../media/image11.png"/><Relationship Id="rId19" Type="http://schemas.openxmlformats.org/officeDocument/2006/relationships/image" Target="../media/image20.svg"/><Relationship Id="rId31" Type="http://schemas.openxmlformats.org/officeDocument/2006/relationships/image" Target="../media/image32.svg"/><Relationship Id="rId44" Type="http://schemas.openxmlformats.org/officeDocument/2006/relationships/image" Target="../media/image45.pn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28.svg"/><Relationship Id="rId30" Type="http://schemas.openxmlformats.org/officeDocument/2006/relationships/image" Target="../media/image31.png"/><Relationship Id="rId35" Type="http://schemas.openxmlformats.org/officeDocument/2006/relationships/image" Target="../media/image36.svg"/><Relationship Id="rId43" Type="http://schemas.openxmlformats.org/officeDocument/2006/relationships/image" Target="../media/image44.svg"/><Relationship Id="rId48" Type="http://schemas.openxmlformats.org/officeDocument/2006/relationships/image" Target="../media/image49.png"/><Relationship Id="rId8" Type="http://schemas.openxmlformats.org/officeDocument/2006/relationships/image" Target="../media/image9.png"/><Relationship Id="rId3" Type="http://schemas.openxmlformats.org/officeDocument/2006/relationships/image" Target="../media/image4.svg"/><Relationship Id="rId12" Type="http://schemas.openxmlformats.org/officeDocument/2006/relationships/image" Target="../media/image13.png"/><Relationship Id="rId17" Type="http://schemas.openxmlformats.org/officeDocument/2006/relationships/image" Target="../media/image18.svg"/><Relationship Id="rId25" Type="http://schemas.openxmlformats.org/officeDocument/2006/relationships/image" Target="../media/image26.svg"/><Relationship Id="rId33" Type="http://schemas.openxmlformats.org/officeDocument/2006/relationships/image" Target="../media/image34.svg"/><Relationship Id="rId38" Type="http://schemas.openxmlformats.org/officeDocument/2006/relationships/image" Target="../media/image39.png"/><Relationship Id="rId46" Type="http://schemas.openxmlformats.org/officeDocument/2006/relationships/image" Target="../media/image47.png"/><Relationship Id="rId20" Type="http://schemas.openxmlformats.org/officeDocument/2006/relationships/image" Target="../media/image21.png"/><Relationship Id="rId41" Type="http://schemas.openxmlformats.org/officeDocument/2006/relationships/image" Target="../media/image42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.svg"/><Relationship Id="rId18" Type="http://schemas.openxmlformats.org/officeDocument/2006/relationships/image" Target="../media/image19.png"/><Relationship Id="rId26" Type="http://schemas.openxmlformats.org/officeDocument/2006/relationships/image" Target="../media/image29.png"/><Relationship Id="rId39" Type="http://schemas.openxmlformats.org/officeDocument/2006/relationships/image" Target="../media/image48.svg"/><Relationship Id="rId21" Type="http://schemas.openxmlformats.org/officeDocument/2006/relationships/image" Target="../media/image22.svg"/><Relationship Id="rId34" Type="http://schemas.openxmlformats.org/officeDocument/2006/relationships/image" Target="../media/image43.png"/><Relationship Id="rId42" Type="http://schemas.openxmlformats.org/officeDocument/2006/relationships/image" Target="../media/image33.png"/><Relationship Id="rId47" Type="http://schemas.openxmlformats.org/officeDocument/2006/relationships/image" Target="../media/image36.svg"/><Relationship Id="rId50" Type="http://schemas.openxmlformats.org/officeDocument/2006/relationships/image" Target="../media/image49.pn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9" Type="http://schemas.openxmlformats.org/officeDocument/2006/relationships/image" Target="../media/image38.svg"/><Relationship Id="rId11" Type="http://schemas.openxmlformats.org/officeDocument/2006/relationships/image" Target="../media/image12.svg"/><Relationship Id="rId24" Type="http://schemas.openxmlformats.org/officeDocument/2006/relationships/image" Target="../media/image25.png"/><Relationship Id="rId32" Type="http://schemas.openxmlformats.org/officeDocument/2006/relationships/image" Target="../media/image41.png"/><Relationship Id="rId37" Type="http://schemas.openxmlformats.org/officeDocument/2006/relationships/image" Target="../media/image46.svg"/><Relationship Id="rId40" Type="http://schemas.openxmlformats.org/officeDocument/2006/relationships/image" Target="../media/image27.png"/><Relationship Id="rId45" Type="http://schemas.openxmlformats.org/officeDocument/2006/relationships/image" Target="../media/image52.sv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23" Type="http://schemas.openxmlformats.org/officeDocument/2006/relationships/image" Target="../media/image24.svg"/><Relationship Id="rId28" Type="http://schemas.openxmlformats.org/officeDocument/2006/relationships/image" Target="../media/image37.png"/><Relationship Id="rId36" Type="http://schemas.openxmlformats.org/officeDocument/2006/relationships/image" Target="../media/image45.png"/><Relationship Id="rId49" Type="http://schemas.openxmlformats.org/officeDocument/2006/relationships/image" Target="../media/image32.svg"/><Relationship Id="rId10" Type="http://schemas.openxmlformats.org/officeDocument/2006/relationships/image" Target="../media/image11.png"/><Relationship Id="rId19" Type="http://schemas.openxmlformats.org/officeDocument/2006/relationships/image" Target="../media/image20.svg"/><Relationship Id="rId31" Type="http://schemas.openxmlformats.org/officeDocument/2006/relationships/image" Target="../media/image40.svg"/><Relationship Id="rId44" Type="http://schemas.openxmlformats.org/officeDocument/2006/relationships/image" Target="../media/image5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30.svg"/><Relationship Id="rId30" Type="http://schemas.openxmlformats.org/officeDocument/2006/relationships/image" Target="../media/image39.png"/><Relationship Id="rId35" Type="http://schemas.openxmlformats.org/officeDocument/2006/relationships/image" Target="../media/image44.svg"/><Relationship Id="rId43" Type="http://schemas.openxmlformats.org/officeDocument/2006/relationships/image" Target="../media/image34.svg"/><Relationship Id="rId48" Type="http://schemas.openxmlformats.org/officeDocument/2006/relationships/image" Target="../media/image31.png"/><Relationship Id="rId8" Type="http://schemas.openxmlformats.org/officeDocument/2006/relationships/image" Target="../media/image9.png"/><Relationship Id="rId51" Type="http://schemas.openxmlformats.org/officeDocument/2006/relationships/image" Target="../media/image50.svg"/><Relationship Id="rId3" Type="http://schemas.openxmlformats.org/officeDocument/2006/relationships/image" Target="../media/image4.svg"/><Relationship Id="rId12" Type="http://schemas.openxmlformats.org/officeDocument/2006/relationships/image" Target="../media/image13.png"/><Relationship Id="rId17" Type="http://schemas.openxmlformats.org/officeDocument/2006/relationships/image" Target="../media/image18.svg"/><Relationship Id="rId25" Type="http://schemas.openxmlformats.org/officeDocument/2006/relationships/image" Target="../media/image26.svg"/><Relationship Id="rId33" Type="http://schemas.openxmlformats.org/officeDocument/2006/relationships/image" Target="../media/image42.svg"/><Relationship Id="rId38" Type="http://schemas.openxmlformats.org/officeDocument/2006/relationships/image" Target="../media/image47.png"/><Relationship Id="rId46" Type="http://schemas.openxmlformats.org/officeDocument/2006/relationships/image" Target="../media/image35.png"/><Relationship Id="rId20" Type="http://schemas.openxmlformats.org/officeDocument/2006/relationships/image" Target="../media/image21.png"/><Relationship Id="rId41" Type="http://schemas.openxmlformats.org/officeDocument/2006/relationships/image" Target="../media/image28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60.svg"/><Relationship Id="rId18" Type="http://schemas.openxmlformats.org/officeDocument/2006/relationships/image" Target="../media/image63.png"/><Relationship Id="rId26" Type="http://schemas.openxmlformats.org/officeDocument/2006/relationships/image" Target="../media/image69.png"/><Relationship Id="rId3" Type="http://schemas.openxmlformats.org/officeDocument/2006/relationships/image" Target="../media/image54.svg"/><Relationship Id="rId21" Type="http://schemas.openxmlformats.org/officeDocument/2006/relationships/image" Target="../media/image38.svg"/><Relationship Id="rId7" Type="http://schemas.openxmlformats.org/officeDocument/2006/relationships/image" Target="../media/image56.svg"/><Relationship Id="rId12" Type="http://schemas.openxmlformats.org/officeDocument/2006/relationships/image" Target="../media/image59.png"/><Relationship Id="rId17" Type="http://schemas.openxmlformats.org/officeDocument/2006/relationships/image" Target="../media/image20.svg"/><Relationship Id="rId25" Type="http://schemas.openxmlformats.org/officeDocument/2006/relationships/image" Target="../media/image68.svg"/><Relationship Id="rId2" Type="http://schemas.openxmlformats.org/officeDocument/2006/relationships/image" Target="../media/image53.png"/><Relationship Id="rId16" Type="http://schemas.openxmlformats.org/officeDocument/2006/relationships/image" Target="../media/image19.png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11" Type="http://schemas.openxmlformats.org/officeDocument/2006/relationships/image" Target="../media/image58.svg"/><Relationship Id="rId24" Type="http://schemas.openxmlformats.org/officeDocument/2006/relationships/image" Target="../media/image67.png"/><Relationship Id="rId5" Type="http://schemas.openxmlformats.org/officeDocument/2006/relationships/image" Target="../media/image8.svg"/><Relationship Id="rId15" Type="http://schemas.openxmlformats.org/officeDocument/2006/relationships/image" Target="../media/image62.svg"/><Relationship Id="rId23" Type="http://schemas.openxmlformats.org/officeDocument/2006/relationships/image" Target="../media/image66.svg"/><Relationship Id="rId10" Type="http://schemas.openxmlformats.org/officeDocument/2006/relationships/image" Target="../media/image57.png"/><Relationship Id="rId19" Type="http://schemas.openxmlformats.org/officeDocument/2006/relationships/image" Target="../media/image64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61.png"/><Relationship Id="rId22" Type="http://schemas.openxmlformats.org/officeDocument/2006/relationships/image" Target="../media/image65.png"/><Relationship Id="rId27" Type="http://schemas.openxmlformats.org/officeDocument/2006/relationships/image" Target="../media/image70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2.svg"/><Relationship Id="rId18" Type="http://schemas.openxmlformats.org/officeDocument/2006/relationships/image" Target="../media/image73.png"/><Relationship Id="rId26" Type="http://schemas.openxmlformats.org/officeDocument/2006/relationships/image" Target="../media/image49.png"/><Relationship Id="rId3" Type="http://schemas.openxmlformats.org/officeDocument/2006/relationships/image" Target="../media/image14.svg"/><Relationship Id="rId21" Type="http://schemas.openxmlformats.org/officeDocument/2006/relationships/image" Target="../media/image76.svg"/><Relationship Id="rId7" Type="http://schemas.openxmlformats.org/officeDocument/2006/relationships/image" Target="../media/image18.svg"/><Relationship Id="rId12" Type="http://schemas.openxmlformats.org/officeDocument/2006/relationships/image" Target="../media/image21.png"/><Relationship Id="rId17" Type="http://schemas.openxmlformats.org/officeDocument/2006/relationships/image" Target="../media/image12.svg"/><Relationship Id="rId25" Type="http://schemas.openxmlformats.org/officeDocument/2006/relationships/image" Target="../media/image80.svg"/><Relationship Id="rId2" Type="http://schemas.openxmlformats.org/officeDocument/2006/relationships/image" Target="../media/image13.png"/><Relationship Id="rId16" Type="http://schemas.openxmlformats.org/officeDocument/2006/relationships/image" Target="../media/image11.png"/><Relationship Id="rId20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8.svg"/><Relationship Id="rId24" Type="http://schemas.openxmlformats.org/officeDocument/2006/relationships/image" Target="../media/image79.png"/><Relationship Id="rId5" Type="http://schemas.openxmlformats.org/officeDocument/2006/relationships/image" Target="../media/image72.svg"/><Relationship Id="rId15" Type="http://schemas.openxmlformats.org/officeDocument/2006/relationships/image" Target="../media/image24.svg"/><Relationship Id="rId23" Type="http://schemas.openxmlformats.org/officeDocument/2006/relationships/image" Target="../media/image78.svg"/><Relationship Id="rId10" Type="http://schemas.openxmlformats.org/officeDocument/2006/relationships/image" Target="../media/image7.png"/><Relationship Id="rId19" Type="http://schemas.openxmlformats.org/officeDocument/2006/relationships/image" Target="../media/image74.svg"/><Relationship Id="rId4" Type="http://schemas.openxmlformats.org/officeDocument/2006/relationships/image" Target="../media/image71.png"/><Relationship Id="rId9" Type="http://schemas.openxmlformats.org/officeDocument/2006/relationships/image" Target="../media/image20.svg"/><Relationship Id="rId14" Type="http://schemas.openxmlformats.org/officeDocument/2006/relationships/image" Target="../media/image23.png"/><Relationship Id="rId22" Type="http://schemas.openxmlformats.org/officeDocument/2006/relationships/image" Target="../media/image77.png"/><Relationship Id="rId27" Type="http://schemas.openxmlformats.org/officeDocument/2006/relationships/image" Target="../media/image50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2.svg"/><Relationship Id="rId18" Type="http://schemas.openxmlformats.org/officeDocument/2006/relationships/image" Target="../media/image75.png"/><Relationship Id="rId26" Type="http://schemas.openxmlformats.org/officeDocument/2006/relationships/image" Target="../media/image81.png"/><Relationship Id="rId3" Type="http://schemas.openxmlformats.org/officeDocument/2006/relationships/image" Target="../media/image14.svg"/><Relationship Id="rId21" Type="http://schemas.openxmlformats.org/officeDocument/2006/relationships/image" Target="../media/image78.svg"/><Relationship Id="rId7" Type="http://schemas.openxmlformats.org/officeDocument/2006/relationships/image" Target="../media/image18.svg"/><Relationship Id="rId12" Type="http://schemas.openxmlformats.org/officeDocument/2006/relationships/image" Target="../media/image21.png"/><Relationship Id="rId17" Type="http://schemas.openxmlformats.org/officeDocument/2006/relationships/image" Target="../media/image12.svg"/><Relationship Id="rId25" Type="http://schemas.openxmlformats.org/officeDocument/2006/relationships/image" Target="../media/image50.svg"/><Relationship Id="rId2" Type="http://schemas.openxmlformats.org/officeDocument/2006/relationships/image" Target="../media/image13.png"/><Relationship Id="rId16" Type="http://schemas.openxmlformats.org/officeDocument/2006/relationships/image" Target="../media/image11.png"/><Relationship Id="rId20" Type="http://schemas.openxmlformats.org/officeDocument/2006/relationships/image" Target="../media/image77.png"/><Relationship Id="rId29" Type="http://schemas.openxmlformats.org/officeDocument/2006/relationships/image" Target="../media/image84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8.svg"/><Relationship Id="rId24" Type="http://schemas.openxmlformats.org/officeDocument/2006/relationships/image" Target="../media/image49.png"/><Relationship Id="rId5" Type="http://schemas.openxmlformats.org/officeDocument/2006/relationships/image" Target="../media/image72.svg"/><Relationship Id="rId15" Type="http://schemas.openxmlformats.org/officeDocument/2006/relationships/image" Target="../media/image24.svg"/><Relationship Id="rId23" Type="http://schemas.openxmlformats.org/officeDocument/2006/relationships/image" Target="../media/image80.svg"/><Relationship Id="rId28" Type="http://schemas.openxmlformats.org/officeDocument/2006/relationships/image" Target="../media/image83.png"/><Relationship Id="rId10" Type="http://schemas.openxmlformats.org/officeDocument/2006/relationships/image" Target="../media/image7.png"/><Relationship Id="rId19" Type="http://schemas.openxmlformats.org/officeDocument/2006/relationships/image" Target="../media/image76.svg"/><Relationship Id="rId31" Type="http://schemas.openxmlformats.org/officeDocument/2006/relationships/image" Target="../media/image86.svg"/><Relationship Id="rId4" Type="http://schemas.openxmlformats.org/officeDocument/2006/relationships/image" Target="../media/image71.png"/><Relationship Id="rId9" Type="http://schemas.openxmlformats.org/officeDocument/2006/relationships/image" Target="../media/image20.svg"/><Relationship Id="rId14" Type="http://schemas.openxmlformats.org/officeDocument/2006/relationships/image" Target="../media/image23.png"/><Relationship Id="rId22" Type="http://schemas.openxmlformats.org/officeDocument/2006/relationships/image" Target="../media/image79.png"/><Relationship Id="rId27" Type="http://schemas.openxmlformats.org/officeDocument/2006/relationships/image" Target="../media/image82.svg"/><Relationship Id="rId30" Type="http://schemas.openxmlformats.org/officeDocument/2006/relationships/image" Target="../media/image8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2.svg"/><Relationship Id="rId18" Type="http://schemas.openxmlformats.org/officeDocument/2006/relationships/image" Target="../media/image75.png"/><Relationship Id="rId26" Type="http://schemas.openxmlformats.org/officeDocument/2006/relationships/image" Target="../media/image73.png"/><Relationship Id="rId3" Type="http://schemas.openxmlformats.org/officeDocument/2006/relationships/image" Target="../media/image14.svg"/><Relationship Id="rId21" Type="http://schemas.openxmlformats.org/officeDocument/2006/relationships/image" Target="../media/image78.svg"/><Relationship Id="rId7" Type="http://schemas.openxmlformats.org/officeDocument/2006/relationships/image" Target="../media/image18.svg"/><Relationship Id="rId12" Type="http://schemas.openxmlformats.org/officeDocument/2006/relationships/image" Target="../media/image21.png"/><Relationship Id="rId17" Type="http://schemas.openxmlformats.org/officeDocument/2006/relationships/image" Target="../media/image12.svg"/><Relationship Id="rId25" Type="http://schemas.openxmlformats.org/officeDocument/2006/relationships/image" Target="../media/image50.svg"/><Relationship Id="rId2" Type="http://schemas.openxmlformats.org/officeDocument/2006/relationships/image" Target="../media/image13.png"/><Relationship Id="rId16" Type="http://schemas.openxmlformats.org/officeDocument/2006/relationships/image" Target="../media/image11.png"/><Relationship Id="rId20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8.svg"/><Relationship Id="rId24" Type="http://schemas.openxmlformats.org/officeDocument/2006/relationships/image" Target="../media/image49.png"/><Relationship Id="rId5" Type="http://schemas.openxmlformats.org/officeDocument/2006/relationships/image" Target="../media/image72.svg"/><Relationship Id="rId15" Type="http://schemas.openxmlformats.org/officeDocument/2006/relationships/image" Target="../media/image24.svg"/><Relationship Id="rId23" Type="http://schemas.openxmlformats.org/officeDocument/2006/relationships/image" Target="../media/image80.svg"/><Relationship Id="rId10" Type="http://schemas.openxmlformats.org/officeDocument/2006/relationships/image" Target="../media/image7.png"/><Relationship Id="rId19" Type="http://schemas.openxmlformats.org/officeDocument/2006/relationships/image" Target="../media/image76.svg"/><Relationship Id="rId4" Type="http://schemas.openxmlformats.org/officeDocument/2006/relationships/image" Target="../media/image71.png"/><Relationship Id="rId9" Type="http://schemas.openxmlformats.org/officeDocument/2006/relationships/image" Target="../media/image20.svg"/><Relationship Id="rId14" Type="http://schemas.openxmlformats.org/officeDocument/2006/relationships/image" Target="../media/image23.png"/><Relationship Id="rId22" Type="http://schemas.openxmlformats.org/officeDocument/2006/relationships/image" Target="../media/image79.png"/><Relationship Id="rId27" Type="http://schemas.openxmlformats.org/officeDocument/2006/relationships/image" Target="../media/image74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8.svg"/><Relationship Id="rId7" Type="http://schemas.openxmlformats.org/officeDocument/2006/relationships/image" Target="../media/image92.sv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5" Type="http://schemas.openxmlformats.org/officeDocument/2006/relationships/image" Target="../media/image90.svg"/><Relationship Id="rId4" Type="http://schemas.openxmlformats.org/officeDocument/2006/relationships/image" Target="../media/image89.png"/><Relationship Id="rId9" Type="http://schemas.openxmlformats.org/officeDocument/2006/relationships/image" Target="../media/image1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67A8E-C0D8-49A6-AD41-4969EDB3828A}"/>
              </a:ext>
            </a:extLst>
          </p:cNvPr>
          <p:cNvSpPr txBox="1">
            <a:spLocks/>
          </p:cNvSpPr>
          <p:nvPr/>
        </p:nvSpPr>
        <p:spPr>
          <a:xfrm>
            <a:off x="3081943" y="4532190"/>
            <a:ext cx="9464040" cy="303403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164592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92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2"/>
              </a:rPr>
              <a:t>AWS Security Reference Architecture</a:t>
            </a:r>
            <a:br>
              <a:rPr lang="en-US" sz="480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br>
              <a:rPr lang="en-US" sz="600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6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Diagram reference </a:t>
            </a:r>
            <a:endParaRPr lang="en-US" sz="6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8B154F-7CC5-4800-807D-3B505ED4C1F5}"/>
              </a:ext>
            </a:extLst>
          </p:cNvPr>
          <p:cNvSpPr txBox="1"/>
          <p:nvPr/>
        </p:nvSpPr>
        <p:spPr>
          <a:xfrm>
            <a:off x="3845336" y="8709499"/>
            <a:ext cx="84017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 and usage, refer to the</a:t>
            </a:r>
          </a:p>
          <a:p>
            <a:pPr algn="ctr"/>
            <a:r>
              <a:rPr lang="en-US" sz="2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2"/>
              </a:rPr>
              <a:t>AWS Security Reference Architecture</a:t>
            </a:r>
            <a:endParaRPr lang="en-US" sz="24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3876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1346929" y="404647"/>
            <a:ext cx="44598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workforce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single-account IAM federation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54" name="Graphic 53" descr="Simple AD resource icon for the AWS Directory Service service.">
            <a:extLst>
              <a:ext uri="{FF2B5EF4-FFF2-40B4-BE49-F238E27FC236}">
                <a16:creationId xmlns:a16="http://schemas.microsoft.com/office/drawing/2014/main" id="{E764AAEA-EE94-4AB3-ABD9-A0EE12F22B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47039" y="4483529"/>
            <a:ext cx="914400" cy="914400"/>
          </a:xfrm>
          <a:prstGeom prst="rect">
            <a:avLst/>
          </a:prstGeom>
        </p:spPr>
      </p:pic>
      <p:sp>
        <p:nvSpPr>
          <p:cNvPr id="55" name="TextBox 15">
            <a:extLst>
              <a:ext uri="{FF2B5EF4-FFF2-40B4-BE49-F238E27FC236}">
                <a16:creationId xmlns:a16="http://schemas.microsoft.com/office/drawing/2014/main" id="{92B85178-1535-4D0F-9D19-1000F3B084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2726" y="5397929"/>
            <a:ext cx="13430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Identity provider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Graphic 23" descr="Users resource icon for the General Icons category.">
            <a:extLst>
              <a:ext uri="{FF2B5EF4-FFF2-40B4-BE49-F238E27FC236}">
                <a16:creationId xmlns:a16="http://schemas.microsoft.com/office/drawing/2014/main" id="{548F8D8D-B3E7-49EE-AE17-2D1B6945D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 flipH="1">
            <a:off x="3402112" y="4483529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Box 40">
            <a:extLst>
              <a:ext uri="{FF2B5EF4-FFF2-40B4-BE49-F238E27FC236}">
                <a16:creationId xmlns:a16="http://schemas.microsoft.com/office/drawing/2014/main" id="{849CDE0A-C179-4790-A85B-3DEBE5F7A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4894" y="5397929"/>
            <a:ext cx="10731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Users</a:t>
            </a:r>
          </a:p>
        </p:txBody>
      </p:sp>
      <p:pic>
        <p:nvPicPr>
          <p:cNvPr id="67" name="Graphic 7" descr="Account resource icon for the AWS Organizations service">
            <a:extLst>
              <a:ext uri="{FF2B5EF4-FFF2-40B4-BE49-F238E27FC236}">
                <a16:creationId xmlns:a16="http://schemas.microsoft.com/office/drawing/2014/main" id="{D8AAC44A-F23B-4858-B72F-F44D1FF8A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>
            <a:off x="10655300" y="310163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TextBox 15">
            <a:extLst>
              <a:ext uri="{FF2B5EF4-FFF2-40B4-BE49-F238E27FC236}">
                <a16:creationId xmlns:a16="http://schemas.microsoft.com/office/drawing/2014/main" id="{6A5EC164-896C-4542-98F1-D2109F188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4975" y="4016030"/>
            <a:ext cx="10350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Account 1</a:t>
            </a:r>
          </a:p>
        </p:txBody>
      </p:sp>
      <p:pic>
        <p:nvPicPr>
          <p:cNvPr id="69" name="Graphic 7" descr="Account resource icon for the AWS Organizations service">
            <a:extLst>
              <a:ext uri="{FF2B5EF4-FFF2-40B4-BE49-F238E27FC236}">
                <a16:creationId xmlns:a16="http://schemas.microsoft.com/office/drawing/2014/main" id="{0D803408-4587-4BAF-B7AD-91C69A541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>
            <a:off x="10655300" y="4550204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extBox 15">
            <a:extLst>
              <a:ext uri="{FF2B5EF4-FFF2-40B4-BE49-F238E27FC236}">
                <a16:creationId xmlns:a16="http://schemas.microsoft.com/office/drawing/2014/main" id="{00EC9A87-C317-40A9-AD48-DA29BEBC3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4975" y="5464604"/>
            <a:ext cx="10350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Account 2</a:t>
            </a:r>
          </a:p>
        </p:txBody>
      </p:sp>
      <p:pic>
        <p:nvPicPr>
          <p:cNvPr id="71" name="Graphic 7" descr="Account resource icon for the AWS Organizations service">
            <a:extLst>
              <a:ext uri="{FF2B5EF4-FFF2-40B4-BE49-F238E27FC236}">
                <a16:creationId xmlns:a16="http://schemas.microsoft.com/office/drawing/2014/main" id="{8CDD8B91-D9BC-4230-A7FD-E73D63F300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>
            <a:off x="10655300" y="610355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" name="TextBox 15">
            <a:extLst>
              <a:ext uri="{FF2B5EF4-FFF2-40B4-BE49-F238E27FC236}">
                <a16:creationId xmlns:a16="http://schemas.microsoft.com/office/drawing/2014/main" id="{31BDD4B1-DAD4-4F5A-B5AD-8382233624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4975" y="7017953"/>
            <a:ext cx="10350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Account N</a:t>
            </a:r>
          </a:p>
        </p:txBody>
      </p:sp>
      <p:cxnSp>
        <p:nvCxnSpPr>
          <p:cNvPr id="73" name="Straight Arrow Connector 72" descr="Right pointing horizontal arrow.">
            <a:extLst>
              <a:ext uri="{FF2B5EF4-FFF2-40B4-BE49-F238E27FC236}">
                <a16:creationId xmlns:a16="http://schemas.microsoft.com/office/drawing/2014/main" id="{521AE14D-63F4-4AA6-B1C6-9A3E5592C3A6}"/>
              </a:ext>
            </a:extLst>
          </p:cNvPr>
          <p:cNvCxnSpPr>
            <a:cxnSpLocks/>
          </p:cNvCxnSpPr>
          <p:nvPr/>
        </p:nvCxnSpPr>
        <p:spPr>
          <a:xfrm>
            <a:off x="4364137" y="5006340"/>
            <a:ext cx="1430527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Freeform 59" descr="Ninety degree arrow pointing up to the right.">
            <a:extLst>
              <a:ext uri="{FF2B5EF4-FFF2-40B4-BE49-F238E27FC236}">
                <a16:creationId xmlns:a16="http://schemas.microsoft.com/office/drawing/2014/main" id="{098920BA-AF11-4A3B-810A-33F8F4EDB7D3}"/>
              </a:ext>
            </a:extLst>
          </p:cNvPr>
          <p:cNvSpPr/>
          <p:nvPr/>
        </p:nvSpPr>
        <p:spPr>
          <a:xfrm flipH="1">
            <a:off x="8633112" y="3562349"/>
            <a:ext cx="1997814" cy="959277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5" name="Freeform 61" descr="Ninety degree arrow pointing down to the right.">
            <a:extLst>
              <a:ext uri="{FF2B5EF4-FFF2-40B4-BE49-F238E27FC236}">
                <a16:creationId xmlns:a16="http://schemas.microsoft.com/office/drawing/2014/main" id="{0CCE5B3C-DC68-4ACD-8398-E97F71011DE9}"/>
              </a:ext>
            </a:extLst>
          </p:cNvPr>
          <p:cNvSpPr/>
          <p:nvPr/>
        </p:nvSpPr>
        <p:spPr>
          <a:xfrm flipH="1" flipV="1">
            <a:off x="8633110" y="5770177"/>
            <a:ext cx="2002536" cy="795528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77" name="Straight Arrow Connector 76" descr="Right pointing horizontal arrow.">
            <a:extLst>
              <a:ext uri="{FF2B5EF4-FFF2-40B4-BE49-F238E27FC236}">
                <a16:creationId xmlns:a16="http://schemas.microsoft.com/office/drawing/2014/main" id="{C57BBA67-C4C8-49B8-A670-1CCFB693760D}"/>
              </a:ext>
            </a:extLst>
          </p:cNvPr>
          <p:cNvCxnSpPr>
            <a:cxnSpLocks/>
          </p:cNvCxnSpPr>
          <p:nvPr/>
        </p:nvCxnSpPr>
        <p:spPr>
          <a:xfrm>
            <a:off x="6709098" y="5007404"/>
            <a:ext cx="1430527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 descr="Right pointing horizontal arrow.">
            <a:extLst>
              <a:ext uri="{FF2B5EF4-FFF2-40B4-BE49-F238E27FC236}">
                <a16:creationId xmlns:a16="http://schemas.microsoft.com/office/drawing/2014/main" id="{3665D334-D5EA-4750-8039-FD8BADE1D956}"/>
              </a:ext>
            </a:extLst>
          </p:cNvPr>
          <p:cNvCxnSpPr>
            <a:cxnSpLocks/>
          </p:cNvCxnSpPr>
          <p:nvPr/>
        </p:nvCxnSpPr>
        <p:spPr>
          <a:xfrm>
            <a:off x="9151235" y="5006340"/>
            <a:ext cx="1430527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Graphic 7" descr="Account resource icon for the AWS Organizations service">
            <a:extLst>
              <a:ext uri="{FF2B5EF4-FFF2-40B4-BE49-F238E27FC236}">
                <a16:creationId xmlns:a16="http://schemas.microsoft.com/office/drawing/2014/main" id="{980A4170-813F-4D89-87DC-CFBF78669E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>
            <a:off x="8169639" y="455020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15">
            <a:extLst>
              <a:ext uri="{FF2B5EF4-FFF2-40B4-BE49-F238E27FC236}">
                <a16:creationId xmlns:a16="http://schemas.microsoft.com/office/drawing/2014/main" id="{D09D18EE-4E9C-4F84-8A9E-AA70D27BB3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9763" y="5464603"/>
            <a:ext cx="14741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Identity account</a:t>
            </a:r>
          </a:p>
        </p:txBody>
      </p:sp>
    </p:spTree>
    <p:extLst>
      <p:ext uri="{BB962C8B-B14F-4D97-AF65-F5344CB8AC3E}">
        <p14:creationId xmlns:p14="http://schemas.microsoft.com/office/powerpoint/2010/main" val="25532143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0908779" y="404647"/>
            <a:ext cx="532389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workforce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Managed Microsoft AD in Shared Services account</a:t>
            </a:r>
          </a:p>
          <a:p>
            <a:endParaRPr lang="en-US" sz="160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54" name="Graphic 53" descr="Simple AD resource icon for the AWS Directory Service service.">
            <a:extLst>
              <a:ext uri="{FF2B5EF4-FFF2-40B4-BE49-F238E27FC236}">
                <a16:creationId xmlns:a16="http://schemas.microsoft.com/office/drawing/2014/main" id="{E764AAEA-EE94-4AB3-ABD9-A0EE12F22B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0011" y="4498791"/>
            <a:ext cx="914400" cy="914400"/>
          </a:xfrm>
          <a:prstGeom prst="rect">
            <a:avLst/>
          </a:prstGeom>
        </p:spPr>
      </p:pic>
      <p:sp>
        <p:nvSpPr>
          <p:cNvPr id="55" name="TextBox 15">
            <a:extLst>
              <a:ext uri="{FF2B5EF4-FFF2-40B4-BE49-F238E27FC236}">
                <a16:creationId xmlns:a16="http://schemas.microsoft.com/office/drawing/2014/main" id="{92B85178-1535-4D0F-9D19-1000F3B084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5699" y="5428454"/>
            <a:ext cx="13430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Active Directory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Graphic 23" descr="Users resource icon for the General Icons category.">
            <a:extLst>
              <a:ext uri="{FF2B5EF4-FFF2-40B4-BE49-F238E27FC236}">
                <a16:creationId xmlns:a16="http://schemas.microsoft.com/office/drawing/2014/main" id="{548F8D8D-B3E7-49EE-AE17-2D1B6945D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 flipH="1">
            <a:off x="3249624" y="6308729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Box 40">
            <a:extLst>
              <a:ext uri="{FF2B5EF4-FFF2-40B4-BE49-F238E27FC236}">
                <a16:creationId xmlns:a16="http://schemas.microsoft.com/office/drawing/2014/main" id="{849CDE0A-C179-4790-A85B-3DEBE5F7A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0249" y="7253082"/>
            <a:ext cx="1073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Users and groups</a:t>
            </a:r>
          </a:p>
        </p:txBody>
      </p:sp>
      <p:grpSp>
        <p:nvGrpSpPr>
          <p:cNvPr id="20" name="Group 19" descr="Corporate data center group.">
            <a:extLst>
              <a:ext uri="{FF2B5EF4-FFF2-40B4-BE49-F238E27FC236}">
                <a16:creationId xmlns:a16="http://schemas.microsoft.com/office/drawing/2014/main" id="{17045B26-CA6B-4C48-AACE-4FB9BBF68CB5}"/>
              </a:ext>
            </a:extLst>
          </p:cNvPr>
          <p:cNvGrpSpPr/>
          <p:nvPr/>
        </p:nvGrpSpPr>
        <p:grpSpPr>
          <a:xfrm>
            <a:off x="2383826" y="3594527"/>
            <a:ext cx="4359874" cy="4635073"/>
            <a:chOff x="10036828" y="2618865"/>
            <a:chExt cx="4359874" cy="4635073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E45D5D1-F98A-4611-97FB-36A9F8D7F678}"/>
                </a:ext>
              </a:extLst>
            </p:cNvPr>
            <p:cNvSpPr/>
            <p:nvPr/>
          </p:nvSpPr>
          <p:spPr>
            <a:xfrm>
              <a:off x="10036828" y="2618865"/>
              <a:ext cx="4359874" cy="4635073"/>
            </a:xfrm>
            <a:prstGeom prst="rect">
              <a:avLst/>
            </a:prstGeom>
            <a:noFill/>
            <a:ln w="15875">
              <a:solidFill>
                <a:srgbClr val="7D89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Corporate 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data center</a:t>
              </a:r>
            </a:p>
          </p:txBody>
        </p:sp>
        <p:pic>
          <p:nvPicPr>
            <p:cNvPr id="22" name="Graphic 21" descr="Corporate data center group icon. ">
              <a:extLst>
                <a:ext uri="{FF2B5EF4-FFF2-40B4-BE49-F238E27FC236}">
                  <a16:creationId xmlns:a16="http://schemas.microsoft.com/office/drawing/2014/main" id="{7567FFA2-E14A-4166-B436-167AA0236F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10036828" y="2618865"/>
              <a:ext cx="381000" cy="381000"/>
            </a:xfrm>
            <a:prstGeom prst="rect">
              <a:avLst/>
            </a:prstGeom>
          </p:spPr>
        </p:pic>
      </p:grpSp>
      <p:pic>
        <p:nvPicPr>
          <p:cNvPr id="23" name="Graphic 22" descr="Client resource icon for the General Icons category.">
            <a:extLst>
              <a:ext uri="{FF2B5EF4-FFF2-40B4-BE49-F238E27FC236}">
                <a16:creationId xmlns:a16="http://schemas.microsoft.com/office/drawing/2014/main" id="{B404CDAF-3DF4-4915-A6B2-533357088A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249624" y="4498791"/>
            <a:ext cx="914400" cy="914400"/>
          </a:xfrm>
          <a:prstGeom prst="rect">
            <a:avLst/>
          </a:prstGeom>
        </p:spPr>
      </p:pic>
      <p:sp>
        <p:nvSpPr>
          <p:cNvPr id="24" name="TextBox 25">
            <a:extLst>
              <a:ext uri="{FF2B5EF4-FFF2-40B4-BE49-F238E27FC236}">
                <a16:creationId xmlns:a16="http://schemas.microsoft.com/office/drawing/2014/main" id="{44773A74-F57E-4B47-8E6F-5598CBEF7C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0249" y="5428454"/>
            <a:ext cx="10731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Computers</a:t>
            </a:r>
          </a:p>
        </p:txBody>
      </p:sp>
      <p:pic>
        <p:nvPicPr>
          <p:cNvPr id="25" name="Graphic 24" descr="Server resource icon for the General Icons category.">
            <a:extLst>
              <a:ext uri="{FF2B5EF4-FFF2-40B4-BE49-F238E27FC236}">
                <a16:creationId xmlns:a16="http://schemas.microsoft.com/office/drawing/2014/main" id="{1B260A3B-382B-4FBF-96D3-9621DC35649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130011" y="6308729"/>
            <a:ext cx="914400" cy="914400"/>
          </a:xfrm>
          <a:prstGeom prst="rect">
            <a:avLst/>
          </a:prstGeom>
        </p:spPr>
      </p:pic>
      <p:sp>
        <p:nvSpPr>
          <p:cNvPr id="28" name="TextBox 38">
            <a:extLst>
              <a:ext uri="{FF2B5EF4-FFF2-40B4-BE49-F238E27FC236}">
                <a16:creationId xmlns:a16="http://schemas.microsoft.com/office/drawing/2014/main" id="{E0CA5100-F59B-4DA2-98B1-200CCD27E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1430" y="7345415"/>
            <a:ext cx="10715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Servers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1409F47-5E73-4A26-BC78-ECECADAE40F8}"/>
              </a:ext>
            </a:extLst>
          </p:cNvPr>
          <p:cNvSpPr/>
          <p:nvPr/>
        </p:nvSpPr>
        <p:spPr>
          <a:xfrm>
            <a:off x="8909344" y="3594527"/>
            <a:ext cx="3358856" cy="3044398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C9E8BBF-7D01-4003-AA13-562B62531057}"/>
              </a:ext>
            </a:extLst>
          </p:cNvPr>
          <p:cNvGrpSpPr/>
          <p:nvPr/>
        </p:nvGrpSpPr>
        <p:grpSpPr>
          <a:xfrm>
            <a:off x="9011673" y="3682109"/>
            <a:ext cx="1830954" cy="523220"/>
            <a:chOff x="1984159" y="1265134"/>
            <a:chExt cx="1830954" cy="523220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63681C8-27F2-4DD4-9742-7BB845126E56}"/>
                </a:ext>
              </a:extLst>
            </p:cNvPr>
            <p:cNvSpPr txBox="1"/>
            <p:nvPr/>
          </p:nvSpPr>
          <p:spPr>
            <a:xfrm>
              <a:off x="2450152" y="1265134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Shared Services </a:t>
              </a:r>
            </a:p>
            <a:p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32" name="Graphic 7">
              <a:extLst>
                <a:ext uri="{FF2B5EF4-FFF2-40B4-BE49-F238E27FC236}">
                  <a16:creationId xmlns:a16="http://schemas.microsoft.com/office/drawing/2014/main" id="{C34A32EA-7DCE-4C56-B178-FA4C22044D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3" name="Graphic 32" descr="AWS Managed Microsoft AD resource icon for the AWS Directory Service service.">
            <a:extLst>
              <a:ext uri="{FF2B5EF4-FFF2-40B4-BE49-F238E27FC236}">
                <a16:creationId xmlns:a16="http://schemas.microsoft.com/office/drawing/2014/main" id="{9010F81E-9D9E-474D-8B1C-B479F8DC1AA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0087408" y="4498848"/>
            <a:ext cx="914400" cy="914400"/>
          </a:xfrm>
          <a:prstGeom prst="rect">
            <a:avLst/>
          </a:prstGeom>
        </p:spPr>
      </p:pic>
      <p:sp>
        <p:nvSpPr>
          <p:cNvPr id="34" name="TextBox 18">
            <a:extLst>
              <a:ext uri="{FF2B5EF4-FFF2-40B4-BE49-F238E27FC236}">
                <a16:creationId xmlns:a16="http://schemas.microsoft.com/office/drawing/2014/main" id="{2DCBEC6C-9969-4AC3-87D1-FF8A19BD7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73096" y="5431536"/>
            <a:ext cx="13430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Managed</a:t>
            </a:r>
            <a:b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Microsoft AD</a:t>
            </a:r>
          </a:p>
        </p:txBody>
      </p:sp>
      <p:cxnSp>
        <p:nvCxnSpPr>
          <p:cNvPr id="35" name="Straight Arrow Connector 34" descr="Right pointing horizontal arrow.">
            <a:extLst>
              <a:ext uri="{FF2B5EF4-FFF2-40B4-BE49-F238E27FC236}">
                <a16:creationId xmlns:a16="http://schemas.microsoft.com/office/drawing/2014/main" id="{B5862562-6F55-49B1-816E-F19295D6A8D3}"/>
              </a:ext>
            </a:extLst>
          </p:cNvPr>
          <p:cNvCxnSpPr>
            <a:cxnSpLocks/>
          </p:cNvCxnSpPr>
          <p:nvPr/>
        </p:nvCxnSpPr>
        <p:spPr>
          <a:xfrm>
            <a:off x="6111086" y="4955991"/>
            <a:ext cx="4023360" cy="57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4B68FE4-9E1D-4113-9187-233126E3539F}"/>
              </a:ext>
            </a:extLst>
          </p:cNvPr>
          <p:cNvSpPr txBox="1"/>
          <p:nvPr/>
        </p:nvSpPr>
        <p:spPr>
          <a:xfrm>
            <a:off x="6934198" y="4351529"/>
            <a:ext cx="18026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One-way or </a:t>
            </a:r>
          </a:p>
          <a:p>
            <a:pPr algn="ctr"/>
            <a:r>
              <a:rPr lang="en-US" sz="1600"/>
              <a:t>two-way trust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CEFA2B-4269-40DC-8F2E-84725D11F04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488842" y="5160766"/>
            <a:ext cx="693333" cy="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034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0899254" y="404647"/>
            <a:ext cx="55002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workforce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Managed Microsoft AD in Org Management account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54" name="Graphic 53" descr="Simple AD resource icon for the AWS Directory Service service.">
            <a:extLst>
              <a:ext uri="{FF2B5EF4-FFF2-40B4-BE49-F238E27FC236}">
                <a16:creationId xmlns:a16="http://schemas.microsoft.com/office/drawing/2014/main" id="{E764AAEA-EE94-4AB3-ABD9-A0EE12F22B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0011" y="4498791"/>
            <a:ext cx="914400" cy="914400"/>
          </a:xfrm>
          <a:prstGeom prst="rect">
            <a:avLst/>
          </a:prstGeom>
        </p:spPr>
      </p:pic>
      <p:sp>
        <p:nvSpPr>
          <p:cNvPr id="55" name="TextBox 15">
            <a:extLst>
              <a:ext uri="{FF2B5EF4-FFF2-40B4-BE49-F238E27FC236}">
                <a16:creationId xmlns:a16="http://schemas.microsoft.com/office/drawing/2014/main" id="{92B85178-1535-4D0F-9D19-1000F3B084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5699" y="5428454"/>
            <a:ext cx="13430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Active Directory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Graphic 23" descr="Users resource icon for the General Icons category.">
            <a:extLst>
              <a:ext uri="{FF2B5EF4-FFF2-40B4-BE49-F238E27FC236}">
                <a16:creationId xmlns:a16="http://schemas.microsoft.com/office/drawing/2014/main" id="{548F8D8D-B3E7-49EE-AE17-2D1B6945D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 flipH="1">
            <a:off x="3249624" y="6308729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Box 40">
            <a:extLst>
              <a:ext uri="{FF2B5EF4-FFF2-40B4-BE49-F238E27FC236}">
                <a16:creationId xmlns:a16="http://schemas.microsoft.com/office/drawing/2014/main" id="{849CDE0A-C179-4790-A85B-3DEBE5F7A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0249" y="7253082"/>
            <a:ext cx="1073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Users and groups</a:t>
            </a:r>
          </a:p>
        </p:txBody>
      </p:sp>
      <p:grpSp>
        <p:nvGrpSpPr>
          <p:cNvPr id="20" name="Group 19" descr="Corporate data center group.">
            <a:extLst>
              <a:ext uri="{FF2B5EF4-FFF2-40B4-BE49-F238E27FC236}">
                <a16:creationId xmlns:a16="http://schemas.microsoft.com/office/drawing/2014/main" id="{17045B26-CA6B-4C48-AACE-4FB9BBF68CB5}"/>
              </a:ext>
            </a:extLst>
          </p:cNvPr>
          <p:cNvGrpSpPr/>
          <p:nvPr/>
        </p:nvGrpSpPr>
        <p:grpSpPr>
          <a:xfrm>
            <a:off x="2383826" y="3594527"/>
            <a:ext cx="4359874" cy="4635073"/>
            <a:chOff x="10036828" y="2618865"/>
            <a:chExt cx="4359874" cy="4635073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E45D5D1-F98A-4611-97FB-36A9F8D7F678}"/>
                </a:ext>
              </a:extLst>
            </p:cNvPr>
            <p:cNvSpPr/>
            <p:nvPr/>
          </p:nvSpPr>
          <p:spPr>
            <a:xfrm>
              <a:off x="10036828" y="2618865"/>
              <a:ext cx="4359874" cy="4635073"/>
            </a:xfrm>
            <a:prstGeom prst="rect">
              <a:avLst/>
            </a:prstGeom>
            <a:noFill/>
            <a:ln w="15875">
              <a:solidFill>
                <a:srgbClr val="7D89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Corporate 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data center</a:t>
              </a:r>
            </a:p>
          </p:txBody>
        </p:sp>
        <p:pic>
          <p:nvPicPr>
            <p:cNvPr id="22" name="Graphic 21" descr="Corporate data center group icon. ">
              <a:extLst>
                <a:ext uri="{FF2B5EF4-FFF2-40B4-BE49-F238E27FC236}">
                  <a16:creationId xmlns:a16="http://schemas.microsoft.com/office/drawing/2014/main" id="{7567FFA2-E14A-4166-B436-167AA0236F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10036828" y="2618865"/>
              <a:ext cx="381000" cy="381000"/>
            </a:xfrm>
            <a:prstGeom prst="rect">
              <a:avLst/>
            </a:prstGeom>
          </p:spPr>
        </p:pic>
      </p:grpSp>
      <p:pic>
        <p:nvPicPr>
          <p:cNvPr id="23" name="Graphic 22" descr="Client resource icon for the General Icons category.">
            <a:extLst>
              <a:ext uri="{FF2B5EF4-FFF2-40B4-BE49-F238E27FC236}">
                <a16:creationId xmlns:a16="http://schemas.microsoft.com/office/drawing/2014/main" id="{B404CDAF-3DF4-4915-A6B2-533357088A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249624" y="4498791"/>
            <a:ext cx="914400" cy="914400"/>
          </a:xfrm>
          <a:prstGeom prst="rect">
            <a:avLst/>
          </a:prstGeom>
        </p:spPr>
      </p:pic>
      <p:sp>
        <p:nvSpPr>
          <p:cNvPr id="24" name="TextBox 25">
            <a:extLst>
              <a:ext uri="{FF2B5EF4-FFF2-40B4-BE49-F238E27FC236}">
                <a16:creationId xmlns:a16="http://schemas.microsoft.com/office/drawing/2014/main" id="{44773A74-F57E-4B47-8E6F-5598CBEF7C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0249" y="5428454"/>
            <a:ext cx="10731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Computers</a:t>
            </a:r>
          </a:p>
        </p:txBody>
      </p:sp>
      <p:pic>
        <p:nvPicPr>
          <p:cNvPr id="25" name="Graphic 24" descr="Server resource icon for the General Icons category.">
            <a:extLst>
              <a:ext uri="{FF2B5EF4-FFF2-40B4-BE49-F238E27FC236}">
                <a16:creationId xmlns:a16="http://schemas.microsoft.com/office/drawing/2014/main" id="{1B260A3B-382B-4FBF-96D3-9621DC35649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130011" y="6308729"/>
            <a:ext cx="914400" cy="914400"/>
          </a:xfrm>
          <a:prstGeom prst="rect">
            <a:avLst/>
          </a:prstGeom>
        </p:spPr>
      </p:pic>
      <p:sp>
        <p:nvSpPr>
          <p:cNvPr id="28" name="TextBox 38">
            <a:extLst>
              <a:ext uri="{FF2B5EF4-FFF2-40B4-BE49-F238E27FC236}">
                <a16:creationId xmlns:a16="http://schemas.microsoft.com/office/drawing/2014/main" id="{E0CA5100-F59B-4DA2-98B1-200CCD27E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1430" y="7345415"/>
            <a:ext cx="10715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Servers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1409F47-5E73-4A26-BC78-ECECADAE40F8}"/>
              </a:ext>
            </a:extLst>
          </p:cNvPr>
          <p:cNvSpPr/>
          <p:nvPr/>
        </p:nvSpPr>
        <p:spPr>
          <a:xfrm>
            <a:off x="8909344" y="3594527"/>
            <a:ext cx="3358856" cy="3044398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63681C8-27F2-4DD4-9742-7BB845126E56}"/>
              </a:ext>
            </a:extLst>
          </p:cNvPr>
          <p:cNvSpPr txBox="1"/>
          <p:nvPr/>
        </p:nvSpPr>
        <p:spPr>
          <a:xfrm>
            <a:off x="9477666" y="3682109"/>
            <a:ext cx="1738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Org Management</a:t>
            </a:r>
          </a:p>
          <a:p>
            <a:r>
              <a:rPr lang="en-US" sz="1400"/>
              <a:t>account</a:t>
            </a:r>
            <a:endParaRPr lang="en-US" sz="1400" dirty="0"/>
          </a:p>
        </p:txBody>
      </p:sp>
      <p:pic>
        <p:nvPicPr>
          <p:cNvPr id="33" name="Graphic 32" descr="AWS Managed Microsoft AD resource icon for the AWS Directory Service service.">
            <a:extLst>
              <a:ext uri="{FF2B5EF4-FFF2-40B4-BE49-F238E27FC236}">
                <a16:creationId xmlns:a16="http://schemas.microsoft.com/office/drawing/2014/main" id="{9010F81E-9D9E-474D-8B1C-B479F8DC1AA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087408" y="4498848"/>
            <a:ext cx="914400" cy="914400"/>
          </a:xfrm>
          <a:prstGeom prst="rect">
            <a:avLst/>
          </a:prstGeom>
        </p:spPr>
      </p:pic>
      <p:sp>
        <p:nvSpPr>
          <p:cNvPr id="34" name="TextBox 18">
            <a:extLst>
              <a:ext uri="{FF2B5EF4-FFF2-40B4-BE49-F238E27FC236}">
                <a16:creationId xmlns:a16="http://schemas.microsoft.com/office/drawing/2014/main" id="{2DCBEC6C-9969-4AC3-87D1-FF8A19BD7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73096" y="5431536"/>
            <a:ext cx="13430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Managed</a:t>
            </a:r>
            <a:b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Microsoft AD</a:t>
            </a:r>
          </a:p>
        </p:txBody>
      </p:sp>
      <p:cxnSp>
        <p:nvCxnSpPr>
          <p:cNvPr id="35" name="Straight Arrow Connector 34" descr="Right pointing horizontal arrow.">
            <a:extLst>
              <a:ext uri="{FF2B5EF4-FFF2-40B4-BE49-F238E27FC236}">
                <a16:creationId xmlns:a16="http://schemas.microsoft.com/office/drawing/2014/main" id="{B5862562-6F55-49B1-816E-F19295D6A8D3}"/>
              </a:ext>
            </a:extLst>
          </p:cNvPr>
          <p:cNvCxnSpPr>
            <a:cxnSpLocks/>
          </p:cNvCxnSpPr>
          <p:nvPr/>
        </p:nvCxnSpPr>
        <p:spPr>
          <a:xfrm>
            <a:off x="6111086" y="4955991"/>
            <a:ext cx="4023360" cy="57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4B68FE4-9E1D-4113-9187-233126E3539F}"/>
              </a:ext>
            </a:extLst>
          </p:cNvPr>
          <p:cNvSpPr txBox="1"/>
          <p:nvPr/>
        </p:nvSpPr>
        <p:spPr>
          <a:xfrm>
            <a:off x="6934198" y="4351529"/>
            <a:ext cx="18026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One-way or </a:t>
            </a:r>
          </a:p>
          <a:p>
            <a:pPr algn="ctr"/>
            <a:r>
              <a:rPr lang="en-US" sz="1600"/>
              <a:t>two-way trust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CEFA2B-4269-40DC-8F2E-84725D11F04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488842" y="5160766"/>
            <a:ext cx="693333" cy="760000"/>
          </a:xfrm>
          <a:prstGeom prst="rect">
            <a:avLst/>
          </a:prstGeom>
        </p:spPr>
      </p:pic>
      <p:pic>
        <p:nvPicPr>
          <p:cNvPr id="27" name="Graphic 26" descr="Management account resource icon for the AWS Organizations service">
            <a:extLst>
              <a:ext uri="{FF2B5EF4-FFF2-40B4-BE49-F238E27FC236}">
                <a16:creationId xmlns:a16="http://schemas.microsoft.com/office/drawing/2014/main" id="{D1CC28E3-D367-46BF-9848-154A5BFD829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9020466" y="3715119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738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0899254" y="404647"/>
            <a:ext cx="55002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machine-to-machine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EC2 instance profiles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E2AFEC9-1BCB-4470-9652-86136258072A}"/>
              </a:ext>
            </a:extLst>
          </p:cNvPr>
          <p:cNvSpPr/>
          <p:nvPr/>
        </p:nvSpPr>
        <p:spPr>
          <a:xfrm>
            <a:off x="5588648" y="3808688"/>
            <a:ext cx="3191614" cy="2640155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20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3823237-FBE4-4E13-B182-828DAA5A38E8}"/>
              </a:ext>
            </a:extLst>
          </p:cNvPr>
          <p:cNvSpPr/>
          <p:nvPr/>
        </p:nvSpPr>
        <p:spPr>
          <a:xfrm>
            <a:off x="2688753" y="2327385"/>
            <a:ext cx="10123168" cy="6125444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6E193CC-C3F4-4297-9765-591CE8C0C0C1}"/>
              </a:ext>
            </a:extLst>
          </p:cNvPr>
          <p:cNvGrpSpPr/>
          <p:nvPr/>
        </p:nvGrpSpPr>
        <p:grpSpPr>
          <a:xfrm>
            <a:off x="3870529" y="2446122"/>
            <a:ext cx="1134104" cy="616063"/>
            <a:chOff x="2248016" y="1915634"/>
            <a:chExt cx="1134104" cy="61606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293E036-E6EF-4E26-A05F-9F1D7420D09C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898F4DE1-462B-4FBE-AE93-1240DF620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3951DC-DCA6-4026-95E6-709784F86126}"/>
              </a:ext>
            </a:extLst>
          </p:cNvPr>
          <p:cNvGrpSpPr/>
          <p:nvPr/>
        </p:nvGrpSpPr>
        <p:grpSpPr>
          <a:xfrm>
            <a:off x="4704287" y="2356829"/>
            <a:ext cx="644414" cy="569276"/>
            <a:chOff x="10297579" y="5276566"/>
            <a:chExt cx="644414" cy="56927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3EC2450-BCDA-4652-BEB8-419CBEA91E02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1FD891F8-7C6B-4522-A121-5195B7CBC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13B9941-F428-4AC4-8EAD-DFE7F5D26BB4}"/>
              </a:ext>
            </a:extLst>
          </p:cNvPr>
          <p:cNvCxnSpPr/>
          <p:nvPr/>
        </p:nvCxnSpPr>
        <p:spPr>
          <a:xfrm>
            <a:off x="5314922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2B99719-FF90-4FB8-9F2C-7FCA1620171D}"/>
              </a:ext>
            </a:extLst>
          </p:cNvPr>
          <p:cNvCxnSpPr/>
          <p:nvPr/>
        </p:nvCxnSpPr>
        <p:spPr>
          <a:xfrm>
            <a:off x="4056129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F5D9CA1-ED0C-4768-A8B9-1C3A4F5402EC}"/>
              </a:ext>
            </a:extLst>
          </p:cNvPr>
          <p:cNvSpPr txBox="1"/>
          <p:nvPr/>
        </p:nvSpPr>
        <p:spPr>
          <a:xfrm>
            <a:off x="3293373" y="1670282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Workloads</a:t>
            </a: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2A75288E-DFFA-49F7-9CD2-6AA01E74C0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588645" y="3808690"/>
            <a:ext cx="381000" cy="381000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2649BB75-90DE-41EA-8549-BB53A08A6233}"/>
              </a:ext>
            </a:extLst>
          </p:cNvPr>
          <p:cNvGrpSpPr/>
          <p:nvPr/>
        </p:nvGrpSpPr>
        <p:grpSpPr>
          <a:xfrm>
            <a:off x="2755558" y="2429397"/>
            <a:ext cx="1364961" cy="965410"/>
            <a:chOff x="1523478" y="1290107"/>
            <a:chExt cx="1364961" cy="965410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55BBB87-C446-4229-94B8-F72FF1C1626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57" name="Graphic 7">
              <a:extLst>
                <a:ext uri="{FF2B5EF4-FFF2-40B4-BE49-F238E27FC236}">
                  <a16:creationId xmlns:a16="http://schemas.microsoft.com/office/drawing/2014/main" id="{CD0D6CDA-8EA4-4168-8580-1C32582A8B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18E68A5-A334-40E2-A680-72EEADDC02BF}"/>
              </a:ext>
            </a:extLst>
          </p:cNvPr>
          <p:cNvGrpSpPr/>
          <p:nvPr/>
        </p:nvGrpSpPr>
        <p:grpSpPr>
          <a:xfrm>
            <a:off x="6119937" y="4415756"/>
            <a:ext cx="1765300" cy="1480807"/>
            <a:chOff x="1423757" y="4362479"/>
            <a:chExt cx="1765300" cy="148080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43D1617-E8A1-4780-8213-2099092735A1}"/>
                </a:ext>
              </a:extLst>
            </p:cNvPr>
            <p:cNvSpPr txBox="1"/>
            <p:nvPr/>
          </p:nvSpPr>
          <p:spPr>
            <a:xfrm>
              <a:off x="1613654" y="5428043"/>
              <a:ext cx="15133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EC2 instance</a:t>
              </a:r>
              <a:endParaRPr lang="en-US" sz="1200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E777ADF-D265-443E-8918-90A93FC4989B}"/>
                </a:ext>
              </a:extLst>
            </p:cNvPr>
            <p:cNvSpPr/>
            <p:nvPr/>
          </p:nvSpPr>
          <p:spPr>
            <a:xfrm>
              <a:off x="1423757" y="4362479"/>
              <a:ext cx="1765300" cy="1480807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>
                <a:defRPr/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81" name="Graphic 80">
              <a:extLst>
                <a:ext uri="{FF2B5EF4-FFF2-40B4-BE49-F238E27FC236}">
                  <a16:creationId xmlns:a16="http://schemas.microsoft.com/office/drawing/2014/main" id="{F49D2FB9-BDAC-47C0-9833-BC1B5E62D0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1423757" y="4362481"/>
              <a:ext cx="381000" cy="381000"/>
            </a:xfrm>
            <a:prstGeom prst="rect">
              <a:avLst/>
            </a:prstGeom>
          </p:spPr>
        </p:pic>
      </p:grpSp>
      <p:pic>
        <p:nvPicPr>
          <p:cNvPr id="84" name="Graphic 17">
            <a:extLst>
              <a:ext uri="{FF2B5EF4-FFF2-40B4-BE49-F238E27FC236}">
                <a16:creationId xmlns:a16="http://schemas.microsoft.com/office/drawing/2014/main" id="{B94ED32C-C4B4-4A1F-8527-00D810739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751742" y="1596017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" name="Graphic 113" descr="Instance instance icon for the Amazon EC2 service.">
            <a:extLst>
              <a:ext uri="{FF2B5EF4-FFF2-40B4-BE49-F238E27FC236}">
                <a16:creationId xmlns:a16="http://schemas.microsoft.com/office/drawing/2014/main" id="{364E57CB-6BAB-4664-93C2-EF920370983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701673" y="4797641"/>
            <a:ext cx="685800" cy="685800"/>
          </a:xfrm>
          <a:prstGeom prst="rect">
            <a:avLst/>
          </a:prstGeom>
        </p:spPr>
      </p:pic>
      <p:pic>
        <p:nvPicPr>
          <p:cNvPr id="115" name="Graphic 19" descr="AWS Identity and Access Management (IAM) service icon.">
            <a:extLst>
              <a:ext uri="{FF2B5EF4-FFF2-40B4-BE49-F238E27FC236}">
                <a16:creationId xmlns:a16="http://schemas.microsoft.com/office/drawing/2014/main" id="{FBB27EE0-6AA6-43EC-97B5-780255F9D8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6685487" y="687211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" name="TextBox 12">
            <a:extLst>
              <a:ext uri="{FF2B5EF4-FFF2-40B4-BE49-F238E27FC236}">
                <a16:creationId xmlns:a16="http://schemas.microsoft.com/office/drawing/2014/main" id="{598F54A4-0B8F-4F9A-9C14-F9F223A404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5183" y="7653160"/>
            <a:ext cx="6826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IAM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117" name="Graphic 116" descr="Temporary security credential resource icon for the IAM service.">
            <a:extLst>
              <a:ext uri="{FF2B5EF4-FFF2-40B4-BE49-F238E27FC236}">
                <a16:creationId xmlns:a16="http://schemas.microsoft.com/office/drawing/2014/main" id="{DB5EC69D-040F-4EFF-93F9-7145FB826E6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026598" y="5679018"/>
            <a:ext cx="457200" cy="457200"/>
          </a:xfrm>
          <a:prstGeom prst="rect">
            <a:avLst/>
          </a:prstGeom>
        </p:spPr>
      </p:pic>
      <p:sp>
        <p:nvSpPr>
          <p:cNvPr id="118" name="TextBox 27">
            <a:extLst>
              <a:ext uri="{FF2B5EF4-FFF2-40B4-BE49-F238E27FC236}">
                <a16:creationId xmlns:a16="http://schemas.microsoft.com/office/drawing/2014/main" id="{8B97D64A-DB16-495C-800C-B06ED83793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3454" y="6129447"/>
            <a:ext cx="14938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Temporary role </a:t>
            </a:r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credential</a:t>
            </a:r>
          </a:p>
        </p:txBody>
      </p:sp>
      <p:pic>
        <p:nvPicPr>
          <p:cNvPr id="119" name="Graphic 118" descr="Bucket with objects resource icon for the Amazon S3 service.">
            <a:extLst>
              <a:ext uri="{FF2B5EF4-FFF2-40B4-BE49-F238E27FC236}">
                <a16:creationId xmlns:a16="http://schemas.microsoft.com/office/drawing/2014/main" id="{B6EF578E-91BE-4067-A19F-9C6A9830970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1586201" y="4892369"/>
            <a:ext cx="457200" cy="457200"/>
          </a:xfrm>
          <a:prstGeom prst="rect">
            <a:avLst/>
          </a:prstGeom>
        </p:spPr>
      </p:pic>
      <p:sp>
        <p:nvSpPr>
          <p:cNvPr id="120" name="TextBox 20">
            <a:extLst>
              <a:ext uri="{FF2B5EF4-FFF2-40B4-BE49-F238E27FC236}">
                <a16:creationId xmlns:a16="http://schemas.microsoft.com/office/drawing/2014/main" id="{C2BAE829-B034-4413-B6EE-7DFE6F0843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70076" y="5361383"/>
            <a:ext cx="12906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S3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data bucket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TextBox 25">
            <a:extLst>
              <a:ext uri="{FF2B5EF4-FFF2-40B4-BE49-F238E27FC236}">
                <a16:creationId xmlns:a16="http://schemas.microsoft.com/office/drawing/2014/main" id="{00520D50-B85D-41ED-9AF9-1AD98F7093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36731" y="5361383"/>
            <a:ext cx="110439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S3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endpoint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123" name="Graphic 29">
            <a:extLst>
              <a:ext uri="{FF2B5EF4-FFF2-40B4-BE49-F238E27FC236}">
                <a16:creationId xmlns:a16="http://schemas.microsoft.com/office/drawing/2014/main" id="{BAC7164A-BB37-4150-A7A9-8450B19FF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885" y="4892369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24" name="Graphic 123" descr="Temporary security credential resource icon for the IAM service.">
            <a:extLst>
              <a:ext uri="{FF2B5EF4-FFF2-40B4-BE49-F238E27FC236}">
                <a16:creationId xmlns:a16="http://schemas.microsoft.com/office/drawing/2014/main" id="{1650ADCF-313B-40B9-84EF-4BF191E4133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0072543" y="4892369"/>
            <a:ext cx="457200" cy="457200"/>
          </a:xfrm>
          <a:prstGeom prst="rect">
            <a:avLst/>
          </a:prstGeom>
        </p:spPr>
      </p:pic>
      <p:sp>
        <p:nvSpPr>
          <p:cNvPr id="125" name="TextBox 27">
            <a:extLst>
              <a:ext uri="{FF2B5EF4-FFF2-40B4-BE49-F238E27FC236}">
                <a16:creationId xmlns:a16="http://schemas.microsoft.com/office/drawing/2014/main" id="{C5E94904-4BD5-497F-BEC1-8036C56544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4243" y="5361383"/>
            <a:ext cx="14938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Temporary role </a:t>
            </a:r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credential</a:t>
            </a:r>
          </a:p>
        </p:txBody>
      </p:sp>
      <p:cxnSp>
        <p:nvCxnSpPr>
          <p:cNvPr id="126" name="Straight Arrow Connector 125" descr="Right pointing horizontal arrow.">
            <a:extLst>
              <a:ext uri="{FF2B5EF4-FFF2-40B4-BE49-F238E27FC236}">
                <a16:creationId xmlns:a16="http://schemas.microsoft.com/office/drawing/2014/main" id="{2694987A-895F-4054-ACA3-4C5EA79FDD6B}"/>
              </a:ext>
            </a:extLst>
          </p:cNvPr>
          <p:cNvCxnSpPr>
            <a:cxnSpLocks/>
            <a:stCxn id="123" idx="3"/>
            <a:endCxn id="124" idx="1"/>
          </p:cNvCxnSpPr>
          <p:nvPr/>
        </p:nvCxnSpPr>
        <p:spPr>
          <a:xfrm>
            <a:off x="9016085" y="5120969"/>
            <a:ext cx="1005840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 descr="Right pointing horizontal arrow.">
            <a:extLst>
              <a:ext uri="{FF2B5EF4-FFF2-40B4-BE49-F238E27FC236}">
                <a16:creationId xmlns:a16="http://schemas.microsoft.com/office/drawing/2014/main" id="{242C20F5-67A5-47E3-88EC-846D24D48496}"/>
              </a:ext>
            </a:extLst>
          </p:cNvPr>
          <p:cNvCxnSpPr>
            <a:cxnSpLocks/>
          </p:cNvCxnSpPr>
          <p:nvPr/>
        </p:nvCxnSpPr>
        <p:spPr>
          <a:xfrm>
            <a:off x="10559135" y="5120969"/>
            <a:ext cx="1005840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 descr="Right pointing horizontal arrow.">
            <a:extLst>
              <a:ext uri="{FF2B5EF4-FFF2-40B4-BE49-F238E27FC236}">
                <a16:creationId xmlns:a16="http://schemas.microsoft.com/office/drawing/2014/main" id="{91C3427C-783C-4974-953A-B18CE48B165C}"/>
              </a:ext>
            </a:extLst>
          </p:cNvPr>
          <p:cNvCxnSpPr>
            <a:cxnSpLocks/>
          </p:cNvCxnSpPr>
          <p:nvPr/>
        </p:nvCxnSpPr>
        <p:spPr>
          <a:xfrm>
            <a:off x="7066487" y="5755947"/>
            <a:ext cx="0" cy="109728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Freeform 59" descr="Ninety degree arrow pointing up to the right.">
            <a:extLst>
              <a:ext uri="{FF2B5EF4-FFF2-40B4-BE49-F238E27FC236}">
                <a16:creationId xmlns:a16="http://schemas.microsoft.com/office/drawing/2014/main" id="{287F656C-34A6-48AF-9121-3A1E8D8C2F52}"/>
              </a:ext>
            </a:extLst>
          </p:cNvPr>
          <p:cNvSpPr/>
          <p:nvPr/>
        </p:nvSpPr>
        <p:spPr>
          <a:xfrm flipH="1">
            <a:off x="4260547" y="5117686"/>
            <a:ext cx="2420515" cy="519834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0" name="Freeform 61" descr="Ninety degree arrow pointing down to the right.">
            <a:extLst>
              <a:ext uri="{FF2B5EF4-FFF2-40B4-BE49-F238E27FC236}">
                <a16:creationId xmlns:a16="http://schemas.microsoft.com/office/drawing/2014/main" id="{21F2F31F-7F1A-4BC4-9617-44297E828E9C}"/>
              </a:ext>
            </a:extLst>
          </p:cNvPr>
          <p:cNvSpPr/>
          <p:nvPr/>
        </p:nvSpPr>
        <p:spPr>
          <a:xfrm flipH="1" flipV="1">
            <a:off x="4257668" y="6618246"/>
            <a:ext cx="2420513" cy="638706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C1FF447C-76A0-4E01-BE83-E92CB0580AD0}"/>
              </a:ext>
            </a:extLst>
          </p:cNvPr>
          <p:cNvSpPr>
            <a:spLocks noChangeAspect="1"/>
          </p:cNvSpPr>
          <p:nvPr/>
        </p:nvSpPr>
        <p:spPr bwMode="auto">
          <a:xfrm>
            <a:off x="6673403" y="6015832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42F2B2C7-68C9-4C29-9830-D2B19E93652A}"/>
              </a:ext>
            </a:extLst>
          </p:cNvPr>
          <p:cNvSpPr>
            <a:spLocks noChangeAspect="1"/>
          </p:cNvSpPr>
          <p:nvPr/>
        </p:nvSpPr>
        <p:spPr bwMode="auto">
          <a:xfrm>
            <a:off x="3493107" y="5731971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F601224B-8411-47EF-80AD-90E13EA31309}"/>
              </a:ext>
            </a:extLst>
          </p:cNvPr>
          <p:cNvSpPr>
            <a:spLocks noChangeAspect="1"/>
          </p:cNvSpPr>
          <p:nvPr/>
        </p:nvSpPr>
        <p:spPr bwMode="auto">
          <a:xfrm>
            <a:off x="10146568" y="4453743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134" name="Straight Arrow Connector 133" descr="Right pointing horizontal arrow.">
            <a:extLst>
              <a:ext uri="{FF2B5EF4-FFF2-40B4-BE49-F238E27FC236}">
                <a16:creationId xmlns:a16="http://schemas.microsoft.com/office/drawing/2014/main" id="{50C431F2-C535-44C5-98A2-778A5EBF9D24}"/>
              </a:ext>
            </a:extLst>
          </p:cNvPr>
          <p:cNvCxnSpPr>
            <a:cxnSpLocks/>
          </p:cNvCxnSpPr>
          <p:nvPr/>
        </p:nvCxnSpPr>
        <p:spPr>
          <a:xfrm>
            <a:off x="7417445" y="5117686"/>
            <a:ext cx="1097280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4855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0899254" y="404647"/>
            <a:ext cx="55002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machine-to-machine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Cognito client credentials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E2AFEC9-1BCB-4470-9652-86136258072A}"/>
              </a:ext>
            </a:extLst>
          </p:cNvPr>
          <p:cNvSpPr/>
          <p:nvPr/>
        </p:nvSpPr>
        <p:spPr>
          <a:xfrm>
            <a:off x="3693173" y="3808688"/>
            <a:ext cx="2879077" cy="5087657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20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3823237-FBE4-4E13-B182-828DAA5A38E8}"/>
              </a:ext>
            </a:extLst>
          </p:cNvPr>
          <p:cNvSpPr/>
          <p:nvPr/>
        </p:nvSpPr>
        <p:spPr>
          <a:xfrm>
            <a:off x="2688753" y="2327385"/>
            <a:ext cx="8055447" cy="7369065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6E193CC-C3F4-4297-9765-591CE8C0C0C1}"/>
              </a:ext>
            </a:extLst>
          </p:cNvPr>
          <p:cNvGrpSpPr/>
          <p:nvPr/>
        </p:nvGrpSpPr>
        <p:grpSpPr>
          <a:xfrm>
            <a:off x="3870529" y="2446122"/>
            <a:ext cx="1134104" cy="616063"/>
            <a:chOff x="2248016" y="1915634"/>
            <a:chExt cx="1134104" cy="61606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293E036-E6EF-4E26-A05F-9F1D7420D09C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898F4DE1-462B-4FBE-AE93-1240DF620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3951DC-DCA6-4026-95E6-709784F86126}"/>
              </a:ext>
            </a:extLst>
          </p:cNvPr>
          <p:cNvGrpSpPr/>
          <p:nvPr/>
        </p:nvGrpSpPr>
        <p:grpSpPr>
          <a:xfrm>
            <a:off x="4704287" y="2356829"/>
            <a:ext cx="644414" cy="569276"/>
            <a:chOff x="10297579" y="5276566"/>
            <a:chExt cx="644414" cy="56927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3EC2450-BCDA-4652-BEB8-419CBEA91E02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1FD891F8-7C6B-4522-A121-5195B7CBC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13B9941-F428-4AC4-8EAD-DFE7F5D26BB4}"/>
              </a:ext>
            </a:extLst>
          </p:cNvPr>
          <p:cNvCxnSpPr/>
          <p:nvPr/>
        </p:nvCxnSpPr>
        <p:spPr>
          <a:xfrm>
            <a:off x="5314922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2B99719-FF90-4FB8-9F2C-7FCA1620171D}"/>
              </a:ext>
            </a:extLst>
          </p:cNvPr>
          <p:cNvCxnSpPr/>
          <p:nvPr/>
        </p:nvCxnSpPr>
        <p:spPr>
          <a:xfrm>
            <a:off x="4056129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F5D9CA1-ED0C-4768-A8B9-1C3A4F5402EC}"/>
              </a:ext>
            </a:extLst>
          </p:cNvPr>
          <p:cNvSpPr txBox="1"/>
          <p:nvPr/>
        </p:nvSpPr>
        <p:spPr>
          <a:xfrm>
            <a:off x="3293373" y="1670282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Workloads</a:t>
            </a: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2A75288E-DFFA-49F7-9CD2-6AA01E74C0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693170" y="3808690"/>
            <a:ext cx="381000" cy="381000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2649BB75-90DE-41EA-8549-BB53A08A6233}"/>
              </a:ext>
            </a:extLst>
          </p:cNvPr>
          <p:cNvGrpSpPr/>
          <p:nvPr/>
        </p:nvGrpSpPr>
        <p:grpSpPr>
          <a:xfrm>
            <a:off x="2755558" y="2429397"/>
            <a:ext cx="1364961" cy="965410"/>
            <a:chOff x="1523478" y="1290107"/>
            <a:chExt cx="1364961" cy="965410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55BBB87-C446-4229-94B8-F72FF1C1626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57" name="Graphic 7">
              <a:extLst>
                <a:ext uri="{FF2B5EF4-FFF2-40B4-BE49-F238E27FC236}">
                  <a16:creationId xmlns:a16="http://schemas.microsoft.com/office/drawing/2014/main" id="{CD0D6CDA-8EA4-4168-8580-1C32582A8B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18E68A5-A334-40E2-A680-72EEADDC02BF}"/>
              </a:ext>
            </a:extLst>
          </p:cNvPr>
          <p:cNvGrpSpPr/>
          <p:nvPr/>
        </p:nvGrpSpPr>
        <p:grpSpPr>
          <a:xfrm>
            <a:off x="4224462" y="4415756"/>
            <a:ext cx="1765300" cy="1480807"/>
            <a:chOff x="1423757" y="4362479"/>
            <a:chExt cx="1765300" cy="148080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43D1617-E8A1-4780-8213-2099092735A1}"/>
                </a:ext>
              </a:extLst>
            </p:cNvPr>
            <p:cNvSpPr txBox="1"/>
            <p:nvPr/>
          </p:nvSpPr>
          <p:spPr>
            <a:xfrm>
              <a:off x="1613654" y="5428043"/>
              <a:ext cx="15133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 Client</a:t>
              </a:r>
              <a:endParaRPr lang="en-US" sz="1200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E777ADF-D265-443E-8918-90A93FC4989B}"/>
                </a:ext>
              </a:extLst>
            </p:cNvPr>
            <p:cNvSpPr/>
            <p:nvPr/>
          </p:nvSpPr>
          <p:spPr>
            <a:xfrm>
              <a:off x="1423757" y="4362479"/>
              <a:ext cx="1765300" cy="1480807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>
                <a:defRPr/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81" name="Graphic 80">
              <a:extLst>
                <a:ext uri="{FF2B5EF4-FFF2-40B4-BE49-F238E27FC236}">
                  <a16:creationId xmlns:a16="http://schemas.microsoft.com/office/drawing/2014/main" id="{F49D2FB9-BDAC-47C0-9833-BC1B5E62D0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1423757" y="4362481"/>
              <a:ext cx="381000" cy="381000"/>
            </a:xfrm>
            <a:prstGeom prst="rect">
              <a:avLst/>
            </a:prstGeom>
          </p:spPr>
        </p:pic>
      </p:grpSp>
      <p:pic>
        <p:nvPicPr>
          <p:cNvPr id="84" name="Graphic 17">
            <a:extLst>
              <a:ext uri="{FF2B5EF4-FFF2-40B4-BE49-F238E27FC236}">
                <a16:creationId xmlns:a16="http://schemas.microsoft.com/office/drawing/2014/main" id="{B94ED32C-C4B4-4A1F-8527-00D810739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751742" y="1596017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" name="Graphic 113" descr="Instance instance icon for the Amazon EC2 service.">
            <a:extLst>
              <a:ext uri="{FF2B5EF4-FFF2-40B4-BE49-F238E27FC236}">
                <a16:creationId xmlns:a16="http://schemas.microsoft.com/office/drawing/2014/main" id="{364E57CB-6BAB-4664-93C2-EF920370983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806198" y="4797641"/>
            <a:ext cx="685800" cy="685800"/>
          </a:xfrm>
          <a:prstGeom prst="rect">
            <a:avLst/>
          </a:prstGeom>
        </p:spPr>
      </p:pic>
      <p:cxnSp>
        <p:nvCxnSpPr>
          <p:cNvPr id="128" name="Straight Arrow Connector 127" descr="Right pointing horizontal arrow.">
            <a:extLst>
              <a:ext uri="{FF2B5EF4-FFF2-40B4-BE49-F238E27FC236}">
                <a16:creationId xmlns:a16="http://schemas.microsoft.com/office/drawing/2014/main" id="{91C3427C-783C-4974-953A-B18CE48B165C}"/>
              </a:ext>
            </a:extLst>
          </p:cNvPr>
          <p:cNvCxnSpPr>
            <a:cxnSpLocks/>
          </p:cNvCxnSpPr>
          <p:nvPr/>
        </p:nvCxnSpPr>
        <p:spPr>
          <a:xfrm>
            <a:off x="5009087" y="5765890"/>
            <a:ext cx="0" cy="128016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Oval 130">
            <a:extLst>
              <a:ext uri="{FF2B5EF4-FFF2-40B4-BE49-F238E27FC236}">
                <a16:creationId xmlns:a16="http://schemas.microsoft.com/office/drawing/2014/main" id="{C1FF447C-76A0-4E01-BE83-E92CB0580AD0}"/>
              </a:ext>
            </a:extLst>
          </p:cNvPr>
          <p:cNvSpPr>
            <a:spLocks noChangeAspect="1"/>
          </p:cNvSpPr>
          <p:nvPr/>
        </p:nvSpPr>
        <p:spPr bwMode="auto">
          <a:xfrm>
            <a:off x="6702814" y="4632166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42F2B2C7-68C9-4C29-9830-D2B19E93652A}"/>
              </a:ext>
            </a:extLst>
          </p:cNvPr>
          <p:cNvSpPr>
            <a:spLocks noChangeAspect="1"/>
          </p:cNvSpPr>
          <p:nvPr/>
        </p:nvSpPr>
        <p:spPr bwMode="auto">
          <a:xfrm>
            <a:off x="6702814" y="5345920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F601224B-8411-47EF-80AD-90E13EA31309}"/>
              </a:ext>
            </a:extLst>
          </p:cNvPr>
          <p:cNvSpPr>
            <a:spLocks noChangeAspect="1"/>
          </p:cNvSpPr>
          <p:nvPr/>
        </p:nvSpPr>
        <p:spPr bwMode="auto">
          <a:xfrm>
            <a:off x="4021946" y="6300314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134" name="Straight Arrow Connector 133" descr="Right pointing horizontal arrow.">
            <a:extLst>
              <a:ext uri="{FF2B5EF4-FFF2-40B4-BE49-F238E27FC236}">
                <a16:creationId xmlns:a16="http://schemas.microsoft.com/office/drawing/2014/main" id="{50C431F2-C535-44C5-98A2-778A5EBF9D24}"/>
              </a:ext>
            </a:extLst>
          </p:cNvPr>
          <p:cNvCxnSpPr>
            <a:cxnSpLocks/>
          </p:cNvCxnSpPr>
          <p:nvPr/>
        </p:nvCxnSpPr>
        <p:spPr>
          <a:xfrm>
            <a:off x="5521970" y="5031961"/>
            <a:ext cx="3474720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A3038C6-A35E-4B71-BC7A-08A2575316EC}"/>
              </a:ext>
            </a:extLst>
          </p:cNvPr>
          <p:cNvGrpSpPr/>
          <p:nvPr/>
        </p:nvGrpSpPr>
        <p:grpSpPr>
          <a:xfrm>
            <a:off x="4224462" y="7065670"/>
            <a:ext cx="1765300" cy="1480807"/>
            <a:chOff x="1423757" y="4362479"/>
            <a:chExt cx="1765300" cy="1480807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99BFA64-1037-4583-AA74-9E5BA08525EF}"/>
                </a:ext>
              </a:extLst>
            </p:cNvPr>
            <p:cNvSpPr txBox="1"/>
            <p:nvPr/>
          </p:nvSpPr>
          <p:spPr>
            <a:xfrm>
              <a:off x="1613654" y="5428043"/>
              <a:ext cx="15133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Resource Server</a:t>
              </a:r>
              <a:endParaRPr lang="en-US" sz="1200" dirty="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FEB4D54-EAE2-4124-AB4A-3DF17F3B756C}"/>
                </a:ext>
              </a:extLst>
            </p:cNvPr>
            <p:cNvSpPr/>
            <p:nvPr/>
          </p:nvSpPr>
          <p:spPr>
            <a:xfrm>
              <a:off x="1423757" y="4362479"/>
              <a:ext cx="1765300" cy="1480807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>
                <a:defRPr/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54" name="Graphic 53">
              <a:extLst>
                <a:ext uri="{FF2B5EF4-FFF2-40B4-BE49-F238E27FC236}">
                  <a16:creationId xmlns:a16="http://schemas.microsoft.com/office/drawing/2014/main" id="{1B23E52D-7E53-4401-A0F0-001874E509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1423757" y="4362481"/>
              <a:ext cx="381000" cy="381000"/>
            </a:xfrm>
            <a:prstGeom prst="rect">
              <a:avLst/>
            </a:prstGeom>
          </p:spPr>
        </p:pic>
      </p:grpSp>
      <p:pic>
        <p:nvPicPr>
          <p:cNvPr id="55" name="Graphic 54" descr="Instance instance icon for the Amazon EC2 service.">
            <a:extLst>
              <a:ext uri="{FF2B5EF4-FFF2-40B4-BE49-F238E27FC236}">
                <a16:creationId xmlns:a16="http://schemas.microsoft.com/office/drawing/2014/main" id="{F5C497B5-3C9C-4234-9C17-04F205AE57E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806198" y="7447555"/>
            <a:ext cx="685800" cy="685800"/>
          </a:xfrm>
          <a:prstGeom prst="rect">
            <a:avLst/>
          </a:prstGeom>
        </p:spPr>
      </p:pic>
      <p:cxnSp>
        <p:nvCxnSpPr>
          <p:cNvPr id="58" name="Straight Arrow Connector 57" descr="Right pointing horizontal arrow.">
            <a:extLst>
              <a:ext uri="{FF2B5EF4-FFF2-40B4-BE49-F238E27FC236}">
                <a16:creationId xmlns:a16="http://schemas.microsoft.com/office/drawing/2014/main" id="{1669FBD8-C2EC-4288-855F-8E772E59DE81}"/>
              </a:ext>
            </a:extLst>
          </p:cNvPr>
          <p:cNvCxnSpPr>
            <a:cxnSpLocks/>
          </p:cNvCxnSpPr>
          <p:nvPr/>
        </p:nvCxnSpPr>
        <p:spPr>
          <a:xfrm>
            <a:off x="5361512" y="5756783"/>
            <a:ext cx="0" cy="128016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27E570DA-F652-4A46-B646-40AE294D56FA}"/>
              </a:ext>
            </a:extLst>
          </p:cNvPr>
          <p:cNvSpPr txBox="1"/>
          <p:nvPr/>
        </p:nvSpPr>
        <p:spPr>
          <a:xfrm>
            <a:off x="4208660" y="6234074"/>
            <a:ext cx="793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Access </a:t>
            </a:r>
          </a:p>
          <a:p>
            <a:pPr algn="r"/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token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43107F7-608C-4DC2-80D0-22625CDF7101}"/>
              </a:ext>
            </a:extLst>
          </p:cNvPr>
          <p:cNvSpPr txBox="1"/>
          <p:nvPr/>
        </p:nvSpPr>
        <p:spPr>
          <a:xfrm>
            <a:off x="5341721" y="6141741"/>
            <a:ext cx="1005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Return</a:t>
            </a:r>
          </a:p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requested</a:t>
            </a:r>
          </a:p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515F5C2-6DDD-49CF-8519-704F75A2F316}"/>
              </a:ext>
            </a:extLst>
          </p:cNvPr>
          <p:cNvSpPr txBox="1"/>
          <p:nvPr/>
        </p:nvSpPr>
        <p:spPr>
          <a:xfrm>
            <a:off x="7070394" y="4680272"/>
            <a:ext cx="19921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HTTP </a:t>
            </a:r>
            <a:r>
              <a:rPr lang="en-US" sz="1200">
                <a:latin typeface="Consolas" panose="020B0609020204030204" pitchFamily="49" charset="0"/>
                <a:cs typeface="Arial" panose="020B0604020202020204" pitchFamily="34" charset="0"/>
              </a:rPr>
              <a:t>/oauth2/token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970E83D-9FC2-4BF3-BBC5-34E92AA270C4}"/>
              </a:ext>
            </a:extLst>
          </p:cNvPr>
          <p:cNvSpPr txBox="1"/>
          <p:nvPr/>
        </p:nvSpPr>
        <p:spPr>
          <a:xfrm>
            <a:off x="7070394" y="5350480"/>
            <a:ext cx="19921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User pool access token</a:t>
            </a:r>
            <a:endParaRPr lang="en-US" sz="1200">
              <a:latin typeface="Consolas" panose="020B0609020204030204" pitchFamily="49" charset="0"/>
              <a:cs typeface="Arial" panose="020B0604020202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273C19A-52B9-45E1-BB9C-7B9E14D134CE}"/>
              </a:ext>
            </a:extLst>
          </p:cNvPr>
          <p:cNvSpPr txBox="1"/>
          <p:nvPr/>
        </p:nvSpPr>
        <p:spPr>
          <a:xfrm>
            <a:off x="7070394" y="7845711"/>
            <a:ext cx="19921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Access token verification</a:t>
            </a:r>
            <a:endParaRPr lang="en-US" sz="1200">
              <a:latin typeface="Consolas" panose="020B0609020204030204" pitchFamily="49" charset="0"/>
              <a:cs typeface="Arial" panose="020B0604020202020204" pitchFamily="34" charset="0"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A6ACD1E-6E1A-454A-BFA5-A43E2EC7840A}"/>
              </a:ext>
            </a:extLst>
          </p:cNvPr>
          <p:cNvSpPr>
            <a:spLocks noChangeAspect="1"/>
          </p:cNvSpPr>
          <p:nvPr/>
        </p:nvSpPr>
        <p:spPr bwMode="auto">
          <a:xfrm>
            <a:off x="6702814" y="7819618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5A823B4E-97A8-4105-88B8-40C964D3FD64}"/>
              </a:ext>
            </a:extLst>
          </p:cNvPr>
          <p:cNvSpPr>
            <a:spLocks noChangeAspect="1"/>
          </p:cNvSpPr>
          <p:nvPr/>
        </p:nvSpPr>
        <p:spPr bwMode="auto">
          <a:xfrm>
            <a:off x="6169533" y="6300314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pic>
        <p:nvPicPr>
          <p:cNvPr id="66" name="Graphic 17" descr="Amazon Cognito service icon.">
            <a:extLst>
              <a:ext uri="{FF2B5EF4-FFF2-40B4-BE49-F238E27FC236}">
                <a16:creationId xmlns:a16="http://schemas.microsoft.com/office/drawing/2014/main" id="{152FB88F-4ADF-4FAF-88A5-A84B299EA7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9053203" y="4755736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TextBox 11">
            <a:extLst>
              <a:ext uri="{FF2B5EF4-FFF2-40B4-BE49-F238E27FC236}">
                <a16:creationId xmlns:a16="http://schemas.microsoft.com/office/drawing/2014/main" id="{9026F208-A173-4C91-9D6F-C6901A4C8E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5614" y="5561964"/>
            <a:ext cx="140624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Cognito</a:t>
            </a:r>
          </a:p>
        </p:txBody>
      </p:sp>
      <p:cxnSp>
        <p:nvCxnSpPr>
          <p:cNvPr id="68" name="Straight Arrow Connector 67" descr="Right pointing horizontal arrow.">
            <a:extLst>
              <a:ext uri="{FF2B5EF4-FFF2-40B4-BE49-F238E27FC236}">
                <a16:creationId xmlns:a16="http://schemas.microsoft.com/office/drawing/2014/main" id="{6050BCEB-FFBC-4FD4-AA72-989F7D400828}"/>
              </a:ext>
            </a:extLst>
          </p:cNvPr>
          <p:cNvCxnSpPr>
            <a:cxnSpLocks/>
          </p:cNvCxnSpPr>
          <p:nvPr/>
        </p:nvCxnSpPr>
        <p:spPr>
          <a:xfrm>
            <a:off x="5529059" y="5279611"/>
            <a:ext cx="3474720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 descr="Right pointing horizontal arrow.">
            <a:extLst>
              <a:ext uri="{FF2B5EF4-FFF2-40B4-BE49-F238E27FC236}">
                <a16:creationId xmlns:a16="http://schemas.microsoft.com/office/drawing/2014/main" id="{574AB94B-EB76-4FE7-9517-5CD31DC306EB}"/>
              </a:ext>
            </a:extLst>
          </p:cNvPr>
          <p:cNvCxnSpPr>
            <a:cxnSpLocks/>
          </p:cNvCxnSpPr>
          <p:nvPr/>
        </p:nvCxnSpPr>
        <p:spPr>
          <a:xfrm>
            <a:off x="5529059" y="7768031"/>
            <a:ext cx="3474720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Graphic 17" descr="Amazon Cognito service icon.">
            <a:extLst>
              <a:ext uri="{FF2B5EF4-FFF2-40B4-BE49-F238E27FC236}">
                <a16:creationId xmlns:a16="http://schemas.microsoft.com/office/drawing/2014/main" id="{8B2B3BA2-7567-41C9-8351-5D5D134741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9062728" y="7394161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Box 11">
            <a:extLst>
              <a:ext uri="{FF2B5EF4-FFF2-40B4-BE49-F238E27FC236}">
                <a16:creationId xmlns:a16="http://schemas.microsoft.com/office/drawing/2014/main" id="{78493702-A1B7-4C27-B2AE-5AB3A92681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5139" y="8200389"/>
            <a:ext cx="140624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Cognito</a:t>
            </a:r>
          </a:p>
        </p:txBody>
      </p:sp>
    </p:spTree>
    <p:extLst>
      <p:ext uri="{BB962C8B-B14F-4D97-AF65-F5344CB8AC3E}">
        <p14:creationId xmlns:p14="http://schemas.microsoft.com/office/powerpoint/2010/main" val="372372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0899254" y="404647"/>
            <a:ext cx="5259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machine-to-machine identity management,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mTLS authentication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E2AFEC9-1BCB-4470-9652-86136258072A}"/>
              </a:ext>
            </a:extLst>
          </p:cNvPr>
          <p:cNvSpPr/>
          <p:nvPr/>
        </p:nvSpPr>
        <p:spPr>
          <a:xfrm>
            <a:off x="3212346" y="3671361"/>
            <a:ext cx="2850499" cy="2425748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20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3823237-FBE4-4E13-B182-828DAA5A38E8}"/>
              </a:ext>
            </a:extLst>
          </p:cNvPr>
          <p:cNvSpPr/>
          <p:nvPr/>
        </p:nvSpPr>
        <p:spPr>
          <a:xfrm>
            <a:off x="2688753" y="2327385"/>
            <a:ext cx="8950797" cy="6925430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6E193CC-C3F4-4297-9765-591CE8C0C0C1}"/>
              </a:ext>
            </a:extLst>
          </p:cNvPr>
          <p:cNvGrpSpPr/>
          <p:nvPr/>
        </p:nvGrpSpPr>
        <p:grpSpPr>
          <a:xfrm>
            <a:off x="3870529" y="2446122"/>
            <a:ext cx="1134104" cy="616063"/>
            <a:chOff x="2248016" y="1915634"/>
            <a:chExt cx="1134104" cy="61606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293E036-E6EF-4E26-A05F-9F1D7420D09C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898F4DE1-462B-4FBE-AE93-1240DF620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3951DC-DCA6-4026-95E6-709784F86126}"/>
              </a:ext>
            </a:extLst>
          </p:cNvPr>
          <p:cNvGrpSpPr/>
          <p:nvPr/>
        </p:nvGrpSpPr>
        <p:grpSpPr>
          <a:xfrm>
            <a:off x="4704287" y="2356829"/>
            <a:ext cx="644414" cy="569276"/>
            <a:chOff x="10297579" y="5276566"/>
            <a:chExt cx="644414" cy="56927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3EC2450-BCDA-4652-BEB8-419CBEA91E02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1FD891F8-7C6B-4522-A121-5195B7CBC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13B9941-F428-4AC4-8EAD-DFE7F5D26BB4}"/>
              </a:ext>
            </a:extLst>
          </p:cNvPr>
          <p:cNvCxnSpPr/>
          <p:nvPr/>
        </p:nvCxnSpPr>
        <p:spPr>
          <a:xfrm>
            <a:off x="5314922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2B99719-FF90-4FB8-9F2C-7FCA1620171D}"/>
              </a:ext>
            </a:extLst>
          </p:cNvPr>
          <p:cNvCxnSpPr/>
          <p:nvPr/>
        </p:nvCxnSpPr>
        <p:spPr>
          <a:xfrm>
            <a:off x="4056129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F5D9CA1-ED0C-4768-A8B9-1C3A4F5402EC}"/>
              </a:ext>
            </a:extLst>
          </p:cNvPr>
          <p:cNvSpPr txBox="1"/>
          <p:nvPr/>
        </p:nvSpPr>
        <p:spPr>
          <a:xfrm>
            <a:off x="3293373" y="1670282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Workloads</a:t>
            </a: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2A75288E-DFFA-49F7-9CD2-6AA01E74C0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212343" y="3671362"/>
            <a:ext cx="381000" cy="381000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2649BB75-90DE-41EA-8549-BB53A08A6233}"/>
              </a:ext>
            </a:extLst>
          </p:cNvPr>
          <p:cNvGrpSpPr/>
          <p:nvPr/>
        </p:nvGrpSpPr>
        <p:grpSpPr>
          <a:xfrm>
            <a:off x="2755558" y="2429397"/>
            <a:ext cx="1364961" cy="965410"/>
            <a:chOff x="1523478" y="1290107"/>
            <a:chExt cx="1364961" cy="965410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55BBB87-C446-4229-94B8-F72FF1C1626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57" name="Graphic 7">
              <a:extLst>
                <a:ext uri="{FF2B5EF4-FFF2-40B4-BE49-F238E27FC236}">
                  <a16:creationId xmlns:a16="http://schemas.microsoft.com/office/drawing/2014/main" id="{CD0D6CDA-8EA4-4168-8580-1C32582A8B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18E68A5-A334-40E2-A680-72EEADDC02BF}"/>
              </a:ext>
            </a:extLst>
          </p:cNvPr>
          <p:cNvGrpSpPr/>
          <p:nvPr/>
        </p:nvGrpSpPr>
        <p:grpSpPr>
          <a:xfrm>
            <a:off x="3743635" y="4278428"/>
            <a:ext cx="1765300" cy="1480807"/>
            <a:chOff x="1423757" y="4362479"/>
            <a:chExt cx="1765300" cy="148080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43D1617-E8A1-4780-8213-2099092735A1}"/>
                </a:ext>
              </a:extLst>
            </p:cNvPr>
            <p:cNvSpPr txBox="1"/>
            <p:nvPr/>
          </p:nvSpPr>
          <p:spPr>
            <a:xfrm>
              <a:off x="1613654" y="5428043"/>
              <a:ext cx="15133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EC2 instance</a:t>
              </a:r>
              <a:endParaRPr lang="en-US" sz="1200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E777ADF-D265-443E-8918-90A93FC4989B}"/>
                </a:ext>
              </a:extLst>
            </p:cNvPr>
            <p:cNvSpPr/>
            <p:nvPr/>
          </p:nvSpPr>
          <p:spPr>
            <a:xfrm>
              <a:off x="1423757" y="4362479"/>
              <a:ext cx="1765300" cy="1480807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>
                <a:defRPr/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81" name="Graphic 80">
              <a:extLst>
                <a:ext uri="{FF2B5EF4-FFF2-40B4-BE49-F238E27FC236}">
                  <a16:creationId xmlns:a16="http://schemas.microsoft.com/office/drawing/2014/main" id="{F49D2FB9-BDAC-47C0-9833-BC1B5E62D0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1423757" y="4362481"/>
              <a:ext cx="381000" cy="381000"/>
            </a:xfrm>
            <a:prstGeom prst="rect">
              <a:avLst/>
            </a:prstGeom>
          </p:spPr>
        </p:pic>
      </p:grpSp>
      <p:pic>
        <p:nvPicPr>
          <p:cNvPr id="84" name="Graphic 17">
            <a:extLst>
              <a:ext uri="{FF2B5EF4-FFF2-40B4-BE49-F238E27FC236}">
                <a16:creationId xmlns:a16="http://schemas.microsoft.com/office/drawing/2014/main" id="{B94ED32C-C4B4-4A1F-8527-00D810739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751742" y="1596017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" name="Graphic 113" descr="Instance instance icon for the Amazon EC2 service.">
            <a:extLst>
              <a:ext uri="{FF2B5EF4-FFF2-40B4-BE49-F238E27FC236}">
                <a16:creationId xmlns:a16="http://schemas.microsoft.com/office/drawing/2014/main" id="{364E57CB-6BAB-4664-93C2-EF920370983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325371" y="4660313"/>
            <a:ext cx="685800" cy="685800"/>
          </a:xfrm>
          <a:prstGeom prst="rect">
            <a:avLst/>
          </a:prstGeom>
        </p:spPr>
      </p:pic>
      <p:pic>
        <p:nvPicPr>
          <p:cNvPr id="119" name="Graphic 118" descr="Bucket with objects resource icon for the Amazon S3 service.">
            <a:extLst>
              <a:ext uri="{FF2B5EF4-FFF2-40B4-BE49-F238E27FC236}">
                <a16:creationId xmlns:a16="http://schemas.microsoft.com/office/drawing/2014/main" id="{B6EF578E-91BE-4067-A19F-9C6A9830970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925137" y="7944942"/>
            <a:ext cx="457200" cy="457200"/>
          </a:xfrm>
          <a:prstGeom prst="rect">
            <a:avLst/>
          </a:prstGeom>
        </p:spPr>
      </p:pic>
      <p:sp>
        <p:nvSpPr>
          <p:cNvPr id="120" name="TextBox 20">
            <a:extLst>
              <a:ext uri="{FF2B5EF4-FFF2-40B4-BE49-F238E27FC236}">
                <a16:creationId xmlns:a16="http://schemas.microsoft.com/office/drawing/2014/main" id="{C2BAE829-B034-4413-B6EE-7DFE6F0843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09012" y="8416018"/>
            <a:ext cx="12906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S3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data bucket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26" name="Straight Arrow Connector 125" descr="Right pointing horizontal arrow.">
            <a:extLst>
              <a:ext uri="{FF2B5EF4-FFF2-40B4-BE49-F238E27FC236}">
                <a16:creationId xmlns:a16="http://schemas.microsoft.com/office/drawing/2014/main" id="{2694987A-895F-4054-ACA3-4C5EA79FDD6B}"/>
              </a:ext>
            </a:extLst>
          </p:cNvPr>
          <p:cNvCxnSpPr>
            <a:cxnSpLocks/>
            <a:stCxn id="58" idx="2"/>
            <a:endCxn id="62" idx="0"/>
          </p:cNvCxnSpPr>
          <p:nvPr/>
        </p:nvCxnSpPr>
        <p:spPr>
          <a:xfrm>
            <a:off x="7479021" y="7281999"/>
            <a:ext cx="926" cy="662943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 descr="Right pointing horizontal arrow.">
            <a:extLst>
              <a:ext uri="{FF2B5EF4-FFF2-40B4-BE49-F238E27FC236}">
                <a16:creationId xmlns:a16="http://schemas.microsoft.com/office/drawing/2014/main" id="{91C3427C-783C-4974-953A-B18CE48B165C}"/>
              </a:ext>
            </a:extLst>
          </p:cNvPr>
          <p:cNvCxnSpPr>
            <a:cxnSpLocks/>
          </p:cNvCxnSpPr>
          <p:nvPr/>
        </p:nvCxnSpPr>
        <p:spPr>
          <a:xfrm>
            <a:off x="7470422" y="5210595"/>
            <a:ext cx="0" cy="978408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Freeform 61" descr="Ninety degree arrow pointing down to the right.">
            <a:extLst>
              <a:ext uri="{FF2B5EF4-FFF2-40B4-BE49-F238E27FC236}">
                <a16:creationId xmlns:a16="http://schemas.microsoft.com/office/drawing/2014/main" id="{21F2F31F-7F1A-4BC4-9617-44297E828E9C}"/>
              </a:ext>
            </a:extLst>
          </p:cNvPr>
          <p:cNvSpPr/>
          <p:nvPr/>
        </p:nvSpPr>
        <p:spPr>
          <a:xfrm flipH="1" flipV="1">
            <a:off x="4666796" y="5587376"/>
            <a:ext cx="2420513" cy="1061024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C1FF447C-76A0-4E01-BE83-E92CB0580AD0}"/>
              </a:ext>
            </a:extLst>
          </p:cNvPr>
          <p:cNvSpPr>
            <a:spLocks noChangeAspect="1"/>
          </p:cNvSpPr>
          <p:nvPr/>
        </p:nvSpPr>
        <p:spPr bwMode="auto">
          <a:xfrm>
            <a:off x="7085829" y="5601008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42F2B2C7-68C9-4C29-9830-D2B19E93652A}"/>
              </a:ext>
            </a:extLst>
          </p:cNvPr>
          <p:cNvSpPr>
            <a:spLocks noChangeAspect="1"/>
          </p:cNvSpPr>
          <p:nvPr/>
        </p:nvSpPr>
        <p:spPr bwMode="auto">
          <a:xfrm>
            <a:off x="8686605" y="4006770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F601224B-8411-47EF-80AD-90E13EA31309}"/>
              </a:ext>
            </a:extLst>
          </p:cNvPr>
          <p:cNvSpPr>
            <a:spLocks noChangeAspect="1"/>
          </p:cNvSpPr>
          <p:nvPr/>
        </p:nvSpPr>
        <p:spPr bwMode="auto">
          <a:xfrm>
            <a:off x="6339195" y="6249825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134" name="Straight Arrow Connector 133" descr="Right pointing horizontal arrow.">
            <a:extLst>
              <a:ext uri="{FF2B5EF4-FFF2-40B4-BE49-F238E27FC236}">
                <a16:creationId xmlns:a16="http://schemas.microsoft.com/office/drawing/2014/main" id="{50C431F2-C535-44C5-98A2-778A5EBF9D24}"/>
              </a:ext>
            </a:extLst>
          </p:cNvPr>
          <p:cNvCxnSpPr>
            <a:cxnSpLocks/>
            <a:stCxn id="48" idx="3"/>
            <a:endCxn id="50" idx="1"/>
          </p:cNvCxnSpPr>
          <p:nvPr/>
        </p:nvCxnSpPr>
        <p:spPr>
          <a:xfrm flipV="1">
            <a:off x="7860020" y="4385597"/>
            <a:ext cx="2098125" cy="1297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Graphic 20" descr="AWS Certificate Manager (ACM) service icon.">
            <a:extLst>
              <a:ext uri="{FF2B5EF4-FFF2-40B4-BE49-F238E27FC236}">
                <a16:creationId xmlns:a16="http://schemas.microsoft.com/office/drawing/2014/main" id="{9FE14F50-FDFF-4ADD-9281-8D6FEF21E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 bwMode="auto">
          <a:xfrm>
            <a:off x="7098020" y="4005894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extBox 12">
            <a:extLst>
              <a:ext uri="{FF2B5EF4-FFF2-40B4-BE49-F238E27FC236}">
                <a16:creationId xmlns:a16="http://schemas.microsoft.com/office/drawing/2014/main" id="{596A6EF7-11D9-4554-9E7C-1BADE84516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9195" y="4767894"/>
            <a:ext cx="22796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Certificate</a:t>
            </a:r>
            <a:b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Manager (ACM)</a:t>
            </a:r>
          </a:p>
        </p:txBody>
      </p:sp>
      <p:pic>
        <p:nvPicPr>
          <p:cNvPr id="50" name="Graphic 7" descr="Certificate authority resource icon for the AWS Certificate Manager (ACM) service.">
            <a:extLst>
              <a:ext uri="{FF2B5EF4-FFF2-40B4-BE49-F238E27FC236}">
                <a16:creationId xmlns:a16="http://schemas.microsoft.com/office/drawing/2014/main" id="{1A795E30-2B74-4CB7-BFA8-60EF958610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9958145" y="415699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17">
            <a:extLst>
              <a:ext uri="{FF2B5EF4-FFF2-40B4-BE49-F238E27FC236}">
                <a16:creationId xmlns:a16="http://schemas.microsoft.com/office/drawing/2014/main" id="{D09D3971-B484-4143-BF96-03DFA4DE7D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33477" y="4637597"/>
            <a:ext cx="15144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Certificate authority</a:t>
            </a:r>
          </a:p>
        </p:txBody>
      </p:sp>
      <p:pic>
        <p:nvPicPr>
          <p:cNvPr id="55" name="Graphic 17" descr="Amazon API Gateway service icon.">
            <a:extLst>
              <a:ext uri="{FF2B5EF4-FFF2-40B4-BE49-F238E27FC236}">
                <a16:creationId xmlns:a16="http://schemas.microsoft.com/office/drawing/2014/main" id="{A98DA51C-069F-4C66-AF57-8DA1951A85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7098020" y="6249825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TextBox 9">
            <a:extLst>
              <a:ext uri="{FF2B5EF4-FFF2-40B4-BE49-F238E27FC236}">
                <a16:creationId xmlns:a16="http://schemas.microsoft.com/office/drawing/2014/main" id="{3F5D6D6B-5A09-4258-BA17-34F240369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7452" y="7005000"/>
            <a:ext cx="22431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API Gateway</a:t>
            </a:r>
          </a:p>
        </p:txBody>
      </p:sp>
      <p:pic>
        <p:nvPicPr>
          <p:cNvPr id="59" name="Graphic 10" descr="AWS Lambda service icon.">
            <a:extLst>
              <a:ext uri="{FF2B5EF4-FFF2-40B4-BE49-F238E27FC236}">
                <a16:creationId xmlns:a16="http://schemas.microsoft.com/office/drawing/2014/main" id="{87438E2C-74B0-403B-9A5E-104CA42497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9771502" y="6249825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TextBox 20">
            <a:extLst>
              <a:ext uri="{FF2B5EF4-FFF2-40B4-BE49-F238E27FC236}">
                <a16:creationId xmlns:a16="http://schemas.microsoft.com/office/drawing/2014/main" id="{E6E1F800-CE66-45C7-B8F9-7F30CE9FF9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9402" y="7017856"/>
            <a:ext cx="135431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Lambda</a:t>
            </a:r>
          </a:p>
        </p:txBody>
      </p:sp>
      <p:cxnSp>
        <p:nvCxnSpPr>
          <p:cNvPr id="61" name="Straight Arrow Connector 60" descr="Right pointing horizontal arrow.">
            <a:extLst>
              <a:ext uri="{FF2B5EF4-FFF2-40B4-BE49-F238E27FC236}">
                <a16:creationId xmlns:a16="http://schemas.microsoft.com/office/drawing/2014/main" id="{479C383B-6AC7-43EF-8C04-D25D94BC949B}"/>
              </a:ext>
            </a:extLst>
          </p:cNvPr>
          <p:cNvCxnSpPr>
            <a:cxnSpLocks/>
            <a:stCxn id="55" idx="3"/>
            <a:endCxn id="59" idx="1"/>
          </p:cNvCxnSpPr>
          <p:nvPr/>
        </p:nvCxnSpPr>
        <p:spPr>
          <a:xfrm>
            <a:off x="7860020" y="6630825"/>
            <a:ext cx="1911482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Graphic 61" descr="Bucket with objects resource icon for the Amazon S3 service.">
            <a:extLst>
              <a:ext uri="{FF2B5EF4-FFF2-40B4-BE49-F238E27FC236}">
                <a16:creationId xmlns:a16="http://schemas.microsoft.com/office/drawing/2014/main" id="{21630D97-51E9-4A35-88D5-C4CE5E3A351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251347" y="7944942"/>
            <a:ext cx="457200" cy="457200"/>
          </a:xfrm>
          <a:prstGeom prst="rect">
            <a:avLst/>
          </a:prstGeom>
        </p:spPr>
      </p:pic>
      <p:sp>
        <p:nvSpPr>
          <p:cNvPr id="63" name="TextBox 20">
            <a:extLst>
              <a:ext uri="{FF2B5EF4-FFF2-40B4-BE49-F238E27FC236}">
                <a16:creationId xmlns:a16="http://schemas.microsoft.com/office/drawing/2014/main" id="{73A4B7AA-D2DF-4D1A-BFB1-6E0684F2BD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222" y="8416018"/>
            <a:ext cx="12906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S3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store bucket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Straight Arrow Connector 63" descr="Right pointing horizontal arrow.">
            <a:extLst>
              <a:ext uri="{FF2B5EF4-FFF2-40B4-BE49-F238E27FC236}">
                <a16:creationId xmlns:a16="http://schemas.microsoft.com/office/drawing/2014/main" id="{85D86CFC-0038-44B0-B9C2-23C4C781CA5E}"/>
              </a:ext>
            </a:extLst>
          </p:cNvPr>
          <p:cNvCxnSpPr>
            <a:cxnSpLocks/>
          </p:cNvCxnSpPr>
          <p:nvPr/>
        </p:nvCxnSpPr>
        <p:spPr>
          <a:xfrm>
            <a:off x="10165071" y="7281999"/>
            <a:ext cx="926" cy="641832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3C147A3E-F8A8-4192-AC11-294E4922F39B}"/>
              </a:ext>
            </a:extLst>
          </p:cNvPr>
          <p:cNvSpPr>
            <a:spLocks noChangeAspect="1"/>
          </p:cNvSpPr>
          <p:nvPr/>
        </p:nvSpPr>
        <p:spPr bwMode="auto">
          <a:xfrm>
            <a:off x="7085829" y="7474007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E6AD4C4-4B39-49CA-B069-ED1CED4F20E8}"/>
              </a:ext>
            </a:extLst>
          </p:cNvPr>
          <p:cNvSpPr>
            <a:spLocks noChangeAspect="1"/>
          </p:cNvSpPr>
          <p:nvPr/>
        </p:nvSpPr>
        <p:spPr bwMode="auto">
          <a:xfrm>
            <a:off x="8686605" y="6256651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454B6E6-F3D7-4FE3-9D9E-60D5F385A57B}"/>
              </a:ext>
            </a:extLst>
          </p:cNvPr>
          <p:cNvSpPr>
            <a:spLocks noChangeAspect="1"/>
          </p:cNvSpPr>
          <p:nvPr/>
        </p:nvSpPr>
        <p:spPr bwMode="auto">
          <a:xfrm>
            <a:off x="9793553" y="7449108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1119308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0899254" y="404647"/>
            <a:ext cx="5259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machine-to-machine identity management,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IAM Roles Anywhere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3823237-FBE4-4E13-B182-828DAA5A38E8}"/>
              </a:ext>
            </a:extLst>
          </p:cNvPr>
          <p:cNvSpPr/>
          <p:nvPr/>
        </p:nvSpPr>
        <p:spPr>
          <a:xfrm>
            <a:off x="2688754" y="2327385"/>
            <a:ext cx="5891504" cy="6925430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6E193CC-C3F4-4297-9765-591CE8C0C0C1}"/>
              </a:ext>
            </a:extLst>
          </p:cNvPr>
          <p:cNvGrpSpPr/>
          <p:nvPr/>
        </p:nvGrpSpPr>
        <p:grpSpPr>
          <a:xfrm>
            <a:off x="3870529" y="2446122"/>
            <a:ext cx="1134104" cy="616063"/>
            <a:chOff x="2248016" y="1915634"/>
            <a:chExt cx="1134104" cy="61606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293E036-E6EF-4E26-A05F-9F1D7420D09C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898F4DE1-462B-4FBE-AE93-1240DF620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3951DC-DCA6-4026-95E6-709784F86126}"/>
              </a:ext>
            </a:extLst>
          </p:cNvPr>
          <p:cNvGrpSpPr/>
          <p:nvPr/>
        </p:nvGrpSpPr>
        <p:grpSpPr>
          <a:xfrm>
            <a:off x="4704287" y="2356829"/>
            <a:ext cx="644414" cy="569276"/>
            <a:chOff x="10297579" y="5276566"/>
            <a:chExt cx="644414" cy="56927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3EC2450-BCDA-4652-BEB8-419CBEA91E02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1FD891F8-7C6B-4522-A121-5195B7CBC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13B9941-F428-4AC4-8EAD-DFE7F5D26BB4}"/>
              </a:ext>
            </a:extLst>
          </p:cNvPr>
          <p:cNvCxnSpPr/>
          <p:nvPr/>
        </p:nvCxnSpPr>
        <p:spPr>
          <a:xfrm>
            <a:off x="5314922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2B99719-FF90-4FB8-9F2C-7FCA1620171D}"/>
              </a:ext>
            </a:extLst>
          </p:cNvPr>
          <p:cNvCxnSpPr/>
          <p:nvPr/>
        </p:nvCxnSpPr>
        <p:spPr>
          <a:xfrm>
            <a:off x="4056129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F5D9CA1-ED0C-4768-A8B9-1C3A4F5402EC}"/>
              </a:ext>
            </a:extLst>
          </p:cNvPr>
          <p:cNvSpPr txBox="1"/>
          <p:nvPr/>
        </p:nvSpPr>
        <p:spPr>
          <a:xfrm>
            <a:off x="3293373" y="1670282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Workloads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649BB75-90DE-41EA-8549-BB53A08A6233}"/>
              </a:ext>
            </a:extLst>
          </p:cNvPr>
          <p:cNvGrpSpPr/>
          <p:nvPr/>
        </p:nvGrpSpPr>
        <p:grpSpPr>
          <a:xfrm>
            <a:off x="2755558" y="2429397"/>
            <a:ext cx="1364961" cy="965410"/>
            <a:chOff x="1523478" y="1290107"/>
            <a:chExt cx="1364961" cy="965410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55BBB87-C446-4229-94B8-F72FF1C1626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57" name="Graphic 7">
              <a:extLst>
                <a:ext uri="{FF2B5EF4-FFF2-40B4-BE49-F238E27FC236}">
                  <a16:creationId xmlns:a16="http://schemas.microsoft.com/office/drawing/2014/main" id="{CD0D6CDA-8EA4-4168-8580-1C32582A8B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4" name="Graphic 17">
            <a:extLst>
              <a:ext uri="{FF2B5EF4-FFF2-40B4-BE49-F238E27FC236}">
                <a16:creationId xmlns:a16="http://schemas.microsoft.com/office/drawing/2014/main" id="{B94ED32C-C4B4-4A1F-8527-00D810739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2751742" y="1596017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6" name="Straight Arrow Connector 125" descr="Right pointing horizontal arrow.">
            <a:extLst>
              <a:ext uri="{FF2B5EF4-FFF2-40B4-BE49-F238E27FC236}">
                <a16:creationId xmlns:a16="http://schemas.microsoft.com/office/drawing/2014/main" id="{2694987A-895F-4054-ACA3-4C5EA79FDD6B}"/>
              </a:ext>
            </a:extLst>
          </p:cNvPr>
          <p:cNvCxnSpPr>
            <a:cxnSpLocks/>
            <a:stCxn id="76" idx="1"/>
            <a:endCxn id="74" idx="3"/>
          </p:cNvCxnSpPr>
          <p:nvPr/>
        </p:nvCxnSpPr>
        <p:spPr>
          <a:xfrm flipH="1">
            <a:off x="6698097" y="3849305"/>
            <a:ext cx="748932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 descr="Right pointing horizontal arrow.">
            <a:extLst>
              <a:ext uri="{FF2B5EF4-FFF2-40B4-BE49-F238E27FC236}">
                <a16:creationId xmlns:a16="http://schemas.microsoft.com/office/drawing/2014/main" id="{91C3427C-783C-4974-953A-B18CE48B165C}"/>
              </a:ext>
            </a:extLst>
          </p:cNvPr>
          <p:cNvCxnSpPr>
            <a:cxnSpLocks/>
            <a:stCxn id="70" idx="1"/>
          </p:cNvCxnSpPr>
          <p:nvPr/>
        </p:nvCxnSpPr>
        <p:spPr>
          <a:xfrm flipH="1">
            <a:off x="5834235" y="5879386"/>
            <a:ext cx="1612794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Oval 130">
            <a:extLst>
              <a:ext uri="{FF2B5EF4-FFF2-40B4-BE49-F238E27FC236}">
                <a16:creationId xmlns:a16="http://schemas.microsoft.com/office/drawing/2014/main" id="{C1FF447C-76A0-4E01-BE83-E92CB0580AD0}"/>
              </a:ext>
            </a:extLst>
          </p:cNvPr>
          <p:cNvSpPr>
            <a:spLocks noChangeAspect="1"/>
          </p:cNvSpPr>
          <p:nvPr/>
        </p:nvSpPr>
        <p:spPr bwMode="auto">
          <a:xfrm>
            <a:off x="10577232" y="7484240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42F2B2C7-68C9-4C29-9830-D2B19E93652A}"/>
              </a:ext>
            </a:extLst>
          </p:cNvPr>
          <p:cNvSpPr>
            <a:spLocks noChangeAspect="1"/>
          </p:cNvSpPr>
          <p:nvPr/>
        </p:nvSpPr>
        <p:spPr bwMode="auto">
          <a:xfrm>
            <a:off x="8808508" y="3036333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F601224B-8411-47EF-80AD-90E13EA31309}"/>
              </a:ext>
            </a:extLst>
          </p:cNvPr>
          <p:cNvSpPr>
            <a:spLocks noChangeAspect="1"/>
          </p:cNvSpPr>
          <p:nvPr/>
        </p:nvSpPr>
        <p:spPr bwMode="auto">
          <a:xfrm>
            <a:off x="6894226" y="3465389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pic>
        <p:nvPicPr>
          <p:cNvPr id="48" name="Graphic 20" descr="AWS Certificate Manager (ACM) service icon.">
            <a:extLst>
              <a:ext uri="{FF2B5EF4-FFF2-40B4-BE49-F238E27FC236}">
                <a16:creationId xmlns:a16="http://schemas.microsoft.com/office/drawing/2014/main" id="{9FE14F50-FDFF-4ADD-9281-8D6FEF21E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 bwMode="auto">
          <a:xfrm>
            <a:off x="7294629" y="7459467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extBox 12">
            <a:extLst>
              <a:ext uri="{FF2B5EF4-FFF2-40B4-BE49-F238E27FC236}">
                <a16:creationId xmlns:a16="http://schemas.microsoft.com/office/drawing/2014/main" id="{596A6EF7-11D9-4554-9E7C-1BADE84516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5804" y="8221467"/>
            <a:ext cx="22796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Certificate</a:t>
            </a:r>
            <a:b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Manager (ACM)</a:t>
            </a:r>
          </a:p>
        </p:txBody>
      </p:sp>
      <p:pic>
        <p:nvPicPr>
          <p:cNvPr id="50" name="Graphic 7" descr="Certificate authority resource icon for the AWS Certificate Manager (ACM) service.">
            <a:extLst>
              <a:ext uri="{FF2B5EF4-FFF2-40B4-BE49-F238E27FC236}">
                <a16:creationId xmlns:a16="http://schemas.microsoft.com/office/drawing/2014/main" id="{1A795E30-2B74-4CB7-BFA8-60EF958610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9590346" y="3037872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17">
            <a:extLst>
              <a:ext uri="{FF2B5EF4-FFF2-40B4-BE49-F238E27FC236}">
                <a16:creationId xmlns:a16="http://schemas.microsoft.com/office/drawing/2014/main" id="{D09D3971-B484-4143-BF96-03DFA4DE7D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5678" y="3518472"/>
            <a:ext cx="15144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Leaf certificate</a:t>
            </a:r>
          </a:p>
        </p:txBody>
      </p:sp>
      <p:cxnSp>
        <p:nvCxnSpPr>
          <p:cNvPr id="64" name="Straight Arrow Connector 63" descr="Right pointing horizontal arrow.">
            <a:extLst>
              <a:ext uri="{FF2B5EF4-FFF2-40B4-BE49-F238E27FC236}">
                <a16:creationId xmlns:a16="http://schemas.microsoft.com/office/drawing/2014/main" id="{85D86CFC-0038-44B0-B9C2-23C4C781CA5E}"/>
              </a:ext>
            </a:extLst>
          </p:cNvPr>
          <p:cNvCxnSpPr>
            <a:cxnSpLocks/>
            <a:stCxn id="92" idx="1"/>
            <a:endCxn id="48" idx="3"/>
          </p:cNvCxnSpPr>
          <p:nvPr/>
        </p:nvCxnSpPr>
        <p:spPr>
          <a:xfrm flipH="1" flipV="1">
            <a:off x="8056629" y="7840467"/>
            <a:ext cx="1402524" cy="5439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3C147A3E-F8A8-4192-AC11-294E4922F39B}"/>
              </a:ext>
            </a:extLst>
          </p:cNvPr>
          <p:cNvSpPr>
            <a:spLocks noChangeAspect="1"/>
          </p:cNvSpPr>
          <p:nvPr/>
        </p:nvSpPr>
        <p:spPr bwMode="auto">
          <a:xfrm>
            <a:off x="10577232" y="4300070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E6AD4C4-4B39-49CA-B069-ED1CED4F20E8}"/>
              </a:ext>
            </a:extLst>
          </p:cNvPr>
          <p:cNvSpPr>
            <a:spLocks noChangeAspect="1"/>
          </p:cNvSpPr>
          <p:nvPr/>
        </p:nvSpPr>
        <p:spPr bwMode="auto">
          <a:xfrm>
            <a:off x="7522536" y="5245024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pic>
        <p:nvPicPr>
          <p:cNvPr id="68" name="Graphic 67" descr="Bucket with objects resource icon for the Amazon S3 service.">
            <a:extLst>
              <a:ext uri="{FF2B5EF4-FFF2-40B4-BE49-F238E27FC236}">
                <a16:creationId xmlns:a16="http://schemas.microsoft.com/office/drawing/2014/main" id="{48EBB6F6-CD3C-4C26-8D0B-0EEE4CB5A2E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598929" y="5083157"/>
            <a:ext cx="457200" cy="457200"/>
          </a:xfrm>
          <a:prstGeom prst="rect">
            <a:avLst/>
          </a:prstGeom>
        </p:spPr>
      </p:pic>
      <p:sp>
        <p:nvSpPr>
          <p:cNvPr id="69" name="TextBox 20">
            <a:extLst>
              <a:ext uri="{FF2B5EF4-FFF2-40B4-BE49-F238E27FC236}">
                <a16:creationId xmlns:a16="http://schemas.microsoft.com/office/drawing/2014/main" id="{11133F5A-DA74-49FF-BA38-44A4135114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9004" y="5532183"/>
            <a:ext cx="115107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S3 bucket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70" name="Graphic 69" descr="Temporary security credential resource icon for the IAM service.">
            <a:extLst>
              <a:ext uri="{FF2B5EF4-FFF2-40B4-BE49-F238E27FC236}">
                <a16:creationId xmlns:a16="http://schemas.microsoft.com/office/drawing/2014/main" id="{CE17FF92-04BC-4374-8A39-BA633689C83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447029" y="5650786"/>
            <a:ext cx="457200" cy="457200"/>
          </a:xfrm>
          <a:prstGeom prst="rect">
            <a:avLst/>
          </a:prstGeom>
        </p:spPr>
      </p:pic>
      <p:sp>
        <p:nvSpPr>
          <p:cNvPr id="71" name="TextBox 27">
            <a:extLst>
              <a:ext uri="{FF2B5EF4-FFF2-40B4-BE49-F238E27FC236}">
                <a16:creationId xmlns:a16="http://schemas.microsoft.com/office/drawing/2014/main" id="{554E43D1-ACEC-4176-87D0-2EDD00B57B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8712" y="6119800"/>
            <a:ext cx="14938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Temporary role </a:t>
            </a:r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credential</a:t>
            </a:r>
          </a:p>
        </p:txBody>
      </p:sp>
      <p:pic>
        <p:nvPicPr>
          <p:cNvPr id="72" name="Graphic 13" descr="Lambda function resource icon for the AWS Lambda service icon.">
            <a:extLst>
              <a:ext uri="{FF2B5EF4-FFF2-40B4-BE49-F238E27FC236}">
                <a16:creationId xmlns:a16="http://schemas.microsoft.com/office/drawing/2014/main" id="{FD20A1CE-66C8-4D1D-B1F4-F1D79A57A1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 bwMode="auto">
          <a:xfrm>
            <a:off x="4237566" y="609633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TextBox 17">
            <a:extLst>
              <a:ext uri="{FF2B5EF4-FFF2-40B4-BE49-F238E27FC236}">
                <a16:creationId xmlns:a16="http://schemas.microsoft.com/office/drawing/2014/main" id="{02A6FF9B-3861-4066-BB5E-4364BE6F5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6640" y="6575759"/>
            <a:ext cx="136207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Lambda function</a:t>
            </a:r>
          </a:p>
        </p:txBody>
      </p:sp>
      <p:pic>
        <p:nvPicPr>
          <p:cNvPr id="74" name="Graphic 73" descr="AWS STS resource icon for the IAM service.">
            <a:extLst>
              <a:ext uri="{FF2B5EF4-FFF2-40B4-BE49-F238E27FC236}">
                <a16:creationId xmlns:a16="http://schemas.microsoft.com/office/drawing/2014/main" id="{16D9B500-04AE-45C9-A5BD-4DEAD65ECE4C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40897" y="3620705"/>
            <a:ext cx="457200" cy="457200"/>
          </a:xfrm>
          <a:prstGeom prst="rect">
            <a:avLst/>
          </a:prstGeom>
        </p:spPr>
      </p:pic>
      <p:sp>
        <p:nvSpPr>
          <p:cNvPr id="75" name="TextBox 23">
            <a:extLst>
              <a:ext uri="{FF2B5EF4-FFF2-40B4-BE49-F238E27FC236}">
                <a16:creationId xmlns:a16="http://schemas.microsoft.com/office/drawing/2014/main" id="{40F8DB8D-F1B2-41A0-9B38-A5EB09C38C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5990" y="4073450"/>
            <a:ext cx="126015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STS</a:t>
            </a:r>
          </a:p>
        </p:txBody>
      </p:sp>
      <p:pic>
        <p:nvPicPr>
          <p:cNvPr id="76" name="Graphic 75" descr="IAM Roles Anywhere resource icon for the IAM service.">
            <a:extLst>
              <a:ext uri="{FF2B5EF4-FFF2-40B4-BE49-F238E27FC236}">
                <a16:creationId xmlns:a16="http://schemas.microsoft.com/office/drawing/2014/main" id="{07CC4C36-9C4D-49C9-B40C-6E1C2253E89B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7447029" y="3620705"/>
            <a:ext cx="457200" cy="457200"/>
          </a:xfrm>
          <a:prstGeom prst="rect">
            <a:avLst/>
          </a:prstGeom>
        </p:spPr>
      </p:pic>
      <p:sp>
        <p:nvSpPr>
          <p:cNvPr id="77" name="TextBox 27">
            <a:extLst>
              <a:ext uri="{FF2B5EF4-FFF2-40B4-BE49-F238E27FC236}">
                <a16:creationId xmlns:a16="http://schemas.microsoft.com/office/drawing/2014/main" id="{7147BEA5-BCA2-44D1-9B55-C25AD2381F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0929" y="4073450"/>
            <a:ext cx="1289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IAM Roles Anywhere</a:t>
            </a:r>
          </a:p>
        </p:txBody>
      </p:sp>
      <p:pic>
        <p:nvPicPr>
          <p:cNvPr id="82" name="Graphic 81" descr="Amazon Aurora instance instance icon for the Database category.">
            <a:extLst>
              <a:ext uri="{FF2B5EF4-FFF2-40B4-BE49-F238E27FC236}">
                <a16:creationId xmlns:a16="http://schemas.microsoft.com/office/drawing/2014/main" id="{92B04247-0139-49B8-BBC0-230F35BBF2DD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915036" y="5083157"/>
            <a:ext cx="457200" cy="457200"/>
          </a:xfrm>
          <a:prstGeom prst="rect">
            <a:avLst/>
          </a:prstGeom>
        </p:spPr>
      </p:pic>
      <p:sp>
        <p:nvSpPr>
          <p:cNvPr id="83" name="TextBox 21">
            <a:extLst>
              <a:ext uri="{FF2B5EF4-FFF2-40B4-BE49-F238E27FC236}">
                <a16:creationId xmlns:a16="http://schemas.microsoft.com/office/drawing/2014/main" id="{B215A626-772C-421C-82E2-A7B61773AD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6457" y="5532183"/>
            <a:ext cx="15113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</a:t>
            </a:r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Aurora 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DB instance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Rectangle 84" descr="Generic group.">
            <a:extLst>
              <a:ext uri="{FF2B5EF4-FFF2-40B4-BE49-F238E27FC236}">
                <a16:creationId xmlns:a16="http://schemas.microsoft.com/office/drawing/2014/main" id="{3D74F0DB-657D-48C5-AF25-823F832C5208}"/>
              </a:ext>
            </a:extLst>
          </p:cNvPr>
          <p:cNvSpPr/>
          <p:nvPr/>
        </p:nvSpPr>
        <p:spPr>
          <a:xfrm>
            <a:off x="3191247" y="4596158"/>
            <a:ext cx="2642987" cy="2506619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AWS resources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6" name="Graphic 85" descr="Server resource icon for the General Icons category.">
            <a:extLst>
              <a:ext uri="{FF2B5EF4-FFF2-40B4-BE49-F238E27FC236}">
                <a16:creationId xmlns:a16="http://schemas.microsoft.com/office/drawing/2014/main" id="{CAC24BA5-F010-446B-A2AF-1C5D1E89787B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1406723" y="3620705"/>
            <a:ext cx="457200" cy="457200"/>
          </a:xfrm>
          <a:prstGeom prst="rect">
            <a:avLst/>
          </a:prstGeom>
        </p:spPr>
      </p:pic>
      <p:sp>
        <p:nvSpPr>
          <p:cNvPr id="87" name="TextBox 38">
            <a:extLst>
              <a:ext uri="{FF2B5EF4-FFF2-40B4-BE49-F238E27FC236}">
                <a16:creationId xmlns:a16="http://schemas.microsoft.com/office/drawing/2014/main" id="{8440B0F6-AEA4-4BAB-87C1-534C73732D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02192" y="4173691"/>
            <a:ext cx="107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Non-AWS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workloads</a:t>
            </a:r>
          </a:p>
        </p:txBody>
      </p:sp>
      <p:pic>
        <p:nvPicPr>
          <p:cNvPr id="88" name="Graphic 87" descr="Temporary security credential resource icon for the IAM service.">
            <a:extLst>
              <a:ext uri="{FF2B5EF4-FFF2-40B4-BE49-F238E27FC236}">
                <a16:creationId xmlns:a16="http://schemas.microsoft.com/office/drawing/2014/main" id="{8E4432F8-0CA8-4F7B-AAE4-91E6DB8E901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578745" y="4206562"/>
            <a:ext cx="457200" cy="457200"/>
          </a:xfrm>
          <a:prstGeom prst="rect">
            <a:avLst/>
          </a:prstGeom>
        </p:spPr>
      </p:pic>
      <p:sp>
        <p:nvSpPr>
          <p:cNvPr id="89" name="TextBox 27">
            <a:extLst>
              <a:ext uri="{FF2B5EF4-FFF2-40B4-BE49-F238E27FC236}">
                <a16:creationId xmlns:a16="http://schemas.microsoft.com/office/drawing/2014/main" id="{214DD6B5-C61D-486E-86B6-7E34F9CC5D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538" y="4705298"/>
            <a:ext cx="14938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Temporary role </a:t>
            </a:r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credential</a:t>
            </a:r>
          </a:p>
        </p:txBody>
      </p:sp>
      <p:sp>
        <p:nvSpPr>
          <p:cNvPr id="90" name="Freeform 62" descr="Ninety degree arrow pointing down to the left.">
            <a:extLst>
              <a:ext uri="{FF2B5EF4-FFF2-40B4-BE49-F238E27FC236}">
                <a16:creationId xmlns:a16="http://schemas.microsoft.com/office/drawing/2014/main" id="{26F8CCB2-B886-4462-BF71-DB5A46B91A3C}"/>
              </a:ext>
            </a:extLst>
          </p:cNvPr>
          <p:cNvSpPr/>
          <p:nvPr/>
        </p:nvSpPr>
        <p:spPr>
          <a:xfrm rot="10800000" flipH="1">
            <a:off x="7972342" y="4665301"/>
            <a:ext cx="3552908" cy="1210172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1" name="Freeform 62" descr="Ninety degree arrow pointing down to the left.">
            <a:extLst>
              <a:ext uri="{FF2B5EF4-FFF2-40B4-BE49-F238E27FC236}">
                <a16:creationId xmlns:a16="http://schemas.microsoft.com/office/drawing/2014/main" id="{3CFFF498-9CCA-4421-B9A6-2BC0EE0CB32D}"/>
              </a:ext>
            </a:extLst>
          </p:cNvPr>
          <p:cNvSpPr/>
          <p:nvPr/>
        </p:nvSpPr>
        <p:spPr>
          <a:xfrm rot="10800000" flipH="1">
            <a:off x="9896433" y="4665301"/>
            <a:ext cx="1925183" cy="3192824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92" name="Graphic 7" descr="Certificate authority resource icon for the AWS Certificate Manager (ACM) service.">
            <a:extLst>
              <a:ext uri="{FF2B5EF4-FFF2-40B4-BE49-F238E27FC236}">
                <a16:creationId xmlns:a16="http://schemas.microsoft.com/office/drawing/2014/main" id="{CCAA6615-61E6-4137-BD47-A5BE0696D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9459153" y="761730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" name="TextBox 17">
            <a:extLst>
              <a:ext uri="{FF2B5EF4-FFF2-40B4-BE49-F238E27FC236}">
                <a16:creationId xmlns:a16="http://schemas.microsoft.com/office/drawing/2014/main" id="{F1F44C9C-4529-49FE-8552-52B6701F59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34485" y="8097906"/>
            <a:ext cx="15144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Leaf certificate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AED5EB87-770A-4F61-AF4C-CFC86995435C}"/>
              </a:ext>
            </a:extLst>
          </p:cNvPr>
          <p:cNvCxnSpPr>
            <a:cxnSpLocks/>
            <a:stCxn id="50" idx="1"/>
          </p:cNvCxnSpPr>
          <p:nvPr/>
        </p:nvCxnSpPr>
        <p:spPr>
          <a:xfrm flipH="1">
            <a:off x="7873393" y="3266472"/>
            <a:ext cx="1716953" cy="46838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2D741027-005E-410C-BF2C-785230CE66E7}"/>
              </a:ext>
            </a:extLst>
          </p:cNvPr>
          <p:cNvCxnSpPr>
            <a:cxnSpLocks/>
            <a:stCxn id="88" idx="1"/>
          </p:cNvCxnSpPr>
          <p:nvPr/>
        </p:nvCxnSpPr>
        <p:spPr>
          <a:xfrm flipH="1" flipV="1">
            <a:off x="7932716" y="3958610"/>
            <a:ext cx="1646029" cy="476552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F565A063-649A-414D-ABE6-3B2A291F8DA8}"/>
              </a:ext>
            </a:extLst>
          </p:cNvPr>
          <p:cNvCxnSpPr>
            <a:cxnSpLocks/>
            <a:endCxn id="50" idx="3"/>
          </p:cNvCxnSpPr>
          <p:nvPr/>
        </p:nvCxnSpPr>
        <p:spPr>
          <a:xfrm flipH="1" flipV="1">
            <a:off x="10047546" y="3266472"/>
            <a:ext cx="1359178" cy="41453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13AC4790-98F6-4890-874C-E164B38D293B}"/>
              </a:ext>
            </a:extLst>
          </p:cNvPr>
          <p:cNvCxnSpPr>
            <a:cxnSpLocks/>
            <a:endCxn id="88" idx="3"/>
          </p:cNvCxnSpPr>
          <p:nvPr/>
        </p:nvCxnSpPr>
        <p:spPr>
          <a:xfrm flipH="1">
            <a:off x="10035945" y="3974806"/>
            <a:ext cx="1370780" cy="460356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7927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0899254" y="404647"/>
            <a:ext cx="5259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machine-to-machine identity management,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identity management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CE5A578-E781-4E96-905B-8D5256F78C99}"/>
              </a:ext>
            </a:extLst>
          </p:cNvPr>
          <p:cNvGrpSpPr/>
          <p:nvPr/>
        </p:nvGrpSpPr>
        <p:grpSpPr>
          <a:xfrm>
            <a:off x="11153420" y="2919629"/>
            <a:ext cx="1175905" cy="476857"/>
            <a:chOff x="1967345" y="6875905"/>
            <a:chExt cx="1175905" cy="476857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94F5E2E-742B-4FD9-BD8D-DF82A6B1648B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0CA65947-E87F-417C-9267-6D535369B669}"/>
                </a:ext>
              </a:extLst>
            </p:cNvPr>
            <p:cNvSpPr txBox="1"/>
            <p:nvPr/>
          </p:nvSpPr>
          <p:spPr>
            <a:xfrm>
              <a:off x="2133600" y="6891097"/>
              <a:ext cx="847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Social sign-in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C9571AE-3739-4994-A74C-4F97095FF429}"/>
              </a:ext>
            </a:extLst>
          </p:cNvPr>
          <p:cNvGrpSpPr/>
          <p:nvPr/>
        </p:nvGrpSpPr>
        <p:grpSpPr>
          <a:xfrm>
            <a:off x="11153420" y="3672456"/>
            <a:ext cx="1175905" cy="461665"/>
            <a:chOff x="1967345" y="6875905"/>
            <a:chExt cx="1175905" cy="461665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31B1F7CF-B52E-4ACD-954C-EF1C3B9237E5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94A1F88-5186-48A1-9571-F4CC4F7FDCAA}"/>
                </a:ext>
              </a:extLst>
            </p:cNvPr>
            <p:cNvSpPr txBox="1"/>
            <p:nvPr/>
          </p:nvSpPr>
          <p:spPr>
            <a:xfrm>
              <a:off x="2133600" y="6967297"/>
              <a:ext cx="8477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OIDC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BD22B1B-16BD-40BA-85CE-E5165B4C45EC}"/>
              </a:ext>
            </a:extLst>
          </p:cNvPr>
          <p:cNvGrpSpPr/>
          <p:nvPr/>
        </p:nvGrpSpPr>
        <p:grpSpPr>
          <a:xfrm>
            <a:off x="12701431" y="2919629"/>
            <a:ext cx="1175905" cy="461665"/>
            <a:chOff x="1967345" y="6875905"/>
            <a:chExt cx="1175905" cy="461665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6AB5F123-3495-4BD7-A930-9A8F9503E1E2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231AAE9A-1770-43F4-AFBB-CC3DF1CD2F49}"/>
                </a:ext>
              </a:extLst>
            </p:cNvPr>
            <p:cNvSpPr txBox="1"/>
            <p:nvPr/>
          </p:nvSpPr>
          <p:spPr>
            <a:xfrm>
              <a:off x="2133600" y="6959637"/>
              <a:ext cx="8477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SAML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32CF7E2E-46D0-43E3-BA18-FF47CA5FD033}"/>
              </a:ext>
            </a:extLst>
          </p:cNvPr>
          <p:cNvGrpSpPr/>
          <p:nvPr/>
        </p:nvGrpSpPr>
        <p:grpSpPr>
          <a:xfrm>
            <a:off x="12701431" y="3672456"/>
            <a:ext cx="1175905" cy="461665"/>
            <a:chOff x="1967345" y="6875905"/>
            <a:chExt cx="1175905" cy="461665"/>
          </a:xfrm>
        </p:grpSpPr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7F088413-25C2-43BC-ACED-B4E3F71C2FCC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287EA4AD-D53A-4F8D-9C83-ADC5E87FF746}"/>
                </a:ext>
              </a:extLst>
            </p:cNvPr>
            <p:cNvSpPr txBox="1"/>
            <p:nvPr/>
          </p:nvSpPr>
          <p:spPr>
            <a:xfrm>
              <a:off x="2133600" y="6967297"/>
              <a:ext cx="8477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Custom</a:t>
              </a:r>
            </a:p>
          </p:txBody>
        </p:sp>
      </p:grpSp>
      <p:grpSp>
        <p:nvGrpSpPr>
          <p:cNvPr id="117" name="Group 116" descr="AWS Cloud group with AWS logo.">
            <a:extLst>
              <a:ext uri="{FF2B5EF4-FFF2-40B4-BE49-F238E27FC236}">
                <a16:creationId xmlns:a16="http://schemas.microsoft.com/office/drawing/2014/main" id="{6792F7DB-3899-4BA4-B614-914B0F3AEB59}"/>
              </a:ext>
            </a:extLst>
          </p:cNvPr>
          <p:cNvGrpSpPr/>
          <p:nvPr/>
        </p:nvGrpSpPr>
        <p:grpSpPr>
          <a:xfrm>
            <a:off x="5494597" y="2623738"/>
            <a:ext cx="4938773" cy="6663138"/>
            <a:chOff x="355599" y="1512745"/>
            <a:chExt cx="4938773" cy="6663138"/>
          </a:xfrm>
        </p:grpSpPr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CBAA7777-939F-4C90-BEA1-57589F2EB4F0}"/>
                </a:ext>
              </a:extLst>
            </p:cNvPr>
            <p:cNvSpPr/>
            <p:nvPr/>
          </p:nvSpPr>
          <p:spPr>
            <a:xfrm>
              <a:off x="355599" y="1512745"/>
              <a:ext cx="4938773" cy="6663138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AWS Cloud</a:t>
              </a:r>
            </a:p>
          </p:txBody>
        </p:sp>
        <p:pic>
          <p:nvPicPr>
            <p:cNvPr id="119" name="Graphic 118" descr="AWS Cloud group icon with AWS logo.">
              <a:extLst>
                <a:ext uri="{FF2B5EF4-FFF2-40B4-BE49-F238E27FC236}">
                  <a16:creationId xmlns:a16="http://schemas.microsoft.com/office/drawing/2014/main" id="{A326F64A-5E99-45BD-BA4B-7ABC448F6B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355600" y="1512745"/>
              <a:ext cx="381000" cy="381000"/>
            </a:xfrm>
            <a:prstGeom prst="rect">
              <a:avLst/>
            </a:prstGeom>
          </p:spPr>
        </p:pic>
      </p:grpSp>
      <p:sp>
        <p:nvSpPr>
          <p:cNvPr id="120" name="Rectangle 119" descr="Generic group.">
            <a:extLst>
              <a:ext uri="{FF2B5EF4-FFF2-40B4-BE49-F238E27FC236}">
                <a16:creationId xmlns:a16="http://schemas.microsoft.com/office/drawing/2014/main" id="{BBE94794-DE80-42AA-BCC7-23DE640473F7}"/>
              </a:ext>
            </a:extLst>
          </p:cNvPr>
          <p:cNvSpPr/>
          <p:nvPr/>
        </p:nvSpPr>
        <p:spPr>
          <a:xfrm>
            <a:off x="5875598" y="7009555"/>
            <a:ext cx="4049452" cy="1915370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AWS services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1" name="Graphic 17" descr="Amazon Cognito service icon.">
            <a:extLst>
              <a:ext uri="{FF2B5EF4-FFF2-40B4-BE49-F238E27FC236}">
                <a16:creationId xmlns:a16="http://schemas.microsoft.com/office/drawing/2014/main" id="{F552A3E8-D124-48C5-848D-48E2CFF4C7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>
            <a:off x="7523960" y="3120006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" name="TextBox 11">
            <a:extLst>
              <a:ext uri="{FF2B5EF4-FFF2-40B4-BE49-F238E27FC236}">
                <a16:creationId xmlns:a16="http://schemas.microsoft.com/office/drawing/2014/main" id="{75B3AFE7-3B5C-4A63-8D31-A36138AD8C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6723" y="3882006"/>
            <a:ext cx="22923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Cognito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user pool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123" name="Graphic 17" descr="Amazon Cognito service icon.">
            <a:extLst>
              <a:ext uri="{FF2B5EF4-FFF2-40B4-BE49-F238E27FC236}">
                <a16:creationId xmlns:a16="http://schemas.microsoft.com/office/drawing/2014/main" id="{726CB2CF-B7AF-4CD7-B70A-E401E175D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>
            <a:off x="7523960" y="4919115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" name="TextBox 11">
            <a:extLst>
              <a:ext uri="{FF2B5EF4-FFF2-40B4-BE49-F238E27FC236}">
                <a16:creationId xmlns:a16="http://schemas.microsoft.com/office/drawing/2014/main" id="{7291BEAB-7033-4D41-B25D-5AEDDF934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6723" y="5681115"/>
            <a:ext cx="22923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Cognito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identity pool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Rectangle 124" descr="Generic group.">
            <a:extLst>
              <a:ext uri="{FF2B5EF4-FFF2-40B4-BE49-F238E27FC236}">
                <a16:creationId xmlns:a16="http://schemas.microsoft.com/office/drawing/2014/main" id="{B7C3D9A5-A64B-4A17-991C-484CC5C655B0}"/>
              </a:ext>
            </a:extLst>
          </p:cNvPr>
          <p:cNvSpPr/>
          <p:nvPr/>
        </p:nvSpPr>
        <p:spPr>
          <a:xfrm>
            <a:off x="10899254" y="2724487"/>
            <a:ext cx="3198771" cy="1609644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7" name="Graphic 14" descr="Amazon OpenSearch Service service icon.">
            <a:extLst>
              <a:ext uri="{FF2B5EF4-FFF2-40B4-BE49-F238E27FC236}">
                <a16:creationId xmlns:a16="http://schemas.microsoft.com/office/drawing/2014/main" id="{B9053DE2-760E-4B29-B79B-3F9FBA0EF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>
            <a:off x="8772120" y="7452738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" name="TextBox 17">
            <a:extLst>
              <a:ext uri="{FF2B5EF4-FFF2-40B4-BE49-F238E27FC236}">
                <a16:creationId xmlns:a16="http://schemas.microsoft.com/office/drawing/2014/main" id="{A4218B62-09EF-40E7-AA97-5A587B3013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4614" y="8225135"/>
            <a:ext cx="22923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</a:t>
            </a:r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OpenSearch 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Service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130" name="Graphic 17" descr="Amazon API Gateway service icon.">
            <a:extLst>
              <a:ext uri="{FF2B5EF4-FFF2-40B4-BE49-F238E27FC236}">
                <a16:creationId xmlns:a16="http://schemas.microsoft.com/office/drawing/2014/main" id="{204C74C3-FD42-4659-A423-7F153A81F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7478071" y="74676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" name="TextBox 9">
            <a:extLst>
              <a:ext uri="{FF2B5EF4-FFF2-40B4-BE49-F238E27FC236}">
                <a16:creationId xmlns:a16="http://schemas.microsoft.com/office/drawing/2014/main" id="{DC9D9CBA-A4A1-479A-86EF-692B88E958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8425" y="8229600"/>
            <a:ext cx="10607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</a:t>
            </a:r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API 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Gateway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135" name="Graphic 6" descr="Elastic Load Balancing service icon.">
            <a:extLst>
              <a:ext uri="{FF2B5EF4-FFF2-40B4-BE49-F238E27FC236}">
                <a16:creationId xmlns:a16="http://schemas.microsoft.com/office/drawing/2014/main" id="{4E47739E-8901-49BA-B8DC-59C4846D3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 bwMode="auto">
          <a:xfrm>
            <a:off x="6241172" y="7437877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" name="TextBox 12">
            <a:extLst>
              <a:ext uri="{FF2B5EF4-FFF2-40B4-BE49-F238E27FC236}">
                <a16:creationId xmlns:a16="http://schemas.microsoft.com/office/drawing/2014/main" id="{BE83AFA9-B079-45A4-8F95-329B71124E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6235" y="8198289"/>
            <a:ext cx="10565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Elastic </a:t>
            </a:r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Load 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Balancing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37" name="Straight Arrow Connector 136" descr="Right pointing horizontal arrow.">
            <a:extLst>
              <a:ext uri="{FF2B5EF4-FFF2-40B4-BE49-F238E27FC236}">
                <a16:creationId xmlns:a16="http://schemas.microsoft.com/office/drawing/2014/main" id="{36A33B7D-C454-484C-A9E1-C6DEA4217FB7}"/>
              </a:ext>
            </a:extLst>
          </p:cNvPr>
          <p:cNvCxnSpPr>
            <a:cxnSpLocks/>
            <a:stCxn id="125" idx="1"/>
            <a:endCxn id="121" idx="3"/>
          </p:cNvCxnSpPr>
          <p:nvPr/>
        </p:nvCxnSpPr>
        <p:spPr>
          <a:xfrm flipH="1" flipV="1">
            <a:off x="8285960" y="3501006"/>
            <a:ext cx="2613294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9" name="Graphic 138" descr="Client resource icon for the General Icons category.">
            <a:extLst>
              <a:ext uri="{FF2B5EF4-FFF2-40B4-BE49-F238E27FC236}">
                <a16:creationId xmlns:a16="http://schemas.microsoft.com/office/drawing/2014/main" id="{C2586DBA-48BB-4998-9A7F-B7C4C6092F5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347187" y="5124133"/>
            <a:ext cx="457200" cy="457200"/>
          </a:xfrm>
          <a:prstGeom prst="rect">
            <a:avLst/>
          </a:prstGeom>
        </p:spPr>
      </p:pic>
      <p:pic>
        <p:nvPicPr>
          <p:cNvPr id="140" name="Graphic 139" descr="Mobile client resource icon for the General Icons category.">
            <a:extLst>
              <a:ext uri="{FF2B5EF4-FFF2-40B4-BE49-F238E27FC236}">
                <a16:creationId xmlns:a16="http://schemas.microsoft.com/office/drawing/2014/main" id="{F9B21B89-B2BC-4C90-92FD-0A709FA989D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90323" y="5124133"/>
            <a:ext cx="457200" cy="457200"/>
          </a:xfrm>
          <a:prstGeom prst="rect">
            <a:avLst/>
          </a:prstGeom>
        </p:spPr>
      </p:pic>
      <p:sp>
        <p:nvSpPr>
          <p:cNvPr id="141" name="Rectangle 140" descr="Generic group.">
            <a:extLst>
              <a:ext uri="{FF2B5EF4-FFF2-40B4-BE49-F238E27FC236}">
                <a16:creationId xmlns:a16="http://schemas.microsoft.com/office/drawing/2014/main" id="{01719193-B86E-4ED9-AAC3-1CA9F2C45FA9}"/>
              </a:ext>
            </a:extLst>
          </p:cNvPr>
          <p:cNvSpPr/>
          <p:nvPr/>
        </p:nvSpPr>
        <p:spPr>
          <a:xfrm>
            <a:off x="3104092" y="4772281"/>
            <a:ext cx="1515221" cy="1047494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Apps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1843F77A-873E-4FE7-8ADC-1606986EF572}"/>
              </a:ext>
            </a:extLst>
          </p:cNvPr>
          <p:cNvCxnSpPr>
            <a:cxnSpLocks/>
            <a:stCxn id="121" idx="1"/>
          </p:cNvCxnSpPr>
          <p:nvPr/>
        </p:nvCxnSpPr>
        <p:spPr>
          <a:xfrm flipH="1">
            <a:off x="4613778" y="3501006"/>
            <a:ext cx="2910182" cy="1475732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 descr="Right pointing horizontal arrow.">
            <a:extLst>
              <a:ext uri="{FF2B5EF4-FFF2-40B4-BE49-F238E27FC236}">
                <a16:creationId xmlns:a16="http://schemas.microsoft.com/office/drawing/2014/main" id="{068E5A0B-3B90-4734-8530-1E9E8E2078CD}"/>
              </a:ext>
            </a:extLst>
          </p:cNvPr>
          <p:cNvCxnSpPr>
            <a:cxnSpLocks/>
            <a:stCxn id="123" idx="1"/>
            <a:endCxn id="141" idx="3"/>
          </p:cNvCxnSpPr>
          <p:nvPr/>
        </p:nvCxnSpPr>
        <p:spPr>
          <a:xfrm flipH="1" flipV="1">
            <a:off x="4619313" y="5296028"/>
            <a:ext cx="2904647" cy="4087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0F902E35-9BF3-4A9E-9427-BC7BD31B5828}"/>
              </a:ext>
            </a:extLst>
          </p:cNvPr>
          <p:cNvCxnSpPr>
            <a:cxnSpLocks/>
          </p:cNvCxnSpPr>
          <p:nvPr/>
        </p:nvCxnSpPr>
        <p:spPr>
          <a:xfrm flipH="1" flipV="1">
            <a:off x="4633459" y="5647793"/>
            <a:ext cx="2844612" cy="1335762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Oval 145">
            <a:extLst>
              <a:ext uri="{FF2B5EF4-FFF2-40B4-BE49-F238E27FC236}">
                <a16:creationId xmlns:a16="http://schemas.microsoft.com/office/drawing/2014/main" id="{4CCB261B-0FFD-4E56-81BB-8AA452EF4F61}"/>
              </a:ext>
            </a:extLst>
          </p:cNvPr>
          <p:cNvSpPr>
            <a:spLocks noChangeAspect="1"/>
          </p:cNvSpPr>
          <p:nvPr/>
        </p:nvSpPr>
        <p:spPr bwMode="auto">
          <a:xfrm>
            <a:off x="5967838" y="3795388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F0146E36-0BEB-4DD9-B7BB-0FCBBDAB63FD}"/>
              </a:ext>
            </a:extLst>
          </p:cNvPr>
          <p:cNvSpPr>
            <a:spLocks noChangeAspect="1"/>
          </p:cNvSpPr>
          <p:nvPr/>
        </p:nvSpPr>
        <p:spPr bwMode="auto">
          <a:xfrm>
            <a:off x="5967838" y="4934077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16892347-94CC-401E-92E2-D4666992D7BD}"/>
              </a:ext>
            </a:extLst>
          </p:cNvPr>
          <p:cNvSpPr>
            <a:spLocks noChangeAspect="1"/>
          </p:cNvSpPr>
          <p:nvPr/>
        </p:nvSpPr>
        <p:spPr bwMode="auto">
          <a:xfrm>
            <a:off x="5967838" y="5942089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405758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0899254" y="404647"/>
            <a:ext cx="49503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customer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Cognito with an Application Load Balancer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E2AFEC9-1BCB-4470-9652-86136258072A}"/>
              </a:ext>
            </a:extLst>
          </p:cNvPr>
          <p:cNvSpPr/>
          <p:nvPr/>
        </p:nvSpPr>
        <p:spPr>
          <a:xfrm>
            <a:off x="2950223" y="3579822"/>
            <a:ext cx="6012802" cy="4649778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20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3823237-FBE4-4E13-B182-828DAA5A38E8}"/>
              </a:ext>
            </a:extLst>
          </p:cNvPr>
          <p:cNvSpPr/>
          <p:nvPr/>
        </p:nvSpPr>
        <p:spPr>
          <a:xfrm>
            <a:off x="2688753" y="2327385"/>
            <a:ext cx="8607958" cy="6125444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6E193CC-C3F4-4297-9765-591CE8C0C0C1}"/>
              </a:ext>
            </a:extLst>
          </p:cNvPr>
          <p:cNvGrpSpPr/>
          <p:nvPr/>
        </p:nvGrpSpPr>
        <p:grpSpPr>
          <a:xfrm>
            <a:off x="3870529" y="2446122"/>
            <a:ext cx="1134104" cy="616063"/>
            <a:chOff x="2248016" y="1915634"/>
            <a:chExt cx="1134104" cy="61606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293E036-E6EF-4E26-A05F-9F1D7420D09C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898F4DE1-462B-4FBE-AE93-1240DF620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3951DC-DCA6-4026-95E6-709784F86126}"/>
              </a:ext>
            </a:extLst>
          </p:cNvPr>
          <p:cNvGrpSpPr/>
          <p:nvPr/>
        </p:nvGrpSpPr>
        <p:grpSpPr>
          <a:xfrm>
            <a:off x="4704287" y="2356829"/>
            <a:ext cx="644414" cy="569276"/>
            <a:chOff x="10297579" y="5276566"/>
            <a:chExt cx="644414" cy="56927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3EC2450-BCDA-4652-BEB8-419CBEA91E02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1FD891F8-7C6B-4522-A121-5195B7CBC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13B9941-F428-4AC4-8EAD-DFE7F5D26BB4}"/>
              </a:ext>
            </a:extLst>
          </p:cNvPr>
          <p:cNvCxnSpPr/>
          <p:nvPr/>
        </p:nvCxnSpPr>
        <p:spPr>
          <a:xfrm>
            <a:off x="5314922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2B99719-FF90-4FB8-9F2C-7FCA1620171D}"/>
              </a:ext>
            </a:extLst>
          </p:cNvPr>
          <p:cNvCxnSpPr/>
          <p:nvPr/>
        </p:nvCxnSpPr>
        <p:spPr>
          <a:xfrm>
            <a:off x="4056129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F5D9CA1-ED0C-4768-A8B9-1C3A4F5402EC}"/>
              </a:ext>
            </a:extLst>
          </p:cNvPr>
          <p:cNvSpPr txBox="1"/>
          <p:nvPr/>
        </p:nvSpPr>
        <p:spPr>
          <a:xfrm>
            <a:off x="3293373" y="1670282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Workloads</a:t>
            </a: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2A75288E-DFFA-49F7-9CD2-6AA01E74C0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950220" y="3579824"/>
            <a:ext cx="381000" cy="381000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2649BB75-90DE-41EA-8549-BB53A08A6233}"/>
              </a:ext>
            </a:extLst>
          </p:cNvPr>
          <p:cNvGrpSpPr/>
          <p:nvPr/>
        </p:nvGrpSpPr>
        <p:grpSpPr>
          <a:xfrm>
            <a:off x="2755558" y="2429397"/>
            <a:ext cx="1364961" cy="965410"/>
            <a:chOff x="1523478" y="1290107"/>
            <a:chExt cx="1364961" cy="965410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55BBB87-C446-4229-94B8-F72FF1C1626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57" name="Graphic 7">
              <a:extLst>
                <a:ext uri="{FF2B5EF4-FFF2-40B4-BE49-F238E27FC236}">
                  <a16:creationId xmlns:a16="http://schemas.microsoft.com/office/drawing/2014/main" id="{CD0D6CDA-8EA4-4168-8580-1C32582A8B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18E68A5-A334-40E2-A680-72EEADDC02BF}"/>
              </a:ext>
            </a:extLst>
          </p:cNvPr>
          <p:cNvGrpSpPr/>
          <p:nvPr/>
        </p:nvGrpSpPr>
        <p:grpSpPr>
          <a:xfrm>
            <a:off x="3481512" y="4444065"/>
            <a:ext cx="1765300" cy="1708819"/>
            <a:chOff x="1423757" y="4362479"/>
            <a:chExt cx="1765300" cy="1708819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43D1617-E8A1-4780-8213-2099092735A1}"/>
                </a:ext>
              </a:extLst>
            </p:cNvPr>
            <p:cNvSpPr txBox="1"/>
            <p:nvPr/>
          </p:nvSpPr>
          <p:spPr>
            <a:xfrm>
              <a:off x="1613654" y="5428043"/>
              <a:ext cx="15133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 instance</a:t>
              </a:r>
              <a:endParaRPr lang="en-US" sz="1200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E777ADF-D265-443E-8918-90A93FC4989B}"/>
                </a:ext>
              </a:extLst>
            </p:cNvPr>
            <p:cNvSpPr/>
            <p:nvPr/>
          </p:nvSpPr>
          <p:spPr>
            <a:xfrm>
              <a:off x="1423757" y="4362479"/>
              <a:ext cx="1765300" cy="1708819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>
                <a:defRPr/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81" name="Graphic 80">
              <a:extLst>
                <a:ext uri="{FF2B5EF4-FFF2-40B4-BE49-F238E27FC236}">
                  <a16:creationId xmlns:a16="http://schemas.microsoft.com/office/drawing/2014/main" id="{F49D2FB9-BDAC-47C0-9833-BC1B5E62D0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1423757" y="4362481"/>
              <a:ext cx="381000" cy="381000"/>
            </a:xfrm>
            <a:prstGeom prst="rect">
              <a:avLst/>
            </a:prstGeom>
          </p:spPr>
        </p:pic>
      </p:grpSp>
      <p:pic>
        <p:nvPicPr>
          <p:cNvPr id="84" name="Graphic 17">
            <a:extLst>
              <a:ext uri="{FF2B5EF4-FFF2-40B4-BE49-F238E27FC236}">
                <a16:creationId xmlns:a16="http://schemas.microsoft.com/office/drawing/2014/main" id="{B94ED32C-C4B4-4A1F-8527-00D810739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751742" y="1596017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" name="Graphic 113" descr="Instance instance icon for the Amazon EC2 service.">
            <a:extLst>
              <a:ext uri="{FF2B5EF4-FFF2-40B4-BE49-F238E27FC236}">
                <a16:creationId xmlns:a16="http://schemas.microsoft.com/office/drawing/2014/main" id="{364E57CB-6BAB-4664-93C2-EF920370983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063248" y="4825950"/>
            <a:ext cx="685800" cy="685800"/>
          </a:xfrm>
          <a:prstGeom prst="rect">
            <a:avLst/>
          </a:prstGeom>
        </p:spPr>
      </p:pic>
      <p:cxnSp>
        <p:nvCxnSpPr>
          <p:cNvPr id="128" name="Straight Arrow Connector 127" descr="Right pointing horizontal arrow.">
            <a:extLst>
              <a:ext uri="{FF2B5EF4-FFF2-40B4-BE49-F238E27FC236}">
                <a16:creationId xmlns:a16="http://schemas.microsoft.com/office/drawing/2014/main" id="{91C3427C-783C-4974-953A-B18CE48B165C}"/>
              </a:ext>
            </a:extLst>
          </p:cNvPr>
          <p:cNvCxnSpPr>
            <a:cxnSpLocks/>
            <a:stCxn id="55" idx="3"/>
            <a:endCxn id="60" idx="2"/>
          </p:cNvCxnSpPr>
          <p:nvPr/>
        </p:nvCxnSpPr>
        <p:spPr>
          <a:xfrm flipV="1">
            <a:off x="6772078" y="6002557"/>
            <a:ext cx="1239598" cy="935338"/>
          </a:xfrm>
          <a:prstGeom prst="bentConnector2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Freeform 59" descr="Ninety degree arrow pointing up to the right.">
            <a:extLst>
              <a:ext uri="{FF2B5EF4-FFF2-40B4-BE49-F238E27FC236}">
                <a16:creationId xmlns:a16="http://schemas.microsoft.com/office/drawing/2014/main" id="{287F656C-34A6-48AF-9121-3A1E8D8C2F52}"/>
              </a:ext>
            </a:extLst>
          </p:cNvPr>
          <p:cNvSpPr/>
          <p:nvPr/>
        </p:nvSpPr>
        <p:spPr>
          <a:xfrm flipH="1">
            <a:off x="4402766" y="4140241"/>
            <a:ext cx="1586273" cy="287536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34" name="Straight Arrow Connector 133" descr="Right pointing horizontal arrow.">
            <a:extLst>
              <a:ext uri="{FF2B5EF4-FFF2-40B4-BE49-F238E27FC236}">
                <a16:creationId xmlns:a16="http://schemas.microsoft.com/office/drawing/2014/main" id="{50C431F2-C535-44C5-98A2-778A5EBF9D24}"/>
              </a:ext>
            </a:extLst>
          </p:cNvPr>
          <p:cNvCxnSpPr>
            <a:cxnSpLocks/>
            <a:stCxn id="80" idx="3"/>
            <a:endCxn id="59" idx="1"/>
          </p:cNvCxnSpPr>
          <p:nvPr/>
        </p:nvCxnSpPr>
        <p:spPr>
          <a:xfrm flipV="1">
            <a:off x="5246812" y="5294830"/>
            <a:ext cx="2525588" cy="3645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Graphic 10" descr="AWS Lambda service icon.">
            <a:extLst>
              <a:ext uri="{FF2B5EF4-FFF2-40B4-BE49-F238E27FC236}">
                <a16:creationId xmlns:a16="http://schemas.microsoft.com/office/drawing/2014/main" id="{2A1AAE8C-CB64-4DAE-907E-11D2DA344F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6010078" y="3775595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extBox 20">
            <a:extLst>
              <a:ext uri="{FF2B5EF4-FFF2-40B4-BE49-F238E27FC236}">
                <a16:creationId xmlns:a16="http://schemas.microsoft.com/office/drawing/2014/main" id="{C353C428-183E-41BA-8070-8A287EC6D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020" y="4536801"/>
            <a:ext cx="12901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Lambda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(login)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50" name="Graphic 17" descr="Amazon Cognito service icon.">
            <a:extLst>
              <a:ext uri="{FF2B5EF4-FFF2-40B4-BE49-F238E27FC236}">
                <a16:creationId xmlns:a16="http://schemas.microsoft.com/office/drawing/2014/main" id="{613A2228-CD68-4FC4-81AD-B15E0304B8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 bwMode="auto">
          <a:xfrm>
            <a:off x="9597947" y="3678338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11">
            <a:extLst>
              <a:ext uri="{FF2B5EF4-FFF2-40B4-BE49-F238E27FC236}">
                <a16:creationId xmlns:a16="http://schemas.microsoft.com/office/drawing/2014/main" id="{DAEAF7D1-EF29-4303-AC85-A7203D926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0710" y="4440338"/>
            <a:ext cx="22923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Cognito</a:t>
            </a:r>
          </a:p>
        </p:txBody>
      </p:sp>
      <p:pic>
        <p:nvPicPr>
          <p:cNvPr id="55" name="Graphic 10" descr="AWS Lambda service icon.">
            <a:extLst>
              <a:ext uri="{FF2B5EF4-FFF2-40B4-BE49-F238E27FC236}">
                <a16:creationId xmlns:a16="http://schemas.microsoft.com/office/drawing/2014/main" id="{12FCBA42-01D9-49E3-A1A3-AE50F67C0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6010078" y="6556895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TextBox 20">
            <a:extLst>
              <a:ext uri="{FF2B5EF4-FFF2-40B4-BE49-F238E27FC236}">
                <a16:creationId xmlns:a16="http://schemas.microsoft.com/office/drawing/2014/main" id="{CAC5FF42-36AB-4225-8DBB-A2495A55BB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020" y="7318101"/>
            <a:ext cx="12901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Lambda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(logout)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59" name="Graphic 58" descr="Application Load Balancer resource icon for the Elastic Load Balancing service.">
            <a:extLst>
              <a:ext uri="{FF2B5EF4-FFF2-40B4-BE49-F238E27FC236}">
                <a16:creationId xmlns:a16="http://schemas.microsoft.com/office/drawing/2014/main" id="{6D63DFC2-148A-48D5-9579-053236997FE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7772400" y="5066230"/>
            <a:ext cx="457200" cy="457200"/>
          </a:xfrm>
          <a:prstGeom prst="rect">
            <a:avLst/>
          </a:prstGeom>
        </p:spPr>
      </p:pic>
      <p:sp>
        <p:nvSpPr>
          <p:cNvPr id="60" name="TextBox 19">
            <a:extLst>
              <a:ext uri="{FF2B5EF4-FFF2-40B4-BE49-F238E27FC236}">
                <a16:creationId xmlns:a16="http://schemas.microsoft.com/office/drawing/2014/main" id="{F703D556-A6E0-4D32-B874-6F9A65C15C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55016" y="5540892"/>
            <a:ext cx="13133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Application Load </a:t>
            </a:r>
            <a:b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Balancer</a:t>
            </a:r>
          </a:p>
        </p:txBody>
      </p:sp>
      <p:pic>
        <p:nvPicPr>
          <p:cNvPr id="61" name="Graphic 22" descr="User resource icon for the General Icons category.">
            <a:extLst>
              <a:ext uri="{FF2B5EF4-FFF2-40B4-BE49-F238E27FC236}">
                <a16:creationId xmlns:a16="http://schemas.microsoft.com/office/drawing/2014/main" id="{7EDFFE45-EF2D-4E69-96B3-5423F7611C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11736627" y="4962952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TextBox 39">
            <a:extLst>
              <a:ext uri="{FF2B5EF4-FFF2-40B4-BE49-F238E27FC236}">
                <a16:creationId xmlns:a16="http://schemas.microsoft.com/office/drawing/2014/main" id="{F42F59E6-ACD2-4004-BF2B-0F7515BEA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543" y="5498727"/>
            <a:ext cx="10731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User</a:t>
            </a:r>
          </a:p>
        </p:txBody>
      </p:sp>
      <p:sp>
        <p:nvSpPr>
          <p:cNvPr id="63" name="TextBox 20">
            <a:extLst>
              <a:ext uri="{FF2B5EF4-FFF2-40B4-BE49-F238E27FC236}">
                <a16:creationId xmlns:a16="http://schemas.microsoft.com/office/drawing/2014/main" id="{DED6A9F2-F03C-4C84-A046-BD34012AB6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3721" y="5314061"/>
            <a:ext cx="16147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Any other path value for homepage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20">
            <a:extLst>
              <a:ext uri="{FF2B5EF4-FFF2-40B4-BE49-F238E27FC236}">
                <a16:creationId xmlns:a16="http://schemas.microsoft.com/office/drawing/2014/main" id="{2BAE7D9F-20EA-49C0-947C-D42C1E321B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5652" y="6654147"/>
            <a:ext cx="205265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Clears the session of the Application Load Balancer and Amazon Cognito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Freeform 59" descr="Ninety degree arrow pointing up to the right.">
            <a:extLst>
              <a:ext uri="{FF2B5EF4-FFF2-40B4-BE49-F238E27FC236}">
                <a16:creationId xmlns:a16="http://schemas.microsoft.com/office/drawing/2014/main" id="{D98255D8-3A0E-4BAD-9F64-A89B40023892}"/>
              </a:ext>
            </a:extLst>
          </p:cNvPr>
          <p:cNvSpPr/>
          <p:nvPr/>
        </p:nvSpPr>
        <p:spPr>
          <a:xfrm flipH="1">
            <a:off x="8011674" y="4130892"/>
            <a:ext cx="1586273" cy="939984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6" name="Freeform 59" descr="Ninety degree arrow pointing up to the right.">
            <a:extLst>
              <a:ext uri="{FF2B5EF4-FFF2-40B4-BE49-F238E27FC236}">
                <a16:creationId xmlns:a16="http://schemas.microsoft.com/office/drawing/2014/main" id="{A99366CF-4843-4BBA-A4FD-FA4D3D3E5CF7}"/>
              </a:ext>
            </a:extLst>
          </p:cNvPr>
          <p:cNvSpPr/>
          <p:nvPr/>
        </p:nvSpPr>
        <p:spPr>
          <a:xfrm flipH="1">
            <a:off x="6391075" y="2823929"/>
            <a:ext cx="3581596" cy="947757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7" name="Straight Arrow Connector 66" descr="Right pointing horizontal arrow.">
            <a:extLst>
              <a:ext uri="{FF2B5EF4-FFF2-40B4-BE49-F238E27FC236}">
                <a16:creationId xmlns:a16="http://schemas.microsoft.com/office/drawing/2014/main" id="{5FA01D21-9CA6-465A-9497-D8DB4E0ECBD8}"/>
              </a:ext>
            </a:extLst>
          </p:cNvPr>
          <p:cNvCxnSpPr>
            <a:cxnSpLocks/>
            <a:stCxn id="66" idx="2"/>
            <a:endCxn id="50" idx="0"/>
          </p:cNvCxnSpPr>
          <p:nvPr/>
        </p:nvCxnSpPr>
        <p:spPr>
          <a:xfrm>
            <a:off x="9972671" y="2823929"/>
            <a:ext cx="0" cy="854409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20">
            <a:extLst>
              <a:ext uri="{FF2B5EF4-FFF2-40B4-BE49-F238E27FC236}">
                <a16:creationId xmlns:a16="http://schemas.microsoft.com/office/drawing/2014/main" id="{4A8AB14A-8296-43EC-8FEB-93AF58F75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1478" y="2523576"/>
            <a:ext cx="24717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Access protected resources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cxnSp>
        <p:nvCxnSpPr>
          <p:cNvPr id="70" name="Straight Arrow Connector 69" descr="Right pointing horizontal arrow.">
            <a:extLst>
              <a:ext uri="{FF2B5EF4-FFF2-40B4-BE49-F238E27FC236}">
                <a16:creationId xmlns:a16="http://schemas.microsoft.com/office/drawing/2014/main" id="{B8033A03-8C0C-49C7-8291-7B6A8F13A9FE}"/>
              </a:ext>
            </a:extLst>
          </p:cNvPr>
          <p:cNvCxnSpPr>
            <a:cxnSpLocks/>
            <a:stCxn id="59" idx="3"/>
          </p:cNvCxnSpPr>
          <p:nvPr/>
        </p:nvCxnSpPr>
        <p:spPr>
          <a:xfrm flipV="1">
            <a:off x="8229600" y="5293490"/>
            <a:ext cx="3474720" cy="134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20">
            <a:extLst>
              <a:ext uri="{FF2B5EF4-FFF2-40B4-BE49-F238E27FC236}">
                <a16:creationId xmlns:a16="http://schemas.microsoft.com/office/drawing/2014/main" id="{4EAF8B0E-49DC-42A3-9C3F-02BE52BA3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1831" y="5305015"/>
            <a:ext cx="24717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Access the Application Load Balancer domain (HTTPS)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20">
            <a:extLst>
              <a:ext uri="{FF2B5EF4-FFF2-40B4-BE49-F238E27FC236}">
                <a16:creationId xmlns:a16="http://schemas.microsoft.com/office/drawing/2014/main" id="{CD516309-C234-4924-A49E-2C2C457AEC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5202" y="6932986"/>
            <a:ext cx="15421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Path=</a:t>
            </a:r>
            <a:r>
              <a:rPr lang="en-US" altLang="en-US" sz="1200">
                <a:latin typeface="Consolas" panose="020B0609020204030204" pitchFamily="49" charset="0"/>
                <a:ea typeface="Amazon Ember" panose="020B0603020204020204" pitchFamily="34" charset="0"/>
                <a:cs typeface="Arial" panose="020B0604020202020204" pitchFamily="34" charset="0"/>
              </a:rPr>
              <a:t>/logout</a:t>
            </a:r>
            <a:endParaRPr lang="en-US" altLang="en-US" sz="1200" dirty="0">
              <a:latin typeface="Consolas" panose="020B0609020204030204" pitchFamily="49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9516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0899254" y="404647"/>
            <a:ext cx="45159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customer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Cognito with an Amazon API Gateway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E2AFEC9-1BCB-4470-9652-86136258072A}"/>
              </a:ext>
            </a:extLst>
          </p:cNvPr>
          <p:cNvSpPr/>
          <p:nvPr/>
        </p:nvSpPr>
        <p:spPr>
          <a:xfrm>
            <a:off x="2950223" y="3817947"/>
            <a:ext cx="4839459" cy="4497378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20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3823237-FBE4-4E13-B182-828DAA5A38E8}"/>
              </a:ext>
            </a:extLst>
          </p:cNvPr>
          <p:cNvSpPr/>
          <p:nvPr/>
        </p:nvSpPr>
        <p:spPr>
          <a:xfrm>
            <a:off x="2688753" y="2327384"/>
            <a:ext cx="8131647" cy="6349883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6E193CC-C3F4-4297-9765-591CE8C0C0C1}"/>
              </a:ext>
            </a:extLst>
          </p:cNvPr>
          <p:cNvGrpSpPr/>
          <p:nvPr/>
        </p:nvGrpSpPr>
        <p:grpSpPr>
          <a:xfrm>
            <a:off x="3870529" y="2446122"/>
            <a:ext cx="1134104" cy="616063"/>
            <a:chOff x="2248016" y="1915634"/>
            <a:chExt cx="1134104" cy="61606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293E036-E6EF-4E26-A05F-9F1D7420D09C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898F4DE1-462B-4FBE-AE93-1240DF620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3951DC-DCA6-4026-95E6-709784F86126}"/>
              </a:ext>
            </a:extLst>
          </p:cNvPr>
          <p:cNvGrpSpPr/>
          <p:nvPr/>
        </p:nvGrpSpPr>
        <p:grpSpPr>
          <a:xfrm>
            <a:off x="4704287" y="2356829"/>
            <a:ext cx="644414" cy="569276"/>
            <a:chOff x="10297579" y="5276566"/>
            <a:chExt cx="644414" cy="56927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3EC2450-BCDA-4652-BEB8-419CBEA91E02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1FD891F8-7C6B-4522-A121-5195B7CBC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13B9941-F428-4AC4-8EAD-DFE7F5D26BB4}"/>
              </a:ext>
            </a:extLst>
          </p:cNvPr>
          <p:cNvCxnSpPr/>
          <p:nvPr/>
        </p:nvCxnSpPr>
        <p:spPr>
          <a:xfrm>
            <a:off x="5314922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2B99719-FF90-4FB8-9F2C-7FCA1620171D}"/>
              </a:ext>
            </a:extLst>
          </p:cNvPr>
          <p:cNvCxnSpPr/>
          <p:nvPr/>
        </p:nvCxnSpPr>
        <p:spPr>
          <a:xfrm>
            <a:off x="4056129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F5D9CA1-ED0C-4768-A8B9-1C3A4F5402EC}"/>
              </a:ext>
            </a:extLst>
          </p:cNvPr>
          <p:cNvSpPr txBox="1"/>
          <p:nvPr/>
        </p:nvSpPr>
        <p:spPr>
          <a:xfrm>
            <a:off x="3293373" y="1670282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Workloads</a:t>
            </a: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2A75288E-DFFA-49F7-9CD2-6AA01E74C0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950220" y="3817949"/>
            <a:ext cx="381000" cy="381000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2649BB75-90DE-41EA-8549-BB53A08A6233}"/>
              </a:ext>
            </a:extLst>
          </p:cNvPr>
          <p:cNvGrpSpPr/>
          <p:nvPr/>
        </p:nvGrpSpPr>
        <p:grpSpPr>
          <a:xfrm>
            <a:off x="2755558" y="2429397"/>
            <a:ext cx="1364961" cy="965410"/>
            <a:chOff x="1523478" y="1290107"/>
            <a:chExt cx="1364961" cy="965410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55BBB87-C446-4229-94B8-F72FF1C1626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57" name="Graphic 7">
              <a:extLst>
                <a:ext uri="{FF2B5EF4-FFF2-40B4-BE49-F238E27FC236}">
                  <a16:creationId xmlns:a16="http://schemas.microsoft.com/office/drawing/2014/main" id="{CD0D6CDA-8EA4-4168-8580-1C32582A8B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18E68A5-A334-40E2-A680-72EEADDC02BF}"/>
              </a:ext>
            </a:extLst>
          </p:cNvPr>
          <p:cNvGrpSpPr/>
          <p:nvPr/>
        </p:nvGrpSpPr>
        <p:grpSpPr>
          <a:xfrm>
            <a:off x="3481512" y="4444065"/>
            <a:ext cx="1765300" cy="3604560"/>
            <a:chOff x="1423757" y="4362479"/>
            <a:chExt cx="1765300" cy="3604560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E777ADF-D265-443E-8918-90A93FC4989B}"/>
                </a:ext>
              </a:extLst>
            </p:cNvPr>
            <p:cNvSpPr/>
            <p:nvPr/>
          </p:nvSpPr>
          <p:spPr>
            <a:xfrm>
              <a:off x="1423757" y="4362479"/>
              <a:ext cx="1765300" cy="3604560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>
                <a:defRPr/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81" name="Graphic 80">
              <a:extLst>
                <a:ext uri="{FF2B5EF4-FFF2-40B4-BE49-F238E27FC236}">
                  <a16:creationId xmlns:a16="http://schemas.microsoft.com/office/drawing/2014/main" id="{F49D2FB9-BDAC-47C0-9833-BC1B5E62D0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1423757" y="4362481"/>
              <a:ext cx="381000" cy="381000"/>
            </a:xfrm>
            <a:prstGeom prst="rect">
              <a:avLst/>
            </a:prstGeom>
          </p:spPr>
        </p:pic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43D1617-E8A1-4780-8213-2099092735A1}"/>
                </a:ext>
              </a:extLst>
            </p:cNvPr>
            <p:cNvSpPr txBox="1"/>
            <p:nvPr/>
          </p:nvSpPr>
          <p:spPr>
            <a:xfrm>
              <a:off x="1588357" y="5820556"/>
              <a:ext cx="15133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Secure backend</a:t>
              </a:r>
              <a:endParaRPr lang="en-US" sz="1200" dirty="0"/>
            </a:p>
          </p:txBody>
        </p:sp>
      </p:grpSp>
      <p:pic>
        <p:nvPicPr>
          <p:cNvPr id="84" name="Graphic 17">
            <a:extLst>
              <a:ext uri="{FF2B5EF4-FFF2-40B4-BE49-F238E27FC236}">
                <a16:creationId xmlns:a16="http://schemas.microsoft.com/office/drawing/2014/main" id="{B94ED32C-C4B4-4A1F-8527-00D810739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751742" y="1596017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4" name="Straight Arrow Connector 133" descr="Right pointing horizontal arrow.">
            <a:extLst>
              <a:ext uri="{FF2B5EF4-FFF2-40B4-BE49-F238E27FC236}">
                <a16:creationId xmlns:a16="http://schemas.microsoft.com/office/drawing/2014/main" id="{50C431F2-C535-44C5-98A2-778A5EBF9D24}"/>
              </a:ext>
            </a:extLst>
          </p:cNvPr>
          <p:cNvCxnSpPr>
            <a:cxnSpLocks/>
            <a:endCxn id="88" idx="2"/>
          </p:cNvCxnSpPr>
          <p:nvPr/>
        </p:nvCxnSpPr>
        <p:spPr>
          <a:xfrm flipV="1">
            <a:off x="9482310" y="5304547"/>
            <a:ext cx="633240" cy="958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Graphic 17" descr="Amazon Cognito service icon.">
            <a:extLst>
              <a:ext uri="{FF2B5EF4-FFF2-40B4-BE49-F238E27FC236}">
                <a16:creationId xmlns:a16="http://schemas.microsoft.com/office/drawing/2014/main" id="{613A2228-CD68-4FC4-81AD-B15E0304B8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8720310" y="3175792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11">
            <a:extLst>
              <a:ext uri="{FF2B5EF4-FFF2-40B4-BE49-F238E27FC236}">
                <a16:creationId xmlns:a16="http://schemas.microsoft.com/office/drawing/2014/main" id="{DAEAF7D1-EF29-4303-AC85-A7203D926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5135" y="3937792"/>
            <a:ext cx="22923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Cognito</a:t>
            </a:r>
          </a:p>
        </p:txBody>
      </p:sp>
      <p:pic>
        <p:nvPicPr>
          <p:cNvPr id="61" name="Graphic 22" descr="User resource icon for the General Icons category.">
            <a:extLst>
              <a:ext uri="{FF2B5EF4-FFF2-40B4-BE49-F238E27FC236}">
                <a16:creationId xmlns:a16="http://schemas.microsoft.com/office/drawing/2014/main" id="{7EDFFE45-EF2D-4E69-96B3-5423F7611C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12302440" y="518890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TextBox 39">
            <a:extLst>
              <a:ext uri="{FF2B5EF4-FFF2-40B4-BE49-F238E27FC236}">
                <a16:creationId xmlns:a16="http://schemas.microsoft.com/office/drawing/2014/main" id="{F42F59E6-ACD2-4004-BF2B-0F7515BEA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96356" y="5724682"/>
            <a:ext cx="10731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User</a:t>
            </a:r>
          </a:p>
        </p:txBody>
      </p:sp>
      <p:cxnSp>
        <p:nvCxnSpPr>
          <p:cNvPr id="67" name="Straight Arrow Connector 66" descr="Right pointing horizontal arrow.">
            <a:extLst>
              <a:ext uri="{FF2B5EF4-FFF2-40B4-BE49-F238E27FC236}">
                <a16:creationId xmlns:a16="http://schemas.microsoft.com/office/drawing/2014/main" id="{5FA01D21-9CA6-465A-9497-D8DB4E0ECBD8}"/>
              </a:ext>
            </a:extLst>
          </p:cNvPr>
          <p:cNvCxnSpPr>
            <a:cxnSpLocks/>
          </p:cNvCxnSpPr>
          <p:nvPr/>
        </p:nvCxnSpPr>
        <p:spPr>
          <a:xfrm>
            <a:off x="9086846" y="6209918"/>
            <a:ext cx="0" cy="91440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20">
            <a:extLst>
              <a:ext uri="{FF2B5EF4-FFF2-40B4-BE49-F238E27FC236}">
                <a16:creationId xmlns:a16="http://schemas.microsoft.com/office/drawing/2014/main" id="{4A8AB14A-8296-43EC-8FEB-93AF58F75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29167" y="2549049"/>
            <a:ext cx="24717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Access protected resources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cxnSp>
        <p:nvCxnSpPr>
          <p:cNvPr id="70" name="Straight Arrow Connector 69" descr="Right pointing horizontal arrow.">
            <a:extLst>
              <a:ext uri="{FF2B5EF4-FFF2-40B4-BE49-F238E27FC236}">
                <a16:creationId xmlns:a16="http://schemas.microsoft.com/office/drawing/2014/main" id="{B8033A03-8C0C-49C7-8291-7B6A8F13A9FE}"/>
              </a:ext>
            </a:extLst>
          </p:cNvPr>
          <p:cNvCxnSpPr>
            <a:cxnSpLocks/>
            <a:stCxn id="75" idx="3"/>
          </p:cNvCxnSpPr>
          <p:nvPr/>
        </p:nvCxnSpPr>
        <p:spPr>
          <a:xfrm>
            <a:off x="9482310" y="5529232"/>
            <a:ext cx="2757315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20">
            <a:extLst>
              <a:ext uri="{FF2B5EF4-FFF2-40B4-BE49-F238E27FC236}">
                <a16:creationId xmlns:a16="http://schemas.microsoft.com/office/drawing/2014/main" id="{4EAF8B0E-49DC-42A3-9C3F-02BE52BA3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80430" y="5247396"/>
            <a:ext cx="24717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Access the API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20">
            <a:extLst>
              <a:ext uri="{FF2B5EF4-FFF2-40B4-BE49-F238E27FC236}">
                <a16:creationId xmlns:a16="http://schemas.microsoft.com/office/drawing/2014/main" id="{CD516309-C234-4924-A49E-2C2C457AEC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2714" y="5247397"/>
            <a:ext cx="15421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Path=</a:t>
            </a:r>
            <a:r>
              <a:rPr lang="en-US" altLang="en-US" sz="1200">
                <a:latin typeface="Consolas" panose="020B0609020204030204" pitchFamily="49" charset="0"/>
                <a:ea typeface="Amazon Ember" panose="020B0603020204020204" pitchFamily="34" charset="0"/>
                <a:cs typeface="Arial" panose="020B0604020202020204" pitchFamily="34" charset="0"/>
              </a:rPr>
              <a:t>/access</a:t>
            </a:r>
            <a:endParaRPr lang="en-US" altLang="en-US" sz="1200" dirty="0">
              <a:latin typeface="Consolas" panose="020B0609020204030204" pitchFamily="49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68" name="Graphic 67" descr="Instances instance icon for the Amazon EC2 service.">
            <a:extLst>
              <a:ext uri="{FF2B5EF4-FFF2-40B4-BE49-F238E27FC236}">
                <a16:creationId xmlns:a16="http://schemas.microsoft.com/office/drawing/2014/main" id="{96A1C823-8244-4861-A31F-BCAF54E8FF5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021262" y="5170501"/>
            <a:ext cx="685800" cy="685800"/>
          </a:xfrm>
          <a:prstGeom prst="rect">
            <a:avLst/>
          </a:prstGeom>
        </p:spPr>
      </p:pic>
      <p:pic>
        <p:nvPicPr>
          <p:cNvPr id="73" name="Graphic 72" descr="Instances instance icon for the Amazon EC2 service.">
            <a:extLst>
              <a:ext uri="{FF2B5EF4-FFF2-40B4-BE49-F238E27FC236}">
                <a16:creationId xmlns:a16="http://schemas.microsoft.com/office/drawing/2014/main" id="{F1E22FE2-2832-4057-BF24-309071ECE11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021262" y="6688889"/>
            <a:ext cx="685800" cy="685800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0E8B0137-44AF-4699-A0E2-D56ECE1AAB2C}"/>
              </a:ext>
            </a:extLst>
          </p:cNvPr>
          <p:cNvSpPr txBox="1"/>
          <p:nvPr/>
        </p:nvSpPr>
        <p:spPr>
          <a:xfrm>
            <a:off x="3579842" y="7435666"/>
            <a:ext cx="15133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Secure backend</a:t>
            </a:r>
            <a:endParaRPr lang="en-US" sz="1200" dirty="0"/>
          </a:p>
        </p:txBody>
      </p:sp>
      <p:pic>
        <p:nvPicPr>
          <p:cNvPr id="75" name="Graphic 17" descr="Amazon API Gateway service icon.">
            <a:extLst>
              <a:ext uri="{FF2B5EF4-FFF2-40B4-BE49-F238E27FC236}">
                <a16:creationId xmlns:a16="http://schemas.microsoft.com/office/drawing/2014/main" id="{EF2D2B8D-5FE9-456A-9084-489C67304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8720310" y="5148232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TextBox 9">
            <a:extLst>
              <a:ext uri="{FF2B5EF4-FFF2-40B4-BE49-F238E27FC236}">
                <a16:creationId xmlns:a16="http://schemas.microsoft.com/office/drawing/2014/main" id="{88B90B1D-07D5-4FCB-BA63-CB3ED584BA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79742" y="5910232"/>
            <a:ext cx="22431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API Gateway</a:t>
            </a:r>
          </a:p>
        </p:txBody>
      </p:sp>
      <p:cxnSp>
        <p:nvCxnSpPr>
          <p:cNvPr id="77" name="Straight Arrow Connector 76" descr="Right pointing horizontal arrow.">
            <a:extLst>
              <a:ext uri="{FF2B5EF4-FFF2-40B4-BE49-F238E27FC236}">
                <a16:creationId xmlns:a16="http://schemas.microsoft.com/office/drawing/2014/main" id="{266EEB79-6595-4B33-8282-177F1F70093B}"/>
              </a:ext>
            </a:extLst>
          </p:cNvPr>
          <p:cNvCxnSpPr>
            <a:cxnSpLocks/>
            <a:endCxn id="75" idx="1"/>
          </p:cNvCxnSpPr>
          <p:nvPr/>
        </p:nvCxnSpPr>
        <p:spPr>
          <a:xfrm flipV="1">
            <a:off x="4875922" y="5529232"/>
            <a:ext cx="3844388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20">
            <a:extLst>
              <a:ext uri="{FF2B5EF4-FFF2-40B4-BE49-F238E27FC236}">
                <a16:creationId xmlns:a16="http://schemas.microsoft.com/office/drawing/2014/main" id="{CFE2E566-C910-4C08-A31C-BBD4FB9A01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7908" y="5529489"/>
            <a:ext cx="24717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(require access token with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correct scope)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cxnSp>
        <p:nvCxnSpPr>
          <p:cNvPr id="83" name="Straight Arrow Connector 82" descr="Right pointing horizontal arrow.">
            <a:extLst>
              <a:ext uri="{FF2B5EF4-FFF2-40B4-BE49-F238E27FC236}">
                <a16:creationId xmlns:a16="http://schemas.microsoft.com/office/drawing/2014/main" id="{C40A86CB-0B2E-445D-B0E1-F2671BF2C855}"/>
              </a:ext>
            </a:extLst>
          </p:cNvPr>
          <p:cNvCxnSpPr>
            <a:cxnSpLocks/>
          </p:cNvCxnSpPr>
          <p:nvPr/>
        </p:nvCxnSpPr>
        <p:spPr>
          <a:xfrm>
            <a:off x="4877432" y="7112774"/>
            <a:ext cx="4209414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20">
            <a:extLst>
              <a:ext uri="{FF2B5EF4-FFF2-40B4-BE49-F238E27FC236}">
                <a16:creationId xmlns:a16="http://schemas.microsoft.com/office/drawing/2014/main" id="{B4EC11C6-DD49-4F8F-A347-EB5428D67E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7908" y="7122959"/>
            <a:ext cx="24717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(require ID token)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20">
            <a:extLst>
              <a:ext uri="{FF2B5EF4-FFF2-40B4-BE49-F238E27FC236}">
                <a16:creationId xmlns:a16="http://schemas.microsoft.com/office/drawing/2014/main" id="{9B2AD620-5DA6-403C-9BD2-3445430A3A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2714" y="6838742"/>
            <a:ext cx="15421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Path=</a:t>
            </a:r>
            <a:r>
              <a:rPr lang="en-US" altLang="en-US" sz="1200">
                <a:latin typeface="Consolas" panose="020B0609020204030204" pitchFamily="49" charset="0"/>
                <a:ea typeface="Amazon Ember" panose="020B0603020204020204" pitchFamily="34" charset="0"/>
                <a:cs typeface="Arial" panose="020B0604020202020204" pitchFamily="34" charset="0"/>
              </a:rPr>
              <a:t>/id</a:t>
            </a:r>
            <a:endParaRPr lang="en-US" altLang="en-US" sz="1200" dirty="0">
              <a:latin typeface="Consolas" panose="020B0609020204030204" pitchFamily="49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Freeform 62" descr="Ninety degree arrow pointing down to the left.">
            <a:extLst>
              <a:ext uri="{FF2B5EF4-FFF2-40B4-BE49-F238E27FC236}">
                <a16:creationId xmlns:a16="http://schemas.microsoft.com/office/drawing/2014/main" id="{573FF118-7132-4888-AE59-2E1D449471DA}"/>
              </a:ext>
            </a:extLst>
          </p:cNvPr>
          <p:cNvSpPr/>
          <p:nvPr/>
        </p:nvSpPr>
        <p:spPr>
          <a:xfrm rot="5400000" flipH="1">
            <a:off x="8931443" y="4120440"/>
            <a:ext cx="1734974" cy="633240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3" name="TextBox 20">
            <a:extLst>
              <a:ext uri="{FF2B5EF4-FFF2-40B4-BE49-F238E27FC236}">
                <a16:creationId xmlns:a16="http://schemas.microsoft.com/office/drawing/2014/main" id="{DED6A9F2-F03C-4C84-A046-BD34012AB6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82911" y="4357568"/>
            <a:ext cx="126470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Authorizer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507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9445A-A96D-4009-9856-B89B9A73D4CC}"/>
              </a:ext>
            </a:extLst>
          </p:cNvPr>
          <p:cNvSpPr txBox="1">
            <a:spLocks/>
          </p:cNvSpPr>
          <p:nvPr/>
        </p:nvSpPr>
        <p:spPr>
          <a:xfrm>
            <a:off x="3252486" y="5763786"/>
            <a:ext cx="9954228" cy="303403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64592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92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  <a:br>
              <a:rPr lang="en-US" sz="480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br>
              <a:rPr lang="en-US" sz="600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44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dives</a:t>
            </a:r>
            <a:endParaRPr lang="en-US" sz="6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3400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0899254" y="404647"/>
            <a:ext cx="49135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customer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Cognito with Amazon OpenSearch Service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E2AFEC9-1BCB-4470-9652-86136258072A}"/>
              </a:ext>
            </a:extLst>
          </p:cNvPr>
          <p:cNvSpPr/>
          <p:nvPr/>
        </p:nvSpPr>
        <p:spPr>
          <a:xfrm>
            <a:off x="2950224" y="3817947"/>
            <a:ext cx="4249756" cy="2512346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20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3823237-FBE4-4E13-B182-828DAA5A38E8}"/>
              </a:ext>
            </a:extLst>
          </p:cNvPr>
          <p:cNvSpPr/>
          <p:nvPr/>
        </p:nvSpPr>
        <p:spPr>
          <a:xfrm>
            <a:off x="2688753" y="2327385"/>
            <a:ext cx="7102947" cy="4606816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6E193CC-C3F4-4297-9765-591CE8C0C0C1}"/>
              </a:ext>
            </a:extLst>
          </p:cNvPr>
          <p:cNvGrpSpPr/>
          <p:nvPr/>
        </p:nvGrpSpPr>
        <p:grpSpPr>
          <a:xfrm>
            <a:off x="3870529" y="2446122"/>
            <a:ext cx="1134104" cy="616063"/>
            <a:chOff x="2248016" y="1915634"/>
            <a:chExt cx="1134104" cy="61606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293E036-E6EF-4E26-A05F-9F1D7420D09C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898F4DE1-462B-4FBE-AE93-1240DF620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3951DC-DCA6-4026-95E6-709784F86126}"/>
              </a:ext>
            </a:extLst>
          </p:cNvPr>
          <p:cNvGrpSpPr/>
          <p:nvPr/>
        </p:nvGrpSpPr>
        <p:grpSpPr>
          <a:xfrm>
            <a:off x="4704287" y="2356829"/>
            <a:ext cx="644414" cy="569276"/>
            <a:chOff x="10297579" y="5276566"/>
            <a:chExt cx="644414" cy="56927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3EC2450-BCDA-4652-BEB8-419CBEA91E02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1FD891F8-7C6B-4522-A121-5195B7CBC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13B9941-F428-4AC4-8EAD-DFE7F5D26BB4}"/>
              </a:ext>
            </a:extLst>
          </p:cNvPr>
          <p:cNvCxnSpPr/>
          <p:nvPr/>
        </p:nvCxnSpPr>
        <p:spPr>
          <a:xfrm>
            <a:off x="5314922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2B99719-FF90-4FB8-9F2C-7FCA1620171D}"/>
              </a:ext>
            </a:extLst>
          </p:cNvPr>
          <p:cNvCxnSpPr/>
          <p:nvPr/>
        </p:nvCxnSpPr>
        <p:spPr>
          <a:xfrm>
            <a:off x="4056129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F5D9CA1-ED0C-4768-A8B9-1C3A4F5402EC}"/>
              </a:ext>
            </a:extLst>
          </p:cNvPr>
          <p:cNvSpPr txBox="1"/>
          <p:nvPr/>
        </p:nvSpPr>
        <p:spPr>
          <a:xfrm>
            <a:off x="3293373" y="1670282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Workloads</a:t>
            </a: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2A75288E-DFFA-49F7-9CD2-6AA01E74C0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950220" y="3817949"/>
            <a:ext cx="381000" cy="381000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2649BB75-90DE-41EA-8549-BB53A08A6233}"/>
              </a:ext>
            </a:extLst>
          </p:cNvPr>
          <p:cNvGrpSpPr/>
          <p:nvPr/>
        </p:nvGrpSpPr>
        <p:grpSpPr>
          <a:xfrm>
            <a:off x="2755558" y="2429397"/>
            <a:ext cx="1364961" cy="965410"/>
            <a:chOff x="1523478" y="1290107"/>
            <a:chExt cx="1364961" cy="965410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55BBB87-C446-4229-94B8-F72FF1C1626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57" name="Graphic 7">
              <a:extLst>
                <a:ext uri="{FF2B5EF4-FFF2-40B4-BE49-F238E27FC236}">
                  <a16:creationId xmlns:a16="http://schemas.microsoft.com/office/drawing/2014/main" id="{CD0D6CDA-8EA4-4168-8580-1C32582A8B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4" name="Graphic 17">
            <a:extLst>
              <a:ext uri="{FF2B5EF4-FFF2-40B4-BE49-F238E27FC236}">
                <a16:creationId xmlns:a16="http://schemas.microsoft.com/office/drawing/2014/main" id="{B94ED32C-C4B4-4A1F-8527-00D810739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 bwMode="auto">
          <a:xfrm>
            <a:off x="2751742" y="1596017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Graphic 17" descr="Amazon Cognito service icon.">
            <a:extLst>
              <a:ext uri="{FF2B5EF4-FFF2-40B4-BE49-F238E27FC236}">
                <a16:creationId xmlns:a16="http://schemas.microsoft.com/office/drawing/2014/main" id="{613A2228-CD68-4FC4-81AD-B15E0304B8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7848779" y="2795863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11">
            <a:extLst>
              <a:ext uri="{FF2B5EF4-FFF2-40B4-BE49-F238E27FC236}">
                <a16:creationId xmlns:a16="http://schemas.microsoft.com/office/drawing/2014/main" id="{DAEAF7D1-EF29-4303-AC85-A7203D926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3604" y="3557863"/>
            <a:ext cx="22923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Cognito</a:t>
            </a:r>
          </a:p>
        </p:txBody>
      </p:sp>
      <p:pic>
        <p:nvPicPr>
          <p:cNvPr id="61" name="Graphic 22" descr="User resource icon for the General Icons category.">
            <a:extLst>
              <a:ext uri="{FF2B5EF4-FFF2-40B4-BE49-F238E27FC236}">
                <a16:creationId xmlns:a16="http://schemas.microsoft.com/office/drawing/2014/main" id="{7EDFFE45-EF2D-4E69-96B3-5423F7611C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10102336" y="4707152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TextBox 39">
            <a:extLst>
              <a:ext uri="{FF2B5EF4-FFF2-40B4-BE49-F238E27FC236}">
                <a16:creationId xmlns:a16="http://schemas.microsoft.com/office/drawing/2014/main" id="{F42F59E6-ACD2-4004-BF2B-0F7515BEA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96252" y="5242927"/>
            <a:ext cx="10731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User</a:t>
            </a:r>
          </a:p>
        </p:txBody>
      </p:sp>
      <p:cxnSp>
        <p:nvCxnSpPr>
          <p:cNvPr id="70" name="Straight Arrow Connector 69" descr="Right pointing horizontal arrow.">
            <a:extLst>
              <a:ext uri="{FF2B5EF4-FFF2-40B4-BE49-F238E27FC236}">
                <a16:creationId xmlns:a16="http://schemas.microsoft.com/office/drawing/2014/main" id="{B8033A03-8C0C-49C7-8291-7B6A8F13A9FE}"/>
              </a:ext>
            </a:extLst>
          </p:cNvPr>
          <p:cNvCxnSpPr>
            <a:cxnSpLocks/>
          </p:cNvCxnSpPr>
          <p:nvPr/>
        </p:nvCxnSpPr>
        <p:spPr>
          <a:xfrm>
            <a:off x="6424955" y="5047477"/>
            <a:ext cx="3657600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20">
            <a:extLst>
              <a:ext uri="{FF2B5EF4-FFF2-40B4-BE49-F238E27FC236}">
                <a16:creationId xmlns:a16="http://schemas.microsoft.com/office/drawing/2014/main" id="{4EAF8B0E-49DC-42A3-9C3F-02BE52BA3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9685" y="4593637"/>
            <a:ext cx="24717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Access the Amazon OpenSearch Dashboards URL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cxnSp>
        <p:nvCxnSpPr>
          <p:cNvPr id="77" name="Straight Arrow Connector 76" descr="Right pointing horizontal arrow.">
            <a:extLst>
              <a:ext uri="{FF2B5EF4-FFF2-40B4-BE49-F238E27FC236}">
                <a16:creationId xmlns:a16="http://schemas.microsoft.com/office/drawing/2014/main" id="{266EEB79-6595-4B33-8282-177F1F70093B}"/>
              </a:ext>
            </a:extLst>
          </p:cNvPr>
          <p:cNvCxnSpPr>
            <a:cxnSpLocks/>
            <a:endCxn id="48" idx="1"/>
          </p:cNvCxnSpPr>
          <p:nvPr/>
        </p:nvCxnSpPr>
        <p:spPr>
          <a:xfrm>
            <a:off x="4238625" y="5024407"/>
            <a:ext cx="1436515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Freeform 62" descr="Ninety degree arrow pointing down to the left.">
            <a:extLst>
              <a:ext uri="{FF2B5EF4-FFF2-40B4-BE49-F238E27FC236}">
                <a16:creationId xmlns:a16="http://schemas.microsoft.com/office/drawing/2014/main" id="{573FF118-7132-4888-AE59-2E1D449471DA}"/>
              </a:ext>
            </a:extLst>
          </p:cNvPr>
          <p:cNvSpPr/>
          <p:nvPr/>
        </p:nvSpPr>
        <p:spPr>
          <a:xfrm flipH="1">
            <a:off x="6093794" y="3213407"/>
            <a:ext cx="1773856" cy="1414379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3" name="TextBox 20">
            <a:extLst>
              <a:ext uri="{FF2B5EF4-FFF2-40B4-BE49-F238E27FC236}">
                <a16:creationId xmlns:a16="http://schemas.microsoft.com/office/drawing/2014/main" id="{DED6A9F2-F03C-4C84-A046-BD34012AB6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7364" y="2899864"/>
            <a:ext cx="126470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Integrated with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Graphic 14" descr="Amazon OpenSearch Service service icon.">
            <a:extLst>
              <a:ext uri="{FF2B5EF4-FFF2-40B4-BE49-F238E27FC236}">
                <a16:creationId xmlns:a16="http://schemas.microsoft.com/office/drawing/2014/main" id="{CE52F6DF-8445-4754-8360-611C9130C7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5675140" y="4643407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extBox 17">
            <a:extLst>
              <a:ext uri="{FF2B5EF4-FFF2-40B4-BE49-F238E27FC236}">
                <a16:creationId xmlns:a16="http://schemas.microsoft.com/office/drawing/2014/main" id="{990028F9-DF2A-4DFF-B0D6-CF7171D939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7634" y="5405407"/>
            <a:ext cx="22923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</a:t>
            </a:r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OpenSearch 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Service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55" name="Graphic 54" descr="OpenSearch Dashboards resource icon for the Amazon OpenSearch Service service.">
            <a:extLst>
              <a:ext uri="{FF2B5EF4-FFF2-40B4-BE49-F238E27FC236}">
                <a16:creationId xmlns:a16="http://schemas.microsoft.com/office/drawing/2014/main" id="{E91E8D1A-DB06-452F-958D-814BFEBF291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>
          <a:xfrm>
            <a:off x="3703692" y="4795807"/>
            <a:ext cx="457200" cy="457200"/>
          </a:xfrm>
          <a:prstGeom prst="rect">
            <a:avLst/>
          </a:prstGeom>
        </p:spPr>
      </p:pic>
      <p:sp>
        <p:nvSpPr>
          <p:cNvPr id="58" name="TextBox 24">
            <a:extLst>
              <a:ext uri="{FF2B5EF4-FFF2-40B4-BE49-F238E27FC236}">
                <a16:creationId xmlns:a16="http://schemas.microsoft.com/office/drawing/2014/main" id="{9352A5D2-7227-46D4-AF3F-0FE104C9B5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1652" y="5208557"/>
            <a:ext cx="11831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OpenSearch Dashboards</a:t>
            </a:r>
          </a:p>
        </p:txBody>
      </p:sp>
    </p:spTree>
    <p:extLst>
      <p:ext uri="{BB962C8B-B14F-4D97-AF65-F5344CB8AC3E}">
        <p14:creationId xmlns:p14="http://schemas.microsoft.com/office/powerpoint/2010/main" val="13482635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877F8FA-66DB-49F6-A2BE-206424C8C54A}"/>
              </a:ext>
            </a:extLst>
          </p:cNvPr>
          <p:cNvSpPr/>
          <p:nvPr/>
        </p:nvSpPr>
        <p:spPr>
          <a:xfrm>
            <a:off x="639561" y="2231411"/>
            <a:ext cx="5168786" cy="2874139"/>
          </a:xfrm>
          <a:prstGeom prst="rect">
            <a:avLst/>
          </a:prstGeom>
          <a:solidFill>
            <a:schemeClr val="bg2"/>
          </a:solidFill>
          <a:ln w="34925" cmpd="dbl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BE94D7C-9A40-4FA9-9FDD-8F6DB80696A4}"/>
              </a:ext>
            </a:extLst>
          </p:cNvPr>
          <p:cNvGrpSpPr/>
          <p:nvPr/>
        </p:nvGrpSpPr>
        <p:grpSpPr>
          <a:xfrm>
            <a:off x="1792020" y="2533225"/>
            <a:ext cx="1134104" cy="616063"/>
            <a:chOff x="2248016" y="1915634"/>
            <a:chExt cx="1134104" cy="61606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16ABC09-FD1A-4B21-869A-05105F5EF1F0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6CEC94C4-B745-4FD0-BF52-C9A6D73405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A80737C-BDF4-46FA-B2E2-1E48E9AD5134}"/>
              </a:ext>
            </a:extLst>
          </p:cNvPr>
          <p:cNvGrpSpPr/>
          <p:nvPr/>
        </p:nvGrpSpPr>
        <p:grpSpPr>
          <a:xfrm>
            <a:off x="2625778" y="2443932"/>
            <a:ext cx="644414" cy="569276"/>
            <a:chOff x="10297579" y="5276566"/>
            <a:chExt cx="644414" cy="56927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AFB5DF2-9213-433F-9563-B5ED9BBF48E4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D03EE300-F139-4236-AD35-DB05855099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66DC2D-DB44-422B-9BF4-00609A527295}"/>
              </a:ext>
            </a:extLst>
          </p:cNvPr>
          <p:cNvCxnSpPr>
            <a:cxnSpLocks/>
          </p:cNvCxnSpPr>
          <p:nvPr/>
        </p:nvCxnSpPr>
        <p:spPr>
          <a:xfrm>
            <a:off x="1977620" y="2429608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7E8A338-277A-4397-90BF-3BB1FC40C4C4}"/>
              </a:ext>
            </a:extLst>
          </p:cNvPr>
          <p:cNvCxnSpPr>
            <a:cxnSpLocks/>
          </p:cNvCxnSpPr>
          <p:nvPr/>
        </p:nvCxnSpPr>
        <p:spPr>
          <a:xfrm>
            <a:off x="3247697" y="2429608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61AD25A-46E6-4089-AB40-6087401AC420}"/>
              </a:ext>
            </a:extLst>
          </p:cNvPr>
          <p:cNvGrpSpPr/>
          <p:nvPr/>
        </p:nvGrpSpPr>
        <p:grpSpPr>
          <a:xfrm>
            <a:off x="767105" y="3608569"/>
            <a:ext cx="1740062" cy="970735"/>
            <a:chOff x="1775500" y="5078781"/>
            <a:chExt cx="1740062" cy="97073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B8BDE51-EFD8-4E8D-8E7B-B15021A1797F}"/>
                </a:ext>
              </a:extLst>
            </p:cNvPr>
            <p:cNvSpPr txBox="1"/>
            <p:nvPr/>
          </p:nvSpPr>
          <p:spPr>
            <a:xfrm>
              <a:off x="1775500" y="5526296"/>
              <a:ext cx="17400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</a:t>
              </a:r>
            </a:p>
            <a:p>
              <a:pPr algn="ctr"/>
              <a:r>
                <a:rPr lang="en-US" sz="1400" dirty="0"/>
                <a:t>GuardDuty</a:t>
              </a:r>
            </a:p>
          </p:txBody>
        </p:sp>
        <p:pic>
          <p:nvPicPr>
            <p:cNvPr id="13" name="Graphic 19">
              <a:extLst>
                <a:ext uri="{FF2B5EF4-FFF2-40B4-BE49-F238E27FC236}">
                  <a16:creationId xmlns:a16="http://schemas.microsoft.com/office/drawing/2014/main" id="{84C73ACE-C59E-4CAE-902C-A6216A93D6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2435289" y="507878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213DE26-098F-43B6-902F-F1E71E360E0D}"/>
              </a:ext>
            </a:extLst>
          </p:cNvPr>
          <p:cNvGrpSpPr/>
          <p:nvPr/>
        </p:nvGrpSpPr>
        <p:grpSpPr>
          <a:xfrm>
            <a:off x="3884492" y="3552685"/>
            <a:ext cx="1364159" cy="1031076"/>
            <a:chOff x="5631354" y="5078781"/>
            <a:chExt cx="1364159" cy="103107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C5613DF-7618-438A-B35A-57D39F441B23}"/>
                </a:ext>
              </a:extLst>
            </p:cNvPr>
            <p:cNvSpPr txBox="1"/>
            <p:nvPr/>
          </p:nvSpPr>
          <p:spPr>
            <a:xfrm>
              <a:off x="5631354" y="5586637"/>
              <a:ext cx="13641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Firewall Manager</a:t>
              </a:r>
            </a:p>
          </p:txBody>
        </p:sp>
        <p:pic>
          <p:nvPicPr>
            <p:cNvPr id="16" name="Graphic 17">
              <a:extLst>
                <a:ext uri="{FF2B5EF4-FFF2-40B4-BE49-F238E27FC236}">
                  <a16:creationId xmlns:a16="http://schemas.microsoft.com/office/drawing/2014/main" id="{04DD929E-0149-4E9B-B005-C7B4D2DAE1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6146833" y="507878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FD565FF-5C93-4237-8C96-604EB53CAD5C}"/>
              </a:ext>
            </a:extLst>
          </p:cNvPr>
          <p:cNvGrpSpPr/>
          <p:nvPr/>
        </p:nvGrpSpPr>
        <p:grpSpPr>
          <a:xfrm>
            <a:off x="2298611" y="3571521"/>
            <a:ext cx="1605724" cy="952550"/>
            <a:chOff x="3693352" y="5078781"/>
            <a:chExt cx="1605724" cy="95255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E5274EB-DF0B-44B1-986A-7BC2B3522DEB}"/>
                </a:ext>
              </a:extLst>
            </p:cNvPr>
            <p:cNvSpPr txBox="1"/>
            <p:nvPr/>
          </p:nvSpPr>
          <p:spPr>
            <a:xfrm>
              <a:off x="3693352" y="5508111"/>
              <a:ext cx="16057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</a:t>
              </a:r>
            </a:p>
            <a:p>
              <a:pPr algn="ctr"/>
              <a:r>
                <a:rPr lang="en-US" sz="1400" dirty="0"/>
                <a:t>Security Hub CSPM </a:t>
              </a:r>
            </a:p>
          </p:txBody>
        </p:sp>
        <p:pic>
          <p:nvPicPr>
            <p:cNvPr id="19" name="Graphic 19">
              <a:extLst>
                <a:ext uri="{FF2B5EF4-FFF2-40B4-BE49-F238E27FC236}">
                  <a16:creationId xmlns:a16="http://schemas.microsoft.com/office/drawing/2014/main" id="{1B5042F4-F25A-4AD2-9C8C-4A2A60E781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4291061" y="507878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3CF3339-A3B8-4932-8A3D-9BCDEB1BC292}"/>
              </a:ext>
            </a:extLst>
          </p:cNvPr>
          <p:cNvGrpSpPr/>
          <p:nvPr/>
        </p:nvGrpSpPr>
        <p:grpSpPr>
          <a:xfrm>
            <a:off x="630520" y="2406394"/>
            <a:ext cx="1364961" cy="965410"/>
            <a:chOff x="1523478" y="1290107"/>
            <a:chExt cx="1364961" cy="96541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56595EB-EAF3-4AB7-9C01-861437C50971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Security Tooling</a:t>
              </a:r>
            </a:p>
            <a:p>
              <a:pPr algn="ctr"/>
              <a:r>
                <a:rPr lang="en-US" sz="1400" dirty="0"/>
                <a:t>account</a:t>
              </a:r>
            </a:p>
          </p:txBody>
        </p:sp>
        <p:pic>
          <p:nvPicPr>
            <p:cNvPr id="22" name="Graphic 7">
              <a:extLst>
                <a:ext uri="{FF2B5EF4-FFF2-40B4-BE49-F238E27FC236}">
                  <a16:creationId xmlns:a16="http://schemas.microsoft.com/office/drawing/2014/main" id="{E125D5F5-E7FB-425C-8929-DB1C1208F9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620F17FC-82CA-4809-AAA2-7669999A5F4A}"/>
              </a:ext>
            </a:extLst>
          </p:cNvPr>
          <p:cNvSpPr/>
          <p:nvPr/>
        </p:nvSpPr>
        <p:spPr>
          <a:xfrm>
            <a:off x="639563" y="5308070"/>
            <a:ext cx="6441843" cy="3924812"/>
          </a:xfrm>
          <a:prstGeom prst="rect">
            <a:avLst/>
          </a:prstGeom>
          <a:solidFill>
            <a:schemeClr val="bg2"/>
          </a:solidFill>
          <a:ln w="34925" cmpd="dbl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15AF361-6628-49D8-9978-BCAB2C61A1AD}"/>
              </a:ext>
            </a:extLst>
          </p:cNvPr>
          <p:cNvGrpSpPr/>
          <p:nvPr/>
        </p:nvGrpSpPr>
        <p:grpSpPr>
          <a:xfrm>
            <a:off x="3609220" y="5505177"/>
            <a:ext cx="1571237" cy="1021655"/>
            <a:chOff x="5278903" y="2168132"/>
            <a:chExt cx="1187888" cy="759821"/>
          </a:xfrm>
        </p:grpSpPr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FADA958F-74BB-40F8-950F-21CD3B79C5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5637897" y="2458053"/>
              <a:ext cx="469900" cy="46990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53C742D-17C0-4A42-82FF-53AA81EC51C1}"/>
                </a:ext>
              </a:extLst>
            </p:cNvPr>
            <p:cNvSpPr txBox="1"/>
            <p:nvPr/>
          </p:nvSpPr>
          <p:spPr>
            <a:xfrm>
              <a:off x="5278903" y="2168132"/>
              <a:ext cx="1187888" cy="228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Central logs</a:t>
              </a:r>
              <a:endParaRPr lang="en-US" sz="1400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E435ACE-A1D3-4031-9DB6-85D22328FE08}"/>
              </a:ext>
            </a:extLst>
          </p:cNvPr>
          <p:cNvGrpSpPr/>
          <p:nvPr/>
        </p:nvGrpSpPr>
        <p:grpSpPr>
          <a:xfrm>
            <a:off x="1707984" y="5566315"/>
            <a:ext cx="1134104" cy="616063"/>
            <a:chOff x="2248016" y="1915634"/>
            <a:chExt cx="1134104" cy="61606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4F26589-C39F-4D84-A463-9E030405CF3E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451974E0-CDFE-46A8-885B-810BC3106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7E8296B-4931-45F3-8996-F53CD991E7AF}"/>
              </a:ext>
            </a:extLst>
          </p:cNvPr>
          <p:cNvGrpSpPr/>
          <p:nvPr/>
        </p:nvGrpSpPr>
        <p:grpSpPr>
          <a:xfrm>
            <a:off x="2541742" y="5477022"/>
            <a:ext cx="644414" cy="569276"/>
            <a:chOff x="10297579" y="5276566"/>
            <a:chExt cx="644414" cy="56927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E0139A5-8D32-4AE1-B3C7-907F049116A9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B5C94169-D987-421F-B376-5D8B7C303E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336FCB-FC48-48E9-91CB-BB9AF67D4244}"/>
              </a:ext>
            </a:extLst>
          </p:cNvPr>
          <p:cNvCxnSpPr>
            <a:cxnSpLocks/>
          </p:cNvCxnSpPr>
          <p:nvPr/>
        </p:nvCxnSpPr>
        <p:spPr>
          <a:xfrm>
            <a:off x="1893584" y="5462698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4295410-E260-400A-8D2B-5CC42A979290}"/>
              </a:ext>
            </a:extLst>
          </p:cNvPr>
          <p:cNvCxnSpPr>
            <a:cxnSpLocks/>
          </p:cNvCxnSpPr>
          <p:nvPr/>
        </p:nvCxnSpPr>
        <p:spPr>
          <a:xfrm>
            <a:off x="3163661" y="5462698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B54AECC-3490-412C-859B-734919A7CE5A}"/>
              </a:ext>
            </a:extLst>
          </p:cNvPr>
          <p:cNvSpPr txBox="1"/>
          <p:nvPr/>
        </p:nvSpPr>
        <p:spPr>
          <a:xfrm>
            <a:off x="2650360" y="6989758"/>
            <a:ext cx="1134101" cy="633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/>
              <a:t>CloudFront access</a:t>
            </a:r>
            <a:endParaRPr lang="en-US" sz="1400" dirty="0"/>
          </a:p>
          <a:p>
            <a:pPr algn="ctr">
              <a:lnSpc>
                <a:spcPts val="1380"/>
              </a:lnSpc>
            </a:pPr>
            <a:r>
              <a:rPr lang="en-US" sz="1400"/>
              <a:t>logs</a:t>
            </a:r>
            <a:endParaRPr lang="en-US" sz="14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9C383E6-5EA5-4CED-B48F-93A75DFDBD96}"/>
              </a:ext>
            </a:extLst>
          </p:cNvPr>
          <p:cNvCxnSpPr>
            <a:cxnSpLocks/>
          </p:cNvCxnSpPr>
          <p:nvPr/>
        </p:nvCxnSpPr>
        <p:spPr>
          <a:xfrm flipV="1">
            <a:off x="3373772" y="6423102"/>
            <a:ext cx="685632" cy="500241"/>
          </a:xfrm>
          <a:prstGeom prst="straightConnector1">
            <a:avLst/>
          </a:prstGeom>
          <a:ln w="2222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6547ECF-C53C-455B-954F-9A83D4BDF2B5}"/>
              </a:ext>
            </a:extLst>
          </p:cNvPr>
          <p:cNvGrpSpPr/>
          <p:nvPr/>
        </p:nvGrpSpPr>
        <p:grpSpPr>
          <a:xfrm>
            <a:off x="3794813" y="6588932"/>
            <a:ext cx="1195009" cy="1203445"/>
            <a:chOff x="5761661" y="3654810"/>
            <a:chExt cx="1195009" cy="1203445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B85EA97-67D5-46C4-8E38-5BE726E055C4}"/>
                </a:ext>
              </a:extLst>
            </p:cNvPr>
            <p:cNvSpPr txBox="1"/>
            <p:nvPr/>
          </p:nvSpPr>
          <p:spPr>
            <a:xfrm>
              <a:off x="5761661" y="4224812"/>
              <a:ext cx="1195009" cy="633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400"/>
                <a:t>Global Accelerator flow logs</a:t>
              </a:r>
              <a:endParaRPr lang="en-US" sz="1400" dirty="0"/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8BD39170-E682-46B8-9FBD-2936FCFFF69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55504" y="3654810"/>
              <a:ext cx="1" cy="523220"/>
            </a:xfrm>
            <a:prstGeom prst="straightConnector1">
              <a:avLst/>
            </a:prstGeom>
            <a:ln w="22225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1AE34A1-1921-48E8-AC50-A55E78EBF930}"/>
              </a:ext>
            </a:extLst>
          </p:cNvPr>
          <p:cNvGrpSpPr/>
          <p:nvPr/>
        </p:nvGrpSpPr>
        <p:grpSpPr>
          <a:xfrm>
            <a:off x="4785276" y="8160717"/>
            <a:ext cx="1195014" cy="931090"/>
            <a:chOff x="6631266" y="5206711"/>
            <a:chExt cx="1195014" cy="931090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328B117-A970-46EF-9220-6F371A8CBFA6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78211797-8859-4A59-BF99-F4E29985B1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D94B01B-2FB3-4B86-8CCB-C00B338AA4BB}"/>
              </a:ext>
            </a:extLst>
          </p:cNvPr>
          <p:cNvCxnSpPr>
            <a:cxnSpLocks/>
          </p:cNvCxnSpPr>
          <p:nvPr/>
        </p:nvCxnSpPr>
        <p:spPr>
          <a:xfrm>
            <a:off x="924593" y="7947977"/>
            <a:ext cx="59436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A34E0F3-674E-430D-89AB-FDD713042C81}"/>
              </a:ext>
            </a:extLst>
          </p:cNvPr>
          <p:cNvGrpSpPr/>
          <p:nvPr/>
        </p:nvGrpSpPr>
        <p:grpSpPr>
          <a:xfrm>
            <a:off x="5857922" y="8160719"/>
            <a:ext cx="1147961" cy="920831"/>
            <a:chOff x="7712648" y="5206711"/>
            <a:chExt cx="1147961" cy="920831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4A602E7-56A1-4E2F-9579-2F4664BA1578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 dirty="0"/>
                <a:t>Organization trail</a:t>
              </a:r>
            </a:p>
          </p:txBody>
        </p:sp>
        <p:pic>
          <p:nvPicPr>
            <p:cNvPr id="46" name="Graphic 23">
              <a:extLst>
                <a:ext uri="{FF2B5EF4-FFF2-40B4-BE49-F238E27FC236}">
                  <a16:creationId xmlns:a16="http://schemas.microsoft.com/office/drawing/2014/main" id="{DC6366A7-93F1-41DE-A60D-DBC4E63D56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080E6E0-0943-41E8-B2A5-4B9BB68B6D38}"/>
              </a:ext>
            </a:extLst>
          </p:cNvPr>
          <p:cNvGrpSpPr/>
          <p:nvPr/>
        </p:nvGrpSpPr>
        <p:grpSpPr>
          <a:xfrm>
            <a:off x="1688887" y="8160717"/>
            <a:ext cx="932222" cy="931090"/>
            <a:chOff x="3519407" y="5206711"/>
            <a:chExt cx="932222" cy="93109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31FE2E7-E414-4480-8879-23BEE6F854E8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49" name="Graphic 19">
              <a:extLst>
                <a:ext uri="{FF2B5EF4-FFF2-40B4-BE49-F238E27FC236}">
                  <a16:creationId xmlns:a16="http://schemas.microsoft.com/office/drawing/2014/main" id="{03B61007-F936-4601-A876-8AE71540BC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E46AF23-F67A-41B3-9874-0B9367867858}"/>
              </a:ext>
            </a:extLst>
          </p:cNvPr>
          <p:cNvGrpSpPr/>
          <p:nvPr/>
        </p:nvGrpSpPr>
        <p:grpSpPr>
          <a:xfrm>
            <a:off x="2498738" y="8160717"/>
            <a:ext cx="1449440" cy="746424"/>
            <a:chOff x="4341273" y="5206711"/>
            <a:chExt cx="1449440" cy="746424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ED24F13-B53D-469A-86C6-19B8A917D143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52" name="Graphic 6">
              <a:extLst>
                <a:ext uri="{FF2B5EF4-FFF2-40B4-BE49-F238E27FC236}">
                  <a16:creationId xmlns:a16="http://schemas.microsoft.com/office/drawing/2014/main" id="{72E7F12F-341C-4417-8EB0-38ABBDB6EC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B1DE58A-4861-4166-9904-DFA34E733605}"/>
              </a:ext>
            </a:extLst>
          </p:cNvPr>
          <p:cNvGrpSpPr/>
          <p:nvPr/>
        </p:nvGrpSpPr>
        <p:grpSpPr>
          <a:xfrm>
            <a:off x="3825807" y="8160717"/>
            <a:ext cx="1081840" cy="746424"/>
            <a:chOff x="5587035" y="5206711"/>
            <a:chExt cx="1081840" cy="746424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1D290B6-3AA7-4B21-B55F-503512555A17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55" name="Graphic 8">
              <a:extLst>
                <a:ext uri="{FF2B5EF4-FFF2-40B4-BE49-F238E27FC236}">
                  <a16:creationId xmlns:a16="http://schemas.microsoft.com/office/drawing/2014/main" id="{08532C60-3601-4CC5-99C5-F0254A610A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3E70884-5347-4A2E-B47C-5D022AF7A44E}"/>
              </a:ext>
            </a:extLst>
          </p:cNvPr>
          <p:cNvGrpSpPr/>
          <p:nvPr/>
        </p:nvGrpSpPr>
        <p:grpSpPr>
          <a:xfrm>
            <a:off x="778006" y="8160717"/>
            <a:ext cx="1033252" cy="931090"/>
            <a:chOff x="2404134" y="5206711"/>
            <a:chExt cx="1033252" cy="931090"/>
          </a:xfrm>
        </p:grpSpPr>
        <p:pic>
          <p:nvPicPr>
            <p:cNvPr id="57" name="Graphic 19">
              <a:extLst>
                <a:ext uri="{FF2B5EF4-FFF2-40B4-BE49-F238E27FC236}">
                  <a16:creationId xmlns:a16="http://schemas.microsoft.com/office/drawing/2014/main" id="{EC8A7709-5C21-4A50-A236-56A8337EBF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5BED660-34A0-4AF9-93AA-DB7853C2A09E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Hub CSPM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0D035C7-321A-4D9D-B417-10A64EEB58C0}"/>
              </a:ext>
            </a:extLst>
          </p:cNvPr>
          <p:cNvGrpSpPr/>
          <p:nvPr/>
        </p:nvGrpSpPr>
        <p:grpSpPr>
          <a:xfrm>
            <a:off x="553244" y="5483638"/>
            <a:ext cx="1364961" cy="965410"/>
            <a:chOff x="1523478" y="1290107"/>
            <a:chExt cx="1364961" cy="965410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972B5AC-4389-43AE-89BC-020192C6DA2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Log Archive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61" name="Graphic 7">
              <a:extLst>
                <a:ext uri="{FF2B5EF4-FFF2-40B4-BE49-F238E27FC236}">
                  <a16:creationId xmlns:a16="http://schemas.microsoft.com/office/drawing/2014/main" id="{6A3071B2-F67E-4FCC-8BDB-0E2AF3E3E7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0BB38E5-B2DC-43CA-9236-868CA81AAB5F}"/>
              </a:ext>
            </a:extLst>
          </p:cNvPr>
          <p:cNvCxnSpPr>
            <a:cxnSpLocks/>
          </p:cNvCxnSpPr>
          <p:nvPr/>
        </p:nvCxnSpPr>
        <p:spPr>
          <a:xfrm flipH="1" flipV="1">
            <a:off x="4705491" y="6447312"/>
            <a:ext cx="685632" cy="500241"/>
          </a:xfrm>
          <a:prstGeom prst="straightConnector1">
            <a:avLst/>
          </a:prstGeom>
          <a:ln w="2222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36C5F1C5-5032-4ADE-872B-444A245E0311}"/>
              </a:ext>
            </a:extLst>
          </p:cNvPr>
          <p:cNvSpPr txBox="1"/>
          <p:nvPr/>
        </p:nvSpPr>
        <p:spPr>
          <a:xfrm>
            <a:off x="4939210" y="6989758"/>
            <a:ext cx="1134101" cy="453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/>
              <a:t>AWS WAF</a:t>
            </a:r>
            <a:endParaRPr lang="en-US" sz="1400" dirty="0"/>
          </a:p>
          <a:p>
            <a:pPr algn="ctr">
              <a:lnSpc>
                <a:spcPts val="1380"/>
              </a:lnSpc>
            </a:pPr>
            <a:r>
              <a:rPr lang="en-US" sz="1400"/>
              <a:t>logs</a:t>
            </a:r>
            <a:endParaRPr lang="en-US" sz="14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005840-4A40-42EE-B2A0-49C603039BA3}"/>
              </a:ext>
            </a:extLst>
          </p:cNvPr>
          <p:cNvSpPr txBox="1"/>
          <p:nvPr/>
        </p:nvSpPr>
        <p:spPr>
          <a:xfrm>
            <a:off x="1150248" y="1697653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Security</a:t>
            </a:r>
          </a:p>
        </p:txBody>
      </p:sp>
      <p:pic>
        <p:nvPicPr>
          <p:cNvPr id="65" name="Graphic 17">
            <a:extLst>
              <a:ext uri="{FF2B5EF4-FFF2-40B4-BE49-F238E27FC236}">
                <a16:creationId xmlns:a16="http://schemas.microsoft.com/office/drawing/2014/main" id="{473B69ED-5753-4F85-BC76-43D118003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608617" y="1623388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62237384-0BF5-4905-8801-B0132003AA87}"/>
              </a:ext>
            </a:extLst>
          </p:cNvPr>
          <p:cNvSpPr txBox="1"/>
          <p:nvPr/>
        </p:nvSpPr>
        <p:spPr>
          <a:xfrm>
            <a:off x="9335233" y="1697653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Infrastructure</a:t>
            </a:r>
          </a:p>
        </p:txBody>
      </p:sp>
      <p:pic>
        <p:nvPicPr>
          <p:cNvPr id="67" name="Graphic 17">
            <a:extLst>
              <a:ext uri="{FF2B5EF4-FFF2-40B4-BE49-F238E27FC236}">
                <a16:creationId xmlns:a16="http://schemas.microsoft.com/office/drawing/2014/main" id="{9C0B3F5E-8659-462B-B27D-3E5AD29C67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8794222" y="1623388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33951E76-26DA-4529-91C8-2EDC245E26B5}"/>
              </a:ext>
            </a:extLst>
          </p:cNvPr>
          <p:cNvSpPr/>
          <p:nvPr/>
        </p:nvSpPr>
        <p:spPr>
          <a:xfrm>
            <a:off x="8901837" y="2230855"/>
            <a:ext cx="6591349" cy="4187283"/>
          </a:xfrm>
          <a:prstGeom prst="rect">
            <a:avLst/>
          </a:prstGeom>
          <a:solidFill>
            <a:schemeClr val="bg2"/>
          </a:solidFill>
          <a:ln w="34925" cmpd="dbl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6AF8A709-4A7A-34A8-3B57-130CCB7E711B}"/>
              </a:ext>
            </a:extLst>
          </p:cNvPr>
          <p:cNvGrpSpPr/>
          <p:nvPr/>
        </p:nvGrpSpPr>
        <p:grpSpPr>
          <a:xfrm>
            <a:off x="10147776" y="4262730"/>
            <a:ext cx="1777293" cy="945296"/>
            <a:chOff x="8660488" y="5369452"/>
            <a:chExt cx="1777293" cy="945296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82077E3-D651-48DC-BE71-9D50E3143EC2}"/>
                </a:ext>
              </a:extLst>
            </p:cNvPr>
            <p:cNvSpPr txBox="1"/>
            <p:nvPr/>
          </p:nvSpPr>
          <p:spPr>
            <a:xfrm>
              <a:off x="8660488" y="5791528"/>
              <a:ext cx="17772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Shield </a:t>
              </a:r>
            </a:p>
            <a:p>
              <a:pPr algn="ctr"/>
              <a:r>
                <a:rPr lang="en-US" sz="1400" dirty="0"/>
                <a:t>Advanced</a:t>
              </a:r>
            </a:p>
          </p:txBody>
        </p:sp>
        <p:pic>
          <p:nvPicPr>
            <p:cNvPr id="70" name="Graphic 69">
              <a:extLst>
                <a:ext uri="{FF2B5EF4-FFF2-40B4-BE49-F238E27FC236}">
                  <a16:creationId xmlns:a16="http://schemas.microsoft.com/office/drawing/2014/main" id="{016A023E-8E00-45F0-B53E-2B79AF77BA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9347745" y="5369452"/>
              <a:ext cx="457200" cy="4572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E72B579-0CC5-43C0-8248-5C90E4E7E18A}"/>
              </a:ext>
            </a:extLst>
          </p:cNvPr>
          <p:cNvGrpSpPr/>
          <p:nvPr/>
        </p:nvGrpSpPr>
        <p:grpSpPr>
          <a:xfrm>
            <a:off x="9785930" y="2517382"/>
            <a:ext cx="1134104" cy="616063"/>
            <a:chOff x="2248016" y="1915634"/>
            <a:chExt cx="1134104" cy="616063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8EF1CFE4-2671-4A58-8926-512AE72651B1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73" name="Graphic 72">
              <a:extLst>
                <a:ext uri="{FF2B5EF4-FFF2-40B4-BE49-F238E27FC236}">
                  <a16:creationId xmlns:a16="http://schemas.microsoft.com/office/drawing/2014/main" id="{1055F6E5-4A19-440D-9897-A54A00B07A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2FA849B-3C9B-45D5-81C8-988076C16703}"/>
              </a:ext>
            </a:extLst>
          </p:cNvPr>
          <p:cNvGrpSpPr/>
          <p:nvPr/>
        </p:nvGrpSpPr>
        <p:grpSpPr>
          <a:xfrm>
            <a:off x="10619688" y="2428089"/>
            <a:ext cx="644414" cy="569276"/>
            <a:chOff x="10297579" y="5276566"/>
            <a:chExt cx="644414" cy="569276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CF04ACEE-8338-463D-A93A-3F5AA78CDA8A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76" name="Graphic 75">
              <a:extLst>
                <a:ext uri="{FF2B5EF4-FFF2-40B4-BE49-F238E27FC236}">
                  <a16:creationId xmlns:a16="http://schemas.microsoft.com/office/drawing/2014/main" id="{650FFB5F-FD35-4A50-8B44-311A118735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C5B778BB-B0AF-42B2-8748-74BC6FA0A5AA}"/>
              </a:ext>
            </a:extLst>
          </p:cNvPr>
          <p:cNvCxnSpPr>
            <a:cxnSpLocks/>
          </p:cNvCxnSpPr>
          <p:nvPr/>
        </p:nvCxnSpPr>
        <p:spPr>
          <a:xfrm flipH="1">
            <a:off x="11253098" y="2430516"/>
            <a:ext cx="0" cy="98046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CD47C222-4EFA-4E89-9493-CE3DEBEB6235}"/>
              </a:ext>
            </a:extLst>
          </p:cNvPr>
          <p:cNvCxnSpPr>
            <a:cxnSpLocks/>
          </p:cNvCxnSpPr>
          <p:nvPr/>
        </p:nvCxnSpPr>
        <p:spPr>
          <a:xfrm>
            <a:off x="9918153" y="2430516"/>
            <a:ext cx="0" cy="98046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CD01CB2F-7DD7-5586-7165-9685E4D7E1C5}"/>
              </a:ext>
            </a:extLst>
          </p:cNvPr>
          <p:cNvGrpSpPr/>
          <p:nvPr/>
        </p:nvGrpSpPr>
        <p:grpSpPr>
          <a:xfrm>
            <a:off x="9219497" y="3606682"/>
            <a:ext cx="1675989" cy="971235"/>
            <a:chOff x="7773427" y="4160867"/>
            <a:chExt cx="1675989" cy="971235"/>
          </a:xfrm>
        </p:grpSpPr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6D3E1879-249B-4D68-9609-B169025198CD}"/>
                </a:ext>
              </a:extLst>
            </p:cNvPr>
            <p:cNvCxnSpPr>
              <a:cxnSpLocks/>
            </p:cNvCxnSpPr>
            <p:nvPr/>
          </p:nvCxnSpPr>
          <p:spPr>
            <a:xfrm rot="20483727" flipV="1">
              <a:off x="8737386" y="4374965"/>
              <a:ext cx="685800" cy="723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AB502F02-BFE5-4FFF-AA9A-36857512EC1A}"/>
                </a:ext>
              </a:extLst>
            </p:cNvPr>
            <p:cNvSpPr txBox="1"/>
            <p:nvPr/>
          </p:nvSpPr>
          <p:spPr>
            <a:xfrm rot="20483727">
              <a:off x="8704934" y="4160867"/>
              <a:ext cx="744482" cy="453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400" dirty="0"/>
                <a:t>DNS</a:t>
              </a:r>
            </a:p>
            <a:p>
              <a:pPr algn="ctr">
                <a:lnSpc>
                  <a:spcPts val="1380"/>
                </a:lnSpc>
              </a:pPr>
              <a:r>
                <a:rPr lang="en-US" sz="1400" dirty="0"/>
                <a:t>logs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030BB0E3-43A9-47E3-BB05-EB3C67B5BD03}"/>
                </a:ext>
              </a:extLst>
            </p:cNvPr>
            <p:cNvSpPr txBox="1"/>
            <p:nvPr/>
          </p:nvSpPr>
          <p:spPr>
            <a:xfrm>
              <a:off x="7773427" y="4608882"/>
              <a:ext cx="15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</a:t>
              </a:r>
            </a:p>
            <a:p>
              <a:pPr algn="ctr"/>
              <a:r>
                <a:rPr lang="en-US" sz="1400" dirty="0"/>
                <a:t>Route 53</a:t>
              </a:r>
            </a:p>
          </p:txBody>
        </p:sp>
        <p:pic>
          <p:nvPicPr>
            <p:cNvPr id="82" name="Graphic 21">
              <a:extLst>
                <a:ext uri="{FF2B5EF4-FFF2-40B4-BE49-F238E27FC236}">
                  <a16:creationId xmlns:a16="http://schemas.microsoft.com/office/drawing/2014/main" id="{F4EC7189-E774-4B0F-841F-7427810833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 bwMode="auto">
            <a:xfrm>
              <a:off x="8325893" y="416999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E65D7659-E5DC-AB6E-B6F0-D095F2C03A62}"/>
              </a:ext>
            </a:extLst>
          </p:cNvPr>
          <p:cNvGrpSpPr/>
          <p:nvPr/>
        </p:nvGrpSpPr>
        <p:grpSpPr>
          <a:xfrm>
            <a:off x="12253474" y="4290265"/>
            <a:ext cx="1462846" cy="955964"/>
            <a:chOff x="10633764" y="5358784"/>
            <a:chExt cx="1462846" cy="955964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C0405526-78F2-4E02-8869-FA2B35D5AE80}"/>
                </a:ext>
              </a:extLst>
            </p:cNvPr>
            <p:cNvSpPr txBox="1"/>
            <p:nvPr/>
          </p:nvSpPr>
          <p:spPr>
            <a:xfrm>
              <a:off x="10633764" y="5791528"/>
              <a:ext cx="14628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Certificate Manager</a:t>
              </a:r>
            </a:p>
          </p:txBody>
        </p:sp>
        <p:pic>
          <p:nvPicPr>
            <p:cNvPr id="88" name="Graphic 20">
              <a:extLst>
                <a:ext uri="{FF2B5EF4-FFF2-40B4-BE49-F238E27FC236}">
                  <a16:creationId xmlns:a16="http://schemas.microsoft.com/office/drawing/2014/main" id="{D5C2BA2B-229B-4EEA-9082-60C4638417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rcRect/>
            <a:stretch/>
          </p:blipFill>
          <p:spPr bwMode="auto">
            <a:xfrm>
              <a:off x="11121789" y="5358784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E12203F4-492D-4380-9CEB-BC62BA5EDB81}"/>
              </a:ext>
            </a:extLst>
          </p:cNvPr>
          <p:cNvGrpSpPr/>
          <p:nvPr/>
        </p:nvGrpSpPr>
        <p:grpSpPr>
          <a:xfrm>
            <a:off x="8711184" y="2411285"/>
            <a:ext cx="1364961" cy="965410"/>
            <a:chOff x="1523478" y="1290107"/>
            <a:chExt cx="1364961" cy="96541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505ADB45-BC3E-48AF-ACFF-D0E2FFBF66BF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Network 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91" name="Graphic 7">
              <a:extLst>
                <a:ext uri="{FF2B5EF4-FFF2-40B4-BE49-F238E27FC236}">
                  <a16:creationId xmlns:a16="http://schemas.microsoft.com/office/drawing/2014/main" id="{254C0E90-0D69-40AD-957E-71608C3A18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8C340C71-49A6-AEAA-90C8-9591F444624A}"/>
              </a:ext>
            </a:extLst>
          </p:cNvPr>
          <p:cNvGrpSpPr/>
          <p:nvPr/>
        </p:nvGrpSpPr>
        <p:grpSpPr>
          <a:xfrm>
            <a:off x="13092733" y="3548545"/>
            <a:ext cx="1447500" cy="1028523"/>
            <a:chOff x="11646663" y="4140830"/>
            <a:chExt cx="1447500" cy="1028523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3AEF7690-56B1-4AB6-818C-A3DFB4DFC77C}"/>
                </a:ext>
              </a:extLst>
            </p:cNvPr>
            <p:cNvSpPr txBox="1"/>
            <p:nvPr/>
          </p:nvSpPr>
          <p:spPr>
            <a:xfrm>
              <a:off x="11646663" y="4646133"/>
              <a:ext cx="10971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</a:t>
              </a:r>
            </a:p>
            <a:p>
              <a:pPr algn="ctr"/>
              <a:r>
                <a:rPr lang="en-US" sz="1400" dirty="0"/>
                <a:t>WAF</a:t>
              </a:r>
            </a:p>
          </p:txBody>
        </p:sp>
        <p:pic>
          <p:nvPicPr>
            <p:cNvPr id="86" name="Graphic 8">
              <a:extLst>
                <a:ext uri="{FF2B5EF4-FFF2-40B4-BE49-F238E27FC236}">
                  <a16:creationId xmlns:a16="http://schemas.microsoft.com/office/drawing/2014/main" id="{CEF941F0-802D-4D08-9A5C-EA291E2148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rcRect/>
            <a:stretch/>
          </p:blipFill>
          <p:spPr bwMode="auto">
            <a:xfrm>
              <a:off x="11948378" y="4174728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71F35738-B674-4712-B6F7-ED356DEAC167}"/>
                </a:ext>
              </a:extLst>
            </p:cNvPr>
            <p:cNvGrpSpPr/>
            <p:nvPr/>
          </p:nvGrpSpPr>
          <p:grpSpPr>
            <a:xfrm>
              <a:off x="12349681" y="4140830"/>
              <a:ext cx="744482" cy="453842"/>
              <a:chOff x="7071080" y="2825461"/>
              <a:chExt cx="744482" cy="453842"/>
            </a:xfrm>
          </p:grpSpPr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D22C9851-F96F-4F90-A88B-26B3AE3A4FF2}"/>
                  </a:ext>
                </a:extLst>
              </p:cNvPr>
              <p:cNvCxnSpPr>
                <a:cxnSpLocks/>
              </p:cNvCxnSpPr>
              <p:nvPr/>
            </p:nvCxnSpPr>
            <p:spPr>
              <a:xfrm rot="20483727" flipV="1">
                <a:off x="7114655" y="3028530"/>
                <a:ext cx="685800" cy="72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589FFE47-57F4-4D5B-BABC-74FE13FE3501}"/>
                  </a:ext>
                </a:extLst>
              </p:cNvPr>
              <p:cNvSpPr txBox="1"/>
              <p:nvPr/>
            </p:nvSpPr>
            <p:spPr>
              <a:xfrm rot="20483727">
                <a:off x="7071080" y="2825461"/>
                <a:ext cx="744482" cy="4538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Access</a:t>
                </a:r>
              </a:p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l</a:t>
                </a:r>
                <a:r>
                  <a:rPr lang="en-US" sz="1400"/>
                  <a:t>ogs</a:t>
                </a:r>
                <a:endParaRPr lang="en-US" sz="1400" dirty="0"/>
              </a:p>
            </p:txBody>
          </p:sp>
        </p:grp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80DBB1C9-0C62-2392-FE6B-43B58A44C7A8}"/>
              </a:ext>
            </a:extLst>
          </p:cNvPr>
          <p:cNvGrpSpPr/>
          <p:nvPr/>
        </p:nvGrpSpPr>
        <p:grpSpPr>
          <a:xfrm>
            <a:off x="11063184" y="3561363"/>
            <a:ext cx="1780073" cy="995846"/>
            <a:chOff x="9655214" y="4115548"/>
            <a:chExt cx="1780073" cy="995846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A1792B5-D8CE-43C2-A817-D94CF4466A1A}"/>
                </a:ext>
              </a:extLst>
            </p:cNvPr>
            <p:cNvSpPr txBox="1"/>
            <p:nvPr/>
          </p:nvSpPr>
          <p:spPr>
            <a:xfrm>
              <a:off x="9655214" y="4588174"/>
              <a:ext cx="17285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</a:t>
              </a:r>
            </a:p>
            <a:p>
              <a:pPr algn="ctr"/>
              <a:r>
                <a:rPr lang="en-US" sz="1400" dirty="0"/>
                <a:t>CloudFront</a:t>
              </a:r>
            </a:p>
          </p:txBody>
        </p:sp>
        <p:pic>
          <p:nvPicPr>
            <p:cNvPr id="84" name="Graphic 19">
              <a:extLst>
                <a:ext uri="{FF2B5EF4-FFF2-40B4-BE49-F238E27FC236}">
                  <a16:creationId xmlns:a16="http://schemas.microsoft.com/office/drawing/2014/main" id="{36AEABBA-7D88-4061-9895-56D33072DA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rcRect/>
            <a:stretch/>
          </p:blipFill>
          <p:spPr bwMode="auto">
            <a:xfrm>
              <a:off x="10290902" y="416999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34B58C8C-FA69-43A8-B3CE-B8415DC4287B}"/>
                </a:ext>
              </a:extLst>
            </p:cNvPr>
            <p:cNvSpPr txBox="1"/>
            <p:nvPr/>
          </p:nvSpPr>
          <p:spPr>
            <a:xfrm rot="20483727">
              <a:off x="10690805" y="4115548"/>
              <a:ext cx="744482" cy="453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400" dirty="0"/>
                <a:t>Access</a:t>
              </a:r>
            </a:p>
            <a:p>
              <a:pPr algn="ctr">
                <a:lnSpc>
                  <a:spcPts val="1380"/>
                </a:lnSpc>
              </a:pPr>
              <a:r>
                <a:rPr lang="en-US" sz="1400" dirty="0"/>
                <a:t>logs</a:t>
              </a:r>
            </a:p>
          </p:txBody>
        </p: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7469E7A4-DEF2-490B-98D1-DE59D780B7DC}"/>
                </a:ext>
              </a:extLst>
            </p:cNvPr>
            <p:cNvCxnSpPr>
              <a:cxnSpLocks/>
            </p:cNvCxnSpPr>
            <p:nvPr/>
          </p:nvCxnSpPr>
          <p:spPr>
            <a:xfrm rot="20483727" flipV="1">
              <a:off x="10722378" y="4334655"/>
              <a:ext cx="685800" cy="723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A37A6B2-8C99-498A-905C-6D73BA78AC50}"/>
              </a:ext>
            </a:extLst>
          </p:cNvPr>
          <p:cNvGrpSpPr/>
          <p:nvPr/>
        </p:nvGrpSpPr>
        <p:grpSpPr>
          <a:xfrm>
            <a:off x="13231316" y="5438620"/>
            <a:ext cx="1195014" cy="931090"/>
            <a:chOff x="6631266" y="5206711"/>
            <a:chExt cx="1195014" cy="931090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83EEC14F-7280-40C2-9A1F-03404603708B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99" name="Graphic 98">
              <a:extLst>
                <a:ext uri="{FF2B5EF4-FFF2-40B4-BE49-F238E27FC236}">
                  <a16:creationId xmlns:a16="http://schemas.microsoft.com/office/drawing/2014/main" id="{0616BC1D-67B4-4A7C-BBB2-B0FE4D6012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D44CC0BD-3B7F-4770-8728-26C652D6037E}"/>
              </a:ext>
            </a:extLst>
          </p:cNvPr>
          <p:cNvCxnSpPr>
            <a:cxnSpLocks/>
          </p:cNvCxnSpPr>
          <p:nvPr/>
        </p:nvCxnSpPr>
        <p:spPr>
          <a:xfrm>
            <a:off x="9036984" y="5378487"/>
            <a:ext cx="63093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0454F539-9913-48B1-91BB-AED6FB0E85F8}"/>
              </a:ext>
            </a:extLst>
          </p:cNvPr>
          <p:cNvGrpSpPr/>
          <p:nvPr/>
        </p:nvGrpSpPr>
        <p:grpSpPr>
          <a:xfrm>
            <a:off x="14349682" y="5438622"/>
            <a:ext cx="1147961" cy="920831"/>
            <a:chOff x="7712648" y="5206711"/>
            <a:chExt cx="1147961" cy="920831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C1AFEEFB-17C0-4F35-93AD-E41F4272C616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 dirty="0"/>
                <a:t>Organization trail</a:t>
              </a:r>
            </a:p>
          </p:txBody>
        </p:sp>
        <p:pic>
          <p:nvPicPr>
            <p:cNvPr id="103" name="Graphic 23">
              <a:extLst>
                <a:ext uri="{FF2B5EF4-FFF2-40B4-BE49-F238E27FC236}">
                  <a16:creationId xmlns:a16="http://schemas.microsoft.com/office/drawing/2014/main" id="{32124B0D-55FF-4E53-821F-9F38711FC5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AA13FFEB-8E3B-4859-80EF-4CFC83AAFFCD}"/>
              </a:ext>
            </a:extLst>
          </p:cNvPr>
          <p:cNvGrpSpPr/>
          <p:nvPr/>
        </p:nvGrpSpPr>
        <p:grpSpPr>
          <a:xfrm>
            <a:off x="9997767" y="5438620"/>
            <a:ext cx="932222" cy="931090"/>
            <a:chOff x="3519407" y="5206711"/>
            <a:chExt cx="932222" cy="931090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84BE04BE-FBDB-45AA-852A-862CCA19B287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106" name="Graphic 19">
              <a:extLst>
                <a:ext uri="{FF2B5EF4-FFF2-40B4-BE49-F238E27FC236}">
                  <a16:creationId xmlns:a16="http://schemas.microsoft.com/office/drawing/2014/main" id="{6DF57C00-74DB-41AF-88ED-B0629B8415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82643A28-B341-4254-A0A6-F05221F7CE73}"/>
              </a:ext>
            </a:extLst>
          </p:cNvPr>
          <p:cNvGrpSpPr/>
          <p:nvPr/>
        </p:nvGrpSpPr>
        <p:grpSpPr>
          <a:xfrm>
            <a:off x="12226127" y="5438620"/>
            <a:ext cx="1081840" cy="746424"/>
            <a:chOff x="5587035" y="5206711"/>
            <a:chExt cx="1081840" cy="746424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7E34EB18-2ED6-4DE8-92EA-0F6A1DD9A243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109" name="Graphic 8">
              <a:extLst>
                <a:ext uri="{FF2B5EF4-FFF2-40B4-BE49-F238E27FC236}">
                  <a16:creationId xmlns:a16="http://schemas.microsoft.com/office/drawing/2014/main" id="{244E78E3-CEB5-49A2-97B3-3FFBC9A923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A9AB2222-DBA6-438B-BB9D-53958ADB8709}"/>
              </a:ext>
            </a:extLst>
          </p:cNvPr>
          <p:cNvGrpSpPr/>
          <p:nvPr/>
        </p:nvGrpSpPr>
        <p:grpSpPr>
          <a:xfrm>
            <a:off x="9041166" y="5438620"/>
            <a:ext cx="1033252" cy="931090"/>
            <a:chOff x="2404134" y="5206711"/>
            <a:chExt cx="1033252" cy="931090"/>
          </a:xfrm>
        </p:grpSpPr>
        <p:pic>
          <p:nvPicPr>
            <p:cNvPr id="111" name="Graphic 19">
              <a:extLst>
                <a:ext uri="{FF2B5EF4-FFF2-40B4-BE49-F238E27FC236}">
                  <a16:creationId xmlns:a16="http://schemas.microsoft.com/office/drawing/2014/main" id="{F8F6B1F7-948C-45D8-83E8-71EAC1F5DF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A107E4FB-F0C8-4E5B-A8C1-E0AE7F394AFB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Hub CSPM</a:t>
              </a:r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8CF9AA28-8A9E-4648-8E36-E5C110369BFE}"/>
              </a:ext>
            </a:extLst>
          </p:cNvPr>
          <p:cNvSpPr/>
          <p:nvPr/>
        </p:nvSpPr>
        <p:spPr>
          <a:xfrm>
            <a:off x="9286141" y="3485347"/>
            <a:ext cx="5762182" cy="1767874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>
              <a:defRPr/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46845964-8152-4FD6-BD09-5E49574F3F0C}"/>
              </a:ext>
            </a:extLst>
          </p:cNvPr>
          <p:cNvSpPr txBox="1"/>
          <p:nvPr/>
        </p:nvSpPr>
        <p:spPr>
          <a:xfrm>
            <a:off x="1150248" y="9584688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</a:t>
            </a:r>
            <a:r>
              <a:rPr lang="en-US" sz="2000"/>
              <a:t>– Generative AI</a:t>
            </a:r>
            <a:endParaRPr lang="en-US" sz="2000" dirty="0"/>
          </a:p>
        </p:txBody>
      </p:sp>
      <p:pic>
        <p:nvPicPr>
          <p:cNvPr id="160" name="Graphic 17">
            <a:extLst>
              <a:ext uri="{FF2B5EF4-FFF2-40B4-BE49-F238E27FC236}">
                <a16:creationId xmlns:a16="http://schemas.microsoft.com/office/drawing/2014/main" id="{715F890C-734B-452F-BA1B-06ACDA3C2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608617" y="9510423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1" name="Group 160">
            <a:extLst>
              <a:ext uri="{FF2B5EF4-FFF2-40B4-BE49-F238E27FC236}">
                <a16:creationId xmlns:a16="http://schemas.microsoft.com/office/drawing/2014/main" id="{982CE137-37AC-49A6-94D7-698EB2ED5DCF}"/>
              </a:ext>
            </a:extLst>
          </p:cNvPr>
          <p:cNvGrpSpPr/>
          <p:nvPr/>
        </p:nvGrpSpPr>
        <p:grpSpPr>
          <a:xfrm>
            <a:off x="10853338" y="5438620"/>
            <a:ext cx="1449440" cy="931504"/>
            <a:chOff x="9196162" y="5940645"/>
            <a:chExt cx="1449440" cy="931504"/>
          </a:xfrm>
        </p:grpSpPr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6B3EEB15-2C3A-48EF-ADD5-7C9E5F46AE2B}"/>
                </a:ext>
              </a:extLst>
            </p:cNvPr>
            <p:cNvSpPr txBox="1"/>
            <p:nvPr/>
          </p:nvSpPr>
          <p:spPr>
            <a:xfrm>
              <a:off x="9196162" y="6410484"/>
              <a:ext cx="14494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</a:p>
            <a:p>
              <a:pPr algn="ctr"/>
              <a:r>
                <a:rPr lang="en-US" sz="1200"/>
                <a:t>EventBridge</a:t>
              </a:r>
              <a:endParaRPr lang="en-US" sz="1200" dirty="0"/>
            </a:p>
          </p:txBody>
        </p:sp>
        <p:pic>
          <p:nvPicPr>
            <p:cNvPr id="163" name="Graphic 19">
              <a:extLst>
                <a:ext uri="{FF2B5EF4-FFF2-40B4-BE49-F238E27FC236}">
                  <a16:creationId xmlns:a16="http://schemas.microsoft.com/office/drawing/2014/main" id="{9099AF21-B4F7-48C4-AC0A-FEECA88EC0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rcRect/>
            <a:stretch/>
          </p:blipFill>
          <p:spPr bwMode="auto">
            <a:xfrm>
              <a:off x="9701636" y="594064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5" name="Rectangle 164">
            <a:extLst>
              <a:ext uri="{FF2B5EF4-FFF2-40B4-BE49-F238E27FC236}">
                <a16:creationId xmlns:a16="http://schemas.microsoft.com/office/drawing/2014/main" id="{617C93D4-2359-42FE-9153-E1F0BA5F5199}"/>
              </a:ext>
            </a:extLst>
          </p:cNvPr>
          <p:cNvSpPr/>
          <p:nvPr/>
        </p:nvSpPr>
        <p:spPr>
          <a:xfrm>
            <a:off x="387929" y="1518732"/>
            <a:ext cx="15835744" cy="14148023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5C2FAC7F-A1FF-46C0-B414-FAE423A11C83}"/>
              </a:ext>
            </a:extLst>
          </p:cNvPr>
          <p:cNvSpPr txBox="1"/>
          <p:nvPr/>
        </p:nvSpPr>
        <p:spPr>
          <a:xfrm>
            <a:off x="11372931" y="451905"/>
            <a:ext cx="4908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</a:t>
            </a:r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: generative AI, organization architecture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1D165F3A-A7D6-4E4B-8AFA-1216AB936CFF}"/>
              </a:ext>
            </a:extLst>
          </p:cNvPr>
          <p:cNvGrpSpPr/>
          <p:nvPr/>
        </p:nvGrpSpPr>
        <p:grpSpPr>
          <a:xfrm>
            <a:off x="553244" y="598475"/>
            <a:ext cx="2662767" cy="762000"/>
            <a:chOff x="553242" y="376803"/>
            <a:chExt cx="2662767" cy="762000"/>
          </a:xfrm>
        </p:grpSpPr>
        <p:pic>
          <p:nvPicPr>
            <p:cNvPr id="168" name="Graphic 6">
              <a:extLst>
                <a:ext uri="{FF2B5EF4-FFF2-40B4-BE49-F238E27FC236}">
                  <a16:creationId xmlns:a16="http://schemas.microsoft.com/office/drawing/2014/main" id="{D454E87F-FCA1-4AFD-86B1-E86D136C8A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96DAC541-7B7A-43D3-8B79-37D633B846F1}">
                  <asvg:svgBlip xmlns:asvg="http://schemas.microsoft.com/office/drawing/2016/SVG/main" r:embed="rId39"/>
                </a:ext>
              </a:extLst>
            </a:blip>
            <a:srcRect/>
            <a:stretch/>
          </p:blipFill>
          <p:spPr bwMode="auto">
            <a:xfrm>
              <a:off x="553242" y="376803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9" name="TextBox 9">
              <a:extLst>
                <a:ext uri="{FF2B5EF4-FFF2-40B4-BE49-F238E27FC236}">
                  <a16:creationId xmlns:a16="http://schemas.microsoft.com/office/drawing/2014/main" id="{C59B7E76-97D1-4DDF-AC8C-0CAA7415AB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2872" y="570128"/>
              <a:ext cx="22431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Organization</a:t>
              </a:r>
            </a:p>
          </p:txBody>
        </p:sp>
      </p:grpSp>
      <p:sp>
        <p:nvSpPr>
          <p:cNvPr id="135" name="Rectangle 134">
            <a:extLst>
              <a:ext uri="{FF2B5EF4-FFF2-40B4-BE49-F238E27FC236}">
                <a16:creationId xmlns:a16="http://schemas.microsoft.com/office/drawing/2014/main" id="{5D276DC0-6742-84E0-2516-6AF9264E29BE}"/>
              </a:ext>
            </a:extLst>
          </p:cNvPr>
          <p:cNvSpPr/>
          <p:nvPr/>
        </p:nvSpPr>
        <p:spPr>
          <a:xfrm>
            <a:off x="8936038" y="6568073"/>
            <a:ext cx="6562033" cy="3340301"/>
          </a:xfrm>
          <a:prstGeom prst="rect">
            <a:avLst/>
          </a:prstGeom>
          <a:solidFill>
            <a:schemeClr val="bg2"/>
          </a:solidFill>
          <a:ln w="34925" cmpd="dbl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5DCACAFC-CF23-0648-CBCA-70E87CA74648}"/>
              </a:ext>
            </a:extLst>
          </p:cNvPr>
          <p:cNvGrpSpPr/>
          <p:nvPr/>
        </p:nvGrpSpPr>
        <p:grpSpPr>
          <a:xfrm>
            <a:off x="10127262" y="6795395"/>
            <a:ext cx="1134104" cy="616063"/>
            <a:chOff x="2248016" y="1915634"/>
            <a:chExt cx="1134104" cy="616063"/>
          </a:xfrm>
        </p:grpSpPr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F1453E0D-1735-C3CC-74A2-C208B61BD506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141" name="Graphic 140">
              <a:extLst>
                <a:ext uri="{FF2B5EF4-FFF2-40B4-BE49-F238E27FC236}">
                  <a16:creationId xmlns:a16="http://schemas.microsoft.com/office/drawing/2014/main" id="{D521ADD1-1586-177C-7A63-660EB4CA91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2606AD7F-C6D2-86B0-567A-63CD67C29749}"/>
              </a:ext>
            </a:extLst>
          </p:cNvPr>
          <p:cNvGrpSpPr/>
          <p:nvPr/>
        </p:nvGrpSpPr>
        <p:grpSpPr>
          <a:xfrm>
            <a:off x="10961020" y="6706104"/>
            <a:ext cx="644414" cy="569276"/>
            <a:chOff x="10297579" y="5276566"/>
            <a:chExt cx="644414" cy="569276"/>
          </a:xfrm>
        </p:grpSpPr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86EDFBEB-078E-3B8C-10AB-E6C2432A63C7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144" name="Graphic 143">
              <a:extLst>
                <a:ext uri="{FF2B5EF4-FFF2-40B4-BE49-F238E27FC236}">
                  <a16:creationId xmlns:a16="http://schemas.microsoft.com/office/drawing/2014/main" id="{6325975F-9F7F-79F8-787E-370FC2224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3B04208F-7D20-EC35-0F2A-5847D65E9605}"/>
              </a:ext>
            </a:extLst>
          </p:cNvPr>
          <p:cNvCxnSpPr>
            <a:cxnSpLocks/>
          </p:cNvCxnSpPr>
          <p:nvPr/>
        </p:nvCxnSpPr>
        <p:spPr>
          <a:xfrm>
            <a:off x="10312862" y="6691778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62AD544D-850B-DFA6-C564-FE0E9B751412}"/>
              </a:ext>
            </a:extLst>
          </p:cNvPr>
          <p:cNvCxnSpPr>
            <a:cxnSpLocks/>
          </p:cNvCxnSpPr>
          <p:nvPr/>
        </p:nvCxnSpPr>
        <p:spPr>
          <a:xfrm>
            <a:off x="11582939" y="6691778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66654545-7A74-3A09-BF3B-D11C3EBC5A27}"/>
              </a:ext>
            </a:extLst>
          </p:cNvPr>
          <p:cNvCxnSpPr>
            <a:cxnSpLocks/>
          </p:cNvCxnSpPr>
          <p:nvPr/>
        </p:nvCxnSpPr>
        <p:spPr>
          <a:xfrm>
            <a:off x="9786063" y="8668108"/>
            <a:ext cx="491376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4D4AE276-FDCF-EEE2-4A2F-AB252C0D9C1F}"/>
              </a:ext>
            </a:extLst>
          </p:cNvPr>
          <p:cNvGrpSpPr/>
          <p:nvPr/>
        </p:nvGrpSpPr>
        <p:grpSpPr>
          <a:xfrm>
            <a:off x="8936417" y="6714650"/>
            <a:ext cx="1364961" cy="965410"/>
            <a:chOff x="1523478" y="1290107"/>
            <a:chExt cx="1364961" cy="965410"/>
          </a:xfrm>
        </p:grpSpPr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1C5C0F61-DA40-5B19-4B80-C32B411FE3F0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Shared Services 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151" name="Graphic 7">
              <a:extLst>
                <a:ext uri="{FF2B5EF4-FFF2-40B4-BE49-F238E27FC236}">
                  <a16:creationId xmlns:a16="http://schemas.microsoft.com/office/drawing/2014/main" id="{46E6610A-E4A7-6714-AE7E-286B7FA991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B7157458-8AFA-2C0E-0D47-2D85503CBB28}"/>
              </a:ext>
            </a:extLst>
          </p:cNvPr>
          <p:cNvGrpSpPr/>
          <p:nvPr/>
        </p:nvGrpSpPr>
        <p:grpSpPr>
          <a:xfrm>
            <a:off x="9870015" y="7698620"/>
            <a:ext cx="1431687" cy="978445"/>
            <a:chOff x="7542917" y="8502745"/>
            <a:chExt cx="1431687" cy="978445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9524A069-A157-B7B9-6F0B-D60AE9026202}"/>
                </a:ext>
              </a:extLst>
            </p:cNvPr>
            <p:cNvSpPr txBox="1"/>
            <p:nvPr/>
          </p:nvSpPr>
          <p:spPr>
            <a:xfrm>
              <a:off x="7542917" y="8957970"/>
              <a:ext cx="14316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Systems </a:t>
              </a:r>
            </a:p>
            <a:p>
              <a:pPr algn="ctr"/>
              <a:r>
                <a:rPr lang="en-US" sz="1400" dirty="0"/>
                <a:t>Manager</a:t>
              </a:r>
            </a:p>
          </p:txBody>
        </p:sp>
        <p:pic>
          <p:nvPicPr>
            <p:cNvPr id="152" name="Graphic 15">
              <a:extLst>
                <a:ext uri="{FF2B5EF4-FFF2-40B4-BE49-F238E27FC236}">
                  <a16:creationId xmlns:a16="http://schemas.microsoft.com/office/drawing/2014/main" id="{D80B2D34-C443-9757-4925-5F814F4CCA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96DAC541-7B7A-43D3-8B79-37D633B846F1}">
                  <asvg:svgBlip xmlns:asvg="http://schemas.microsoft.com/office/drawing/2016/SVG/main" r:embed="rId41"/>
                </a:ext>
              </a:extLst>
            </a:blip>
            <a:srcRect/>
            <a:stretch/>
          </p:blipFill>
          <p:spPr bwMode="auto">
            <a:xfrm>
              <a:off x="8106786" y="850274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9391C272-C961-1AC2-A196-A5E7D00E89D6}"/>
              </a:ext>
            </a:extLst>
          </p:cNvPr>
          <p:cNvGrpSpPr/>
          <p:nvPr/>
        </p:nvGrpSpPr>
        <p:grpSpPr>
          <a:xfrm>
            <a:off x="10967512" y="7701436"/>
            <a:ext cx="2301904" cy="959926"/>
            <a:chOff x="9160111" y="8502745"/>
            <a:chExt cx="2301904" cy="959926"/>
          </a:xfrm>
        </p:grpSpPr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CB528414-3B9E-91CC-3206-7473F72683FE}"/>
                </a:ext>
              </a:extLst>
            </p:cNvPr>
            <p:cNvSpPr txBox="1"/>
            <p:nvPr/>
          </p:nvSpPr>
          <p:spPr>
            <a:xfrm>
              <a:off x="9160111" y="8939451"/>
              <a:ext cx="23019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Directory </a:t>
              </a:r>
            </a:p>
            <a:p>
              <a:pPr algn="ctr"/>
              <a:r>
                <a:rPr lang="en-US" sz="1400" dirty="0"/>
                <a:t>Service</a:t>
              </a:r>
            </a:p>
          </p:txBody>
        </p:sp>
        <p:pic>
          <p:nvPicPr>
            <p:cNvPr id="153" name="Graphic 7">
              <a:extLst>
                <a:ext uri="{FF2B5EF4-FFF2-40B4-BE49-F238E27FC236}">
                  <a16:creationId xmlns:a16="http://schemas.microsoft.com/office/drawing/2014/main" id="{21B48B93-E1CE-F312-E062-489877AAFD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96DAC541-7B7A-43D3-8B79-37D633B846F1}">
                  <asvg:svgBlip xmlns:asvg="http://schemas.microsoft.com/office/drawing/2016/SVG/main" r:embed="rId43"/>
                </a:ext>
              </a:extLst>
            </a:blip>
            <a:srcRect/>
            <a:stretch/>
          </p:blipFill>
          <p:spPr bwMode="auto">
            <a:xfrm>
              <a:off x="10113442" y="850274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3CD1CD1A-B56D-EF7B-5549-BE1888952A57}"/>
              </a:ext>
            </a:extLst>
          </p:cNvPr>
          <p:cNvGrpSpPr/>
          <p:nvPr/>
        </p:nvGrpSpPr>
        <p:grpSpPr>
          <a:xfrm>
            <a:off x="12088487" y="6689275"/>
            <a:ext cx="2301904" cy="955047"/>
            <a:chOff x="10642417" y="7376810"/>
            <a:chExt cx="2301904" cy="955047"/>
          </a:xfrm>
        </p:grpSpPr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0CEB055A-B14B-221F-E503-2FE37A67ACAA}"/>
                </a:ext>
              </a:extLst>
            </p:cNvPr>
            <p:cNvSpPr txBox="1"/>
            <p:nvPr/>
          </p:nvSpPr>
          <p:spPr>
            <a:xfrm>
              <a:off x="10642417" y="7808637"/>
              <a:ext cx="23019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IAM Identity Center (delegated)</a:t>
              </a:r>
            </a:p>
          </p:txBody>
        </p:sp>
        <p:pic>
          <p:nvPicPr>
            <p:cNvPr id="154" name="Graphic 19">
              <a:extLst>
                <a:ext uri="{FF2B5EF4-FFF2-40B4-BE49-F238E27FC236}">
                  <a16:creationId xmlns:a16="http://schemas.microsoft.com/office/drawing/2014/main" id="{D95C6CE9-9D20-AD91-58E4-9C422F1619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4">
              <a:extLst>
                <a:ext uri="{96DAC541-7B7A-43D3-8B79-37D633B846F1}">
                  <asvg:svgBlip xmlns:asvg="http://schemas.microsoft.com/office/drawing/2016/SVG/main" r:embed="rId45"/>
                </a:ext>
              </a:extLst>
            </a:blip>
            <a:srcRect/>
            <a:stretch/>
          </p:blipFill>
          <p:spPr bwMode="auto">
            <a:xfrm>
              <a:off x="11545601" y="7376810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F7D3F2CA-A909-4605-7F24-34AD90535451}"/>
              </a:ext>
            </a:extLst>
          </p:cNvPr>
          <p:cNvGrpSpPr/>
          <p:nvPr/>
        </p:nvGrpSpPr>
        <p:grpSpPr>
          <a:xfrm>
            <a:off x="12600646" y="7697708"/>
            <a:ext cx="2502004" cy="868706"/>
            <a:chOff x="11154576" y="8766243"/>
            <a:chExt cx="2502004" cy="868706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846895E6-C832-F070-86FA-667C2F827EC5}"/>
                </a:ext>
              </a:extLst>
            </p:cNvPr>
            <p:cNvSpPr txBox="1"/>
            <p:nvPr/>
          </p:nvSpPr>
          <p:spPr>
            <a:xfrm>
              <a:off x="11154576" y="9111729"/>
              <a:ext cx="25020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Managed</a:t>
              </a:r>
            </a:p>
            <a:p>
              <a:pPr algn="ctr"/>
              <a:r>
                <a:rPr lang="en-US" sz="1400" dirty="0"/>
                <a:t>Microsoft AD</a:t>
              </a:r>
            </a:p>
          </p:txBody>
        </p:sp>
        <p:pic>
          <p:nvPicPr>
            <p:cNvPr id="155" name="Graphic 154">
              <a:extLst>
                <a:ext uri="{FF2B5EF4-FFF2-40B4-BE49-F238E27FC236}">
                  <a16:creationId xmlns:a16="http://schemas.microsoft.com/office/drawing/2014/main" id="{3570B875-40F4-8BC4-3A2B-638A1D5036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6">
              <a:extLst>
                <a:ext uri="{96DAC541-7B7A-43D3-8B79-37D633B846F1}">
                  <asvg:svgBlip xmlns:asvg="http://schemas.microsoft.com/office/drawing/2016/SVG/main" r:embed="rId47"/>
                </a:ext>
              </a:extLst>
            </a:blip>
            <a:stretch>
              <a:fillRect/>
            </a:stretch>
          </p:blipFill>
          <p:spPr>
            <a:xfrm>
              <a:off x="12215348" y="8766243"/>
              <a:ext cx="457200" cy="457200"/>
            </a:xfrm>
            <a:prstGeom prst="rect">
              <a:avLst/>
            </a:prstGeom>
          </p:spPr>
        </p:pic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50DD8A0E-39EB-D136-240B-DEAA865A7E58}"/>
              </a:ext>
            </a:extLst>
          </p:cNvPr>
          <p:cNvGrpSpPr/>
          <p:nvPr/>
        </p:nvGrpSpPr>
        <p:grpSpPr>
          <a:xfrm>
            <a:off x="13057422" y="8959345"/>
            <a:ext cx="1195014" cy="931090"/>
            <a:chOff x="6631266" y="5206711"/>
            <a:chExt cx="1195014" cy="931090"/>
          </a:xfrm>
        </p:grpSpPr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0FAD2CED-6896-B6EB-3B8A-0F5BE61987FC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158" name="Graphic 157">
              <a:extLst>
                <a:ext uri="{FF2B5EF4-FFF2-40B4-BE49-F238E27FC236}">
                  <a16:creationId xmlns:a16="http://schemas.microsoft.com/office/drawing/2014/main" id="{4F7F2127-7678-8051-94F7-384D987C8C3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98E7C239-60FB-7746-7A53-A2DFC7010A31}"/>
              </a:ext>
            </a:extLst>
          </p:cNvPr>
          <p:cNvGrpSpPr/>
          <p:nvPr/>
        </p:nvGrpSpPr>
        <p:grpSpPr>
          <a:xfrm>
            <a:off x="13991195" y="8959345"/>
            <a:ext cx="1147961" cy="920831"/>
            <a:chOff x="7712648" y="5206711"/>
            <a:chExt cx="1147961" cy="920831"/>
          </a:xfrm>
        </p:grpSpPr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54186EED-68B0-2AAA-9A14-3B1FCA3ED0BE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/>
                <a:t>Organization trail</a:t>
              </a:r>
              <a:endParaRPr lang="en-US" sz="1200" dirty="0"/>
            </a:p>
          </p:txBody>
        </p:sp>
        <p:pic>
          <p:nvPicPr>
            <p:cNvPr id="186" name="Graphic 23">
              <a:extLst>
                <a:ext uri="{FF2B5EF4-FFF2-40B4-BE49-F238E27FC236}">
                  <a16:creationId xmlns:a16="http://schemas.microsoft.com/office/drawing/2014/main" id="{5E1F09ED-67E0-99D2-A82E-219332D2DB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E668D689-2579-4513-58CA-066115B40188}"/>
              </a:ext>
            </a:extLst>
          </p:cNvPr>
          <p:cNvGrpSpPr/>
          <p:nvPr/>
        </p:nvGrpSpPr>
        <p:grpSpPr>
          <a:xfrm>
            <a:off x="10360549" y="8959345"/>
            <a:ext cx="932222" cy="931090"/>
            <a:chOff x="3519407" y="5206711"/>
            <a:chExt cx="932222" cy="931090"/>
          </a:xfrm>
        </p:grpSpPr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23861ECD-D9D1-F31B-0F52-4E3F52B34192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218" name="Graphic 19">
              <a:extLst>
                <a:ext uri="{FF2B5EF4-FFF2-40B4-BE49-F238E27FC236}">
                  <a16:creationId xmlns:a16="http://schemas.microsoft.com/office/drawing/2014/main" id="{3EDC1DAF-0DEA-34D4-45E7-FB7B43F08C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5B29A35D-C6B4-C02B-097E-AD0E98FBF1D2}"/>
              </a:ext>
            </a:extLst>
          </p:cNvPr>
          <p:cNvGrpSpPr/>
          <p:nvPr/>
        </p:nvGrpSpPr>
        <p:grpSpPr>
          <a:xfrm>
            <a:off x="11022986" y="8959345"/>
            <a:ext cx="1449440" cy="746424"/>
            <a:chOff x="4341273" y="5206711"/>
            <a:chExt cx="1449440" cy="746424"/>
          </a:xfrm>
        </p:grpSpPr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30B4F0BF-BC4F-7FC5-D82A-883F677D5059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221" name="Graphic 6">
              <a:extLst>
                <a:ext uri="{FF2B5EF4-FFF2-40B4-BE49-F238E27FC236}">
                  <a16:creationId xmlns:a16="http://schemas.microsoft.com/office/drawing/2014/main" id="{B84109AD-0B17-F0BF-0C3B-0F9A87ACCF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EC2F4EC5-81E2-1F9F-3210-A5572EC4231D}"/>
              </a:ext>
            </a:extLst>
          </p:cNvPr>
          <p:cNvGrpSpPr/>
          <p:nvPr/>
        </p:nvGrpSpPr>
        <p:grpSpPr>
          <a:xfrm>
            <a:off x="12168455" y="8959345"/>
            <a:ext cx="1081840" cy="746424"/>
            <a:chOff x="5587035" y="5206711"/>
            <a:chExt cx="1081840" cy="746424"/>
          </a:xfrm>
        </p:grpSpPr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1A7C37A5-1F58-0B9E-C5CE-5BACBE7F6776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224" name="Graphic 8">
              <a:extLst>
                <a:ext uri="{FF2B5EF4-FFF2-40B4-BE49-F238E27FC236}">
                  <a16:creationId xmlns:a16="http://schemas.microsoft.com/office/drawing/2014/main" id="{B9E3969A-B622-86E3-49D9-B962FD5C04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81DD51C9-BFF9-9F9B-4108-8FE7B378A3E8}"/>
              </a:ext>
            </a:extLst>
          </p:cNvPr>
          <p:cNvGrpSpPr/>
          <p:nvPr/>
        </p:nvGrpSpPr>
        <p:grpSpPr>
          <a:xfrm>
            <a:off x="9434712" y="8959345"/>
            <a:ext cx="1033252" cy="931090"/>
            <a:chOff x="2404134" y="5206711"/>
            <a:chExt cx="1033252" cy="931090"/>
          </a:xfrm>
        </p:grpSpPr>
        <p:pic>
          <p:nvPicPr>
            <p:cNvPr id="226" name="Graphic 19">
              <a:extLst>
                <a:ext uri="{FF2B5EF4-FFF2-40B4-BE49-F238E27FC236}">
                  <a16:creationId xmlns:a16="http://schemas.microsoft.com/office/drawing/2014/main" id="{7CD8D5BC-B29D-DE97-0E07-BAB767F7E0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0FB4E5A7-9C12-8985-8F12-147CB290E5A9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Hub CSPM</a:t>
              </a:r>
            </a:p>
          </p:txBody>
        </p:sp>
      </p:grpSp>
      <p:grpSp>
        <p:nvGrpSpPr>
          <p:cNvPr id="354" name="Group 353">
            <a:extLst>
              <a:ext uri="{FF2B5EF4-FFF2-40B4-BE49-F238E27FC236}">
                <a16:creationId xmlns:a16="http://schemas.microsoft.com/office/drawing/2014/main" id="{4D0416BF-4506-0294-EE69-966984D9BAC5}"/>
              </a:ext>
            </a:extLst>
          </p:cNvPr>
          <p:cNvGrpSpPr/>
          <p:nvPr/>
        </p:nvGrpSpPr>
        <p:grpSpPr>
          <a:xfrm>
            <a:off x="1868408" y="14871385"/>
            <a:ext cx="1621653" cy="462589"/>
            <a:chOff x="1028707" y="15637116"/>
            <a:chExt cx="1621653" cy="462589"/>
          </a:xfrm>
        </p:grpSpPr>
        <p:sp>
          <p:nvSpPr>
            <p:cNvPr id="346" name="Rectangle 345">
              <a:extLst>
                <a:ext uri="{FF2B5EF4-FFF2-40B4-BE49-F238E27FC236}">
                  <a16:creationId xmlns:a16="http://schemas.microsoft.com/office/drawing/2014/main" id="{0D8D499E-7AAE-D2AC-52E4-EC2DC002A6AC}"/>
                </a:ext>
              </a:extLst>
            </p:cNvPr>
            <p:cNvSpPr/>
            <p:nvPr/>
          </p:nvSpPr>
          <p:spPr>
            <a:xfrm>
              <a:off x="1028707" y="15637116"/>
              <a:ext cx="1592402" cy="462589"/>
            </a:xfrm>
            <a:prstGeom prst="rect">
              <a:avLst/>
            </a:prstGeom>
            <a:solidFill>
              <a:schemeClr val="bg2"/>
            </a:solidFill>
            <a:ln w="34925" cmpd="dbl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TextBox 346">
              <a:extLst>
                <a:ext uri="{FF2B5EF4-FFF2-40B4-BE49-F238E27FC236}">
                  <a16:creationId xmlns:a16="http://schemas.microsoft.com/office/drawing/2014/main" id="{94F7AF65-9A43-E9DF-622F-C56FEEA2588A}"/>
                </a:ext>
              </a:extLst>
            </p:cNvPr>
            <p:cNvSpPr txBox="1"/>
            <p:nvPr/>
          </p:nvSpPr>
          <p:spPr>
            <a:xfrm>
              <a:off x="1137288" y="15676634"/>
              <a:ext cx="1513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Existing SRA</a:t>
              </a:r>
            </a:p>
          </p:txBody>
        </p:sp>
      </p:grpSp>
      <p:grpSp>
        <p:nvGrpSpPr>
          <p:cNvPr id="353" name="Group 352">
            <a:extLst>
              <a:ext uri="{FF2B5EF4-FFF2-40B4-BE49-F238E27FC236}">
                <a16:creationId xmlns:a16="http://schemas.microsoft.com/office/drawing/2014/main" id="{9B273EF5-4EA7-BD25-C929-3A7667F37072}"/>
              </a:ext>
            </a:extLst>
          </p:cNvPr>
          <p:cNvGrpSpPr/>
          <p:nvPr/>
        </p:nvGrpSpPr>
        <p:grpSpPr>
          <a:xfrm>
            <a:off x="3746361" y="14880223"/>
            <a:ext cx="1835462" cy="517401"/>
            <a:chOff x="3282874" y="15625331"/>
            <a:chExt cx="1835462" cy="517401"/>
          </a:xfrm>
        </p:grpSpPr>
        <p:sp>
          <p:nvSpPr>
            <p:cNvPr id="348" name="Rectangle 347">
              <a:extLst>
                <a:ext uri="{FF2B5EF4-FFF2-40B4-BE49-F238E27FC236}">
                  <a16:creationId xmlns:a16="http://schemas.microsoft.com/office/drawing/2014/main" id="{406F55F9-3F5B-FE56-CBE2-6036BCFA762B}"/>
                </a:ext>
              </a:extLst>
            </p:cNvPr>
            <p:cNvSpPr/>
            <p:nvPr/>
          </p:nvSpPr>
          <p:spPr>
            <a:xfrm>
              <a:off x="3282874" y="15625331"/>
              <a:ext cx="1835462" cy="462589"/>
            </a:xfrm>
            <a:prstGeom prst="rect">
              <a:avLst/>
            </a:prstGeom>
            <a:noFill/>
            <a:ln w="34925" cmpd="dbl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TextBox 348">
              <a:extLst>
                <a:ext uri="{FF2B5EF4-FFF2-40B4-BE49-F238E27FC236}">
                  <a16:creationId xmlns:a16="http://schemas.microsoft.com/office/drawing/2014/main" id="{0AEC2F68-2A1E-E838-649F-F89523A2C340}"/>
                </a:ext>
              </a:extLst>
            </p:cNvPr>
            <p:cNvSpPr txBox="1"/>
            <p:nvPr/>
          </p:nvSpPr>
          <p:spPr>
            <a:xfrm>
              <a:off x="4248150" y="1577340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52" name="TextBox 351">
              <a:extLst>
                <a:ext uri="{FF2B5EF4-FFF2-40B4-BE49-F238E27FC236}">
                  <a16:creationId xmlns:a16="http://schemas.microsoft.com/office/drawing/2014/main" id="{4636BBDA-3E53-919E-74C8-1702042DFE9B}"/>
                </a:ext>
              </a:extLst>
            </p:cNvPr>
            <p:cNvSpPr txBox="1"/>
            <p:nvPr/>
          </p:nvSpPr>
          <p:spPr>
            <a:xfrm>
              <a:off x="3537287" y="15664778"/>
              <a:ext cx="15069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/>
                <a:t>Gen AI </a:t>
              </a:r>
              <a:r>
                <a:rPr lang="en-US" sz="2000" dirty="0"/>
                <a:t>SRA</a:t>
              </a:r>
            </a:p>
          </p:txBody>
        </p:sp>
      </p:grpSp>
      <p:sp>
        <p:nvSpPr>
          <p:cNvPr id="355" name="TextBox 354">
            <a:extLst>
              <a:ext uri="{FF2B5EF4-FFF2-40B4-BE49-F238E27FC236}">
                <a16:creationId xmlns:a16="http://schemas.microsoft.com/office/drawing/2014/main" id="{7442ADEF-E827-3F63-08AB-480C6BC78554}"/>
              </a:ext>
            </a:extLst>
          </p:cNvPr>
          <p:cNvSpPr txBox="1"/>
          <p:nvPr/>
        </p:nvSpPr>
        <p:spPr>
          <a:xfrm>
            <a:off x="544696" y="14820800"/>
            <a:ext cx="1247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Legend:</a:t>
            </a:r>
          </a:p>
        </p:txBody>
      </p:sp>
      <p:pic>
        <p:nvPicPr>
          <p:cNvPr id="114" name="Graphic 113">
            <a:extLst>
              <a:ext uri="{FF2B5EF4-FFF2-40B4-BE49-F238E27FC236}">
                <a16:creationId xmlns:a16="http://schemas.microsoft.com/office/drawing/2014/main" id="{9523C4B2-E2BE-4D26-0150-CE148197B462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583759" y="10304592"/>
            <a:ext cx="8094698" cy="4159344"/>
          </a:xfrm>
          <a:prstGeom prst="rect">
            <a:avLst/>
          </a:prstGeom>
        </p:spPr>
      </p:pic>
      <p:pic>
        <p:nvPicPr>
          <p:cNvPr id="115" name="Graphic 114">
            <a:extLst>
              <a:ext uri="{FF2B5EF4-FFF2-40B4-BE49-F238E27FC236}">
                <a16:creationId xmlns:a16="http://schemas.microsoft.com/office/drawing/2014/main" id="{612B82B3-ACEC-A195-CC8B-E469480ED921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794222" y="10352811"/>
            <a:ext cx="7128134" cy="426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1120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Box 89">
            <a:extLst>
              <a:ext uri="{FF2B5EF4-FFF2-40B4-BE49-F238E27FC236}">
                <a16:creationId xmlns:a16="http://schemas.microsoft.com/office/drawing/2014/main" id="{72C7CA89-4D7F-0B42-9542-52CE0494DD5E}"/>
              </a:ext>
            </a:extLst>
          </p:cNvPr>
          <p:cNvSpPr txBox="1"/>
          <p:nvPr/>
        </p:nvSpPr>
        <p:spPr>
          <a:xfrm>
            <a:off x="2452653" y="2886166"/>
            <a:ext cx="35444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OU </a:t>
            </a:r>
            <a:r>
              <a:rPr lang="en-US" sz="3000"/>
              <a:t>– Generative AI</a:t>
            </a:r>
            <a:endParaRPr lang="en-US" sz="3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1AC3BD-5400-604C-FB4D-8BCAA7E6C240}"/>
              </a:ext>
            </a:extLst>
          </p:cNvPr>
          <p:cNvSpPr txBox="1"/>
          <p:nvPr/>
        </p:nvSpPr>
        <p:spPr>
          <a:xfrm>
            <a:off x="11973856" y="619553"/>
            <a:ext cx="36102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generative AI, FM access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B18F433F-1EDA-4CB2-9BA9-A7668690B3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440213" y="14849708"/>
            <a:ext cx="878087" cy="522105"/>
          </a:xfrm>
          <a:prstGeom prst="rect">
            <a:avLst/>
          </a:prstGeom>
        </p:spPr>
      </p:pic>
      <p:pic>
        <p:nvPicPr>
          <p:cNvPr id="75" name="Graphic 17">
            <a:extLst>
              <a:ext uri="{FF2B5EF4-FFF2-40B4-BE49-F238E27FC236}">
                <a16:creationId xmlns:a16="http://schemas.microsoft.com/office/drawing/2014/main" id="{772F6C38-086D-48D3-9E1D-F597FA1D54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 bwMode="auto">
          <a:xfrm>
            <a:off x="1633779" y="2706624"/>
            <a:ext cx="82296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769EA27-FAFC-4646-A714-B906AC1E0A1E}"/>
              </a:ext>
            </a:extLst>
          </p:cNvPr>
          <p:cNvSpPr/>
          <p:nvPr/>
        </p:nvSpPr>
        <p:spPr>
          <a:xfrm>
            <a:off x="1616757" y="3730706"/>
            <a:ext cx="13225686" cy="9889155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A40971E-F9F6-D24B-8BAD-E38017EFD55E}"/>
              </a:ext>
            </a:extLst>
          </p:cNvPr>
          <p:cNvGrpSpPr/>
          <p:nvPr/>
        </p:nvGrpSpPr>
        <p:grpSpPr>
          <a:xfrm>
            <a:off x="3262086" y="4057914"/>
            <a:ext cx="1701156" cy="877929"/>
            <a:chOff x="2248016" y="1915634"/>
            <a:chExt cx="1134104" cy="585286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6E696BA-B229-AE44-9028-DAB403BC6939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50" dirty="0">
                  <a:latin typeface="+mj-lt"/>
                </a:rPr>
                <a:t>Permissions</a:t>
              </a:r>
            </a:p>
          </p:txBody>
        </p:sp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1815DBF5-7AFE-C84F-A921-419BE589E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51DB576-8A27-3C47-BBF7-CE3D34649107}"/>
              </a:ext>
            </a:extLst>
          </p:cNvPr>
          <p:cNvGrpSpPr/>
          <p:nvPr/>
        </p:nvGrpSpPr>
        <p:grpSpPr>
          <a:xfrm>
            <a:off x="4512723" y="3923979"/>
            <a:ext cx="966621" cy="807749"/>
            <a:chOff x="10297579" y="5276566"/>
            <a:chExt cx="644414" cy="53849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7ADAD1F-6EAE-AF48-A817-46CD0D90ACCC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50" dirty="0">
                  <a:latin typeface="+mj-lt"/>
                </a:rPr>
                <a:t>Roles</a:t>
              </a:r>
            </a:p>
          </p:txBody>
        </p:sp>
        <p:pic>
          <p:nvPicPr>
            <p:cNvPr id="44" name="Graphic 43">
              <a:extLst>
                <a:ext uri="{FF2B5EF4-FFF2-40B4-BE49-F238E27FC236}">
                  <a16:creationId xmlns:a16="http://schemas.microsoft.com/office/drawing/2014/main" id="{3C27B4E1-6013-AB4D-83B8-88FAC1888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E4F9407-4E3C-0049-9CA7-38F8786C200E}"/>
              </a:ext>
            </a:extLst>
          </p:cNvPr>
          <p:cNvCxnSpPr/>
          <p:nvPr/>
        </p:nvCxnSpPr>
        <p:spPr>
          <a:xfrm>
            <a:off x="5428676" y="3927614"/>
            <a:ext cx="0" cy="12812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B6D96D6-97A9-D445-A768-BCCFF253FA78}"/>
              </a:ext>
            </a:extLst>
          </p:cNvPr>
          <p:cNvCxnSpPr/>
          <p:nvPr/>
        </p:nvCxnSpPr>
        <p:spPr>
          <a:xfrm>
            <a:off x="3540486" y="3927614"/>
            <a:ext cx="0" cy="12812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FB327D65-91F8-4042-92E1-FB69F35256A3}"/>
              </a:ext>
            </a:extLst>
          </p:cNvPr>
          <p:cNvGrpSpPr/>
          <p:nvPr/>
        </p:nvGrpSpPr>
        <p:grpSpPr>
          <a:xfrm>
            <a:off x="1589627" y="4032831"/>
            <a:ext cx="2047442" cy="1401950"/>
            <a:chOff x="1523478" y="1290107"/>
            <a:chExt cx="1364961" cy="934633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E1F8BE0B-8514-42B7-B155-8A6CC1953E21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 dirty="0" err="1">
                  <a:latin typeface="+mj-lt"/>
                </a:rPr>
                <a:t>GenAI</a:t>
              </a:r>
              <a:endParaRPr lang="en-US" sz="2100" dirty="0">
                <a:latin typeface="+mj-lt"/>
              </a:endParaRPr>
            </a:p>
            <a:p>
              <a:pPr algn="ctr"/>
              <a:r>
                <a:rPr lang="en-US" sz="2100" dirty="0">
                  <a:latin typeface="+mj-lt"/>
                </a:rPr>
                <a:t>account</a:t>
              </a:r>
            </a:p>
          </p:txBody>
        </p:sp>
        <p:pic>
          <p:nvPicPr>
            <p:cNvPr id="123" name="Graphic 7">
              <a:extLst>
                <a:ext uri="{FF2B5EF4-FFF2-40B4-BE49-F238E27FC236}">
                  <a16:creationId xmlns:a16="http://schemas.microsoft.com/office/drawing/2014/main" id="{AE75ED60-B8FA-476D-A981-40A01088A0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74F57C1-1411-BA64-074A-C32DA222A882}"/>
              </a:ext>
            </a:extLst>
          </p:cNvPr>
          <p:cNvCxnSpPr>
            <a:cxnSpLocks/>
          </p:cNvCxnSpPr>
          <p:nvPr/>
        </p:nvCxnSpPr>
        <p:spPr>
          <a:xfrm>
            <a:off x="10700879" y="4276403"/>
            <a:ext cx="0" cy="8915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34772FA-33E3-9319-792E-BDFE21673742}"/>
              </a:ext>
            </a:extLst>
          </p:cNvPr>
          <p:cNvSpPr/>
          <p:nvPr/>
        </p:nvSpPr>
        <p:spPr>
          <a:xfrm>
            <a:off x="1953060" y="6174255"/>
            <a:ext cx="5812386" cy="3147042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4380" tIns="137160"/>
          <a:lstStyle/>
          <a:p>
            <a:pPr>
              <a:defRPr/>
            </a:pPr>
            <a:r>
              <a:rPr lang="en-US">
                <a:ln w="0"/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VPC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86DD119-0CBF-EA7E-7976-D9A1D48BAE04}"/>
              </a:ext>
            </a:extLst>
          </p:cNvPr>
          <p:cNvGrpSpPr/>
          <p:nvPr/>
        </p:nvGrpSpPr>
        <p:grpSpPr>
          <a:xfrm>
            <a:off x="3990080" y="8961864"/>
            <a:ext cx="1782938" cy="1309455"/>
            <a:chOff x="4895288" y="3010366"/>
            <a:chExt cx="1188625" cy="87297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1F19D1-043C-9E3E-9F67-EDE39E02BFCC}"/>
                </a:ext>
              </a:extLst>
            </p:cNvPr>
            <p:cNvSpPr txBox="1"/>
            <p:nvPr/>
          </p:nvSpPr>
          <p:spPr>
            <a:xfrm>
              <a:off x="4895288" y="3452449"/>
              <a:ext cx="1188625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Amazon Bedrock </a:t>
              </a:r>
              <a:endParaRPr lang="en-US" dirty="0">
                <a:latin typeface="+mj-lt"/>
              </a:endParaRPr>
            </a:p>
            <a:p>
              <a:pPr algn="ctr"/>
              <a:r>
                <a:rPr lang="en-US" dirty="0">
                  <a:latin typeface="+mj-lt"/>
                </a:rPr>
                <a:t>endpoint</a:t>
              </a:r>
            </a:p>
          </p:txBody>
        </p:sp>
        <p:pic>
          <p:nvPicPr>
            <p:cNvPr id="14" name="Graphic 29">
              <a:extLst>
                <a:ext uri="{FF2B5EF4-FFF2-40B4-BE49-F238E27FC236}">
                  <a16:creationId xmlns:a16="http://schemas.microsoft.com/office/drawing/2014/main" id="{190A06D2-D7BB-FA04-0C77-9C8A7269F8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pic>
        <p:nvPicPr>
          <p:cNvPr id="17" name="Graphic 16">
            <a:extLst>
              <a:ext uri="{FF2B5EF4-FFF2-40B4-BE49-F238E27FC236}">
                <a16:creationId xmlns:a16="http://schemas.microsoft.com/office/drawing/2014/main" id="{8901AEFC-F59B-3367-49A9-59E727D378C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1956114" y="6187029"/>
            <a:ext cx="571500" cy="571500"/>
          </a:xfrm>
          <a:prstGeom prst="rect">
            <a:avLst/>
          </a:prstGeom>
        </p:spPr>
      </p:pic>
      <p:grpSp>
        <p:nvGrpSpPr>
          <p:cNvPr id="68" name="Group 67">
            <a:extLst>
              <a:ext uri="{FF2B5EF4-FFF2-40B4-BE49-F238E27FC236}">
                <a16:creationId xmlns:a16="http://schemas.microsoft.com/office/drawing/2014/main" id="{658E9870-9191-974B-6A01-52DCF50F6AA8}"/>
              </a:ext>
            </a:extLst>
          </p:cNvPr>
          <p:cNvGrpSpPr/>
          <p:nvPr/>
        </p:nvGrpSpPr>
        <p:grpSpPr>
          <a:xfrm>
            <a:off x="5690563" y="8989732"/>
            <a:ext cx="1551647" cy="1309455"/>
            <a:chOff x="4931194" y="3010366"/>
            <a:chExt cx="1034431" cy="872970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6F9A808D-FEA3-5D8E-E18C-EF32CEC54AC6}"/>
                </a:ext>
              </a:extLst>
            </p:cNvPr>
            <p:cNvSpPr txBox="1"/>
            <p:nvPr/>
          </p:nvSpPr>
          <p:spPr>
            <a:xfrm>
              <a:off x="4931194" y="3452449"/>
              <a:ext cx="1034431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Amazon S3 </a:t>
              </a:r>
            </a:p>
            <a:p>
              <a:pPr algn="ctr"/>
              <a:r>
                <a:rPr lang="en-US" dirty="0">
                  <a:latin typeface="+mj-lt"/>
                </a:rPr>
                <a:t>endpoint</a:t>
              </a:r>
            </a:p>
          </p:txBody>
        </p:sp>
        <p:pic>
          <p:nvPicPr>
            <p:cNvPr id="70" name="Graphic 29">
              <a:extLst>
                <a:ext uri="{FF2B5EF4-FFF2-40B4-BE49-F238E27FC236}">
                  <a16:creationId xmlns:a16="http://schemas.microsoft.com/office/drawing/2014/main" id="{D1A71931-AB79-0177-CE86-D8FB3126D4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B6E5F7B-CA9A-4AB2-A92C-BE2EE823878F}"/>
              </a:ext>
            </a:extLst>
          </p:cNvPr>
          <p:cNvGrpSpPr/>
          <p:nvPr/>
        </p:nvGrpSpPr>
        <p:grpSpPr>
          <a:xfrm>
            <a:off x="8430295" y="8120294"/>
            <a:ext cx="1767896" cy="1062732"/>
            <a:chOff x="6566337" y="2597256"/>
            <a:chExt cx="1178597" cy="708488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0AD64BFA-0F65-49C0-8E2E-2A231FE100B4}"/>
                </a:ext>
              </a:extLst>
            </p:cNvPr>
            <p:cNvSpPr txBox="1"/>
            <p:nvPr/>
          </p:nvSpPr>
          <p:spPr>
            <a:xfrm>
              <a:off x="6566337" y="3059523"/>
              <a:ext cx="11785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KMS</a:t>
              </a:r>
            </a:p>
          </p:txBody>
        </p:sp>
        <p:pic>
          <p:nvPicPr>
            <p:cNvPr id="72" name="Graphic 7">
              <a:extLst>
                <a:ext uri="{FF2B5EF4-FFF2-40B4-BE49-F238E27FC236}">
                  <a16:creationId xmlns:a16="http://schemas.microsoft.com/office/drawing/2014/main" id="{D9027414-A51C-4226-AE3C-1106B17EB4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6929695" y="259725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7AB6D9A8-2A4F-400C-83DE-EB28B069F24D}"/>
              </a:ext>
            </a:extLst>
          </p:cNvPr>
          <p:cNvGrpSpPr/>
          <p:nvPr/>
        </p:nvGrpSpPr>
        <p:grpSpPr>
          <a:xfrm>
            <a:off x="8471902" y="12073350"/>
            <a:ext cx="1684682" cy="1263590"/>
            <a:chOff x="2170712" y="6695124"/>
            <a:chExt cx="1123121" cy="842393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0794C1B3-3DA2-4360-B8BE-5F2AB377DD32}"/>
                </a:ext>
              </a:extLst>
            </p:cNvPr>
            <p:cNvSpPr txBox="1"/>
            <p:nvPr/>
          </p:nvSpPr>
          <p:spPr>
            <a:xfrm>
              <a:off x="2170712" y="7106630"/>
              <a:ext cx="11231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Prompt</a:t>
              </a:r>
            </a:p>
            <a:p>
              <a:pPr algn="ctr"/>
              <a:r>
                <a:rPr lang="en-US" dirty="0">
                  <a:latin typeface="+mj-lt"/>
                </a:rPr>
                <a:t>s</a:t>
              </a:r>
              <a:r>
                <a:rPr lang="en-US">
                  <a:latin typeface="+mj-lt"/>
                </a:rPr>
                <a:t>tore</a:t>
              </a:r>
              <a:endParaRPr lang="en-US" dirty="0">
                <a:latin typeface="+mj-lt"/>
              </a:endParaRPr>
            </a:p>
          </p:txBody>
        </p:sp>
        <p:pic>
          <p:nvPicPr>
            <p:cNvPr id="76" name="Graphic 75">
              <a:extLst>
                <a:ext uri="{FF2B5EF4-FFF2-40B4-BE49-F238E27FC236}">
                  <a16:creationId xmlns:a16="http://schemas.microsoft.com/office/drawing/2014/main" id="{C0B8522D-1C95-4A16-9FBB-EFA0F0520B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2511699" y="6695124"/>
              <a:ext cx="457200" cy="457200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822A54C9-923C-45F7-ACAE-B514D12BE936}"/>
              </a:ext>
            </a:extLst>
          </p:cNvPr>
          <p:cNvGrpSpPr/>
          <p:nvPr/>
        </p:nvGrpSpPr>
        <p:grpSpPr>
          <a:xfrm>
            <a:off x="7604506" y="4083104"/>
            <a:ext cx="3419475" cy="1059905"/>
            <a:chOff x="5149990" y="2700056"/>
            <a:chExt cx="2279650" cy="706603"/>
          </a:xfrm>
        </p:grpSpPr>
        <p:pic>
          <p:nvPicPr>
            <p:cNvPr id="78" name="Graphic 77" descr="Amazon Bedrock service icon.">
              <a:extLst>
                <a:ext uri="{FF2B5EF4-FFF2-40B4-BE49-F238E27FC236}">
                  <a16:creationId xmlns:a16="http://schemas.microsoft.com/office/drawing/2014/main" id="{F04335CA-9566-40BB-B2FD-7CBCFE00C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>
            <a:xfrm>
              <a:off x="6063121" y="2700056"/>
              <a:ext cx="457200" cy="457200"/>
            </a:xfrm>
            <a:prstGeom prst="rect">
              <a:avLst/>
            </a:prstGeom>
          </p:spPr>
        </p:pic>
        <p:sp>
          <p:nvSpPr>
            <p:cNvPr id="79" name="TextBox 12">
              <a:extLst>
                <a:ext uri="{FF2B5EF4-FFF2-40B4-BE49-F238E27FC236}">
                  <a16:creationId xmlns:a16="http://schemas.microsoft.com/office/drawing/2014/main" id="{5AE73776-3343-46E4-98FA-3DB7852599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9990" y="3160438"/>
              <a:ext cx="22796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Bedrock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2482C138-CDE0-4FC2-8053-B3820F815E02}"/>
              </a:ext>
            </a:extLst>
          </p:cNvPr>
          <p:cNvGrpSpPr/>
          <p:nvPr/>
        </p:nvGrpSpPr>
        <p:grpSpPr>
          <a:xfrm>
            <a:off x="8471902" y="9996393"/>
            <a:ext cx="1684682" cy="1263590"/>
            <a:chOff x="2170712" y="6695124"/>
            <a:chExt cx="1123121" cy="842393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B0B72FDC-620B-4BC4-9931-CCED093FD6A7}"/>
                </a:ext>
              </a:extLst>
            </p:cNvPr>
            <p:cNvSpPr txBox="1"/>
            <p:nvPr/>
          </p:nvSpPr>
          <p:spPr>
            <a:xfrm>
              <a:off x="2170712" y="7106630"/>
              <a:ext cx="11231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Model invocation </a:t>
              </a:r>
              <a:r>
                <a:rPr lang="en-US" dirty="0">
                  <a:latin typeface="+mj-lt"/>
                </a:rPr>
                <a:t>l</a:t>
              </a:r>
              <a:r>
                <a:rPr lang="en-US">
                  <a:latin typeface="+mj-lt"/>
                </a:rPr>
                <a:t>ogs</a:t>
              </a:r>
              <a:endParaRPr lang="en-US" dirty="0">
                <a:latin typeface="+mj-lt"/>
              </a:endParaRPr>
            </a:p>
          </p:txBody>
        </p:sp>
        <p:pic>
          <p:nvPicPr>
            <p:cNvPr id="82" name="Graphic 81">
              <a:extLst>
                <a:ext uri="{FF2B5EF4-FFF2-40B4-BE49-F238E27FC236}">
                  <a16:creationId xmlns:a16="http://schemas.microsoft.com/office/drawing/2014/main" id="{84306490-DC4C-4AAC-9346-CF8710DE4F88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2511699" y="6695124"/>
              <a:ext cx="457200" cy="457200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D6C97AE2-CAB0-448E-A30E-B017327C51B5}"/>
              </a:ext>
            </a:extLst>
          </p:cNvPr>
          <p:cNvGrpSpPr/>
          <p:nvPr/>
        </p:nvGrpSpPr>
        <p:grpSpPr>
          <a:xfrm>
            <a:off x="7604506" y="5956376"/>
            <a:ext cx="3419475" cy="1350551"/>
            <a:chOff x="5149990" y="2700056"/>
            <a:chExt cx="2279650" cy="900367"/>
          </a:xfrm>
        </p:grpSpPr>
        <p:pic>
          <p:nvPicPr>
            <p:cNvPr id="84" name="Graphic 83" descr="Amazon Bedrock service icon.">
              <a:extLst>
                <a:ext uri="{FF2B5EF4-FFF2-40B4-BE49-F238E27FC236}">
                  <a16:creationId xmlns:a16="http://schemas.microsoft.com/office/drawing/2014/main" id="{4763490E-A4AA-4636-90AA-129BEC0084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>
            <a:xfrm>
              <a:off x="6063121" y="2700056"/>
              <a:ext cx="457200" cy="457200"/>
            </a:xfrm>
            <a:prstGeom prst="rect">
              <a:avLst/>
            </a:prstGeom>
          </p:spPr>
        </p:pic>
        <p:sp>
          <p:nvSpPr>
            <p:cNvPr id="85" name="TextBox 12">
              <a:extLst>
                <a:ext uri="{FF2B5EF4-FFF2-40B4-BE49-F238E27FC236}">
                  <a16:creationId xmlns:a16="http://schemas.microsoft.com/office/drawing/2014/main" id="{E92B3F10-6380-4664-9036-03FC9DD149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9990" y="3169536"/>
              <a:ext cx="227965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Guardrails for </a:t>
              </a:r>
            </a:p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Bedrock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4A7E91C2-CF05-47E0-95A4-12E6711B05BF}"/>
              </a:ext>
            </a:extLst>
          </p:cNvPr>
          <p:cNvGrpSpPr/>
          <p:nvPr/>
        </p:nvGrpSpPr>
        <p:grpSpPr>
          <a:xfrm>
            <a:off x="11070762" y="9977531"/>
            <a:ext cx="1792521" cy="1350468"/>
            <a:chOff x="6631266" y="5206711"/>
            <a:chExt cx="1195014" cy="900312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F3FD9D5B-5469-439F-AA58-7D54352C0A5D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IAM</a:t>
              </a:r>
            </a:p>
            <a:p>
              <a:pPr algn="ctr"/>
              <a:r>
                <a:rPr lang="en-US" dirty="0">
                  <a:latin typeface="+mj-lt"/>
                </a:rPr>
                <a:t>Access Analyzer</a:t>
              </a:r>
            </a:p>
          </p:txBody>
        </p:sp>
        <p:pic>
          <p:nvPicPr>
            <p:cNvPr id="88" name="Graphic 87">
              <a:extLst>
                <a:ext uri="{FF2B5EF4-FFF2-40B4-BE49-F238E27FC236}">
                  <a16:creationId xmlns:a16="http://schemas.microsoft.com/office/drawing/2014/main" id="{7054E3A5-DE27-423E-AD01-B9C40A54C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5362D9B5-90B4-49D1-AB75-1EDC45CF2003}"/>
              </a:ext>
            </a:extLst>
          </p:cNvPr>
          <p:cNvGrpSpPr/>
          <p:nvPr/>
        </p:nvGrpSpPr>
        <p:grpSpPr>
          <a:xfrm>
            <a:off x="11106053" y="12035734"/>
            <a:ext cx="1721942" cy="1335080"/>
            <a:chOff x="7712648" y="5206711"/>
            <a:chExt cx="1147961" cy="890053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A0C56BDD-D3CF-427C-B1F3-3E0ECA5DD7F1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20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70"/>
                </a:lnSpc>
              </a:pPr>
              <a:r>
                <a:rPr lang="en-US">
                  <a:latin typeface="+mj-lt"/>
                </a:rPr>
                <a:t>Organization trail</a:t>
              </a:r>
              <a:endParaRPr lang="en-US" dirty="0">
                <a:latin typeface="+mj-lt"/>
              </a:endParaRPr>
            </a:p>
          </p:txBody>
        </p:sp>
        <p:pic>
          <p:nvPicPr>
            <p:cNvPr id="94" name="Graphic 23">
              <a:extLst>
                <a:ext uri="{FF2B5EF4-FFF2-40B4-BE49-F238E27FC236}">
                  <a16:creationId xmlns:a16="http://schemas.microsoft.com/office/drawing/2014/main" id="{E428B871-4492-4366-A392-72CA35FFFB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B0B60E92-59BC-4824-B988-F04521D82E7D}"/>
              </a:ext>
            </a:extLst>
          </p:cNvPr>
          <p:cNvGrpSpPr/>
          <p:nvPr/>
        </p:nvGrpSpPr>
        <p:grpSpPr>
          <a:xfrm>
            <a:off x="10844137" y="6138122"/>
            <a:ext cx="2259438" cy="1350468"/>
            <a:chOff x="3254487" y="5206711"/>
            <a:chExt cx="1506292" cy="900312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17349042-2A12-434B-8E5D-73A61D4D3504}"/>
                </a:ext>
              </a:extLst>
            </p:cNvPr>
            <p:cNvSpPr txBox="1"/>
            <p:nvPr/>
          </p:nvSpPr>
          <p:spPr>
            <a:xfrm>
              <a:off x="3254487" y="5676136"/>
              <a:ext cx="150629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Amazon </a:t>
              </a:r>
            </a:p>
            <a:p>
              <a:pPr algn="ctr"/>
              <a:r>
                <a:rPr lang="en-US" dirty="0">
                  <a:latin typeface="+mj-lt"/>
                </a:rPr>
                <a:t>GuardDuty</a:t>
              </a:r>
            </a:p>
          </p:txBody>
        </p:sp>
        <p:pic>
          <p:nvPicPr>
            <p:cNvPr id="97" name="Graphic 96">
              <a:extLst>
                <a:ext uri="{FF2B5EF4-FFF2-40B4-BE49-F238E27FC236}">
                  <a16:creationId xmlns:a16="http://schemas.microsoft.com/office/drawing/2014/main" id="{DAE6A679-9708-42C4-96F2-81671C679E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7299498D-B950-4932-921E-229552859EE3}"/>
              </a:ext>
            </a:extLst>
          </p:cNvPr>
          <p:cNvGrpSpPr/>
          <p:nvPr/>
        </p:nvGrpSpPr>
        <p:grpSpPr>
          <a:xfrm>
            <a:off x="11129304" y="8196326"/>
            <a:ext cx="1622760" cy="1073469"/>
            <a:chOff x="5587035" y="5206711"/>
            <a:chExt cx="1081840" cy="715646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45D4D8F6-1619-42BE-A9DB-521B2D0BF8EA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Config</a:t>
              </a:r>
            </a:p>
          </p:txBody>
        </p:sp>
        <p:pic>
          <p:nvPicPr>
            <p:cNvPr id="100" name="Graphic 8">
              <a:extLst>
                <a:ext uri="{FF2B5EF4-FFF2-40B4-BE49-F238E27FC236}">
                  <a16:creationId xmlns:a16="http://schemas.microsoft.com/office/drawing/2014/main" id="{114BCC4E-0E2D-4926-8595-83B329C76E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1FD44CA5-82E5-49E7-B33A-713DE3AAEFF6}"/>
              </a:ext>
            </a:extLst>
          </p:cNvPr>
          <p:cNvGrpSpPr/>
          <p:nvPr/>
        </p:nvGrpSpPr>
        <p:grpSpPr>
          <a:xfrm>
            <a:off x="11165745" y="4079918"/>
            <a:ext cx="1549878" cy="1350468"/>
            <a:chOff x="2404134" y="5206711"/>
            <a:chExt cx="1033252" cy="900312"/>
          </a:xfrm>
        </p:grpSpPr>
        <p:pic>
          <p:nvPicPr>
            <p:cNvPr id="102" name="Graphic 19">
              <a:extLst>
                <a:ext uri="{FF2B5EF4-FFF2-40B4-BE49-F238E27FC236}">
                  <a16:creationId xmlns:a16="http://schemas.microsoft.com/office/drawing/2014/main" id="{567E92C8-F2B0-4D10-B5C3-8D44C2D991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72EFAC5A-6507-4C0B-91DA-AB8BB7FC640F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Security Hub CSPM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D0A04B1E-4B0A-469F-9911-30B7287C3393}"/>
              </a:ext>
            </a:extLst>
          </p:cNvPr>
          <p:cNvGrpSpPr/>
          <p:nvPr/>
        </p:nvGrpSpPr>
        <p:grpSpPr>
          <a:xfrm>
            <a:off x="12490859" y="8193030"/>
            <a:ext cx="2323364" cy="1350413"/>
            <a:chOff x="6044165" y="5255846"/>
            <a:chExt cx="1548909" cy="900274"/>
          </a:xfrm>
        </p:grpSpPr>
        <p:pic>
          <p:nvPicPr>
            <p:cNvPr id="105" name="Graphic 19" descr="Amazon EventBridge service icon.">
              <a:extLst>
                <a:ext uri="{FF2B5EF4-FFF2-40B4-BE49-F238E27FC236}">
                  <a16:creationId xmlns:a16="http://schemas.microsoft.com/office/drawing/2014/main" id="{C490E3F5-A8D0-41D3-B0F5-32ABE7DCEB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rcRect/>
            <a:stretch/>
          </p:blipFill>
          <p:spPr bwMode="auto">
            <a:xfrm>
              <a:off x="6591635" y="525584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6" name="TextBox 11">
              <a:extLst>
                <a:ext uri="{FF2B5EF4-FFF2-40B4-BE49-F238E27FC236}">
                  <a16:creationId xmlns:a16="http://schemas.microsoft.com/office/drawing/2014/main" id="{6570DAA5-55D1-4D6D-9977-02A4F3E957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44165" y="5725233"/>
              <a:ext cx="154890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dirty="0" err="1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EventBridge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4E42CA76-67F3-4AE0-BCE2-8B1F192FAA9A}"/>
              </a:ext>
            </a:extLst>
          </p:cNvPr>
          <p:cNvGrpSpPr/>
          <p:nvPr/>
        </p:nvGrpSpPr>
        <p:grpSpPr>
          <a:xfrm>
            <a:off x="12565461" y="6135624"/>
            <a:ext cx="2174160" cy="1073420"/>
            <a:chOff x="4341273" y="5183617"/>
            <a:chExt cx="1449440" cy="715613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F22579FC-8FFE-4EC9-8D81-FDBEC8C0DCA4}"/>
                </a:ext>
              </a:extLst>
            </p:cNvPr>
            <p:cNvSpPr txBox="1"/>
            <p:nvPr/>
          </p:nvSpPr>
          <p:spPr>
            <a:xfrm>
              <a:off x="4341273" y="5653009"/>
              <a:ext cx="14494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Amazon </a:t>
              </a:r>
              <a:r>
                <a:rPr lang="en-US" dirty="0">
                  <a:latin typeface="+mj-lt"/>
                </a:rPr>
                <a:t>Macie</a:t>
              </a:r>
            </a:p>
          </p:txBody>
        </p:sp>
        <p:pic>
          <p:nvPicPr>
            <p:cNvPr id="109" name="Graphic 6">
              <a:extLst>
                <a:ext uri="{FF2B5EF4-FFF2-40B4-BE49-F238E27FC236}">
                  <a16:creationId xmlns:a16="http://schemas.microsoft.com/office/drawing/2014/main" id="{D895D13A-5E4A-4039-814B-8AAACA22B6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rcRect/>
            <a:stretch/>
          </p:blipFill>
          <p:spPr bwMode="auto">
            <a:xfrm>
              <a:off x="4835701" y="518361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016513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Box 89">
            <a:extLst>
              <a:ext uri="{FF2B5EF4-FFF2-40B4-BE49-F238E27FC236}">
                <a16:creationId xmlns:a16="http://schemas.microsoft.com/office/drawing/2014/main" id="{72C7CA89-4D7F-0B42-9542-52CE0494DD5E}"/>
              </a:ext>
            </a:extLst>
          </p:cNvPr>
          <p:cNvSpPr txBox="1"/>
          <p:nvPr/>
        </p:nvSpPr>
        <p:spPr>
          <a:xfrm>
            <a:off x="2452653" y="2817922"/>
            <a:ext cx="35444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OU </a:t>
            </a:r>
            <a:r>
              <a:rPr lang="en-US" sz="3000"/>
              <a:t>– Generative AI</a:t>
            </a:r>
            <a:endParaRPr lang="en-US" sz="3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1AC3BD-5400-604C-FB4D-8BCAA7E6C240}"/>
              </a:ext>
            </a:extLst>
          </p:cNvPr>
          <p:cNvSpPr txBox="1"/>
          <p:nvPr/>
        </p:nvSpPr>
        <p:spPr>
          <a:xfrm>
            <a:off x="12008938" y="707638"/>
            <a:ext cx="36102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generative AI, RAG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B18F433F-1EDA-4CB2-9BA9-A7668690B3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440213" y="14849708"/>
            <a:ext cx="878087" cy="522105"/>
          </a:xfrm>
          <a:prstGeom prst="rect">
            <a:avLst/>
          </a:prstGeom>
        </p:spPr>
      </p:pic>
      <p:pic>
        <p:nvPicPr>
          <p:cNvPr id="75" name="Graphic 17">
            <a:extLst>
              <a:ext uri="{FF2B5EF4-FFF2-40B4-BE49-F238E27FC236}">
                <a16:creationId xmlns:a16="http://schemas.microsoft.com/office/drawing/2014/main" id="{772F6C38-086D-48D3-9E1D-F597FA1D54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 bwMode="auto">
          <a:xfrm>
            <a:off x="1633779" y="2706525"/>
            <a:ext cx="82296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769EA27-FAFC-4646-A714-B906AC1E0A1E}"/>
              </a:ext>
            </a:extLst>
          </p:cNvPr>
          <p:cNvSpPr/>
          <p:nvPr/>
        </p:nvSpPr>
        <p:spPr>
          <a:xfrm>
            <a:off x="1616757" y="3730706"/>
            <a:ext cx="13225686" cy="9889155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A40971E-F9F6-D24B-8BAD-E38017EFD55E}"/>
              </a:ext>
            </a:extLst>
          </p:cNvPr>
          <p:cNvGrpSpPr/>
          <p:nvPr/>
        </p:nvGrpSpPr>
        <p:grpSpPr>
          <a:xfrm>
            <a:off x="3262086" y="4057914"/>
            <a:ext cx="1701156" cy="877929"/>
            <a:chOff x="2248016" y="1915634"/>
            <a:chExt cx="1134104" cy="585286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6E696BA-B229-AE44-9028-DAB403BC6939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50" dirty="0">
                  <a:latin typeface="+mj-lt"/>
                </a:rPr>
                <a:t>Permissions</a:t>
              </a:r>
            </a:p>
          </p:txBody>
        </p:sp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1815DBF5-7AFE-C84F-A921-419BE589E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51DB576-8A27-3C47-BBF7-CE3D34649107}"/>
              </a:ext>
            </a:extLst>
          </p:cNvPr>
          <p:cNvGrpSpPr/>
          <p:nvPr/>
        </p:nvGrpSpPr>
        <p:grpSpPr>
          <a:xfrm>
            <a:off x="4512723" y="3923979"/>
            <a:ext cx="966621" cy="807749"/>
            <a:chOff x="10297579" y="5276566"/>
            <a:chExt cx="644414" cy="53849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7ADAD1F-6EAE-AF48-A817-46CD0D90ACCC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50" dirty="0">
                  <a:latin typeface="+mj-lt"/>
                </a:rPr>
                <a:t>Roles</a:t>
              </a:r>
            </a:p>
          </p:txBody>
        </p:sp>
        <p:pic>
          <p:nvPicPr>
            <p:cNvPr id="44" name="Graphic 43">
              <a:extLst>
                <a:ext uri="{FF2B5EF4-FFF2-40B4-BE49-F238E27FC236}">
                  <a16:creationId xmlns:a16="http://schemas.microsoft.com/office/drawing/2014/main" id="{3C27B4E1-6013-AB4D-83B8-88FAC1888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E4F9407-4E3C-0049-9CA7-38F8786C200E}"/>
              </a:ext>
            </a:extLst>
          </p:cNvPr>
          <p:cNvCxnSpPr/>
          <p:nvPr/>
        </p:nvCxnSpPr>
        <p:spPr>
          <a:xfrm>
            <a:off x="5428676" y="3927614"/>
            <a:ext cx="0" cy="12812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B6D96D6-97A9-D445-A768-BCCFF253FA78}"/>
              </a:ext>
            </a:extLst>
          </p:cNvPr>
          <p:cNvCxnSpPr/>
          <p:nvPr/>
        </p:nvCxnSpPr>
        <p:spPr>
          <a:xfrm>
            <a:off x="3540486" y="3927614"/>
            <a:ext cx="0" cy="12812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FB327D65-91F8-4042-92E1-FB69F35256A3}"/>
              </a:ext>
            </a:extLst>
          </p:cNvPr>
          <p:cNvGrpSpPr/>
          <p:nvPr/>
        </p:nvGrpSpPr>
        <p:grpSpPr>
          <a:xfrm>
            <a:off x="1589627" y="4032831"/>
            <a:ext cx="2047442" cy="1401950"/>
            <a:chOff x="1523478" y="1290107"/>
            <a:chExt cx="1364961" cy="934633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E1F8BE0B-8514-42B7-B155-8A6CC1953E21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>
                  <a:latin typeface="+mj-lt"/>
                </a:rPr>
                <a:t>Generative AI</a:t>
              </a:r>
              <a:endParaRPr lang="en-US" sz="2100" dirty="0">
                <a:latin typeface="+mj-lt"/>
              </a:endParaRPr>
            </a:p>
            <a:p>
              <a:pPr algn="ctr"/>
              <a:r>
                <a:rPr lang="en-US" sz="2100" dirty="0">
                  <a:latin typeface="+mj-lt"/>
                </a:rPr>
                <a:t>account</a:t>
              </a:r>
            </a:p>
          </p:txBody>
        </p:sp>
        <p:pic>
          <p:nvPicPr>
            <p:cNvPr id="123" name="Graphic 7">
              <a:extLst>
                <a:ext uri="{FF2B5EF4-FFF2-40B4-BE49-F238E27FC236}">
                  <a16:creationId xmlns:a16="http://schemas.microsoft.com/office/drawing/2014/main" id="{AE75ED60-B8FA-476D-A981-40A01088A0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74F57C1-1411-BA64-074A-C32DA222A882}"/>
              </a:ext>
            </a:extLst>
          </p:cNvPr>
          <p:cNvCxnSpPr>
            <a:cxnSpLocks/>
          </p:cNvCxnSpPr>
          <p:nvPr/>
        </p:nvCxnSpPr>
        <p:spPr>
          <a:xfrm>
            <a:off x="10504019" y="4083104"/>
            <a:ext cx="0" cy="8915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8DC1459-1FF9-A577-7A97-49AD73390B6B}"/>
              </a:ext>
            </a:extLst>
          </p:cNvPr>
          <p:cNvGrpSpPr/>
          <p:nvPr/>
        </p:nvGrpSpPr>
        <p:grpSpPr>
          <a:xfrm>
            <a:off x="8430295" y="8923073"/>
            <a:ext cx="1767896" cy="1062732"/>
            <a:chOff x="6566337" y="2597256"/>
            <a:chExt cx="1178597" cy="708488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78C96D7-1475-1F04-6AAD-B95F0032DBF2}"/>
                </a:ext>
              </a:extLst>
            </p:cNvPr>
            <p:cNvSpPr txBox="1"/>
            <p:nvPr/>
          </p:nvSpPr>
          <p:spPr>
            <a:xfrm>
              <a:off x="6566337" y="3059523"/>
              <a:ext cx="11785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KMS</a:t>
              </a:r>
            </a:p>
          </p:txBody>
        </p:sp>
        <p:pic>
          <p:nvPicPr>
            <p:cNvPr id="33" name="Graphic 7">
              <a:extLst>
                <a:ext uri="{FF2B5EF4-FFF2-40B4-BE49-F238E27FC236}">
                  <a16:creationId xmlns:a16="http://schemas.microsoft.com/office/drawing/2014/main" id="{A59A5649-9840-91B8-9E6F-6E0140025C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 bwMode="auto">
            <a:xfrm>
              <a:off x="6929695" y="259725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F34772FA-33E3-9319-792E-BDFE21673742}"/>
              </a:ext>
            </a:extLst>
          </p:cNvPr>
          <p:cNvSpPr/>
          <p:nvPr/>
        </p:nvSpPr>
        <p:spPr>
          <a:xfrm>
            <a:off x="1953060" y="6171308"/>
            <a:ext cx="5332884" cy="2403057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4380" tIns="137160"/>
          <a:lstStyle/>
          <a:p>
            <a:pPr>
              <a:defRPr/>
            </a:pPr>
            <a:r>
              <a:rPr lang="en-US">
                <a:ln w="0"/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VPC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86DD119-0CBF-EA7E-7976-D9A1D48BAE04}"/>
              </a:ext>
            </a:extLst>
          </p:cNvPr>
          <p:cNvGrpSpPr/>
          <p:nvPr/>
        </p:nvGrpSpPr>
        <p:grpSpPr>
          <a:xfrm>
            <a:off x="3815660" y="8242177"/>
            <a:ext cx="1783804" cy="1309455"/>
            <a:chOff x="4876600" y="3010366"/>
            <a:chExt cx="1189202" cy="87297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1F19D1-043C-9E3E-9F67-EDE39E02BFCC}"/>
                </a:ext>
              </a:extLst>
            </p:cNvPr>
            <p:cNvSpPr txBox="1"/>
            <p:nvPr/>
          </p:nvSpPr>
          <p:spPr>
            <a:xfrm>
              <a:off x="4876600" y="3452449"/>
              <a:ext cx="118920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Amazon Bedrock endpoint</a:t>
              </a:r>
              <a:endParaRPr lang="en-US" dirty="0">
                <a:latin typeface="+mj-lt"/>
              </a:endParaRPr>
            </a:p>
          </p:txBody>
        </p:sp>
        <p:pic>
          <p:nvPicPr>
            <p:cNvPr id="14" name="Graphic 29">
              <a:extLst>
                <a:ext uri="{FF2B5EF4-FFF2-40B4-BE49-F238E27FC236}">
                  <a16:creationId xmlns:a16="http://schemas.microsoft.com/office/drawing/2014/main" id="{190A06D2-D7BB-FA04-0C77-9C8A7269F8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pic>
        <p:nvPicPr>
          <p:cNvPr id="17" name="Graphic 16">
            <a:extLst>
              <a:ext uri="{FF2B5EF4-FFF2-40B4-BE49-F238E27FC236}">
                <a16:creationId xmlns:a16="http://schemas.microsoft.com/office/drawing/2014/main" id="{8901AEFC-F59B-3367-49A9-59E727D378C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1956114" y="6187034"/>
            <a:ext cx="571500" cy="57150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EE58F24A-82DD-007F-270D-4BB26E47B392}"/>
              </a:ext>
            </a:extLst>
          </p:cNvPr>
          <p:cNvGrpSpPr/>
          <p:nvPr/>
        </p:nvGrpSpPr>
        <p:grpSpPr>
          <a:xfrm>
            <a:off x="5582987" y="8242177"/>
            <a:ext cx="2185200" cy="1309455"/>
            <a:chOff x="4708028" y="3010366"/>
            <a:chExt cx="1456800" cy="87297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EBDC84B-94DD-389B-D1A0-A6E04AF369FD}"/>
                </a:ext>
              </a:extLst>
            </p:cNvPr>
            <p:cNvSpPr txBox="1"/>
            <p:nvPr/>
          </p:nvSpPr>
          <p:spPr>
            <a:xfrm>
              <a:off x="4708028" y="3452449"/>
              <a:ext cx="145680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Amazon OpenSearch </a:t>
              </a:r>
              <a:endParaRPr lang="en-US" dirty="0">
                <a:latin typeface="+mj-lt"/>
              </a:endParaRPr>
            </a:p>
            <a:p>
              <a:pPr algn="ctr"/>
              <a:r>
                <a:rPr lang="en-US">
                  <a:latin typeface="+mj-lt"/>
                </a:rPr>
                <a:t>Service endpoint</a:t>
              </a:r>
              <a:endParaRPr lang="en-US" dirty="0">
                <a:latin typeface="+mj-lt"/>
              </a:endParaRPr>
            </a:p>
          </p:txBody>
        </p:sp>
        <p:pic>
          <p:nvPicPr>
            <p:cNvPr id="25" name="Graphic 29">
              <a:extLst>
                <a:ext uri="{FF2B5EF4-FFF2-40B4-BE49-F238E27FC236}">
                  <a16:creationId xmlns:a16="http://schemas.microsoft.com/office/drawing/2014/main" id="{19075978-AD7D-2983-70E9-DE227BF22C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84AAFEA-59D3-1012-E25E-A4F8A02C927F}"/>
              </a:ext>
            </a:extLst>
          </p:cNvPr>
          <p:cNvGrpSpPr/>
          <p:nvPr/>
        </p:nvGrpSpPr>
        <p:grpSpPr>
          <a:xfrm>
            <a:off x="8471902" y="12073350"/>
            <a:ext cx="1684682" cy="1263590"/>
            <a:chOff x="2170712" y="6695124"/>
            <a:chExt cx="1123121" cy="842393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48A22B9-3CA7-18ED-6778-A17E530D20F9}"/>
                </a:ext>
              </a:extLst>
            </p:cNvPr>
            <p:cNvSpPr txBox="1"/>
            <p:nvPr/>
          </p:nvSpPr>
          <p:spPr>
            <a:xfrm>
              <a:off x="2170712" y="7106630"/>
              <a:ext cx="11231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Prompt</a:t>
              </a:r>
            </a:p>
            <a:p>
              <a:pPr algn="ctr"/>
              <a:r>
                <a:rPr lang="en-US" dirty="0">
                  <a:latin typeface="+mj-lt"/>
                </a:rPr>
                <a:t>s</a:t>
              </a:r>
              <a:r>
                <a:rPr lang="en-US">
                  <a:latin typeface="+mj-lt"/>
                </a:rPr>
                <a:t>tore</a:t>
              </a:r>
              <a:endParaRPr lang="en-US" dirty="0">
                <a:latin typeface="+mj-lt"/>
              </a:endParaRPr>
            </a:p>
          </p:txBody>
        </p:sp>
        <p:pic>
          <p:nvPicPr>
            <p:cNvPr id="66" name="Graphic 65">
              <a:extLst>
                <a:ext uri="{FF2B5EF4-FFF2-40B4-BE49-F238E27FC236}">
                  <a16:creationId xmlns:a16="http://schemas.microsoft.com/office/drawing/2014/main" id="{C07686E3-84EA-31A3-4ED6-C7261FDD02E4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2511699" y="6695124"/>
              <a:ext cx="457200" cy="457200"/>
            </a:xfrm>
            <a:prstGeom prst="rect">
              <a:avLst/>
            </a:prstGeom>
          </p:spPr>
        </p:pic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E03412B2-1222-233F-EC17-AE053C03FCBA}"/>
              </a:ext>
            </a:extLst>
          </p:cNvPr>
          <p:cNvGrpSpPr/>
          <p:nvPr/>
        </p:nvGrpSpPr>
        <p:grpSpPr>
          <a:xfrm>
            <a:off x="7604506" y="4083104"/>
            <a:ext cx="3419475" cy="1059905"/>
            <a:chOff x="5149990" y="2700056"/>
            <a:chExt cx="2279650" cy="706603"/>
          </a:xfrm>
        </p:grpSpPr>
        <p:pic>
          <p:nvPicPr>
            <p:cNvPr id="67" name="Graphic 66" descr="Amazon Bedrock service icon.">
              <a:extLst>
                <a:ext uri="{FF2B5EF4-FFF2-40B4-BE49-F238E27FC236}">
                  <a16:creationId xmlns:a16="http://schemas.microsoft.com/office/drawing/2014/main" id="{8FB8D5DC-0CC9-CF4B-F89E-1FC1F0E321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>
            <a:xfrm>
              <a:off x="6063121" y="2700056"/>
              <a:ext cx="457200" cy="457200"/>
            </a:xfrm>
            <a:prstGeom prst="rect">
              <a:avLst/>
            </a:prstGeom>
          </p:spPr>
        </p:pic>
        <p:sp>
          <p:nvSpPr>
            <p:cNvPr id="68" name="TextBox 12">
              <a:extLst>
                <a:ext uri="{FF2B5EF4-FFF2-40B4-BE49-F238E27FC236}">
                  <a16:creationId xmlns:a16="http://schemas.microsoft.com/office/drawing/2014/main" id="{D36701A9-5FB9-E628-4751-26109FA4EC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9990" y="3160438"/>
              <a:ext cx="22796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Bedrock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2ACDE11F-3C71-36B4-A4D0-77D3A19539D1}"/>
              </a:ext>
            </a:extLst>
          </p:cNvPr>
          <p:cNvGrpSpPr/>
          <p:nvPr/>
        </p:nvGrpSpPr>
        <p:grpSpPr>
          <a:xfrm>
            <a:off x="2252781" y="8242177"/>
            <a:ext cx="1551647" cy="1309455"/>
            <a:chOff x="4931194" y="3010366"/>
            <a:chExt cx="1034431" cy="872970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B210C5D-490F-D490-A787-D3BB504AC646}"/>
                </a:ext>
              </a:extLst>
            </p:cNvPr>
            <p:cNvSpPr txBox="1"/>
            <p:nvPr/>
          </p:nvSpPr>
          <p:spPr>
            <a:xfrm>
              <a:off x="4931194" y="3452449"/>
              <a:ext cx="103443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Amazon S3 </a:t>
              </a:r>
            </a:p>
            <a:p>
              <a:pPr algn="ctr"/>
              <a:r>
                <a:rPr lang="en-US" dirty="0">
                  <a:latin typeface="+mj-lt"/>
                </a:rPr>
                <a:t>endpoint</a:t>
              </a:r>
            </a:p>
          </p:txBody>
        </p:sp>
        <p:pic>
          <p:nvPicPr>
            <p:cNvPr id="72" name="Graphic 29">
              <a:extLst>
                <a:ext uri="{FF2B5EF4-FFF2-40B4-BE49-F238E27FC236}">
                  <a16:creationId xmlns:a16="http://schemas.microsoft.com/office/drawing/2014/main" id="{CA11BAF8-0006-6E5F-2EBC-4E959D4A1C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6FF5D51-3370-8285-A976-B64DE71825A0}"/>
              </a:ext>
            </a:extLst>
          </p:cNvPr>
          <p:cNvGrpSpPr/>
          <p:nvPr/>
        </p:nvGrpSpPr>
        <p:grpSpPr>
          <a:xfrm>
            <a:off x="8471902" y="10404607"/>
            <a:ext cx="1684682" cy="1263590"/>
            <a:chOff x="2170712" y="6695124"/>
            <a:chExt cx="1123121" cy="842393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0919BCB-48C9-4722-340B-FC3F9F138AC2}"/>
                </a:ext>
              </a:extLst>
            </p:cNvPr>
            <p:cNvSpPr txBox="1"/>
            <p:nvPr/>
          </p:nvSpPr>
          <p:spPr>
            <a:xfrm>
              <a:off x="2170712" y="7106630"/>
              <a:ext cx="11231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Model invocation </a:t>
              </a:r>
              <a:r>
                <a:rPr lang="en-US" dirty="0">
                  <a:latin typeface="+mj-lt"/>
                </a:rPr>
                <a:t>l</a:t>
              </a:r>
              <a:r>
                <a:rPr lang="en-US">
                  <a:latin typeface="+mj-lt"/>
                </a:rPr>
                <a:t>ogs</a:t>
              </a:r>
              <a:endParaRPr lang="en-US" dirty="0">
                <a:latin typeface="+mj-lt"/>
              </a:endParaRPr>
            </a:p>
          </p:txBody>
        </p:sp>
        <p:pic>
          <p:nvPicPr>
            <p:cNvPr id="37" name="Graphic 36">
              <a:extLst>
                <a:ext uri="{FF2B5EF4-FFF2-40B4-BE49-F238E27FC236}">
                  <a16:creationId xmlns:a16="http://schemas.microsoft.com/office/drawing/2014/main" id="{8D291E2B-EC19-ACD3-F256-2FBEC6789D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2511699" y="6695124"/>
              <a:ext cx="457200" cy="457200"/>
            </a:xfrm>
            <a:prstGeom prst="rect">
              <a:avLst/>
            </a:prstGeom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DBFBFF2-2C2D-B828-0BC8-649DA426A2C5}"/>
              </a:ext>
            </a:extLst>
          </p:cNvPr>
          <p:cNvGrpSpPr/>
          <p:nvPr/>
        </p:nvGrpSpPr>
        <p:grpSpPr>
          <a:xfrm>
            <a:off x="8179974" y="7181047"/>
            <a:ext cx="2268539" cy="1336871"/>
            <a:chOff x="3617958" y="7419984"/>
            <a:chExt cx="1512359" cy="891247"/>
          </a:xfrm>
        </p:grpSpPr>
        <p:pic>
          <p:nvPicPr>
            <p:cNvPr id="55" name="Graphic 17" descr="Amazon Comprehend service icon.">
              <a:extLst>
                <a:ext uri="{FF2B5EF4-FFF2-40B4-BE49-F238E27FC236}">
                  <a16:creationId xmlns:a16="http://schemas.microsoft.com/office/drawing/2014/main" id="{316CCAC9-4751-B81E-F7E6-EA66945EA3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4161071" y="7419984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" name="TextBox 9">
              <a:extLst>
                <a:ext uri="{FF2B5EF4-FFF2-40B4-BE49-F238E27FC236}">
                  <a16:creationId xmlns:a16="http://schemas.microsoft.com/office/drawing/2014/main" id="{71E65C37-75DD-0EE8-9EBC-4F80319BFE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7958" y="7880344"/>
              <a:ext cx="151235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Comprehend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1AA7447A-CD09-CD69-9DDF-7287C7F5ECC6}"/>
              </a:ext>
            </a:extLst>
          </p:cNvPr>
          <p:cNvGrpSpPr/>
          <p:nvPr/>
        </p:nvGrpSpPr>
        <p:grpSpPr>
          <a:xfrm>
            <a:off x="7604506" y="5493576"/>
            <a:ext cx="3419475" cy="1350551"/>
            <a:chOff x="5149990" y="2700056"/>
            <a:chExt cx="2279650" cy="900367"/>
          </a:xfrm>
        </p:grpSpPr>
        <p:pic>
          <p:nvPicPr>
            <p:cNvPr id="61" name="Graphic 60" descr="Amazon Bedrock service icon.">
              <a:extLst>
                <a:ext uri="{FF2B5EF4-FFF2-40B4-BE49-F238E27FC236}">
                  <a16:creationId xmlns:a16="http://schemas.microsoft.com/office/drawing/2014/main" id="{73C53FEC-3E24-1681-6277-D12688170B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>
            <a:xfrm>
              <a:off x="6063121" y="2700056"/>
              <a:ext cx="457200" cy="457200"/>
            </a:xfrm>
            <a:prstGeom prst="rect">
              <a:avLst/>
            </a:prstGeom>
          </p:spPr>
        </p:pic>
        <p:sp>
          <p:nvSpPr>
            <p:cNvPr id="62" name="TextBox 12">
              <a:extLst>
                <a:ext uri="{FF2B5EF4-FFF2-40B4-BE49-F238E27FC236}">
                  <a16:creationId xmlns:a16="http://schemas.microsoft.com/office/drawing/2014/main" id="{1E9B7C05-98FB-0DAB-F964-C8C40EF349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9990" y="3169536"/>
              <a:ext cx="227965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Guardrails for </a:t>
              </a:r>
            </a:p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Bedrock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8B2C2F47-B41B-4FCD-2E79-5DFC2002ABE3}"/>
              </a:ext>
            </a:extLst>
          </p:cNvPr>
          <p:cNvGrpSpPr/>
          <p:nvPr/>
        </p:nvGrpSpPr>
        <p:grpSpPr>
          <a:xfrm>
            <a:off x="1953060" y="9291042"/>
            <a:ext cx="5332883" cy="2473448"/>
            <a:chOff x="1475915" y="6666717"/>
            <a:chExt cx="3555255" cy="1648965"/>
          </a:xfrm>
        </p:grpSpPr>
        <p:pic>
          <p:nvPicPr>
            <p:cNvPr id="83" name="Graphic 14">
              <a:extLst>
                <a:ext uri="{FF2B5EF4-FFF2-40B4-BE49-F238E27FC236}">
                  <a16:creationId xmlns:a16="http://schemas.microsoft.com/office/drawing/2014/main" id="{05703474-45B5-F5C7-0915-C36C7D587B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 bwMode="auto">
            <a:xfrm>
              <a:off x="3293371" y="7216799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F83D6F3C-63DD-FB86-C9C3-CB1F397DB4DD}"/>
                </a:ext>
              </a:extLst>
            </p:cNvPr>
            <p:cNvSpPr txBox="1"/>
            <p:nvPr/>
          </p:nvSpPr>
          <p:spPr>
            <a:xfrm>
              <a:off x="4071835" y="7672065"/>
              <a:ext cx="85768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Knowledge</a:t>
              </a:r>
            </a:p>
            <a:p>
              <a:pPr algn="ctr"/>
              <a:r>
                <a:rPr lang="en-US" dirty="0">
                  <a:latin typeface="+mj-lt"/>
                </a:rPr>
                <a:t>b</a:t>
              </a:r>
              <a:r>
                <a:rPr lang="en-US">
                  <a:latin typeface="+mj-lt"/>
                </a:rPr>
                <a:t>ases</a:t>
              </a:r>
              <a:endParaRPr lang="en-US" dirty="0">
                <a:latin typeface="+mj-lt"/>
              </a:endParaRPr>
            </a:p>
          </p:txBody>
        </p:sp>
        <p:pic>
          <p:nvPicPr>
            <p:cNvPr id="85" name="Graphic 84">
              <a:extLst>
                <a:ext uri="{FF2B5EF4-FFF2-40B4-BE49-F238E27FC236}">
                  <a16:creationId xmlns:a16="http://schemas.microsoft.com/office/drawing/2014/main" id="{7165C361-9537-6DDD-C3FE-B3749D44D0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4276337" y="7200835"/>
              <a:ext cx="457200" cy="457200"/>
            </a:xfrm>
            <a:prstGeom prst="rect">
              <a:avLst/>
            </a:prstGeom>
          </p:spPr>
        </p:pic>
        <p:pic>
          <p:nvPicPr>
            <p:cNvPr id="86" name="Graphic 85" descr="Amazon Bedrock service icon.">
              <a:extLst>
                <a:ext uri="{FF2B5EF4-FFF2-40B4-BE49-F238E27FC236}">
                  <a16:creationId xmlns:a16="http://schemas.microsoft.com/office/drawing/2014/main" id="{353C701A-BFFC-8422-4421-CF4B711363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>
            <a:xfrm>
              <a:off x="2141839" y="7207045"/>
              <a:ext cx="457200" cy="457200"/>
            </a:xfrm>
            <a:prstGeom prst="rect">
              <a:avLst/>
            </a:prstGeom>
          </p:spPr>
        </p:pic>
        <p:sp>
          <p:nvSpPr>
            <p:cNvPr id="87" name="TextBox 12">
              <a:extLst>
                <a:ext uri="{FF2B5EF4-FFF2-40B4-BE49-F238E27FC236}">
                  <a16:creationId xmlns:a16="http://schemas.microsoft.com/office/drawing/2014/main" id="{38E39AD7-E953-8FCE-4828-898F831BF8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1383" y="7672065"/>
              <a:ext cx="128086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Bedrock</a:t>
              </a:r>
              <a:b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</a:br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knowledge </a:t>
              </a:r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b</a:t>
              </a:r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ases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6BADDEE0-C9B3-441E-CAAA-D1B37FB48E7C}"/>
                </a:ext>
              </a:extLst>
            </p:cNvPr>
            <p:cNvSpPr/>
            <p:nvPr/>
          </p:nvSpPr>
          <p:spPr>
            <a:xfrm>
              <a:off x="1475915" y="7059991"/>
              <a:ext cx="3555255" cy="125569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98" name="TextBox 17">
              <a:extLst>
                <a:ext uri="{FF2B5EF4-FFF2-40B4-BE49-F238E27FC236}">
                  <a16:creationId xmlns:a16="http://schemas.microsoft.com/office/drawing/2014/main" id="{F36B72EC-1743-ACD5-A6A7-4295801346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7794" y="7668739"/>
              <a:ext cx="980379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OpenSearch </a:t>
              </a:r>
            </a:p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Serverless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194FA16-255C-C51C-C498-06598BF9E5CB}"/>
                </a:ext>
              </a:extLst>
            </p:cNvPr>
            <p:cNvSpPr txBox="1"/>
            <p:nvPr/>
          </p:nvSpPr>
          <p:spPr>
            <a:xfrm rot="16200000">
              <a:off x="1037854" y="7147195"/>
              <a:ext cx="12379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/>
                <a:t>RAG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64B5215B-6438-4CD3-AF9A-FB563687BE81}"/>
              </a:ext>
            </a:extLst>
          </p:cNvPr>
          <p:cNvGrpSpPr/>
          <p:nvPr/>
        </p:nvGrpSpPr>
        <p:grpSpPr>
          <a:xfrm>
            <a:off x="10770511" y="9977531"/>
            <a:ext cx="1792521" cy="1350468"/>
            <a:chOff x="6631266" y="5206711"/>
            <a:chExt cx="1195014" cy="900312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6B425671-C5DB-45A6-96B8-BC8253EE9785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IAM</a:t>
              </a:r>
            </a:p>
            <a:p>
              <a:pPr algn="ctr"/>
              <a:r>
                <a:rPr lang="en-US" dirty="0">
                  <a:latin typeface="+mj-lt"/>
                </a:rPr>
                <a:t>Access Analyzer</a:t>
              </a:r>
            </a:p>
          </p:txBody>
        </p:sp>
        <p:pic>
          <p:nvPicPr>
            <p:cNvPr id="81" name="Graphic 80">
              <a:extLst>
                <a:ext uri="{FF2B5EF4-FFF2-40B4-BE49-F238E27FC236}">
                  <a16:creationId xmlns:a16="http://schemas.microsoft.com/office/drawing/2014/main" id="{6B151319-A0A9-4B53-8529-1955B4420E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AC54EFA-011B-4866-A8DB-21AE614BC90C}"/>
              </a:ext>
            </a:extLst>
          </p:cNvPr>
          <p:cNvGrpSpPr/>
          <p:nvPr/>
        </p:nvGrpSpPr>
        <p:grpSpPr>
          <a:xfrm>
            <a:off x="10805802" y="12035734"/>
            <a:ext cx="1721942" cy="1335080"/>
            <a:chOff x="7712648" y="5206711"/>
            <a:chExt cx="1147961" cy="890053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11E97C1E-45F8-4492-90F7-ABBB04F457D2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20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70"/>
                </a:lnSpc>
              </a:pPr>
              <a:r>
                <a:rPr lang="en-US">
                  <a:latin typeface="+mj-lt"/>
                </a:rPr>
                <a:t>Organization trail</a:t>
              </a:r>
              <a:endParaRPr lang="en-US" dirty="0">
                <a:latin typeface="+mj-lt"/>
              </a:endParaRPr>
            </a:p>
          </p:txBody>
        </p:sp>
        <p:pic>
          <p:nvPicPr>
            <p:cNvPr id="93" name="Graphic 23">
              <a:extLst>
                <a:ext uri="{FF2B5EF4-FFF2-40B4-BE49-F238E27FC236}">
                  <a16:creationId xmlns:a16="http://schemas.microsoft.com/office/drawing/2014/main" id="{B6AFA235-7DEC-4FAE-9D0A-706B60371E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AC9B83F-1F86-4521-ACF2-026E4B85342B}"/>
              </a:ext>
            </a:extLst>
          </p:cNvPr>
          <p:cNvGrpSpPr/>
          <p:nvPr/>
        </p:nvGrpSpPr>
        <p:grpSpPr>
          <a:xfrm>
            <a:off x="10543886" y="6138122"/>
            <a:ext cx="2259438" cy="1350468"/>
            <a:chOff x="3254487" y="5206711"/>
            <a:chExt cx="1506292" cy="900312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8AD52D14-12E0-40AA-9C2E-9AED2E10E88B}"/>
                </a:ext>
              </a:extLst>
            </p:cNvPr>
            <p:cNvSpPr txBox="1"/>
            <p:nvPr/>
          </p:nvSpPr>
          <p:spPr>
            <a:xfrm>
              <a:off x="3254487" y="5676136"/>
              <a:ext cx="150629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Amazon </a:t>
              </a:r>
            </a:p>
            <a:p>
              <a:pPr algn="ctr"/>
              <a:r>
                <a:rPr lang="en-US" dirty="0">
                  <a:latin typeface="+mj-lt"/>
                </a:rPr>
                <a:t>GuardDuty</a:t>
              </a:r>
            </a:p>
          </p:txBody>
        </p:sp>
        <p:pic>
          <p:nvPicPr>
            <p:cNvPr id="96" name="Graphic 95">
              <a:extLst>
                <a:ext uri="{FF2B5EF4-FFF2-40B4-BE49-F238E27FC236}">
                  <a16:creationId xmlns:a16="http://schemas.microsoft.com/office/drawing/2014/main" id="{03F4ADFA-D1B2-463E-8D88-9DEB98ED2D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21C442E7-A40C-44C1-9497-E0652051FE31}"/>
              </a:ext>
            </a:extLst>
          </p:cNvPr>
          <p:cNvGrpSpPr/>
          <p:nvPr/>
        </p:nvGrpSpPr>
        <p:grpSpPr>
          <a:xfrm>
            <a:off x="10829053" y="8196326"/>
            <a:ext cx="1622760" cy="1073469"/>
            <a:chOff x="5587035" y="5206711"/>
            <a:chExt cx="1081840" cy="715646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EC45D5BE-5AAF-4397-BA22-125C0B1A441E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Config</a:t>
              </a:r>
            </a:p>
          </p:txBody>
        </p:sp>
        <p:pic>
          <p:nvPicPr>
            <p:cNvPr id="102" name="Graphic 8">
              <a:extLst>
                <a:ext uri="{FF2B5EF4-FFF2-40B4-BE49-F238E27FC236}">
                  <a16:creationId xmlns:a16="http://schemas.microsoft.com/office/drawing/2014/main" id="{35680D9A-6792-4967-8DD6-BFBAC5DDA0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F7E0FC89-83FB-42CB-8BFC-DECE947066B6}"/>
              </a:ext>
            </a:extLst>
          </p:cNvPr>
          <p:cNvGrpSpPr/>
          <p:nvPr/>
        </p:nvGrpSpPr>
        <p:grpSpPr>
          <a:xfrm>
            <a:off x="10865494" y="4079918"/>
            <a:ext cx="1549878" cy="1350468"/>
            <a:chOff x="2404134" y="5206711"/>
            <a:chExt cx="1033252" cy="900312"/>
          </a:xfrm>
        </p:grpSpPr>
        <p:pic>
          <p:nvPicPr>
            <p:cNvPr id="104" name="Graphic 19">
              <a:extLst>
                <a:ext uri="{FF2B5EF4-FFF2-40B4-BE49-F238E27FC236}">
                  <a16:creationId xmlns:a16="http://schemas.microsoft.com/office/drawing/2014/main" id="{3A50A987-F427-48FB-9DA6-41F6CF5ACE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036E78F9-16AA-4BF8-955F-2461BEFB7CF3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Security Hub CSPM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CFB9D602-C6AE-478B-AF56-B141E229A7A4}"/>
              </a:ext>
            </a:extLst>
          </p:cNvPr>
          <p:cNvGrpSpPr/>
          <p:nvPr/>
        </p:nvGrpSpPr>
        <p:grpSpPr>
          <a:xfrm>
            <a:off x="12490859" y="8193030"/>
            <a:ext cx="2323364" cy="1350413"/>
            <a:chOff x="6044165" y="5255846"/>
            <a:chExt cx="1548909" cy="900274"/>
          </a:xfrm>
        </p:grpSpPr>
        <p:pic>
          <p:nvPicPr>
            <p:cNvPr id="107" name="Graphic 19" descr="Amazon EventBridge service icon.">
              <a:extLst>
                <a:ext uri="{FF2B5EF4-FFF2-40B4-BE49-F238E27FC236}">
                  <a16:creationId xmlns:a16="http://schemas.microsoft.com/office/drawing/2014/main" id="{C89A8C59-1ADC-41D2-BE8A-D77520962B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rcRect/>
            <a:stretch/>
          </p:blipFill>
          <p:spPr bwMode="auto">
            <a:xfrm>
              <a:off x="6591635" y="525584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8" name="TextBox 11">
              <a:extLst>
                <a:ext uri="{FF2B5EF4-FFF2-40B4-BE49-F238E27FC236}">
                  <a16:creationId xmlns:a16="http://schemas.microsoft.com/office/drawing/2014/main" id="{72190CC3-E573-468D-9735-A198EB772E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44165" y="5725233"/>
              <a:ext cx="154890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dirty="0" err="1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EventBridge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3823DF9A-8B9E-40FF-B01A-75BE99942865}"/>
              </a:ext>
            </a:extLst>
          </p:cNvPr>
          <p:cNvGrpSpPr/>
          <p:nvPr/>
        </p:nvGrpSpPr>
        <p:grpSpPr>
          <a:xfrm>
            <a:off x="12565461" y="6135624"/>
            <a:ext cx="2174160" cy="1073420"/>
            <a:chOff x="4341273" y="5183617"/>
            <a:chExt cx="1449440" cy="715613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319F73C0-9740-4664-A92F-99D5889BF7FC}"/>
                </a:ext>
              </a:extLst>
            </p:cNvPr>
            <p:cNvSpPr txBox="1"/>
            <p:nvPr/>
          </p:nvSpPr>
          <p:spPr>
            <a:xfrm>
              <a:off x="4341273" y="5653009"/>
              <a:ext cx="14494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Amazon </a:t>
              </a:r>
              <a:r>
                <a:rPr lang="en-US" dirty="0">
                  <a:latin typeface="+mj-lt"/>
                </a:rPr>
                <a:t>Macie</a:t>
              </a:r>
            </a:p>
          </p:txBody>
        </p:sp>
        <p:pic>
          <p:nvPicPr>
            <p:cNvPr id="111" name="Graphic 6">
              <a:extLst>
                <a:ext uri="{FF2B5EF4-FFF2-40B4-BE49-F238E27FC236}">
                  <a16:creationId xmlns:a16="http://schemas.microsoft.com/office/drawing/2014/main" id="{D3E24397-F7D8-4196-9799-0B0C14953D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96DAC541-7B7A-43D3-8B79-37D633B846F1}">
                  <asvg:svgBlip xmlns:asvg="http://schemas.microsoft.com/office/drawing/2016/SVG/main" r:embed="rId39"/>
                </a:ext>
              </a:extLst>
            </a:blip>
            <a:srcRect/>
            <a:stretch/>
          </p:blipFill>
          <p:spPr bwMode="auto">
            <a:xfrm>
              <a:off x="4835701" y="518361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908205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91AC3BD-5400-604C-FB4D-8BCAA7E6C240}"/>
              </a:ext>
            </a:extLst>
          </p:cNvPr>
          <p:cNvSpPr txBox="1"/>
          <p:nvPr/>
        </p:nvSpPr>
        <p:spPr>
          <a:xfrm>
            <a:off x="11882568" y="707638"/>
            <a:ext cx="36102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generative AI, agents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B18F433F-1EDA-4CB2-9BA9-A7668690B3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440213" y="14849708"/>
            <a:ext cx="878087" cy="52210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769EA27-FAFC-4646-A714-B906AC1E0A1E}"/>
              </a:ext>
            </a:extLst>
          </p:cNvPr>
          <p:cNvSpPr/>
          <p:nvPr/>
        </p:nvSpPr>
        <p:spPr>
          <a:xfrm>
            <a:off x="1616757" y="3730706"/>
            <a:ext cx="13225686" cy="9889155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A40971E-F9F6-D24B-8BAD-E38017EFD55E}"/>
              </a:ext>
            </a:extLst>
          </p:cNvPr>
          <p:cNvGrpSpPr/>
          <p:nvPr/>
        </p:nvGrpSpPr>
        <p:grpSpPr>
          <a:xfrm>
            <a:off x="3262086" y="4057914"/>
            <a:ext cx="1701156" cy="877929"/>
            <a:chOff x="2248016" y="1915634"/>
            <a:chExt cx="1134104" cy="585286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6E696BA-B229-AE44-9028-DAB403BC6939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50" dirty="0">
                  <a:latin typeface="+mj-lt"/>
                </a:rPr>
                <a:t>Permissions</a:t>
              </a:r>
            </a:p>
          </p:txBody>
        </p:sp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1815DBF5-7AFE-C84F-A921-419BE589E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51DB576-8A27-3C47-BBF7-CE3D34649107}"/>
              </a:ext>
            </a:extLst>
          </p:cNvPr>
          <p:cNvGrpSpPr/>
          <p:nvPr/>
        </p:nvGrpSpPr>
        <p:grpSpPr>
          <a:xfrm>
            <a:off x="4512723" y="3923979"/>
            <a:ext cx="966621" cy="807749"/>
            <a:chOff x="10297579" y="5276566"/>
            <a:chExt cx="644414" cy="53849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7ADAD1F-6EAE-AF48-A817-46CD0D90ACCC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50" dirty="0">
                  <a:latin typeface="+mj-lt"/>
                </a:rPr>
                <a:t>Roles</a:t>
              </a:r>
            </a:p>
          </p:txBody>
        </p:sp>
        <p:pic>
          <p:nvPicPr>
            <p:cNvPr id="44" name="Graphic 43">
              <a:extLst>
                <a:ext uri="{FF2B5EF4-FFF2-40B4-BE49-F238E27FC236}">
                  <a16:creationId xmlns:a16="http://schemas.microsoft.com/office/drawing/2014/main" id="{3C27B4E1-6013-AB4D-83B8-88FAC1888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E4F9407-4E3C-0049-9CA7-38F8786C200E}"/>
              </a:ext>
            </a:extLst>
          </p:cNvPr>
          <p:cNvCxnSpPr/>
          <p:nvPr/>
        </p:nvCxnSpPr>
        <p:spPr>
          <a:xfrm>
            <a:off x="5428676" y="3927614"/>
            <a:ext cx="0" cy="12812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B6D96D6-97A9-D445-A768-BCCFF253FA78}"/>
              </a:ext>
            </a:extLst>
          </p:cNvPr>
          <p:cNvCxnSpPr/>
          <p:nvPr/>
        </p:nvCxnSpPr>
        <p:spPr>
          <a:xfrm>
            <a:off x="3540486" y="3927614"/>
            <a:ext cx="0" cy="12812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FB327D65-91F8-4042-92E1-FB69F35256A3}"/>
              </a:ext>
            </a:extLst>
          </p:cNvPr>
          <p:cNvGrpSpPr/>
          <p:nvPr/>
        </p:nvGrpSpPr>
        <p:grpSpPr>
          <a:xfrm>
            <a:off x="1589627" y="4032831"/>
            <a:ext cx="2047442" cy="1401950"/>
            <a:chOff x="1523478" y="1290107"/>
            <a:chExt cx="1364961" cy="934633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E1F8BE0B-8514-42B7-B155-8A6CC1953E21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>
                  <a:latin typeface="+mj-lt"/>
                </a:rPr>
                <a:t>Generative AI</a:t>
              </a:r>
              <a:endParaRPr lang="en-US" sz="2100" dirty="0">
                <a:latin typeface="+mj-lt"/>
              </a:endParaRPr>
            </a:p>
            <a:p>
              <a:pPr algn="ctr"/>
              <a:r>
                <a:rPr lang="en-US" sz="2100" dirty="0">
                  <a:latin typeface="+mj-lt"/>
                </a:rPr>
                <a:t>account</a:t>
              </a:r>
            </a:p>
          </p:txBody>
        </p:sp>
        <p:pic>
          <p:nvPicPr>
            <p:cNvPr id="123" name="Graphic 7">
              <a:extLst>
                <a:ext uri="{FF2B5EF4-FFF2-40B4-BE49-F238E27FC236}">
                  <a16:creationId xmlns:a16="http://schemas.microsoft.com/office/drawing/2014/main" id="{AE75ED60-B8FA-476D-A981-40A01088A0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74F57C1-1411-BA64-074A-C32DA222A882}"/>
              </a:ext>
            </a:extLst>
          </p:cNvPr>
          <p:cNvCxnSpPr>
            <a:cxnSpLocks/>
          </p:cNvCxnSpPr>
          <p:nvPr/>
        </p:nvCxnSpPr>
        <p:spPr>
          <a:xfrm>
            <a:off x="11351355" y="4159458"/>
            <a:ext cx="0" cy="8915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34772FA-33E3-9319-792E-BDFE21673742}"/>
              </a:ext>
            </a:extLst>
          </p:cNvPr>
          <p:cNvSpPr/>
          <p:nvPr/>
        </p:nvSpPr>
        <p:spPr>
          <a:xfrm>
            <a:off x="1953060" y="5811621"/>
            <a:ext cx="5550449" cy="1942916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4380" tIns="137160"/>
          <a:lstStyle/>
          <a:p>
            <a:pPr>
              <a:defRPr/>
            </a:pPr>
            <a:r>
              <a:rPr lang="en-US">
                <a:ln w="0"/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VPC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8901AEFC-F59B-3367-49A9-59E727D378C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1956114" y="5816052"/>
            <a:ext cx="571500" cy="571500"/>
          </a:xfrm>
          <a:prstGeom prst="rect">
            <a:avLst/>
          </a:prstGeom>
        </p:spPr>
      </p:pic>
      <p:grpSp>
        <p:nvGrpSpPr>
          <p:cNvPr id="68" name="Group 67">
            <a:extLst>
              <a:ext uri="{FF2B5EF4-FFF2-40B4-BE49-F238E27FC236}">
                <a16:creationId xmlns:a16="http://schemas.microsoft.com/office/drawing/2014/main" id="{AC1B73A7-A3F2-50CD-CEEC-093919BA0ADF}"/>
              </a:ext>
            </a:extLst>
          </p:cNvPr>
          <p:cNvGrpSpPr/>
          <p:nvPr/>
        </p:nvGrpSpPr>
        <p:grpSpPr>
          <a:xfrm>
            <a:off x="9614348" y="8919539"/>
            <a:ext cx="2024558" cy="1271766"/>
            <a:chOff x="8532014" y="4363147"/>
            <a:chExt cx="1349705" cy="847844"/>
          </a:xfrm>
        </p:grpSpPr>
        <p:pic>
          <p:nvPicPr>
            <p:cNvPr id="63" name="Graphic 21" descr="Amazon Inspector service icon.">
              <a:extLst>
                <a:ext uri="{FF2B5EF4-FFF2-40B4-BE49-F238E27FC236}">
                  <a16:creationId xmlns:a16="http://schemas.microsoft.com/office/drawing/2014/main" id="{49D187B5-F001-D93A-766D-B8B1BD8DBA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 bwMode="auto">
            <a:xfrm>
              <a:off x="8962769" y="436314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" name="TextBox 15">
              <a:extLst>
                <a:ext uri="{FF2B5EF4-FFF2-40B4-BE49-F238E27FC236}">
                  <a16:creationId xmlns:a16="http://schemas.microsoft.com/office/drawing/2014/main" id="{17245449-2D86-3D57-6FE4-0E8B99E549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32014" y="4780104"/>
              <a:ext cx="134970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</a:t>
              </a:r>
            </a:p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Inspector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E3FECD67-1316-923D-40FD-25CD772BE2B6}"/>
              </a:ext>
            </a:extLst>
          </p:cNvPr>
          <p:cNvGrpSpPr/>
          <p:nvPr/>
        </p:nvGrpSpPr>
        <p:grpSpPr>
          <a:xfrm>
            <a:off x="1953065" y="8929624"/>
            <a:ext cx="6167140" cy="4050503"/>
            <a:chOff x="16813243" y="9838717"/>
            <a:chExt cx="4111426" cy="2700335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4A5A47DE-AE86-F4E8-4FC1-5C07C34B0EF2}"/>
                </a:ext>
              </a:extLst>
            </p:cNvPr>
            <p:cNvGrpSpPr/>
            <p:nvPr/>
          </p:nvGrpSpPr>
          <p:grpSpPr>
            <a:xfrm>
              <a:off x="18839937" y="11242634"/>
              <a:ext cx="1067350" cy="1074788"/>
              <a:chOff x="3145581" y="4444594"/>
              <a:chExt cx="1067350" cy="1074788"/>
            </a:xfrm>
          </p:grpSpPr>
          <p:pic>
            <p:nvPicPr>
              <p:cNvPr id="128" name="Graphic 14">
                <a:extLst>
                  <a:ext uri="{FF2B5EF4-FFF2-40B4-BE49-F238E27FC236}">
                    <a16:creationId xmlns:a16="http://schemas.microsoft.com/office/drawing/2014/main" id="{455098B4-96BF-EDCE-AE70-47335E2787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rcRect/>
              <a:stretch/>
            </p:blipFill>
            <p:spPr bwMode="auto">
              <a:xfrm>
                <a:off x="3446914" y="4444594"/>
                <a:ext cx="4572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9" name="TextBox 17">
                <a:extLst>
                  <a:ext uri="{FF2B5EF4-FFF2-40B4-BE49-F238E27FC236}">
                    <a16:creationId xmlns:a16="http://schemas.microsoft.com/office/drawing/2014/main" id="{4C426CC7-94D0-7559-BA28-7C728E24E25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45581" y="4903829"/>
                <a:ext cx="1067350" cy="615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Amazon </a:t>
                </a:r>
              </a:p>
              <a:p>
                <a:pPr algn="ctr" eaLnBrk="1" hangingPunct="1"/>
                <a:r>
                  <a:rPr lang="en-US" altLang="en-US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OpenSearch </a:t>
                </a:r>
              </a:p>
              <a:p>
                <a:pPr algn="ctr" eaLnBrk="1" hangingPunct="1"/>
                <a:r>
                  <a:rPr lang="en-US" altLang="en-US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Serverless</a:t>
                </a:r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21DE886A-56AB-7BD0-B9E1-D7821C75BC50}"/>
                </a:ext>
              </a:extLst>
            </p:cNvPr>
            <p:cNvGrpSpPr/>
            <p:nvPr/>
          </p:nvGrpSpPr>
          <p:grpSpPr>
            <a:xfrm>
              <a:off x="19637669" y="11226670"/>
              <a:ext cx="1123121" cy="906081"/>
              <a:chOff x="2170712" y="6695124"/>
              <a:chExt cx="1123121" cy="906081"/>
            </a:xfrm>
          </p:grpSpPr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9B9226FF-5B42-7C7F-A867-98E4910EB2EB}"/>
                  </a:ext>
                </a:extLst>
              </p:cNvPr>
              <p:cNvSpPr txBox="1"/>
              <p:nvPr/>
            </p:nvSpPr>
            <p:spPr>
              <a:xfrm>
                <a:off x="2170712" y="7170318"/>
                <a:ext cx="112312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+mj-lt"/>
                  </a:rPr>
                  <a:t>Knowledge</a:t>
                </a:r>
              </a:p>
              <a:p>
                <a:pPr algn="ctr"/>
                <a:r>
                  <a:rPr lang="en-US" dirty="0">
                    <a:latin typeface="+mj-lt"/>
                  </a:rPr>
                  <a:t>b</a:t>
                </a:r>
                <a:r>
                  <a:rPr lang="en-US">
                    <a:latin typeface="+mj-lt"/>
                  </a:rPr>
                  <a:t>ases</a:t>
                </a:r>
                <a:endParaRPr lang="en-US" dirty="0">
                  <a:latin typeface="+mj-lt"/>
                </a:endParaRPr>
              </a:p>
            </p:txBody>
          </p:sp>
          <p:pic>
            <p:nvPicPr>
              <p:cNvPr id="127" name="Graphic 126">
                <a:extLst>
                  <a:ext uri="{FF2B5EF4-FFF2-40B4-BE49-F238E27FC236}">
                    <a16:creationId xmlns:a16="http://schemas.microsoft.com/office/drawing/2014/main" id="{3372FD47-F9D5-C4B2-6C81-99633B7E1D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>
                <a:off x="2511699" y="6695124"/>
                <a:ext cx="457200" cy="457200"/>
              </a:xfrm>
              <a:prstGeom prst="rect">
                <a:avLst/>
              </a:prstGeom>
            </p:spPr>
          </p:pic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348E549D-8F4C-4B4F-9A9D-035A67A3B46C}"/>
                </a:ext>
              </a:extLst>
            </p:cNvPr>
            <p:cNvGrpSpPr/>
            <p:nvPr/>
          </p:nvGrpSpPr>
          <p:grpSpPr>
            <a:xfrm>
              <a:off x="18508732" y="10002621"/>
              <a:ext cx="612083" cy="884916"/>
              <a:chOff x="5654515" y="2998357"/>
              <a:chExt cx="612083" cy="884916"/>
            </a:xfrm>
          </p:grpSpPr>
          <p:pic>
            <p:nvPicPr>
              <p:cNvPr id="124" name="Graphic 10">
                <a:extLst>
                  <a:ext uri="{FF2B5EF4-FFF2-40B4-BE49-F238E27FC236}">
                    <a16:creationId xmlns:a16="http://schemas.microsoft.com/office/drawing/2014/main" id="{74989E73-EE7A-78BD-3575-7133630CFC2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9">
                <a:extLs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rcRect/>
              <a:stretch/>
            </p:blipFill>
            <p:spPr bwMode="auto">
              <a:xfrm>
                <a:off x="5736309" y="2998357"/>
                <a:ext cx="4572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5" name="TextBox 20">
                <a:extLst>
                  <a:ext uri="{FF2B5EF4-FFF2-40B4-BE49-F238E27FC236}">
                    <a16:creationId xmlns:a16="http://schemas.microsoft.com/office/drawing/2014/main" id="{0B4B18A8-424A-01A3-8756-4D819131D2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54515" y="3452386"/>
                <a:ext cx="612083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AWS</a:t>
                </a:r>
              </a:p>
              <a:p>
                <a:pPr algn="ctr" eaLnBrk="1" hangingPunct="1"/>
                <a:r>
                  <a:rPr lang="en-US" altLang="en-US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Lambda</a:t>
                </a:r>
                <a:endPara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A72F1382-322D-F03D-B2A9-02A17B442BA8}"/>
                </a:ext>
              </a:extLst>
            </p:cNvPr>
            <p:cNvGrpSpPr/>
            <p:nvPr/>
          </p:nvGrpSpPr>
          <p:grpSpPr>
            <a:xfrm>
              <a:off x="17577018" y="11232880"/>
              <a:ext cx="1393135" cy="899871"/>
              <a:chOff x="5441142" y="2700056"/>
              <a:chExt cx="1393135" cy="899871"/>
            </a:xfrm>
          </p:grpSpPr>
          <p:pic>
            <p:nvPicPr>
              <p:cNvPr id="119" name="Graphic 118" descr="Amazon Bedrock service icon.">
                <a:extLst>
                  <a:ext uri="{FF2B5EF4-FFF2-40B4-BE49-F238E27FC236}">
                    <a16:creationId xmlns:a16="http://schemas.microsoft.com/office/drawing/2014/main" id="{EF8FDD90-D2ED-0FA1-5090-DAA0D69AF3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rcRect/>
              <a:stretch/>
            </p:blipFill>
            <p:spPr>
              <a:xfrm>
                <a:off x="5917540" y="2700056"/>
                <a:ext cx="457200" cy="457200"/>
              </a:xfrm>
              <a:prstGeom prst="rect">
                <a:avLst/>
              </a:prstGeom>
            </p:spPr>
          </p:pic>
          <p:sp>
            <p:nvSpPr>
              <p:cNvPr id="120" name="TextBox 12">
                <a:extLst>
                  <a:ext uri="{FF2B5EF4-FFF2-40B4-BE49-F238E27FC236}">
                    <a16:creationId xmlns:a16="http://schemas.microsoft.com/office/drawing/2014/main" id="{0F389570-C3AD-59D6-FD19-E59ED08FF6D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41142" y="3169040"/>
                <a:ext cx="1393135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Amazon Bedrock</a:t>
                </a:r>
                <a:br>
                  <a:rPr lang="en-US" altLang="en-US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</a:br>
                <a:r>
                  <a:rPr lang="en-US" altLang="en-US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knowledge </a:t>
                </a:r>
                <a:r>
                  <a:rPr lang="en-US" altLang="en-US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b</a:t>
                </a:r>
                <a:r>
                  <a:rPr lang="en-US" altLang="en-US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ases</a:t>
                </a:r>
                <a:endPara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B90FDA89-B63B-AA20-9BAC-07143C46B49B}"/>
                </a:ext>
              </a:extLst>
            </p:cNvPr>
            <p:cNvGrpSpPr/>
            <p:nvPr/>
          </p:nvGrpSpPr>
          <p:grpSpPr>
            <a:xfrm>
              <a:off x="17228245" y="9994344"/>
              <a:ext cx="1267702" cy="882171"/>
              <a:chOff x="5358885" y="2700056"/>
              <a:chExt cx="1267702" cy="882171"/>
            </a:xfrm>
          </p:grpSpPr>
          <p:pic>
            <p:nvPicPr>
              <p:cNvPr id="117" name="Graphic 116" descr="Amazon Bedrock service icon.">
                <a:extLst>
                  <a:ext uri="{FF2B5EF4-FFF2-40B4-BE49-F238E27FC236}">
                    <a16:creationId xmlns:a16="http://schemas.microsoft.com/office/drawing/2014/main" id="{4260F106-2E0D-F2EA-C6D7-B27F12CB7C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rcRect/>
              <a:stretch/>
            </p:blipFill>
            <p:spPr>
              <a:xfrm>
                <a:off x="5781068" y="2700056"/>
                <a:ext cx="457200" cy="457200"/>
              </a:xfrm>
              <a:prstGeom prst="rect">
                <a:avLst/>
              </a:prstGeom>
            </p:spPr>
          </p:pic>
          <p:sp>
            <p:nvSpPr>
              <p:cNvPr id="118" name="TextBox 12">
                <a:extLst>
                  <a:ext uri="{FF2B5EF4-FFF2-40B4-BE49-F238E27FC236}">
                    <a16:creationId xmlns:a16="http://schemas.microsoft.com/office/drawing/2014/main" id="{BDD1BF82-9C2B-17BD-61FD-9D4CBFEEF7A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58885" y="3151340"/>
                <a:ext cx="1267702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Agents for Amazon Bedrock</a:t>
                </a:r>
                <a:endPara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5004AE0F-9CAA-3DE5-E41B-6C6523B094AB}"/>
                </a:ext>
              </a:extLst>
            </p:cNvPr>
            <p:cNvSpPr/>
            <p:nvPr/>
          </p:nvSpPr>
          <p:spPr>
            <a:xfrm>
              <a:off x="17398328" y="11085826"/>
              <a:ext cx="3279762" cy="125569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A144AB46-5169-D1CC-AB94-7E80EDE21E95}"/>
                </a:ext>
              </a:extLst>
            </p:cNvPr>
            <p:cNvSpPr txBox="1"/>
            <p:nvPr/>
          </p:nvSpPr>
          <p:spPr>
            <a:xfrm rot="16200000">
              <a:off x="16955201" y="11185669"/>
              <a:ext cx="12379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/>
                <a:t>RAG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EB979BD8-3E83-3EBC-5240-FAAA766A9DC0}"/>
                </a:ext>
              </a:extLst>
            </p:cNvPr>
            <p:cNvSpPr txBox="1"/>
            <p:nvPr/>
          </p:nvSpPr>
          <p:spPr>
            <a:xfrm rot="16200000">
              <a:off x="15979960" y="11043742"/>
              <a:ext cx="21803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/>
                <a:t>Agents </a:t>
              </a:r>
              <a:r>
                <a:rPr lang="en-US" sz="2100"/>
                <a:t>for Amazon Bedrock</a:t>
              </a:r>
              <a:endParaRPr lang="en-US" sz="2100" dirty="0"/>
            </a:p>
          </p:txBody>
        </p:sp>
        <p:sp>
          <p:nvSpPr>
            <p:cNvPr id="116" name="Freeform 115">
              <a:extLst>
                <a:ext uri="{FF2B5EF4-FFF2-40B4-BE49-F238E27FC236}">
                  <a16:creationId xmlns:a16="http://schemas.microsoft.com/office/drawing/2014/main" id="{18095521-B8D6-524D-BF3B-3FC0BB7B06C9}"/>
                </a:ext>
              </a:extLst>
            </p:cNvPr>
            <p:cNvSpPr/>
            <p:nvPr/>
          </p:nvSpPr>
          <p:spPr>
            <a:xfrm>
              <a:off x="16813243" y="9838717"/>
              <a:ext cx="4111426" cy="2700335"/>
            </a:xfrm>
            <a:custGeom>
              <a:avLst/>
              <a:gdLst>
                <a:gd name="connsiteX0" fmla="*/ 0 w 3622364"/>
                <a:gd name="connsiteY0" fmla="*/ 0 h 2700335"/>
                <a:gd name="connsiteX1" fmla="*/ 2297740 w 3622364"/>
                <a:gd name="connsiteY1" fmla="*/ 0 h 2700335"/>
                <a:gd name="connsiteX2" fmla="*/ 2297740 w 3622364"/>
                <a:gd name="connsiteY2" fmla="*/ 1005433 h 2700335"/>
                <a:gd name="connsiteX3" fmla="*/ 3622364 w 3622364"/>
                <a:gd name="connsiteY3" fmla="*/ 1005433 h 2700335"/>
                <a:gd name="connsiteX4" fmla="*/ 3622364 w 3622364"/>
                <a:gd name="connsiteY4" fmla="*/ 2700335 h 2700335"/>
                <a:gd name="connsiteX5" fmla="*/ 0 w 3622364"/>
                <a:gd name="connsiteY5" fmla="*/ 2700335 h 2700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22364" h="2700335">
                  <a:moveTo>
                    <a:pt x="0" y="0"/>
                  </a:moveTo>
                  <a:lnTo>
                    <a:pt x="2297740" y="0"/>
                  </a:lnTo>
                  <a:lnTo>
                    <a:pt x="2297740" y="1005433"/>
                  </a:lnTo>
                  <a:lnTo>
                    <a:pt x="3622364" y="1005433"/>
                  </a:lnTo>
                  <a:lnTo>
                    <a:pt x="3622364" y="2700335"/>
                  </a:lnTo>
                  <a:lnTo>
                    <a:pt x="0" y="2700335"/>
                  </a:lnTo>
                  <a:close/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700"/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7FFDF1CB-6FFC-4E86-8B86-8A2DAF98FEBA}"/>
              </a:ext>
            </a:extLst>
          </p:cNvPr>
          <p:cNvSpPr txBox="1"/>
          <p:nvPr/>
        </p:nvSpPr>
        <p:spPr>
          <a:xfrm>
            <a:off x="2452653" y="2817922"/>
            <a:ext cx="35444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OU </a:t>
            </a:r>
            <a:r>
              <a:rPr lang="en-US" sz="3000"/>
              <a:t>– Generative AI</a:t>
            </a:r>
            <a:endParaRPr lang="en-US" sz="3000" dirty="0"/>
          </a:p>
        </p:txBody>
      </p:sp>
      <p:pic>
        <p:nvPicPr>
          <p:cNvPr id="94" name="Graphic 17">
            <a:extLst>
              <a:ext uri="{FF2B5EF4-FFF2-40B4-BE49-F238E27FC236}">
                <a16:creationId xmlns:a16="http://schemas.microsoft.com/office/drawing/2014/main" id="{F8184352-525B-45B5-91AB-01F764E03E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 bwMode="auto">
          <a:xfrm>
            <a:off x="1633779" y="2706525"/>
            <a:ext cx="82296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8" name="Group 97">
            <a:extLst>
              <a:ext uri="{FF2B5EF4-FFF2-40B4-BE49-F238E27FC236}">
                <a16:creationId xmlns:a16="http://schemas.microsoft.com/office/drawing/2014/main" id="{91BB7958-F77D-40FA-9DDA-493A24A40D58}"/>
              </a:ext>
            </a:extLst>
          </p:cNvPr>
          <p:cNvGrpSpPr/>
          <p:nvPr/>
        </p:nvGrpSpPr>
        <p:grpSpPr>
          <a:xfrm>
            <a:off x="8430295" y="8923073"/>
            <a:ext cx="1767896" cy="1062732"/>
            <a:chOff x="6566337" y="2597256"/>
            <a:chExt cx="1178597" cy="708488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4A874036-0276-4310-9450-DD029F22B74F}"/>
                </a:ext>
              </a:extLst>
            </p:cNvPr>
            <p:cNvSpPr txBox="1"/>
            <p:nvPr/>
          </p:nvSpPr>
          <p:spPr>
            <a:xfrm>
              <a:off x="6566337" y="3059523"/>
              <a:ext cx="11785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KMS</a:t>
              </a:r>
            </a:p>
          </p:txBody>
        </p:sp>
        <p:pic>
          <p:nvPicPr>
            <p:cNvPr id="100" name="Graphic 7">
              <a:extLst>
                <a:ext uri="{FF2B5EF4-FFF2-40B4-BE49-F238E27FC236}">
                  <a16:creationId xmlns:a16="http://schemas.microsoft.com/office/drawing/2014/main" id="{3FE1C240-BE7E-4AEB-BA77-50C910760E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rcRect/>
            <a:stretch/>
          </p:blipFill>
          <p:spPr bwMode="auto">
            <a:xfrm>
              <a:off x="6929695" y="259725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4BC03CF-B5CE-45FD-B9FE-850FBFDA1F65}"/>
              </a:ext>
            </a:extLst>
          </p:cNvPr>
          <p:cNvGrpSpPr/>
          <p:nvPr/>
        </p:nvGrpSpPr>
        <p:grpSpPr>
          <a:xfrm>
            <a:off x="8471902" y="12073350"/>
            <a:ext cx="1684682" cy="1263590"/>
            <a:chOff x="2170712" y="6695124"/>
            <a:chExt cx="1123121" cy="842393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78C39E8-5A59-4900-A9AE-748DD5DEF5AC}"/>
                </a:ext>
              </a:extLst>
            </p:cNvPr>
            <p:cNvSpPr txBox="1"/>
            <p:nvPr/>
          </p:nvSpPr>
          <p:spPr>
            <a:xfrm>
              <a:off x="2170712" y="7106630"/>
              <a:ext cx="11231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Prompt</a:t>
              </a:r>
            </a:p>
            <a:p>
              <a:pPr algn="ctr"/>
              <a:r>
                <a:rPr lang="en-US" dirty="0">
                  <a:latin typeface="+mj-lt"/>
                </a:rPr>
                <a:t>s</a:t>
              </a:r>
              <a:r>
                <a:rPr lang="en-US">
                  <a:latin typeface="+mj-lt"/>
                </a:rPr>
                <a:t>tore</a:t>
              </a:r>
              <a:endParaRPr lang="en-US" dirty="0">
                <a:latin typeface="+mj-lt"/>
              </a:endParaRPr>
            </a:p>
          </p:txBody>
        </p:sp>
        <p:pic>
          <p:nvPicPr>
            <p:cNvPr id="103" name="Graphic 102">
              <a:extLst>
                <a:ext uri="{FF2B5EF4-FFF2-40B4-BE49-F238E27FC236}">
                  <a16:creationId xmlns:a16="http://schemas.microsoft.com/office/drawing/2014/main" id="{2A40AA30-3AF2-462E-B9DF-87DA6C22DE28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2511699" y="6695124"/>
              <a:ext cx="457200" cy="457200"/>
            </a:xfrm>
            <a:prstGeom prst="rect">
              <a:avLst/>
            </a:prstGeom>
          </p:spPr>
        </p:pic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4CC85008-AF68-4E33-A9BD-FC5BBE36B6E7}"/>
              </a:ext>
            </a:extLst>
          </p:cNvPr>
          <p:cNvGrpSpPr/>
          <p:nvPr/>
        </p:nvGrpSpPr>
        <p:grpSpPr>
          <a:xfrm>
            <a:off x="7604506" y="4083104"/>
            <a:ext cx="3419475" cy="1059905"/>
            <a:chOff x="5149990" y="2700056"/>
            <a:chExt cx="2279650" cy="706603"/>
          </a:xfrm>
        </p:grpSpPr>
        <p:pic>
          <p:nvPicPr>
            <p:cNvPr id="105" name="Graphic 104" descr="Amazon Bedrock service icon.">
              <a:extLst>
                <a:ext uri="{FF2B5EF4-FFF2-40B4-BE49-F238E27FC236}">
                  <a16:creationId xmlns:a16="http://schemas.microsoft.com/office/drawing/2014/main" id="{DF93C3DB-0FF3-4EDE-8080-2A8571B926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/>
            <a:stretch/>
          </p:blipFill>
          <p:spPr>
            <a:xfrm>
              <a:off x="6063121" y="2700056"/>
              <a:ext cx="457200" cy="457200"/>
            </a:xfrm>
            <a:prstGeom prst="rect">
              <a:avLst/>
            </a:prstGeom>
          </p:spPr>
        </p:pic>
        <p:sp>
          <p:nvSpPr>
            <p:cNvPr id="106" name="TextBox 12">
              <a:extLst>
                <a:ext uri="{FF2B5EF4-FFF2-40B4-BE49-F238E27FC236}">
                  <a16:creationId xmlns:a16="http://schemas.microsoft.com/office/drawing/2014/main" id="{9B6A23EA-3402-4304-BDDB-A0BC3E7424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9990" y="3160438"/>
              <a:ext cx="22796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Bedrock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5E9B7C26-026B-4C34-AB74-FFECA2F68AB8}"/>
              </a:ext>
            </a:extLst>
          </p:cNvPr>
          <p:cNvGrpSpPr/>
          <p:nvPr/>
        </p:nvGrpSpPr>
        <p:grpSpPr>
          <a:xfrm>
            <a:off x="8471902" y="10404607"/>
            <a:ext cx="1684682" cy="1263590"/>
            <a:chOff x="2170712" y="6695124"/>
            <a:chExt cx="1123121" cy="842393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7FE06689-99EF-4671-8CEF-4567A6D2A9DE}"/>
                </a:ext>
              </a:extLst>
            </p:cNvPr>
            <p:cNvSpPr txBox="1"/>
            <p:nvPr/>
          </p:nvSpPr>
          <p:spPr>
            <a:xfrm>
              <a:off x="2170712" y="7106630"/>
              <a:ext cx="11231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Model invocation </a:t>
              </a:r>
              <a:r>
                <a:rPr lang="en-US" dirty="0">
                  <a:latin typeface="+mj-lt"/>
                </a:rPr>
                <a:t>l</a:t>
              </a:r>
              <a:r>
                <a:rPr lang="en-US">
                  <a:latin typeface="+mj-lt"/>
                </a:rPr>
                <a:t>ogs</a:t>
              </a:r>
              <a:endParaRPr lang="en-US" dirty="0">
                <a:latin typeface="+mj-lt"/>
              </a:endParaRPr>
            </a:p>
          </p:txBody>
        </p:sp>
        <p:pic>
          <p:nvPicPr>
            <p:cNvPr id="135" name="Graphic 134">
              <a:extLst>
                <a:ext uri="{FF2B5EF4-FFF2-40B4-BE49-F238E27FC236}">
                  <a16:creationId xmlns:a16="http://schemas.microsoft.com/office/drawing/2014/main" id="{259CAF45-3C89-44F6-A01E-F692204722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2511699" y="6695124"/>
              <a:ext cx="457200" cy="457200"/>
            </a:xfrm>
            <a:prstGeom prst="rect">
              <a:avLst/>
            </a:prstGeom>
          </p:spPr>
        </p:pic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074462A1-2FB3-42D3-BA21-FF0BF24B3DCD}"/>
              </a:ext>
            </a:extLst>
          </p:cNvPr>
          <p:cNvGrpSpPr/>
          <p:nvPr/>
        </p:nvGrpSpPr>
        <p:grpSpPr>
          <a:xfrm>
            <a:off x="8179974" y="7181047"/>
            <a:ext cx="2268539" cy="1336871"/>
            <a:chOff x="3617958" y="7419984"/>
            <a:chExt cx="1512359" cy="891247"/>
          </a:xfrm>
        </p:grpSpPr>
        <p:pic>
          <p:nvPicPr>
            <p:cNvPr id="137" name="Graphic 17" descr="Amazon Comprehend service icon.">
              <a:extLst>
                <a:ext uri="{FF2B5EF4-FFF2-40B4-BE49-F238E27FC236}">
                  <a16:creationId xmlns:a16="http://schemas.microsoft.com/office/drawing/2014/main" id="{A72B02C2-1AE4-44D9-872F-885B6ABED4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rcRect/>
            <a:stretch/>
          </p:blipFill>
          <p:spPr bwMode="auto">
            <a:xfrm>
              <a:off x="4161071" y="7419984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8" name="TextBox 9">
              <a:extLst>
                <a:ext uri="{FF2B5EF4-FFF2-40B4-BE49-F238E27FC236}">
                  <a16:creationId xmlns:a16="http://schemas.microsoft.com/office/drawing/2014/main" id="{5F0644F7-ECDE-46A1-8637-1AEDF4F8DC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7958" y="7880344"/>
              <a:ext cx="151235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Comprehend</a:t>
              </a: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041A3595-872F-4310-9EDE-091CA9A68DD0}"/>
              </a:ext>
            </a:extLst>
          </p:cNvPr>
          <p:cNvGrpSpPr/>
          <p:nvPr/>
        </p:nvGrpSpPr>
        <p:grpSpPr>
          <a:xfrm>
            <a:off x="7604506" y="5493576"/>
            <a:ext cx="3419475" cy="1350551"/>
            <a:chOff x="5149990" y="2700056"/>
            <a:chExt cx="2279650" cy="900367"/>
          </a:xfrm>
        </p:grpSpPr>
        <p:pic>
          <p:nvPicPr>
            <p:cNvPr id="140" name="Graphic 139" descr="Amazon Bedrock service icon.">
              <a:extLst>
                <a:ext uri="{FF2B5EF4-FFF2-40B4-BE49-F238E27FC236}">
                  <a16:creationId xmlns:a16="http://schemas.microsoft.com/office/drawing/2014/main" id="{5FF1107B-9910-4610-BDF8-7EBCF00636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/>
            <a:stretch/>
          </p:blipFill>
          <p:spPr>
            <a:xfrm>
              <a:off x="6063121" y="2700056"/>
              <a:ext cx="457200" cy="457200"/>
            </a:xfrm>
            <a:prstGeom prst="rect">
              <a:avLst/>
            </a:prstGeom>
          </p:spPr>
        </p:pic>
        <p:sp>
          <p:nvSpPr>
            <p:cNvPr id="141" name="TextBox 12">
              <a:extLst>
                <a:ext uri="{FF2B5EF4-FFF2-40B4-BE49-F238E27FC236}">
                  <a16:creationId xmlns:a16="http://schemas.microsoft.com/office/drawing/2014/main" id="{D1017104-41B7-42E4-99F9-01C9A2A49A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9990" y="3169536"/>
              <a:ext cx="227965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Guardrails for </a:t>
              </a:r>
            </a:p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Bedrock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65EF5094-9C66-43F7-98C5-F05D7309158E}"/>
              </a:ext>
            </a:extLst>
          </p:cNvPr>
          <p:cNvGrpSpPr/>
          <p:nvPr/>
        </p:nvGrpSpPr>
        <p:grpSpPr>
          <a:xfrm>
            <a:off x="11357370" y="9977531"/>
            <a:ext cx="1792521" cy="1350468"/>
            <a:chOff x="6631266" y="5206711"/>
            <a:chExt cx="1195014" cy="900312"/>
          </a:xfrm>
        </p:grpSpPr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2929B56A-1D8F-4122-A85C-B136F2C3F64F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IAM</a:t>
              </a:r>
            </a:p>
            <a:p>
              <a:pPr algn="ctr"/>
              <a:r>
                <a:rPr lang="en-US" dirty="0">
                  <a:latin typeface="+mj-lt"/>
                </a:rPr>
                <a:t>Access Analyzer</a:t>
              </a:r>
            </a:p>
          </p:txBody>
        </p:sp>
        <p:pic>
          <p:nvPicPr>
            <p:cNvPr id="144" name="Graphic 143">
              <a:extLst>
                <a:ext uri="{FF2B5EF4-FFF2-40B4-BE49-F238E27FC236}">
                  <a16:creationId xmlns:a16="http://schemas.microsoft.com/office/drawing/2014/main" id="{34D3306D-DC41-40F2-A8D0-4D05DF1663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8DDB44C-315F-449C-98B1-91FC82855D32}"/>
              </a:ext>
            </a:extLst>
          </p:cNvPr>
          <p:cNvGrpSpPr/>
          <p:nvPr/>
        </p:nvGrpSpPr>
        <p:grpSpPr>
          <a:xfrm>
            <a:off x="11392661" y="12035734"/>
            <a:ext cx="1721942" cy="1335080"/>
            <a:chOff x="7712648" y="5206711"/>
            <a:chExt cx="1147961" cy="890053"/>
          </a:xfrm>
        </p:grpSpPr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053BAB59-3BB3-4B1D-BAFD-6E000397083D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20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70"/>
                </a:lnSpc>
              </a:pPr>
              <a:r>
                <a:rPr lang="en-US">
                  <a:latin typeface="+mj-lt"/>
                </a:rPr>
                <a:t>Organization trail</a:t>
              </a:r>
              <a:endParaRPr lang="en-US" dirty="0">
                <a:latin typeface="+mj-lt"/>
              </a:endParaRPr>
            </a:p>
          </p:txBody>
        </p:sp>
        <p:pic>
          <p:nvPicPr>
            <p:cNvPr id="147" name="Graphic 23">
              <a:extLst>
                <a:ext uri="{FF2B5EF4-FFF2-40B4-BE49-F238E27FC236}">
                  <a16:creationId xmlns:a16="http://schemas.microsoft.com/office/drawing/2014/main" id="{ACD611E7-DFC4-45E2-B03A-57BCCF8B13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E18759AE-D4FD-4BBB-A0F3-1FD5544163ED}"/>
              </a:ext>
            </a:extLst>
          </p:cNvPr>
          <p:cNvGrpSpPr/>
          <p:nvPr/>
        </p:nvGrpSpPr>
        <p:grpSpPr>
          <a:xfrm>
            <a:off x="11130745" y="6138122"/>
            <a:ext cx="2259438" cy="1350468"/>
            <a:chOff x="3254487" y="5206711"/>
            <a:chExt cx="1506292" cy="900312"/>
          </a:xfrm>
        </p:grpSpPr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55212F97-0558-48F9-963A-4C00FB602088}"/>
                </a:ext>
              </a:extLst>
            </p:cNvPr>
            <p:cNvSpPr txBox="1"/>
            <p:nvPr/>
          </p:nvSpPr>
          <p:spPr>
            <a:xfrm>
              <a:off x="3254487" y="5676136"/>
              <a:ext cx="150629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Amazon </a:t>
              </a:r>
            </a:p>
            <a:p>
              <a:pPr algn="ctr"/>
              <a:r>
                <a:rPr lang="en-US" dirty="0">
                  <a:latin typeface="+mj-lt"/>
                </a:rPr>
                <a:t>GuardDuty</a:t>
              </a:r>
            </a:p>
          </p:txBody>
        </p:sp>
        <p:pic>
          <p:nvPicPr>
            <p:cNvPr id="150" name="Graphic 149">
              <a:extLst>
                <a:ext uri="{FF2B5EF4-FFF2-40B4-BE49-F238E27FC236}">
                  <a16:creationId xmlns:a16="http://schemas.microsoft.com/office/drawing/2014/main" id="{6D252452-41AE-4C8A-92A1-B4D041EA8A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996F0996-68E9-49BD-BE1D-A0ABA73D3703}"/>
              </a:ext>
            </a:extLst>
          </p:cNvPr>
          <p:cNvGrpSpPr/>
          <p:nvPr/>
        </p:nvGrpSpPr>
        <p:grpSpPr>
          <a:xfrm>
            <a:off x="11415912" y="8196326"/>
            <a:ext cx="1622760" cy="1073469"/>
            <a:chOff x="5587035" y="5206711"/>
            <a:chExt cx="1081840" cy="715646"/>
          </a:xfrm>
        </p:grpSpPr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A4480DF3-7BC7-4C95-BC89-EA2EC3011CF4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Config</a:t>
              </a:r>
            </a:p>
          </p:txBody>
        </p:sp>
        <p:pic>
          <p:nvPicPr>
            <p:cNvPr id="153" name="Graphic 8">
              <a:extLst>
                <a:ext uri="{FF2B5EF4-FFF2-40B4-BE49-F238E27FC236}">
                  <a16:creationId xmlns:a16="http://schemas.microsoft.com/office/drawing/2014/main" id="{FA728ECB-5AEB-4E10-BCE8-F4AD45B825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9B0D939D-4D0A-4522-89FA-047F9A8BE4C5}"/>
              </a:ext>
            </a:extLst>
          </p:cNvPr>
          <p:cNvGrpSpPr/>
          <p:nvPr/>
        </p:nvGrpSpPr>
        <p:grpSpPr>
          <a:xfrm>
            <a:off x="11452353" y="4079918"/>
            <a:ext cx="1549878" cy="1350468"/>
            <a:chOff x="2404134" y="5206711"/>
            <a:chExt cx="1033252" cy="900312"/>
          </a:xfrm>
        </p:grpSpPr>
        <p:pic>
          <p:nvPicPr>
            <p:cNvPr id="155" name="Graphic 19">
              <a:extLst>
                <a:ext uri="{FF2B5EF4-FFF2-40B4-BE49-F238E27FC236}">
                  <a16:creationId xmlns:a16="http://schemas.microsoft.com/office/drawing/2014/main" id="{6F4CDA2E-9853-4F7F-8F4F-889CB98E06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96DAC541-7B7A-43D3-8B79-37D633B846F1}">
                  <asvg:svgBlip xmlns:asvg="http://schemas.microsoft.com/office/drawing/2016/SVG/main" r:embed="rId38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D7BCC420-BDB1-430A-814E-C308DB07334C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Security Hub CSPM</a:t>
              </a:r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66DDD921-2B1D-4224-8DD2-8BD98332FEA7}"/>
              </a:ext>
            </a:extLst>
          </p:cNvPr>
          <p:cNvGrpSpPr/>
          <p:nvPr/>
        </p:nvGrpSpPr>
        <p:grpSpPr>
          <a:xfrm>
            <a:off x="12777467" y="8193030"/>
            <a:ext cx="2323364" cy="1350413"/>
            <a:chOff x="6044165" y="5255846"/>
            <a:chExt cx="1548909" cy="900274"/>
          </a:xfrm>
        </p:grpSpPr>
        <p:pic>
          <p:nvPicPr>
            <p:cNvPr id="158" name="Graphic 19" descr="Amazon EventBridge service icon.">
              <a:extLst>
                <a:ext uri="{FF2B5EF4-FFF2-40B4-BE49-F238E27FC236}">
                  <a16:creationId xmlns:a16="http://schemas.microsoft.com/office/drawing/2014/main" id="{83A9AF6C-D798-4D04-9E45-3054FD61B0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96DAC541-7B7A-43D3-8B79-37D633B846F1}">
                  <asvg:svgBlip xmlns:asvg="http://schemas.microsoft.com/office/drawing/2016/SVG/main" r:embed="rId40"/>
                </a:ext>
              </a:extLst>
            </a:blip>
            <a:srcRect/>
            <a:stretch/>
          </p:blipFill>
          <p:spPr bwMode="auto">
            <a:xfrm>
              <a:off x="6591635" y="525584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9" name="TextBox 11">
              <a:extLst>
                <a:ext uri="{FF2B5EF4-FFF2-40B4-BE49-F238E27FC236}">
                  <a16:creationId xmlns:a16="http://schemas.microsoft.com/office/drawing/2014/main" id="{2D1EE002-2496-466D-80D5-B45B61E635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44165" y="5725233"/>
              <a:ext cx="154890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dirty="0" err="1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EventBridge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2A296404-5392-4249-8BC8-2DC890A76178}"/>
              </a:ext>
            </a:extLst>
          </p:cNvPr>
          <p:cNvGrpSpPr/>
          <p:nvPr/>
        </p:nvGrpSpPr>
        <p:grpSpPr>
          <a:xfrm>
            <a:off x="12852069" y="6135624"/>
            <a:ext cx="2174160" cy="1073420"/>
            <a:chOff x="4341273" y="5183617"/>
            <a:chExt cx="1449440" cy="715613"/>
          </a:xfrm>
        </p:grpSpPr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86DE9051-4FE3-4A07-B5C5-05F3F8ADD247}"/>
                </a:ext>
              </a:extLst>
            </p:cNvPr>
            <p:cNvSpPr txBox="1"/>
            <p:nvPr/>
          </p:nvSpPr>
          <p:spPr>
            <a:xfrm>
              <a:off x="4341273" y="5653009"/>
              <a:ext cx="14494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Amazon </a:t>
              </a:r>
              <a:r>
                <a:rPr lang="en-US" dirty="0">
                  <a:latin typeface="+mj-lt"/>
                </a:rPr>
                <a:t>Macie</a:t>
              </a:r>
            </a:p>
          </p:txBody>
        </p:sp>
        <p:pic>
          <p:nvPicPr>
            <p:cNvPr id="162" name="Graphic 6">
              <a:extLst>
                <a:ext uri="{FF2B5EF4-FFF2-40B4-BE49-F238E27FC236}">
                  <a16:creationId xmlns:a16="http://schemas.microsoft.com/office/drawing/2014/main" id="{85FE6050-DAA9-4A42-B15F-3102DDAE81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96DAC541-7B7A-43D3-8B79-37D633B846F1}">
                  <asvg:svgBlip xmlns:asvg="http://schemas.microsoft.com/office/drawing/2016/SVG/main" r:embed="rId42"/>
                </a:ext>
              </a:extLst>
            </a:blip>
            <a:srcRect/>
            <a:stretch/>
          </p:blipFill>
          <p:spPr bwMode="auto">
            <a:xfrm>
              <a:off x="4835701" y="518361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77BE96A2-A279-4BCC-8274-780B8A3BA816}"/>
              </a:ext>
            </a:extLst>
          </p:cNvPr>
          <p:cNvGrpSpPr/>
          <p:nvPr/>
        </p:nvGrpSpPr>
        <p:grpSpPr>
          <a:xfrm>
            <a:off x="3856911" y="7398426"/>
            <a:ext cx="1783804" cy="1309455"/>
            <a:chOff x="4876600" y="3010366"/>
            <a:chExt cx="1189202" cy="872970"/>
          </a:xfrm>
        </p:grpSpPr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E99FD433-71B6-4A51-9345-43D7B830D4A6}"/>
                </a:ext>
              </a:extLst>
            </p:cNvPr>
            <p:cNvSpPr txBox="1"/>
            <p:nvPr/>
          </p:nvSpPr>
          <p:spPr>
            <a:xfrm>
              <a:off x="4876600" y="3452449"/>
              <a:ext cx="118920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Amazon Bedrock endpoint</a:t>
              </a:r>
              <a:endParaRPr lang="en-US" dirty="0">
                <a:latin typeface="+mj-lt"/>
              </a:endParaRPr>
            </a:p>
          </p:txBody>
        </p:sp>
        <p:pic>
          <p:nvPicPr>
            <p:cNvPr id="132" name="Graphic 29">
              <a:extLst>
                <a:ext uri="{FF2B5EF4-FFF2-40B4-BE49-F238E27FC236}">
                  <a16:creationId xmlns:a16="http://schemas.microsoft.com/office/drawing/2014/main" id="{B98181AC-3C6E-456F-9B55-D48694E42D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16AEF2B9-3A71-400F-B09D-3E00E18E6D49}"/>
              </a:ext>
            </a:extLst>
          </p:cNvPr>
          <p:cNvGrpSpPr/>
          <p:nvPr/>
        </p:nvGrpSpPr>
        <p:grpSpPr>
          <a:xfrm>
            <a:off x="5624238" y="7398426"/>
            <a:ext cx="2185200" cy="1309455"/>
            <a:chOff x="4708028" y="3010366"/>
            <a:chExt cx="1456800" cy="872970"/>
          </a:xfrm>
        </p:grpSpPr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8F1210F0-25EF-41BD-B438-A1778D1B7321}"/>
                </a:ext>
              </a:extLst>
            </p:cNvPr>
            <p:cNvSpPr txBox="1"/>
            <p:nvPr/>
          </p:nvSpPr>
          <p:spPr>
            <a:xfrm>
              <a:off x="4708028" y="3452449"/>
              <a:ext cx="145680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Amazon OpenSearch </a:t>
              </a:r>
              <a:endParaRPr lang="en-US" dirty="0">
                <a:latin typeface="+mj-lt"/>
              </a:endParaRPr>
            </a:p>
            <a:p>
              <a:pPr algn="ctr"/>
              <a:r>
                <a:rPr lang="en-US">
                  <a:latin typeface="+mj-lt"/>
                </a:rPr>
                <a:t>Service endpoint</a:t>
              </a:r>
              <a:endParaRPr lang="en-US" dirty="0">
                <a:latin typeface="+mj-lt"/>
              </a:endParaRPr>
            </a:p>
          </p:txBody>
        </p:sp>
        <p:pic>
          <p:nvPicPr>
            <p:cNvPr id="165" name="Graphic 29">
              <a:extLst>
                <a:ext uri="{FF2B5EF4-FFF2-40B4-BE49-F238E27FC236}">
                  <a16:creationId xmlns:a16="http://schemas.microsoft.com/office/drawing/2014/main" id="{88DF1F45-0FC8-4BF8-B862-05B8943CD3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98597A41-EC3E-458B-8EA1-C69422B5CFE9}"/>
              </a:ext>
            </a:extLst>
          </p:cNvPr>
          <p:cNvGrpSpPr/>
          <p:nvPr/>
        </p:nvGrpSpPr>
        <p:grpSpPr>
          <a:xfrm>
            <a:off x="2294032" y="7398426"/>
            <a:ext cx="1551647" cy="1309455"/>
            <a:chOff x="4931194" y="3010366"/>
            <a:chExt cx="1034431" cy="872970"/>
          </a:xfrm>
        </p:grpSpPr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9F5E54E0-30B3-467D-BFB9-CA4DBD551901}"/>
                </a:ext>
              </a:extLst>
            </p:cNvPr>
            <p:cNvSpPr txBox="1"/>
            <p:nvPr/>
          </p:nvSpPr>
          <p:spPr>
            <a:xfrm>
              <a:off x="4931194" y="3452449"/>
              <a:ext cx="103443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Amazon S3 </a:t>
              </a:r>
            </a:p>
            <a:p>
              <a:pPr algn="ctr"/>
              <a:r>
                <a:rPr lang="en-US" dirty="0">
                  <a:latin typeface="+mj-lt"/>
                </a:rPr>
                <a:t>endpoint</a:t>
              </a:r>
            </a:p>
          </p:txBody>
        </p:sp>
        <p:pic>
          <p:nvPicPr>
            <p:cNvPr id="168" name="Graphic 29">
              <a:extLst>
                <a:ext uri="{FF2B5EF4-FFF2-40B4-BE49-F238E27FC236}">
                  <a16:creationId xmlns:a16="http://schemas.microsoft.com/office/drawing/2014/main" id="{AF38A14C-1026-4EBA-908B-B70116BAED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7880357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91AC3BD-5400-604C-FB4D-8BCAA7E6C240}"/>
              </a:ext>
            </a:extLst>
          </p:cNvPr>
          <p:cNvSpPr txBox="1"/>
          <p:nvPr/>
        </p:nvSpPr>
        <p:spPr>
          <a:xfrm>
            <a:off x="11056563" y="794999"/>
            <a:ext cx="45031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generative AI, model customization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B18F433F-1EDA-4CB2-9BA9-A7668690B3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440213" y="14849708"/>
            <a:ext cx="878087" cy="522105"/>
          </a:xfrm>
          <a:prstGeom prst="rect">
            <a:avLst/>
          </a:prstGeom>
        </p:spPr>
      </p:pic>
      <p:sp>
        <p:nvSpPr>
          <p:cNvPr id="92" name="AWS copyright text">
            <a:extLst>
              <a:ext uri="{FF2B5EF4-FFF2-40B4-BE49-F238E27FC236}">
                <a16:creationId xmlns:a16="http://schemas.microsoft.com/office/drawing/2014/main" id="{388EF43F-7BAB-4C9F-ADEA-A6D2746A3A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8139" y="14995345"/>
            <a:ext cx="6054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50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769EA27-FAFC-4646-A714-B906AC1E0A1E}"/>
              </a:ext>
            </a:extLst>
          </p:cNvPr>
          <p:cNvSpPr/>
          <p:nvPr/>
        </p:nvSpPr>
        <p:spPr>
          <a:xfrm>
            <a:off x="1616757" y="3730706"/>
            <a:ext cx="13225686" cy="9889155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A40971E-F9F6-D24B-8BAD-E38017EFD55E}"/>
              </a:ext>
            </a:extLst>
          </p:cNvPr>
          <p:cNvGrpSpPr/>
          <p:nvPr/>
        </p:nvGrpSpPr>
        <p:grpSpPr>
          <a:xfrm>
            <a:off x="3262086" y="4057914"/>
            <a:ext cx="1701156" cy="877929"/>
            <a:chOff x="2248016" y="1915634"/>
            <a:chExt cx="1134104" cy="585286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6E696BA-B229-AE44-9028-DAB403BC6939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50" dirty="0"/>
                <a:t>Permissions</a:t>
              </a:r>
            </a:p>
          </p:txBody>
        </p:sp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1815DBF5-7AFE-C84F-A921-419BE589E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51DB576-8A27-3C47-BBF7-CE3D34649107}"/>
              </a:ext>
            </a:extLst>
          </p:cNvPr>
          <p:cNvGrpSpPr/>
          <p:nvPr/>
        </p:nvGrpSpPr>
        <p:grpSpPr>
          <a:xfrm>
            <a:off x="4512723" y="3923979"/>
            <a:ext cx="966621" cy="807749"/>
            <a:chOff x="10297579" y="5276566"/>
            <a:chExt cx="644414" cy="53849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7ADAD1F-6EAE-AF48-A817-46CD0D90ACCC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50" dirty="0"/>
                <a:t>Roles</a:t>
              </a:r>
            </a:p>
          </p:txBody>
        </p:sp>
        <p:pic>
          <p:nvPicPr>
            <p:cNvPr id="44" name="Graphic 43">
              <a:extLst>
                <a:ext uri="{FF2B5EF4-FFF2-40B4-BE49-F238E27FC236}">
                  <a16:creationId xmlns:a16="http://schemas.microsoft.com/office/drawing/2014/main" id="{3C27B4E1-6013-AB4D-83B8-88FAC1888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E4F9407-4E3C-0049-9CA7-38F8786C200E}"/>
              </a:ext>
            </a:extLst>
          </p:cNvPr>
          <p:cNvCxnSpPr/>
          <p:nvPr/>
        </p:nvCxnSpPr>
        <p:spPr>
          <a:xfrm>
            <a:off x="5428676" y="3927614"/>
            <a:ext cx="0" cy="12812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B6D96D6-97A9-D445-A768-BCCFF253FA78}"/>
              </a:ext>
            </a:extLst>
          </p:cNvPr>
          <p:cNvCxnSpPr/>
          <p:nvPr/>
        </p:nvCxnSpPr>
        <p:spPr>
          <a:xfrm>
            <a:off x="3540486" y="3927614"/>
            <a:ext cx="0" cy="12812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FB327D65-91F8-4042-92E1-FB69F35256A3}"/>
              </a:ext>
            </a:extLst>
          </p:cNvPr>
          <p:cNvGrpSpPr/>
          <p:nvPr/>
        </p:nvGrpSpPr>
        <p:grpSpPr>
          <a:xfrm>
            <a:off x="1589627" y="4032831"/>
            <a:ext cx="2047442" cy="1401950"/>
            <a:chOff x="1523478" y="1290107"/>
            <a:chExt cx="1364961" cy="934633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E1F8BE0B-8514-42B7-B155-8A6CC1953E21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>
                  <a:latin typeface="+mj-lt"/>
                </a:rPr>
                <a:t>Generative AI</a:t>
              </a:r>
              <a:endParaRPr lang="en-US" sz="2100" dirty="0">
                <a:latin typeface="+mj-lt"/>
              </a:endParaRPr>
            </a:p>
            <a:p>
              <a:pPr algn="ctr"/>
              <a:r>
                <a:rPr lang="en-US" sz="2100" dirty="0">
                  <a:latin typeface="+mj-lt"/>
                </a:rPr>
                <a:t>account</a:t>
              </a:r>
            </a:p>
          </p:txBody>
        </p:sp>
        <p:pic>
          <p:nvPicPr>
            <p:cNvPr id="123" name="Graphic 7">
              <a:extLst>
                <a:ext uri="{FF2B5EF4-FFF2-40B4-BE49-F238E27FC236}">
                  <a16:creationId xmlns:a16="http://schemas.microsoft.com/office/drawing/2014/main" id="{AE75ED60-B8FA-476D-A981-40A01088A0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74F57C1-1411-BA64-074A-C32DA222A882}"/>
              </a:ext>
            </a:extLst>
          </p:cNvPr>
          <p:cNvCxnSpPr>
            <a:cxnSpLocks/>
          </p:cNvCxnSpPr>
          <p:nvPr/>
        </p:nvCxnSpPr>
        <p:spPr>
          <a:xfrm>
            <a:off x="10544403" y="4127150"/>
            <a:ext cx="0" cy="8915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34772FA-33E3-9319-792E-BDFE21673742}"/>
              </a:ext>
            </a:extLst>
          </p:cNvPr>
          <p:cNvSpPr/>
          <p:nvPr/>
        </p:nvSpPr>
        <p:spPr>
          <a:xfrm>
            <a:off x="1953060" y="6094114"/>
            <a:ext cx="5812386" cy="2559716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4380" tIns="137160"/>
          <a:lstStyle/>
          <a:p>
            <a:pPr>
              <a:defRPr/>
            </a:pPr>
            <a:r>
              <a:rPr lang="en-US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86DD119-0CBF-EA7E-7976-D9A1D48BAE04}"/>
              </a:ext>
            </a:extLst>
          </p:cNvPr>
          <p:cNvGrpSpPr/>
          <p:nvPr/>
        </p:nvGrpSpPr>
        <p:grpSpPr>
          <a:xfrm>
            <a:off x="3648194" y="8311922"/>
            <a:ext cx="2077228" cy="1309455"/>
            <a:chOff x="4790073" y="3010366"/>
            <a:chExt cx="1384818" cy="87297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1F19D1-043C-9E3E-9F67-EDE39E02BFCC}"/>
                </a:ext>
              </a:extLst>
            </p:cNvPr>
            <p:cNvSpPr txBox="1"/>
            <p:nvPr/>
          </p:nvSpPr>
          <p:spPr>
            <a:xfrm>
              <a:off x="4790073" y="3452449"/>
              <a:ext cx="1384818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Amazon Bedrock </a:t>
              </a:r>
              <a:endParaRPr lang="en-US" dirty="0">
                <a:latin typeface="+mj-lt"/>
              </a:endParaRPr>
            </a:p>
            <a:p>
              <a:pPr algn="ctr"/>
              <a:r>
                <a:rPr lang="en-US" dirty="0">
                  <a:latin typeface="+mj-lt"/>
                </a:rPr>
                <a:t>endpoint</a:t>
              </a:r>
            </a:p>
          </p:txBody>
        </p:sp>
        <p:pic>
          <p:nvPicPr>
            <p:cNvPr id="14" name="Graphic 29">
              <a:extLst>
                <a:ext uri="{FF2B5EF4-FFF2-40B4-BE49-F238E27FC236}">
                  <a16:creationId xmlns:a16="http://schemas.microsoft.com/office/drawing/2014/main" id="{190A06D2-D7BB-FA04-0C77-9C8A7269F8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pic>
        <p:nvPicPr>
          <p:cNvPr id="17" name="Graphic 16">
            <a:extLst>
              <a:ext uri="{FF2B5EF4-FFF2-40B4-BE49-F238E27FC236}">
                <a16:creationId xmlns:a16="http://schemas.microsoft.com/office/drawing/2014/main" id="{8901AEFC-F59B-3367-49A9-59E727D378C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1956114" y="6098547"/>
            <a:ext cx="571500" cy="571500"/>
          </a:xfrm>
          <a:prstGeom prst="rect">
            <a:avLst/>
          </a:prstGeom>
        </p:spPr>
      </p:pic>
      <p:grpSp>
        <p:nvGrpSpPr>
          <p:cNvPr id="71" name="Group 70">
            <a:extLst>
              <a:ext uri="{FF2B5EF4-FFF2-40B4-BE49-F238E27FC236}">
                <a16:creationId xmlns:a16="http://schemas.microsoft.com/office/drawing/2014/main" id="{8208B408-9B9B-0E1F-2253-8BEAE639AB76}"/>
              </a:ext>
            </a:extLst>
          </p:cNvPr>
          <p:cNvGrpSpPr/>
          <p:nvPr/>
        </p:nvGrpSpPr>
        <p:grpSpPr>
          <a:xfrm>
            <a:off x="5723558" y="8311922"/>
            <a:ext cx="1551647" cy="1309455"/>
            <a:chOff x="4931194" y="3010366"/>
            <a:chExt cx="1034431" cy="872970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C965C7C9-907E-DAC7-4880-4047AC666082}"/>
                </a:ext>
              </a:extLst>
            </p:cNvPr>
            <p:cNvSpPr txBox="1"/>
            <p:nvPr/>
          </p:nvSpPr>
          <p:spPr>
            <a:xfrm>
              <a:off x="4931194" y="3452449"/>
              <a:ext cx="1034431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Amazon S3 </a:t>
              </a:r>
            </a:p>
            <a:p>
              <a:pPr algn="ctr"/>
              <a:r>
                <a:rPr lang="en-US" dirty="0">
                  <a:latin typeface="+mj-lt"/>
                </a:rPr>
                <a:t>endpoint</a:t>
              </a:r>
            </a:p>
          </p:txBody>
        </p:sp>
        <p:pic>
          <p:nvPicPr>
            <p:cNvPr id="73" name="Graphic 29">
              <a:extLst>
                <a:ext uri="{FF2B5EF4-FFF2-40B4-BE49-F238E27FC236}">
                  <a16:creationId xmlns:a16="http://schemas.microsoft.com/office/drawing/2014/main" id="{6659B81E-E79E-36A8-D773-6BB4A433BC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396AD82-3376-BE8E-8AB9-387DBEC7BD8C}"/>
              </a:ext>
            </a:extLst>
          </p:cNvPr>
          <p:cNvGrpSpPr/>
          <p:nvPr/>
        </p:nvGrpSpPr>
        <p:grpSpPr>
          <a:xfrm>
            <a:off x="16849815" y="20798700"/>
            <a:ext cx="2268539" cy="1336871"/>
            <a:chOff x="3617958" y="7419984"/>
            <a:chExt cx="1512359" cy="891247"/>
          </a:xfrm>
        </p:grpSpPr>
        <p:pic>
          <p:nvPicPr>
            <p:cNvPr id="52" name="Graphic 17" descr="Amazon Comprehend service icon.">
              <a:extLst>
                <a:ext uri="{FF2B5EF4-FFF2-40B4-BE49-F238E27FC236}">
                  <a16:creationId xmlns:a16="http://schemas.microsoft.com/office/drawing/2014/main" id="{34F54A62-9CF7-2ED9-92D8-CE385AE9A9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 bwMode="auto">
            <a:xfrm>
              <a:off x="4161071" y="7419984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" name="TextBox 9">
              <a:extLst>
                <a:ext uri="{FF2B5EF4-FFF2-40B4-BE49-F238E27FC236}">
                  <a16:creationId xmlns:a16="http://schemas.microsoft.com/office/drawing/2014/main" id="{6F0CEBD3-23A3-17CD-769D-38BE6624BB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7958" y="7880344"/>
              <a:ext cx="151235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Comprehend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D7873923-0D93-A11A-983A-5329B2DA8B47}"/>
              </a:ext>
            </a:extLst>
          </p:cNvPr>
          <p:cNvGrpSpPr/>
          <p:nvPr/>
        </p:nvGrpSpPr>
        <p:grpSpPr>
          <a:xfrm>
            <a:off x="2239901" y="10177445"/>
            <a:ext cx="5028210" cy="2664458"/>
            <a:chOff x="1493267" y="6482743"/>
            <a:chExt cx="3352140" cy="1776305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02DA42AE-B885-87A5-61DF-EE83F69A2089}"/>
                </a:ext>
              </a:extLst>
            </p:cNvPr>
            <p:cNvGrpSpPr/>
            <p:nvPr/>
          </p:nvGrpSpPr>
          <p:grpSpPr>
            <a:xfrm>
              <a:off x="2669521" y="7054517"/>
              <a:ext cx="1123121" cy="893288"/>
              <a:chOff x="2170712" y="6708490"/>
              <a:chExt cx="1123121" cy="893288"/>
            </a:xfrm>
          </p:grpSpPr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F17DDFD1-051C-3ED7-30D8-E676FC897DD4}"/>
                  </a:ext>
                </a:extLst>
              </p:cNvPr>
              <p:cNvSpPr txBox="1"/>
              <p:nvPr/>
            </p:nvSpPr>
            <p:spPr>
              <a:xfrm>
                <a:off x="2170712" y="7170891"/>
                <a:ext cx="112312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+mj-lt"/>
                  </a:rPr>
                  <a:t>Model</a:t>
                </a:r>
              </a:p>
              <a:p>
                <a:pPr algn="ctr"/>
                <a:r>
                  <a:rPr lang="en-US">
                    <a:latin typeface="+mj-lt"/>
                  </a:rPr>
                  <a:t>evaluation</a:t>
                </a:r>
                <a:endParaRPr lang="en-US" dirty="0">
                  <a:latin typeface="+mj-lt"/>
                </a:endParaRPr>
              </a:p>
            </p:txBody>
          </p:sp>
          <p:pic>
            <p:nvPicPr>
              <p:cNvPr id="81" name="Graphic 80">
                <a:extLst>
                  <a:ext uri="{FF2B5EF4-FFF2-40B4-BE49-F238E27FC236}">
                    <a16:creationId xmlns:a16="http://schemas.microsoft.com/office/drawing/2014/main" id="{B1A60802-6CC9-EF09-C9B8-3B4E88F65A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p:blipFill>
            <p:spPr>
              <a:xfrm>
                <a:off x="2511699" y="6708490"/>
                <a:ext cx="457200" cy="457200"/>
              </a:xfrm>
              <a:prstGeom prst="rect">
                <a:avLst/>
              </a:prstGeom>
            </p:spPr>
          </p:pic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61EE0B57-F324-A886-78EA-FCB962CCFFD1}"/>
                </a:ext>
              </a:extLst>
            </p:cNvPr>
            <p:cNvGrpSpPr/>
            <p:nvPr/>
          </p:nvGrpSpPr>
          <p:grpSpPr>
            <a:xfrm>
              <a:off x="3722286" y="7054517"/>
              <a:ext cx="1123121" cy="893288"/>
              <a:chOff x="2170712" y="6717014"/>
              <a:chExt cx="1123121" cy="893288"/>
            </a:xfrm>
          </p:grpSpPr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D509A854-36D8-7814-BC85-DDF15587C266}"/>
                  </a:ext>
                </a:extLst>
              </p:cNvPr>
              <p:cNvSpPr txBox="1"/>
              <p:nvPr/>
            </p:nvSpPr>
            <p:spPr>
              <a:xfrm>
                <a:off x="2170712" y="7179415"/>
                <a:ext cx="112312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+mj-lt"/>
                  </a:rPr>
                  <a:t>Training</a:t>
                </a:r>
              </a:p>
              <a:p>
                <a:pPr algn="ctr"/>
                <a:r>
                  <a:rPr lang="en-US" dirty="0">
                    <a:latin typeface="+mj-lt"/>
                  </a:rPr>
                  <a:t>d</a:t>
                </a:r>
                <a:r>
                  <a:rPr lang="en-US">
                    <a:latin typeface="+mj-lt"/>
                  </a:rPr>
                  <a:t>ata</a:t>
                </a:r>
                <a:endParaRPr lang="en-US" dirty="0">
                  <a:latin typeface="+mj-lt"/>
                </a:endParaRPr>
              </a:p>
            </p:txBody>
          </p:sp>
          <p:pic>
            <p:nvPicPr>
              <p:cNvPr id="79" name="Graphic 78">
                <a:extLst>
                  <a:ext uri="{FF2B5EF4-FFF2-40B4-BE49-F238E27FC236}">
                    <a16:creationId xmlns:a16="http://schemas.microsoft.com/office/drawing/2014/main" id="{7EA4E5FB-5CD6-38CE-70F2-B7C07521B4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p:blipFill>
            <p:spPr>
              <a:xfrm>
                <a:off x="2511699" y="6717014"/>
                <a:ext cx="457200" cy="457200"/>
              </a:xfrm>
              <a:prstGeom prst="rect">
                <a:avLst/>
              </a:prstGeom>
            </p:spPr>
          </p:pic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BEA1ED2C-F4A1-4769-BDC1-44C45FFC0193}"/>
                </a:ext>
              </a:extLst>
            </p:cNvPr>
            <p:cNvGrpSpPr/>
            <p:nvPr/>
          </p:nvGrpSpPr>
          <p:grpSpPr>
            <a:xfrm>
              <a:off x="1534922" y="7054517"/>
              <a:ext cx="1361235" cy="893292"/>
              <a:chOff x="5614018" y="2678166"/>
              <a:chExt cx="1361235" cy="893292"/>
            </a:xfrm>
          </p:grpSpPr>
          <p:pic>
            <p:nvPicPr>
              <p:cNvPr id="76" name="Graphic 75" descr="Amazon Bedrock service icon.">
                <a:extLst>
                  <a:ext uri="{FF2B5EF4-FFF2-40B4-BE49-F238E27FC236}">
                    <a16:creationId xmlns:a16="http://schemas.microsoft.com/office/drawing/2014/main" id="{7009E343-8855-E400-0F7F-6EB7D3348A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rcRect/>
              <a:stretch/>
            </p:blipFill>
            <p:spPr>
              <a:xfrm>
                <a:off x="6063121" y="2678166"/>
                <a:ext cx="457200" cy="457200"/>
              </a:xfrm>
              <a:prstGeom prst="rect">
                <a:avLst/>
              </a:prstGeom>
            </p:spPr>
          </p:pic>
          <p:sp>
            <p:nvSpPr>
              <p:cNvPr id="77" name="TextBox 12">
                <a:extLst>
                  <a:ext uri="{FF2B5EF4-FFF2-40B4-BE49-F238E27FC236}">
                    <a16:creationId xmlns:a16="http://schemas.microsoft.com/office/drawing/2014/main" id="{474CD689-2B89-A82A-23DD-0F974BE371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14018" y="3140571"/>
                <a:ext cx="1361235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Amazon Bedrock</a:t>
                </a:r>
                <a:endPara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endParaRPr>
              </a:p>
              <a:p>
                <a:pPr algn="ctr" eaLnBrk="1" hangingPunct="1"/>
                <a:r>
                  <a:rPr lang="en-US" altLang="en-US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f</a:t>
                </a:r>
                <a:r>
                  <a:rPr lang="en-US" altLang="en-US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ine-tuning</a:t>
                </a:r>
                <a:endPara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08F4EB36-1CD5-DD16-34D8-6F4E3F17F57D}"/>
                </a:ext>
              </a:extLst>
            </p:cNvPr>
            <p:cNvSpPr/>
            <p:nvPr/>
          </p:nvSpPr>
          <p:spPr>
            <a:xfrm>
              <a:off x="1493267" y="6482743"/>
              <a:ext cx="3350820" cy="177630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2F2F7774-34AB-F381-D57E-86FB2F4E4C06}"/>
                </a:ext>
              </a:extLst>
            </p:cNvPr>
            <p:cNvSpPr txBox="1"/>
            <p:nvPr/>
          </p:nvSpPr>
          <p:spPr>
            <a:xfrm>
              <a:off x="2213891" y="6591196"/>
              <a:ext cx="19869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/>
                <a:t>Model customization</a:t>
              </a:r>
              <a:endParaRPr lang="en-US" sz="21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57B581AF-8D86-490E-B99A-74EE1F1A627B}"/>
              </a:ext>
            </a:extLst>
          </p:cNvPr>
          <p:cNvGrpSpPr/>
          <p:nvPr/>
        </p:nvGrpSpPr>
        <p:grpSpPr>
          <a:xfrm>
            <a:off x="10961580" y="9977531"/>
            <a:ext cx="1792521" cy="1350468"/>
            <a:chOff x="6631266" y="5206711"/>
            <a:chExt cx="1195014" cy="900312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4ADC90D0-298F-4429-9808-E6B93D0B5058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IAM</a:t>
              </a:r>
            </a:p>
            <a:p>
              <a:pPr algn="ctr"/>
              <a:r>
                <a:rPr lang="en-US" dirty="0">
                  <a:latin typeface="+mj-lt"/>
                </a:rPr>
                <a:t>Access Analyzer</a:t>
              </a:r>
            </a:p>
          </p:txBody>
        </p:sp>
        <p:pic>
          <p:nvPicPr>
            <p:cNvPr id="88" name="Graphic 87">
              <a:extLst>
                <a:ext uri="{FF2B5EF4-FFF2-40B4-BE49-F238E27FC236}">
                  <a16:creationId xmlns:a16="http://schemas.microsoft.com/office/drawing/2014/main" id="{D3EE9F38-F49E-4BF4-8639-011071C1DF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DEE0ABDA-5220-49A3-97BF-412012205643}"/>
              </a:ext>
            </a:extLst>
          </p:cNvPr>
          <p:cNvGrpSpPr/>
          <p:nvPr/>
        </p:nvGrpSpPr>
        <p:grpSpPr>
          <a:xfrm>
            <a:off x="10996871" y="12035734"/>
            <a:ext cx="1721942" cy="1335080"/>
            <a:chOff x="7712648" y="5206711"/>
            <a:chExt cx="1147961" cy="890053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977028A2-C052-49E0-9889-B7865AABD4B5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20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70"/>
                </a:lnSpc>
              </a:pPr>
              <a:r>
                <a:rPr lang="en-US">
                  <a:latin typeface="+mj-lt"/>
                </a:rPr>
                <a:t>Organization trail</a:t>
              </a:r>
              <a:endParaRPr lang="en-US" dirty="0">
                <a:latin typeface="+mj-lt"/>
              </a:endParaRPr>
            </a:p>
          </p:txBody>
        </p:sp>
        <p:pic>
          <p:nvPicPr>
            <p:cNvPr id="94" name="Graphic 23">
              <a:extLst>
                <a:ext uri="{FF2B5EF4-FFF2-40B4-BE49-F238E27FC236}">
                  <a16:creationId xmlns:a16="http://schemas.microsoft.com/office/drawing/2014/main" id="{CA0FCEBD-3EA8-4A33-852F-E1B69F4385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6AC2DC52-0020-47E2-B444-7D2252B8C038}"/>
              </a:ext>
            </a:extLst>
          </p:cNvPr>
          <p:cNvGrpSpPr/>
          <p:nvPr/>
        </p:nvGrpSpPr>
        <p:grpSpPr>
          <a:xfrm>
            <a:off x="10734955" y="6138122"/>
            <a:ext cx="2259438" cy="1350468"/>
            <a:chOff x="3254487" y="5206711"/>
            <a:chExt cx="1506292" cy="900312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AEA7E4B5-4F92-418D-8109-7F7AA8C0CD2B}"/>
                </a:ext>
              </a:extLst>
            </p:cNvPr>
            <p:cNvSpPr txBox="1"/>
            <p:nvPr/>
          </p:nvSpPr>
          <p:spPr>
            <a:xfrm>
              <a:off x="3254487" y="5676136"/>
              <a:ext cx="150629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Amazon </a:t>
              </a:r>
            </a:p>
            <a:p>
              <a:pPr algn="ctr"/>
              <a:r>
                <a:rPr lang="en-US" dirty="0">
                  <a:latin typeface="+mj-lt"/>
                </a:rPr>
                <a:t>GuardDuty</a:t>
              </a:r>
            </a:p>
          </p:txBody>
        </p:sp>
        <p:pic>
          <p:nvPicPr>
            <p:cNvPr id="97" name="Graphic 96">
              <a:extLst>
                <a:ext uri="{FF2B5EF4-FFF2-40B4-BE49-F238E27FC236}">
                  <a16:creationId xmlns:a16="http://schemas.microsoft.com/office/drawing/2014/main" id="{6FAF3CDC-8CC8-435C-AF7C-8D814DB477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7B3035D2-B660-4AD7-8F0F-2C61373A38A3}"/>
              </a:ext>
            </a:extLst>
          </p:cNvPr>
          <p:cNvGrpSpPr/>
          <p:nvPr/>
        </p:nvGrpSpPr>
        <p:grpSpPr>
          <a:xfrm>
            <a:off x="11020122" y="8196326"/>
            <a:ext cx="1622760" cy="1073469"/>
            <a:chOff x="5587035" y="5206711"/>
            <a:chExt cx="1081840" cy="715646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71618F1C-14B4-4679-9468-9331A0D2F5B0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Config</a:t>
              </a:r>
            </a:p>
          </p:txBody>
        </p:sp>
        <p:pic>
          <p:nvPicPr>
            <p:cNvPr id="100" name="Graphic 8">
              <a:extLst>
                <a:ext uri="{FF2B5EF4-FFF2-40B4-BE49-F238E27FC236}">
                  <a16:creationId xmlns:a16="http://schemas.microsoft.com/office/drawing/2014/main" id="{20C3587A-0326-44C7-AC6E-C11DEA5193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24DF9179-189E-47FA-B78A-92AABCCA951D}"/>
              </a:ext>
            </a:extLst>
          </p:cNvPr>
          <p:cNvGrpSpPr/>
          <p:nvPr/>
        </p:nvGrpSpPr>
        <p:grpSpPr>
          <a:xfrm>
            <a:off x="11056563" y="4079918"/>
            <a:ext cx="1549878" cy="1350468"/>
            <a:chOff x="2404134" y="5206711"/>
            <a:chExt cx="1033252" cy="900312"/>
          </a:xfrm>
        </p:grpSpPr>
        <p:pic>
          <p:nvPicPr>
            <p:cNvPr id="102" name="Graphic 19">
              <a:extLst>
                <a:ext uri="{FF2B5EF4-FFF2-40B4-BE49-F238E27FC236}">
                  <a16:creationId xmlns:a16="http://schemas.microsoft.com/office/drawing/2014/main" id="{DEE5CE86-D179-49F0-9BCE-3F30C0100A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114E0ECE-E172-4D50-B792-06A3B6F042C7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Security Hub CSPM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9662F5D5-BC20-4149-A36C-F00CD2FDE74B}"/>
              </a:ext>
            </a:extLst>
          </p:cNvPr>
          <p:cNvGrpSpPr/>
          <p:nvPr/>
        </p:nvGrpSpPr>
        <p:grpSpPr>
          <a:xfrm>
            <a:off x="12490861" y="8193030"/>
            <a:ext cx="2323364" cy="1350413"/>
            <a:chOff x="6044165" y="5255846"/>
            <a:chExt cx="1548909" cy="900274"/>
          </a:xfrm>
        </p:grpSpPr>
        <p:pic>
          <p:nvPicPr>
            <p:cNvPr id="105" name="Graphic 19" descr="Amazon EventBridge service icon.">
              <a:extLst>
                <a:ext uri="{FF2B5EF4-FFF2-40B4-BE49-F238E27FC236}">
                  <a16:creationId xmlns:a16="http://schemas.microsoft.com/office/drawing/2014/main" id="{D659EE45-5A2F-446B-BB3C-D5E50B8182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rcRect/>
            <a:stretch/>
          </p:blipFill>
          <p:spPr bwMode="auto">
            <a:xfrm>
              <a:off x="6591635" y="525584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6" name="TextBox 11">
              <a:extLst>
                <a:ext uri="{FF2B5EF4-FFF2-40B4-BE49-F238E27FC236}">
                  <a16:creationId xmlns:a16="http://schemas.microsoft.com/office/drawing/2014/main" id="{0170172C-76C6-47FD-8AD2-BC6EF8B4AD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44165" y="5725233"/>
              <a:ext cx="154890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dirty="0" err="1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EventBridge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3EACD30-4732-4FAE-A2EC-53573AACF150}"/>
              </a:ext>
            </a:extLst>
          </p:cNvPr>
          <p:cNvGrpSpPr/>
          <p:nvPr/>
        </p:nvGrpSpPr>
        <p:grpSpPr>
          <a:xfrm>
            <a:off x="12565463" y="6135624"/>
            <a:ext cx="2174160" cy="1073420"/>
            <a:chOff x="4341273" y="5183617"/>
            <a:chExt cx="1449440" cy="715613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36D66028-F9AC-40E2-8DAE-7E216903718B}"/>
                </a:ext>
              </a:extLst>
            </p:cNvPr>
            <p:cNvSpPr txBox="1"/>
            <p:nvPr/>
          </p:nvSpPr>
          <p:spPr>
            <a:xfrm>
              <a:off x="4341273" y="5653009"/>
              <a:ext cx="14494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Amazon </a:t>
              </a:r>
              <a:r>
                <a:rPr lang="en-US" dirty="0">
                  <a:latin typeface="+mj-lt"/>
                </a:rPr>
                <a:t>Macie</a:t>
              </a:r>
            </a:p>
          </p:txBody>
        </p:sp>
        <p:pic>
          <p:nvPicPr>
            <p:cNvPr id="109" name="Graphic 6">
              <a:extLst>
                <a:ext uri="{FF2B5EF4-FFF2-40B4-BE49-F238E27FC236}">
                  <a16:creationId xmlns:a16="http://schemas.microsoft.com/office/drawing/2014/main" id="{983B4683-F674-4236-A00D-89F99DE392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rcRect/>
            <a:stretch/>
          </p:blipFill>
          <p:spPr bwMode="auto">
            <a:xfrm>
              <a:off x="4835701" y="518361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6125B664-AA5E-47E4-804A-25682988C91A}"/>
              </a:ext>
            </a:extLst>
          </p:cNvPr>
          <p:cNvGrpSpPr/>
          <p:nvPr/>
        </p:nvGrpSpPr>
        <p:grpSpPr>
          <a:xfrm>
            <a:off x="8430295" y="8923073"/>
            <a:ext cx="1767896" cy="1062732"/>
            <a:chOff x="6566337" y="2597256"/>
            <a:chExt cx="1178597" cy="708488"/>
          </a:xfrm>
        </p:grpSpPr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CB3EB036-C199-42B5-AD01-A2A4A1385305}"/>
                </a:ext>
              </a:extLst>
            </p:cNvPr>
            <p:cNvSpPr txBox="1"/>
            <p:nvPr/>
          </p:nvSpPr>
          <p:spPr>
            <a:xfrm>
              <a:off x="6566337" y="3059523"/>
              <a:ext cx="11785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KMS</a:t>
              </a:r>
            </a:p>
          </p:txBody>
        </p:sp>
        <p:pic>
          <p:nvPicPr>
            <p:cNvPr id="112" name="Graphic 7">
              <a:extLst>
                <a:ext uri="{FF2B5EF4-FFF2-40B4-BE49-F238E27FC236}">
                  <a16:creationId xmlns:a16="http://schemas.microsoft.com/office/drawing/2014/main" id="{9A270C90-08BC-42E1-9539-CD2204802C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rcRect/>
            <a:stretch/>
          </p:blipFill>
          <p:spPr bwMode="auto">
            <a:xfrm>
              <a:off x="6929695" y="259725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93C92FD-1F27-44EF-8429-7FF10DCBD21E}"/>
              </a:ext>
            </a:extLst>
          </p:cNvPr>
          <p:cNvGrpSpPr/>
          <p:nvPr/>
        </p:nvGrpSpPr>
        <p:grpSpPr>
          <a:xfrm>
            <a:off x="8471902" y="12073350"/>
            <a:ext cx="1684682" cy="1263590"/>
            <a:chOff x="2170712" y="6695124"/>
            <a:chExt cx="1123121" cy="842393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65089E8E-5ED0-46A6-8383-31F8F7711216}"/>
                </a:ext>
              </a:extLst>
            </p:cNvPr>
            <p:cNvSpPr txBox="1"/>
            <p:nvPr/>
          </p:nvSpPr>
          <p:spPr>
            <a:xfrm>
              <a:off x="2170712" y="7106630"/>
              <a:ext cx="11231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Prompt</a:t>
              </a:r>
            </a:p>
            <a:p>
              <a:pPr algn="ctr"/>
              <a:r>
                <a:rPr lang="en-US" dirty="0">
                  <a:latin typeface="+mj-lt"/>
                </a:rPr>
                <a:t>s</a:t>
              </a:r>
              <a:r>
                <a:rPr lang="en-US">
                  <a:latin typeface="+mj-lt"/>
                </a:rPr>
                <a:t>tore</a:t>
              </a:r>
              <a:endParaRPr lang="en-US" dirty="0">
                <a:latin typeface="+mj-lt"/>
              </a:endParaRPr>
            </a:p>
          </p:txBody>
        </p:sp>
        <p:pic>
          <p:nvPicPr>
            <p:cNvPr id="115" name="Graphic 114">
              <a:extLst>
                <a:ext uri="{FF2B5EF4-FFF2-40B4-BE49-F238E27FC236}">
                  <a16:creationId xmlns:a16="http://schemas.microsoft.com/office/drawing/2014/main" id="{474F3558-4CD6-4EE4-88B4-FD7D02D23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2511699" y="6695124"/>
              <a:ext cx="457200" cy="457200"/>
            </a:xfrm>
            <a:prstGeom prst="rect">
              <a:avLst/>
            </a:prstGeom>
          </p:spPr>
        </p:pic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31AF559-A607-433E-AA92-A6132E6CF49D}"/>
              </a:ext>
            </a:extLst>
          </p:cNvPr>
          <p:cNvGrpSpPr/>
          <p:nvPr/>
        </p:nvGrpSpPr>
        <p:grpSpPr>
          <a:xfrm>
            <a:off x="7604506" y="4083104"/>
            <a:ext cx="3419475" cy="1059905"/>
            <a:chOff x="5149990" y="2700056"/>
            <a:chExt cx="2279650" cy="706603"/>
          </a:xfrm>
        </p:grpSpPr>
        <p:pic>
          <p:nvPicPr>
            <p:cNvPr id="117" name="Graphic 116" descr="Amazon Bedrock service icon.">
              <a:extLst>
                <a:ext uri="{FF2B5EF4-FFF2-40B4-BE49-F238E27FC236}">
                  <a16:creationId xmlns:a16="http://schemas.microsoft.com/office/drawing/2014/main" id="{A8D7A39B-C4C4-4D76-BFF3-B50314CFA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>
            <a:xfrm>
              <a:off x="6063121" y="2700056"/>
              <a:ext cx="457200" cy="457200"/>
            </a:xfrm>
            <a:prstGeom prst="rect">
              <a:avLst/>
            </a:prstGeom>
          </p:spPr>
        </p:pic>
        <p:sp>
          <p:nvSpPr>
            <p:cNvPr id="118" name="TextBox 12">
              <a:extLst>
                <a:ext uri="{FF2B5EF4-FFF2-40B4-BE49-F238E27FC236}">
                  <a16:creationId xmlns:a16="http://schemas.microsoft.com/office/drawing/2014/main" id="{5DE50819-3A8A-4C61-AC49-FBBAD88AE1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9990" y="3160438"/>
              <a:ext cx="22796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Bedrock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3F7562B4-507A-4613-ADA4-8A3B41ED63C1}"/>
              </a:ext>
            </a:extLst>
          </p:cNvPr>
          <p:cNvGrpSpPr/>
          <p:nvPr/>
        </p:nvGrpSpPr>
        <p:grpSpPr>
          <a:xfrm>
            <a:off x="8471902" y="10404607"/>
            <a:ext cx="1684682" cy="1263590"/>
            <a:chOff x="2170712" y="6695124"/>
            <a:chExt cx="1123121" cy="842393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8B233C55-757A-4A52-A8EF-1B764877E43A}"/>
                </a:ext>
              </a:extLst>
            </p:cNvPr>
            <p:cNvSpPr txBox="1"/>
            <p:nvPr/>
          </p:nvSpPr>
          <p:spPr>
            <a:xfrm>
              <a:off x="2170712" y="7106630"/>
              <a:ext cx="11231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Model invocation </a:t>
              </a:r>
              <a:r>
                <a:rPr lang="en-US" dirty="0">
                  <a:latin typeface="+mj-lt"/>
                </a:rPr>
                <a:t>l</a:t>
              </a:r>
              <a:r>
                <a:rPr lang="en-US">
                  <a:latin typeface="+mj-lt"/>
                </a:rPr>
                <a:t>ogs</a:t>
              </a:r>
              <a:endParaRPr lang="en-US" dirty="0">
                <a:latin typeface="+mj-lt"/>
              </a:endParaRPr>
            </a:p>
          </p:txBody>
        </p:sp>
        <p:pic>
          <p:nvPicPr>
            <p:cNvPr id="124" name="Graphic 123">
              <a:extLst>
                <a:ext uri="{FF2B5EF4-FFF2-40B4-BE49-F238E27FC236}">
                  <a16:creationId xmlns:a16="http://schemas.microsoft.com/office/drawing/2014/main" id="{1A60BF76-2D70-4EC9-8C7B-4427142A463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2511699" y="6695124"/>
              <a:ext cx="457200" cy="457200"/>
            </a:xfrm>
            <a:prstGeom prst="rect">
              <a:avLst/>
            </a:prstGeom>
          </p:spPr>
        </p:pic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778A837C-15CC-4F97-8952-07DBF280984D}"/>
              </a:ext>
            </a:extLst>
          </p:cNvPr>
          <p:cNvGrpSpPr/>
          <p:nvPr/>
        </p:nvGrpSpPr>
        <p:grpSpPr>
          <a:xfrm>
            <a:off x="8179974" y="7181047"/>
            <a:ext cx="2268539" cy="1336871"/>
            <a:chOff x="3617958" y="7419984"/>
            <a:chExt cx="1512359" cy="891247"/>
          </a:xfrm>
        </p:grpSpPr>
        <p:pic>
          <p:nvPicPr>
            <p:cNvPr id="126" name="Graphic 17" descr="Amazon Comprehend service icon.">
              <a:extLst>
                <a:ext uri="{FF2B5EF4-FFF2-40B4-BE49-F238E27FC236}">
                  <a16:creationId xmlns:a16="http://schemas.microsoft.com/office/drawing/2014/main" id="{A70729DA-8C92-4BD7-825D-E92CF21267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 bwMode="auto">
            <a:xfrm>
              <a:off x="4161071" y="7419984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7" name="TextBox 9">
              <a:extLst>
                <a:ext uri="{FF2B5EF4-FFF2-40B4-BE49-F238E27FC236}">
                  <a16:creationId xmlns:a16="http://schemas.microsoft.com/office/drawing/2014/main" id="{60ACB8A7-D20B-402A-B712-BBB6C68603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7958" y="7880344"/>
              <a:ext cx="151235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Comprehend</a:t>
              </a: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ACE0DD9-23A1-455E-82B4-CE929B83BA73}"/>
              </a:ext>
            </a:extLst>
          </p:cNvPr>
          <p:cNvGrpSpPr/>
          <p:nvPr/>
        </p:nvGrpSpPr>
        <p:grpSpPr>
          <a:xfrm>
            <a:off x="7604506" y="5493576"/>
            <a:ext cx="3419475" cy="1350551"/>
            <a:chOff x="5149990" y="2700056"/>
            <a:chExt cx="2279650" cy="900367"/>
          </a:xfrm>
        </p:grpSpPr>
        <p:pic>
          <p:nvPicPr>
            <p:cNvPr id="129" name="Graphic 128" descr="Amazon Bedrock service icon.">
              <a:extLst>
                <a:ext uri="{FF2B5EF4-FFF2-40B4-BE49-F238E27FC236}">
                  <a16:creationId xmlns:a16="http://schemas.microsoft.com/office/drawing/2014/main" id="{A4855C41-9D39-4658-BD96-1B973EF5AC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>
            <a:xfrm>
              <a:off x="6063121" y="2700056"/>
              <a:ext cx="457200" cy="457200"/>
            </a:xfrm>
            <a:prstGeom prst="rect">
              <a:avLst/>
            </a:prstGeom>
          </p:spPr>
        </p:pic>
        <p:sp>
          <p:nvSpPr>
            <p:cNvPr id="130" name="TextBox 12">
              <a:extLst>
                <a:ext uri="{FF2B5EF4-FFF2-40B4-BE49-F238E27FC236}">
                  <a16:creationId xmlns:a16="http://schemas.microsoft.com/office/drawing/2014/main" id="{29A2C00E-3C03-4C66-B579-09C423F7BF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9990" y="3169536"/>
              <a:ext cx="227965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Guardrails for </a:t>
              </a:r>
            </a:p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Bedrock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1" name="TextBox 130">
            <a:extLst>
              <a:ext uri="{FF2B5EF4-FFF2-40B4-BE49-F238E27FC236}">
                <a16:creationId xmlns:a16="http://schemas.microsoft.com/office/drawing/2014/main" id="{48BACE68-2B94-47B9-92D5-9B0731925A27}"/>
              </a:ext>
            </a:extLst>
          </p:cNvPr>
          <p:cNvSpPr txBox="1"/>
          <p:nvPr/>
        </p:nvSpPr>
        <p:spPr>
          <a:xfrm>
            <a:off x="2452653" y="2817922"/>
            <a:ext cx="35444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OU </a:t>
            </a:r>
            <a:r>
              <a:rPr lang="en-US" sz="3000"/>
              <a:t>– Generative AI</a:t>
            </a:r>
            <a:endParaRPr lang="en-US" sz="3000" dirty="0"/>
          </a:p>
        </p:txBody>
      </p:sp>
      <p:pic>
        <p:nvPicPr>
          <p:cNvPr id="132" name="Graphic 17">
            <a:extLst>
              <a:ext uri="{FF2B5EF4-FFF2-40B4-BE49-F238E27FC236}">
                <a16:creationId xmlns:a16="http://schemas.microsoft.com/office/drawing/2014/main" id="{BADD74E2-B319-44F9-9CF3-876C811CDB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rcRect/>
          <a:stretch/>
        </p:blipFill>
        <p:spPr bwMode="auto">
          <a:xfrm>
            <a:off x="1633779" y="2706525"/>
            <a:ext cx="82296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66850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tangle 164">
            <a:extLst>
              <a:ext uri="{FF2B5EF4-FFF2-40B4-BE49-F238E27FC236}">
                <a16:creationId xmlns:a16="http://schemas.microsoft.com/office/drawing/2014/main" id="{617C93D4-2359-42FE-9153-E1F0BA5F5199}"/>
              </a:ext>
            </a:extLst>
          </p:cNvPr>
          <p:cNvSpPr/>
          <p:nvPr/>
        </p:nvSpPr>
        <p:spPr>
          <a:xfrm>
            <a:off x="387929" y="1615717"/>
            <a:ext cx="11556421" cy="13806253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005840-4A40-42EE-B2A0-49C603039BA3}"/>
              </a:ext>
            </a:extLst>
          </p:cNvPr>
          <p:cNvSpPr txBox="1"/>
          <p:nvPr/>
        </p:nvSpPr>
        <p:spPr>
          <a:xfrm>
            <a:off x="1150248" y="2026649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</a:t>
            </a:r>
            <a:r>
              <a:rPr lang="en-US" sz="2000"/>
              <a:t>– Generative AI</a:t>
            </a:r>
            <a:endParaRPr lang="en-US" sz="2000" dirty="0"/>
          </a:p>
        </p:txBody>
      </p:sp>
      <p:pic>
        <p:nvPicPr>
          <p:cNvPr id="65" name="Graphic 17">
            <a:extLst>
              <a:ext uri="{FF2B5EF4-FFF2-40B4-BE49-F238E27FC236}">
                <a16:creationId xmlns:a16="http://schemas.microsoft.com/office/drawing/2014/main" id="{473B69ED-5753-4F85-BC76-43D118003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 bwMode="auto">
          <a:xfrm>
            <a:off x="608617" y="1952384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6" name="TextBox 165">
            <a:extLst>
              <a:ext uri="{FF2B5EF4-FFF2-40B4-BE49-F238E27FC236}">
                <a16:creationId xmlns:a16="http://schemas.microsoft.com/office/drawing/2014/main" id="{5C2FAC7F-A1FF-46C0-B414-FAE423A11C83}"/>
              </a:ext>
            </a:extLst>
          </p:cNvPr>
          <p:cNvSpPr txBox="1"/>
          <p:nvPr/>
        </p:nvSpPr>
        <p:spPr>
          <a:xfrm>
            <a:off x="11106075" y="548890"/>
            <a:ext cx="45272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generative AI, workload integration</a:t>
            </a: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1D165F3A-A7D6-4E4B-8AFA-1216AB936CFF}"/>
              </a:ext>
            </a:extLst>
          </p:cNvPr>
          <p:cNvGrpSpPr/>
          <p:nvPr/>
        </p:nvGrpSpPr>
        <p:grpSpPr>
          <a:xfrm>
            <a:off x="553244" y="695460"/>
            <a:ext cx="2662767" cy="762000"/>
            <a:chOff x="553242" y="376803"/>
            <a:chExt cx="2662767" cy="762000"/>
          </a:xfrm>
        </p:grpSpPr>
        <p:pic>
          <p:nvPicPr>
            <p:cNvPr id="168" name="Graphic 6">
              <a:extLst>
                <a:ext uri="{FF2B5EF4-FFF2-40B4-BE49-F238E27FC236}">
                  <a16:creationId xmlns:a16="http://schemas.microsoft.com/office/drawing/2014/main" id="{D454E87F-FCA1-4AFD-86B1-E86D136C8A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 bwMode="auto">
            <a:xfrm>
              <a:off x="553242" y="376803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9" name="TextBox 9">
              <a:extLst>
                <a:ext uri="{FF2B5EF4-FFF2-40B4-BE49-F238E27FC236}">
                  <a16:creationId xmlns:a16="http://schemas.microsoft.com/office/drawing/2014/main" id="{C59B7E76-97D1-4DDF-AC8C-0CAA7415AB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2872" y="570128"/>
              <a:ext cx="22431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Organization</a:t>
              </a:r>
            </a:p>
          </p:txBody>
        </p:sp>
      </p:grpSp>
      <p:grpSp>
        <p:nvGrpSpPr>
          <p:cNvPr id="485" name="Group 484">
            <a:extLst>
              <a:ext uri="{FF2B5EF4-FFF2-40B4-BE49-F238E27FC236}">
                <a16:creationId xmlns:a16="http://schemas.microsoft.com/office/drawing/2014/main" id="{6E6EFDE7-7DD7-E0A3-2AB8-F51EEF091606}"/>
              </a:ext>
            </a:extLst>
          </p:cNvPr>
          <p:cNvGrpSpPr/>
          <p:nvPr/>
        </p:nvGrpSpPr>
        <p:grpSpPr>
          <a:xfrm>
            <a:off x="10206718" y="5300107"/>
            <a:ext cx="1449440" cy="931504"/>
            <a:chOff x="9196162" y="5940645"/>
            <a:chExt cx="1449440" cy="931504"/>
          </a:xfrm>
        </p:grpSpPr>
        <p:sp>
          <p:nvSpPr>
            <p:cNvPr id="486" name="TextBox 485">
              <a:extLst>
                <a:ext uri="{FF2B5EF4-FFF2-40B4-BE49-F238E27FC236}">
                  <a16:creationId xmlns:a16="http://schemas.microsoft.com/office/drawing/2014/main" id="{9BBBCA4A-E6E6-7C80-7E7B-BCAD8CA7D4FC}"/>
                </a:ext>
              </a:extLst>
            </p:cNvPr>
            <p:cNvSpPr txBox="1"/>
            <p:nvPr/>
          </p:nvSpPr>
          <p:spPr>
            <a:xfrm>
              <a:off x="9196162" y="6410484"/>
              <a:ext cx="14494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</a:p>
            <a:p>
              <a:pPr algn="ctr"/>
              <a:r>
                <a:rPr lang="en-US" sz="1200"/>
                <a:t>EventBridge</a:t>
              </a:r>
              <a:endParaRPr lang="en-US" sz="1200" dirty="0"/>
            </a:p>
          </p:txBody>
        </p:sp>
        <p:pic>
          <p:nvPicPr>
            <p:cNvPr id="487" name="Graphic 19">
              <a:extLst>
                <a:ext uri="{FF2B5EF4-FFF2-40B4-BE49-F238E27FC236}">
                  <a16:creationId xmlns:a16="http://schemas.microsoft.com/office/drawing/2014/main" id="{F7A6E77C-3BA1-9336-685E-B4E6CE90DF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9701636" y="594064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1" name="Rectangle 510">
            <a:extLst>
              <a:ext uri="{FF2B5EF4-FFF2-40B4-BE49-F238E27FC236}">
                <a16:creationId xmlns:a16="http://schemas.microsoft.com/office/drawing/2014/main" id="{A76FDD2D-312C-E8C7-7B9B-77F43C5CECB8}"/>
              </a:ext>
            </a:extLst>
          </p:cNvPr>
          <p:cNvSpPr/>
          <p:nvPr/>
        </p:nvSpPr>
        <p:spPr>
          <a:xfrm>
            <a:off x="850906" y="4399788"/>
            <a:ext cx="3532213" cy="2376968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20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314675DD-D3B7-81E9-B5F6-909E62F53EE7}"/>
              </a:ext>
            </a:extLst>
          </p:cNvPr>
          <p:cNvSpPr/>
          <p:nvPr/>
        </p:nvSpPr>
        <p:spPr>
          <a:xfrm>
            <a:off x="636266" y="2819079"/>
            <a:ext cx="11002665" cy="5320845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3571D34-FAD3-63D2-BF4D-112AE9271A0F}"/>
              </a:ext>
            </a:extLst>
          </p:cNvPr>
          <p:cNvSpPr txBox="1"/>
          <p:nvPr/>
        </p:nvSpPr>
        <p:spPr>
          <a:xfrm>
            <a:off x="2065034" y="7590836"/>
            <a:ext cx="1123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Static origins</a:t>
            </a:r>
            <a:endParaRPr lang="en-US" sz="1400" dirty="0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A753CD6-0BFD-8672-70A0-8EB45E431400}"/>
              </a:ext>
            </a:extLst>
          </p:cNvPr>
          <p:cNvGrpSpPr/>
          <p:nvPr/>
        </p:nvGrpSpPr>
        <p:grpSpPr>
          <a:xfrm>
            <a:off x="1723588" y="3037221"/>
            <a:ext cx="1134104" cy="616063"/>
            <a:chOff x="2248016" y="1915634"/>
            <a:chExt cx="1134104" cy="616063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8A5B023F-A592-2046-3E8B-87406316B160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98" name="Graphic 97">
              <a:extLst>
                <a:ext uri="{FF2B5EF4-FFF2-40B4-BE49-F238E27FC236}">
                  <a16:creationId xmlns:a16="http://schemas.microsoft.com/office/drawing/2014/main" id="{EED3C086-0692-7186-694D-A89DEBB01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8C1688DA-6531-9C76-3A5F-DB3DD7253DE2}"/>
              </a:ext>
            </a:extLst>
          </p:cNvPr>
          <p:cNvGrpSpPr/>
          <p:nvPr/>
        </p:nvGrpSpPr>
        <p:grpSpPr>
          <a:xfrm>
            <a:off x="2557346" y="2947928"/>
            <a:ext cx="644414" cy="569276"/>
            <a:chOff x="10297579" y="5276566"/>
            <a:chExt cx="644414" cy="569276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2E9C6452-EB78-440E-6B3D-64831737C12D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101" name="Graphic 100">
              <a:extLst>
                <a:ext uri="{FF2B5EF4-FFF2-40B4-BE49-F238E27FC236}">
                  <a16:creationId xmlns:a16="http://schemas.microsoft.com/office/drawing/2014/main" id="{961A040C-2881-18D0-45A7-1CC9FAB7139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C6117B41-88C3-2C3D-9554-23BE5E91C835}"/>
              </a:ext>
            </a:extLst>
          </p:cNvPr>
          <p:cNvCxnSpPr/>
          <p:nvPr/>
        </p:nvCxnSpPr>
        <p:spPr>
          <a:xfrm>
            <a:off x="3167981" y="2950352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8EEC9EDE-D4BA-B4D2-3515-A63B6F5DD616}"/>
              </a:ext>
            </a:extLst>
          </p:cNvPr>
          <p:cNvCxnSpPr/>
          <p:nvPr/>
        </p:nvCxnSpPr>
        <p:spPr>
          <a:xfrm>
            <a:off x="1909188" y="2950352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AFD9610A-8508-A736-7817-8613F658B0DD}"/>
              </a:ext>
            </a:extLst>
          </p:cNvPr>
          <p:cNvSpPr txBox="1"/>
          <p:nvPr/>
        </p:nvSpPr>
        <p:spPr>
          <a:xfrm>
            <a:off x="2679530" y="5526287"/>
            <a:ext cx="161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Application</a:t>
            </a:r>
          </a:p>
          <a:p>
            <a:pPr algn="ctr"/>
            <a:r>
              <a:rPr lang="en-US" sz="1400" dirty="0"/>
              <a:t>Load Balancer</a:t>
            </a:r>
          </a:p>
        </p:txBody>
      </p:sp>
      <p:pic>
        <p:nvPicPr>
          <p:cNvPr id="105" name="Graphic 104">
            <a:extLst>
              <a:ext uri="{FF2B5EF4-FFF2-40B4-BE49-F238E27FC236}">
                <a16:creationId xmlns:a16="http://schemas.microsoft.com/office/drawing/2014/main" id="{5062480D-272F-3AD1-9AD2-5A6AD8412A4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285860" y="5052454"/>
            <a:ext cx="469900" cy="469900"/>
          </a:xfrm>
          <a:prstGeom prst="rect">
            <a:avLst/>
          </a:prstGeom>
        </p:spPr>
      </p:pic>
      <p:pic>
        <p:nvPicPr>
          <p:cNvPr id="107" name="Graphic 106">
            <a:extLst>
              <a:ext uri="{FF2B5EF4-FFF2-40B4-BE49-F238E27FC236}">
                <a16:creationId xmlns:a16="http://schemas.microsoft.com/office/drawing/2014/main" id="{D7232DF5-F433-415E-32BA-2195EF7F687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850904" y="4399789"/>
            <a:ext cx="381000" cy="381000"/>
          </a:xfrm>
          <a:prstGeom prst="rect">
            <a:avLst/>
          </a:prstGeom>
        </p:spPr>
      </p:pic>
      <p:grpSp>
        <p:nvGrpSpPr>
          <p:cNvPr id="108" name="Group 107">
            <a:extLst>
              <a:ext uri="{FF2B5EF4-FFF2-40B4-BE49-F238E27FC236}">
                <a16:creationId xmlns:a16="http://schemas.microsoft.com/office/drawing/2014/main" id="{063BD2F0-E031-51DC-86C4-2E923E2B5C9B}"/>
              </a:ext>
            </a:extLst>
          </p:cNvPr>
          <p:cNvGrpSpPr/>
          <p:nvPr/>
        </p:nvGrpSpPr>
        <p:grpSpPr>
          <a:xfrm>
            <a:off x="608617" y="3020496"/>
            <a:ext cx="1364961" cy="965410"/>
            <a:chOff x="1523478" y="1290107"/>
            <a:chExt cx="1364961" cy="965410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DF8C0543-07E6-0314-E6AA-A092A2CF5CD6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110" name="Graphic 7">
              <a:extLst>
                <a:ext uri="{FF2B5EF4-FFF2-40B4-BE49-F238E27FC236}">
                  <a16:creationId xmlns:a16="http://schemas.microsoft.com/office/drawing/2014/main" id="{BA3A2142-0F58-05FB-90BA-3BB50CC8A3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1B67AEFC-B0D3-B7DB-8846-B0806E1658AA}"/>
              </a:ext>
            </a:extLst>
          </p:cNvPr>
          <p:cNvGrpSpPr/>
          <p:nvPr/>
        </p:nvGrpSpPr>
        <p:grpSpPr>
          <a:xfrm>
            <a:off x="10333931" y="3991964"/>
            <a:ext cx="1195014" cy="931090"/>
            <a:chOff x="6631266" y="5206711"/>
            <a:chExt cx="1195014" cy="931090"/>
          </a:xfrm>
        </p:grpSpPr>
        <p:sp>
          <p:nvSpPr>
            <p:cNvPr id="514" name="TextBox 513">
              <a:extLst>
                <a:ext uri="{FF2B5EF4-FFF2-40B4-BE49-F238E27FC236}">
                  <a16:creationId xmlns:a16="http://schemas.microsoft.com/office/drawing/2014/main" id="{EC2227F2-871D-8543-45DF-6C45C50778C6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515" name="Graphic 514">
              <a:extLst>
                <a:ext uri="{FF2B5EF4-FFF2-40B4-BE49-F238E27FC236}">
                  <a16:creationId xmlns:a16="http://schemas.microsoft.com/office/drawing/2014/main" id="{823D1413-3DEF-8FA8-8606-6EC7054644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516" name="Group 515">
            <a:extLst>
              <a:ext uri="{FF2B5EF4-FFF2-40B4-BE49-F238E27FC236}">
                <a16:creationId xmlns:a16="http://schemas.microsoft.com/office/drawing/2014/main" id="{06C683AF-BF9A-C92B-269D-C28C821A4544}"/>
              </a:ext>
            </a:extLst>
          </p:cNvPr>
          <p:cNvGrpSpPr/>
          <p:nvPr/>
        </p:nvGrpSpPr>
        <p:grpSpPr>
          <a:xfrm>
            <a:off x="10357460" y="6608663"/>
            <a:ext cx="1147961" cy="920831"/>
            <a:chOff x="7712648" y="5206711"/>
            <a:chExt cx="1147961" cy="920831"/>
          </a:xfrm>
        </p:grpSpPr>
        <p:sp>
          <p:nvSpPr>
            <p:cNvPr id="517" name="TextBox 516">
              <a:extLst>
                <a:ext uri="{FF2B5EF4-FFF2-40B4-BE49-F238E27FC236}">
                  <a16:creationId xmlns:a16="http://schemas.microsoft.com/office/drawing/2014/main" id="{94D9F016-4D2D-596D-A07A-110D8373E836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/>
                <a:t>Organization trail</a:t>
              </a:r>
              <a:endParaRPr lang="en-US" sz="1200" dirty="0"/>
            </a:p>
          </p:txBody>
        </p:sp>
        <p:pic>
          <p:nvPicPr>
            <p:cNvPr id="518" name="Graphic 23">
              <a:extLst>
                <a:ext uri="{FF2B5EF4-FFF2-40B4-BE49-F238E27FC236}">
                  <a16:creationId xmlns:a16="http://schemas.microsoft.com/office/drawing/2014/main" id="{664AFACC-F538-573E-373E-AAFFB417B0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9" name="Group 518">
            <a:extLst>
              <a:ext uri="{FF2B5EF4-FFF2-40B4-BE49-F238E27FC236}">
                <a16:creationId xmlns:a16="http://schemas.microsoft.com/office/drawing/2014/main" id="{9A0B4B97-C0AF-C026-B570-F6C3D5568C1A}"/>
              </a:ext>
            </a:extLst>
          </p:cNvPr>
          <p:cNvGrpSpPr/>
          <p:nvPr/>
        </p:nvGrpSpPr>
        <p:grpSpPr>
          <a:xfrm>
            <a:off x="8930188" y="4676515"/>
            <a:ext cx="1506292" cy="746424"/>
            <a:chOff x="3254487" y="5206711"/>
            <a:chExt cx="1506292" cy="746424"/>
          </a:xfrm>
        </p:grpSpPr>
        <p:sp>
          <p:nvSpPr>
            <p:cNvPr id="520" name="TextBox 519">
              <a:extLst>
                <a:ext uri="{FF2B5EF4-FFF2-40B4-BE49-F238E27FC236}">
                  <a16:creationId xmlns:a16="http://schemas.microsoft.com/office/drawing/2014/main" id="{9D071FF0-71EB-048C-0042-FAD238DB4797}"/>
                </a:ext>
              </a:extLst>
            </p:cNvPr>
            <p:cNvSpPr txBox="1"/>
            <p:nvPr/>
          </p:nvSpPr>
          <p:spPr>
            <a:xfrm>
              <a:off x="3254487" y="5676136"/>
              <a:ext cx="15062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GuardDuty</a:t>
              </a:r>
              <a:endParaRPr lang="en-US" sz="1200" dirty="0"/>
            </a:p>
          </p:txBody>
        </p:sp>
        <p:pic>
          <p:nvPicPr>
            <p:cNvPr id="521" name="Graphic 19">
              <a:extLst>
                <a:ext uri="{FF2B5EF4-FFF2-40B4-BE49-F238E27FC236}">
                  <a16:creationId xmlns:a16="http://schemas.microsoft.com/office/drawing/2014/main" id="{ABC001BD-7F17-1E3B-FF52-D93B20A0EC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23" name="Group 522">
            <a:extLst>
              <a:ext uri="{FF2B5EF4-FFF2-40B4-BE49-F238E27FC236}">
                <a16:creationId xmlns:a16="http://schemas.microsoft.com/office/drawing/2014/main" id="{6B3CF4CD-FF04-23CA-B184-093B4CE8B2CF}"/>
              </a:ext>
            </a:extLst>
          </p:cNvPr>
          <p:cNvGrpSpPr/>
          <p:nvPr/>
        </p:nvGrpSpPr>
        <p:grpSpPr>
          <a:xfrm>
            <a:off x="8958614" y="7101267"/>
            <a:ext cx="1449440" cy="746424"/>
            <a:chOff x="4341273" y="5206711"/>
            <a:chExt cx="1449440" cy="746424"/>
          </a:xfrm>
        </p:grpSpPr>
        <p:sp>
          <p:nvSpPr>
            <p:cNvPr id="524" name="TextBox 523">
              <a:extLst>
                <a:ext uri="{FF2B5EF4-FFF2-40B4-BE49-F238E27FC236}">
                  <a16:creationId xmlns:a16="http://schemas.microsoft.com/office/drawing/2014/main" id="{B1268E73-DB00-D8A1-BE30-36F901DDF744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526" name="Graphic 6">
              <a:extLst>
                <a:ext uri="{FF2B5EF4-FFF2-40B4-BE49-F238E27FC236}">
                  <a16:creationId xmlns:a16="http://schemas.microsoft.com/office/drawing/2014/main" id="{680113F5-0393-F22F-0131-B43BD2B0FF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A54EEB53-1303-BDAD-980C-1A19DEAFC79B}"/>
              </a:ext>
            </a:extLst>
          </p:cNvPr>
          <p:cNvGrpSpPr/>
          <p:nvPr/>
        </p:nvGrpSpPr>
        <p:grpSpPr>
          <a:xfrm>
            <a:off x="9142414" y="5888891"/>
            <a:ext cx="1081840" cy="746424"/>
            <a:chOff x="5587035" y="5206711"/>
            <a:chExt cx="1081840" cy="746424"/>
          </a:xfrm>
        </p:grpSpPr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FE65F066-2922-AF75-1E9E-FD790FA87125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136" name="Graphic 8">
              <a:extLst>
                <a:ext uri="{FF2B5EF4-FFF2-40B4-BE49-F238E27FC236}">
                  <a16:creationId xmlns:a16="http://schemas.microsoft.com/office/drawing/2014/main" id="{8E15F1AD-7E69-ACA7-F777-D803836B9C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8E68BF36-AC57-97D2-2FD8-2800FA6EF111}"/>
              </a:ext>
            </a:extLst>
          </p:cNvPr>
          <p:cNvGrpSpPr/>
          <p:nvPr/>
        </p:nvGrpSpPr>
        <p:grpSpPr>
          <a:xfrm>
            <a:off x="9166708" y="3279473"/>
            <a:ext cx="1033252" cy="931090"/>
            <a:chOff x="2404134" y="5206711"/>
            <a:chExt cx="1033252" cy="931090"/>
          </a:xfrm>
        </p:grpSpPr>
        <p:pic>
          <p:nvPicPr>
            <p:cNvPr id="138" name="Graphic 19">
              <a:extLst>
                <a:ext uri="{FF2B5EF4-FFF2-40B4-BE49-F238E27FC236}">
                  <a16:creationId xmlns:a16="http://schemas.microsoft.com/office/drawing/2014/main" id="{0AF2FD2C-40F7-CCF2-4DB3-FC5E469C93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4BBCAEAA-EA22-7E12-0CB4-442D0FF29CBB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Hub CSPM</a:t>
              </a: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00009DCB-E559-2BD8-A6DA-A2878BF77C29}"/>
              </a:ext>
            </a:extLst>
          </p:cNvPr>
          <p:cNvGrpSpPr/>
          <p:nvPr/>
        </p:nvGrpSpPr>
        <p:grpSpPr>
          <a:xfrm>
            <a:off x="972621" y="5006856"/>
            <a:ext cx="1765300" cy="1254825"/>
            <a:chOff x="1423757" y="4362480"/>
            <a:chExt cx="1765300" cy="1254825"/>
          </a:xfrm>
        </p:grpSpPr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A780B2B3-265F-B793-CADF-C7373E0C58C5}"/>
                </a:ext>
              </a:extLst>
            </p:cNvPr>
            <p:cNvSpPr txBox="1"/>
            <p:nvPr/>
          </p:nvSpPr>
          <p:spPr>
            <a:xfrm>
              <a:off x="1608785" y="5223444"/>
              <a:ext cx="15133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EC2 instances</a:t>
              </a:r>
              <a:endParaRPr lang="en-US" sz="1200" dirty="0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B18316D6-AE0C-CA0D-3475-E6422DD33973}"/>
                </a:ext>
              </a:extLst>
            </p:cNvPr>
            <p:cNvSpPr/>
            <p:nvPr/>
          </p:nvSpPr>
          <p:spPr>
            <a:xfrm>
              <a:off x="1423757" y="4362480"/>
              <a:ext cx="1765300" cy="1254825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>
                <a:defRPr/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161" name="Graphic 160">
              <a:extLst>
                <a:ext uri="{FF2B5EF4-FFF2-40B4-BE49-F238E27FC236}">
                  <a16:creationId xmlns:a16="http://schemas.microsoft.com/office/drawing/2014/main" id="{B4A62B21-DDED-4E78-3197-B0CA11F9FF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rcRect/>
            <a:stretch/>
          </p:blipFill>
          <p:spPr>
            <a:xfrm>
              <a:off x="1423757" y="4362481"/>
              <a:ext cx="381000" cy="381000"/>
            </a:xfrm>
            <a:prstGeom prst="rect">
              <a:avLst/>
            </a:prstGeom>
          </p:spPr>
        </p:pic>
        <p:pic>
          <p:nvPicPr>
            <p:cNvPr id="162" name="Graphic 161">
              <a:extLst>
                <a:ext uri="{FF2B5EF4-FFF2-40B4-BE49-F238E27FC236}">
                  <a16:creationId xmlns:a16="http://schemas.microsoft.com/office/drawing/2014/main" id="{391E43AB-24A5-F189-8FBC-79EA952A68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tretch>
              <a:fillRect/>
            </a:stretch>
          </p:blipFill>
          <p:spPr>
            <a:xfrm>
              <a:off x="2098822" y="4764085"/>
              <a:ext cx="457200" cy="457200"/>
            </a:xfrm>
            <a:prstGeom prst="rect">
              <a:avLst/>
            </a:prstGeom>
          </p:spPr>
        </p:pic>
      </p:grpSp>
      <p:pic>
        <p:nvPicPr>
          <p:cNvPr id="183" name="Graphic 182">
            <a:extLst>
              <a:ext uri="{FF2B5EF4-FFF2-40B4-BE49-F238E27FC236}">
                <a16:creationId xmlns:a16="http://schemas.microsoft.com/office/drawing/2014/main" id="{7EEB0419-72CC-3A4B-A15C-7B5836CB2249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2397992" y="7135477"/>
            <a:ext cx="457200" cy="457200"/>
          </a:xfrm>
          <a:prstGeom prst="rect">
            <a:avLst/>
          </a:prstGeom>
        </p:spPr>
      </p:pic>
      <p:sp>
        <p:nvSpPr>
          <p:cNvPr id="184" name="TextBox 183">
            <a:extLst>
              <a:ext uri="{FF2B5EF4-FFF2-40B4-BE49-F238E27FC236}">
                <a16:creationId xmlns:a16="http://schemas.microsoft.com/office/drawing/2014/main" id="{84ACD70A-FEB1-E942-0AD1-2D6E7C936CDB}"/>
              </a:ext>
            </a:extLst>
          </p:cNvPr>
          <p:cNvSpPr txBox="1"/>
          <p:nvPr/>
        </p:nvSpPr>
        <p:spPr>
          <a:xfrm>
            <a:off x="2138732" y="6385639"/>
            <a:ext cx="16108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Dynamic origins</a:t>
            </a:r>
            <a:endParaRPr lang="en-US" sz="1400" dirty="0"/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75A9CF27-60C2-B6E4-D898-86AF169D9E67}"/>
              </a:ext>
            </a:extLst>
          </p:cNvPr>
          <p:cNvSpPr/>
          <p:nvPr/>
        </p:nvSpPr>
        <p:spPr>
          <a:xfrm>
            <a:off x="659485" y="8489655"/>
            <a:ext cx="10979446" cy="6592770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26DCD818-E477-CE80-4C80-3AF7DB843382}"/>
              </a:ext>
            </a:extLst>
          </p:cNvPr>
          <p:cNvGrpSpPr/>
          <p:nvPr/>
        </p:nvGrpSpPr>
        <p:grpSpPr>
          <a:xfrm>
            <a:off x="1756371" y="8707794"/>
            <a:ext cx="1134104" cy="616063"/>
            <a:chOff x="2248016" y="1915634"/>
            <a:chExt cx="1134104" cy="616063"/>
          </a:xfrm>
        </p:grpSpPr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6AA732E4-350D-0CE1-A39D-98A9AF036CBC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+mj-lt"/>
                </a:rPr>
                <a:t>Permissions</a:t>
              </a:r>
            </a:p>
          </p:txBody>
        </p:sp>
        <p:pic>
          <p:nvPicPr>
            <p:cNvPr id="222" name="Graphic 221">
              <a:extLst>
                <a:ext uri="{FF2B5EF4-FFF2-40B4-BE49-F238E27FC236}">
                  <a16:creationId xmlns:a16="http://schemas.microsoft.com/office/drawing/2014/main" id="{B70DA380-C897-DB4C-0751-82DE1955947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AD08C748-AA59-4F1E-25B8-7CDCE7DB7BA4}"/>
              </a:ext>
            </a:extLst>
          </p:cNvPr>
          <p:cNvGrpSpPr/>
          <p:nvPr/>
        </p:nvGrpSpPr>
        <p:grpSpPr>
          <a:xfrm>
            <a:off x="2590129" y="8618503"/>
            <a:ext cx="644414" cy="569276"/>
            <a:chOff x="10297579" y="5276566"/>
            <a:chExt cx="644414" cy="569276"/>
          </a:xfrm>
        </p:grpSpPr>
        <p:sp>
          <p:nvSpPr>
            <p:cNvPr id="224" name="TextBox 223">
              <a:extLst>
                <a:ext uri="{FF2B5EF4-FFF2-40B4-BE49-F238E27FC236}">
                  <a16:creationId xmlns:a16="http://schemas.microsoft.com/office/drawing/2014/main" id="{359F15F5-25F6-2A56-5DED-5E8FA5071BF8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+mj-lt"/>
                </a:rPr>
                <a:t>Roles</a:t>
              </a:r>
            </a:p>
          </p:txBody>
        </p:sp>
        <p:pic>
          <p:nvPicPr>
            <p:cNvPr id="234" name="Graphic 233">
              <a:extLst>
                <a:ext uri="{FF2B5EF4-FFF2-40B4-BE49-F238E27FC236}">
                  <a16:creationId xmlns:a16="http://schemas.microsoft.com/office/drawing/2014/main" id="{A579FA81-C5FD-744C-2143-8AF21A2472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235" name="Straight Connector 234">
            <a:extLst>
              <a:ext uri="{FF2B5EF4-FFF2-40B4-BE49-F238E27FC236}">
                <a16:creationId xmlns:a16="http://schemas.microsoft.com/office/drawing/2014/main" id="{D187AE48-1826-8F9B-9263-7E69A2D11281}"/>
              </a:ext>
            </a:extLst>
          </p:cNvPr>
          <p:cNvCxnSpPr/>
          <p:nvPr/>
        </p:nvCxnSpPr>
        <p:spPr>
          <a:xfrm>
            <a:off x="3200764" y="8620927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>
            <a:extLst>
              <a:ext uri="{FF2B5EF4-FFF2-40B4-BE49-F238E27FC236}">
                <a16:creationId xmlns:a16="http://schemas.microsoft.com/office/drawing/2014/main" id="{D915ED64-CD99-2AB6-0899-A61D2071A655}"/>
              </a:ext>
            </a:extLst>
          </p:cNvPr>
          <p:cNvCxnSpPr/>
          <p:nvPr/>
        </p:nvCxnSpPr>
        <p:spPr>
          <a:xfrm>
            <a:off x="1941971" y="8620927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15B064E1-7639-FB41-B701-0D9068A7A997}"/>
              </a:ext>
            </a:extLst>
          </p:cNvPr>
          <p:cNvGrpSpPr/>
          <p:nvPr/>
        </p:nvGrpSpPr>
        <p:grpSpPr>
          <a:xfrm>
            <a:off x="641398" y="8691071"/>
            <a:ext cx="1364961" cy="965410"/>
            <a:chOff x="1523478" y="1290107"/>
            <a:chExt cx="1364961" cy="965410"/>
          </a:xfrm>
        </p:grpSpPr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9BC58E9A-A742-5C9A-3EFB-AC45BEFCD944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>
                  <a:latin typeface="+mj-lt"/>
                </a:rPr>
                <a:t>Generative AI</a:t>
              </a:r>
              <a:endParaRPr lang="en-US" sz="1400" dirty="0">
                <a:latin typeface="+mj-lt"/>
              </a:endParaRPr>
            </a:p>
            <a:p>
              <a:pPr algn="ctr"/>
              <a:r>
                <a:rPr lang="en-US" sz="1400" dirty="0">
                  <a:latin typeface="+mj-lt"/>
                </a:rPr>
                <a:t>account</a:t>
              </a:r>
            </a:p>
          </p:txBody>
        </p:sp>
        <p:pic>
          <p:nvPicPr>
            <p:cNvPr id="242" name="Graphic 7">
              <a:extLst>
                <a:ext uri="{FF2B5EF4-FFF2-40B4-BE49-F238E27FC236}">
                  <a16:creationId xmlns:a16="http://schemas.microsoft.com/office/drawing/2014/main" id="{03EF8FF0-E3CB-EC45-7C10-7FD6D8E678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FDE3298F-D291-72D6-B4C3-78893FC9F49A}"/>
              </a:ext>
            </a:extLst>
          </p:cNvPr>
          <p:cNvGrpSpPr/>
          <p:nvPr/>
        </p:nvGrpSpPr>
        <p:grpSpPr>
          <a:xfrm>
            <a:off x="9217550" y="12623357"/>
            <a:ext cx="1195014" cy="931090"/>
            <a:chOff x="6631266" y="5206711"/>
            <a:chExt cx="1195014" cy="931090"/>
          </a:xfrm>
        </p:grpSpPr>
        <p:sp>
          <p:nvSpPr>
            <p:cNvPr id="245" name="TextBox 244">
              <a:extLst>
                <a:ext uri="{FF2B5EF4-FFF2-40B4-BE49-F238E27FC236}">
                  <a16:creationId xmlns:a16="http://schemas.microsoft.com/office/drawing/2014/main" id="{682B07B9-CC8A-7A4E-21EF-56A97D12C7BF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+mj-lt"/>
                </a:rPr>
                <a:t>AWS IAM</a:t>
              </a:r>
            </a:p>
            <a:p>
              <a:pPr algn="ctr"/>
              <a:r>
                <a:rPr lang="en-US" sz="1200" dirty="0">
                  <a:latin typeface="+mj-lt"/>
                </a:rPr>
                <a:t>Access Analyzer</a:t>
              </a:r>
            </a:p>
          </p:txBody>
        </p:sp>
        <p:pic>
          <p:nvPicPr>
            <p:cNvPr id="246" name="Graphic 245">
              <a:extLst>
                <a:ext uri="{FF2B5EF4-FFF2-40B4-BE49-F238E27FC236}">
                  <a16:creationId xmlns:a16="http://schemas.microsoft.com/office/drawing/2014/main" id="{2682E6B2-E638-E1C7-BEEC-4B45B097A2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CC667CB5-DCF6-823C-908A-9C9D247B507B}"/>
              </a:ext>
            </a:extLst>
          </p:cNvPr>
          <p:cNvGrpSpPr/>
          <p:nvPr/>
        </p:nvGrpSpPr>
        <p:grpSpPr>
          <a:xfrm>
            <a:off x="9279177" y="13851458"/>
            <a:ext cx="1147961" cy="920831"/>
            <a:chOff x="7712648" y="5206711"/>
            <a:chExt cx="1147961" cy="920831"/>
          </a:xfrm>
        </p:grpSpPr>
        <p:sp>
          <p:nvSpPr>
            <p:cNvPr id="248" name="TextBox 247">
              <a:extLst>
                <a:ext uri="{FF2B5EF4-FFF2-40B4-BE49-F238E27FC236}">
                  <a16:creationId xmlns:a16="http://schemas.microsoft.com/office/drawing/2014/main" id="{9EEC5D45-F91E-1D3A-BD47-BD769EACF4BF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>
                  <a:latin typeface="+mj-lt"/>
                </a:rPr>
                <a:t>Organization trail</a:t>
              </a:r>
              <a:endParaRPr lang="en-US" sz="1200" dirty="0">
                <a:latin typeface="+mj-lt"/>
              </a:endParaRPr>
            </a:p>
          </p:txBody>
        </p:sp>
        <p:pic>
          <p:nvPicPr>
            <p:cNvPr id="249" name="Graphic 23">
              <a:extLst>
                <a:ext uri="{FF2B5EF4-FFF2-40B4-BE49-F238E27FC236}">
                  <a16:creationId xmlns:a16="http://schemas.microsoft.com/office/drawing/2014/main" id="{F2D36033-8B8C-D02C-B165-D72CE2C916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0983B281-9FC1-0C69-4D76-142FD9A752E7}"/>
              </a:ext>
            </a:extLst>
          </p:cNvPr>
          <p:cNvGrpSpPr/>
          <p:nvPr/>
        </p:nvGrpSpPr>
        <p:grpSpPr>
          <a:xfrm>
            <a:off x="9047417" y="10351817"/>
            <a:ext cx="1506292" cy="931090"/>
            <a:chOff x="3254487" y="5206711"/>
            <a:chExt cx="1506292" cy="931090"/>
          </a:xfrm>
        </p:grpSpPr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48065E8A-F9E3-3ADE-4F05-85C87E90F1BA}"/>
                </a:ext>
              </a:extLst>
            </p:cNvPr>
            <p:cNvSpPr txBox="1"/>
            <p:nvPr/>
          </p:nvSpPr>
          <p:spPr>
            <a:xfrm>
              <a:off x="3254487" y="5676136"/>
              <a:ext cx="15062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+mj-lt"/>
                </a:rPr>
                <a:t>Amazon </a:t>
              </a:r>
            </a:p>
            <a:p>
              <a:pPr algn="ctr"/>
              <a:r>
                <a:rPr lang="en-US" sz="1200" dirty="0">
                  <a:latin typeface="+mj-lt"/>
                </a:rPr>
                <a:t>GuardDuty</a:t>
              </a:r>
            </a:p>
          </p:txBody>
        </p:sp>
        <p:pic>
          <p:nvPicPr>
            <p:cNvPr id="252" name="Graphic 251">
              <a:extLst>
                <a:ext uri="{FF2B5EF4-FFF2-40B4-BE49-F238E27FC236}">
                  <a16:creationId xmlns:a16="http://schemas.microsoft.com/office/drawing/2014/main" id="{619DB886-DD90-E465-5F50-48B1E1BE74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AE5EBA09-B727-7904-C706-CA7A58858EAD}"/>
              </a:ext>
            </a:extLst>
          </p:cNvPr>
          <p:cNvGrpSpPr/>
          <p:nvPr/>
        </p:nvGrpSpPr>
        <p:grpSpPr>
          <a:xfrm>
            <a:off x="9237528" y="11579920"/>
            <a:ext cx="1081840" cy="746424"/>
            <a:chOff x="5587035" y="5206711"/>
            <a:chExt cx="1081840" cy="746424"/>
          </a:xfrm>
        </p:grpSpPr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335ECC7D-0A68-8D05-367D-DA75EFB53320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+mj-lt"/>
                </a:rPr>
                <a:t>AWS Config</a:t>
              </a:r>
            </a:p>
          </p:txBody>
        </p:sp>
        <p:pic>
          <p:nvPicPr>
            <p:cNvPr id="255" name="Graphic 8">
              <a:extLst>
                <a:ext uri="{FF2B5EF4-FFF2-40B4-BE49-F238E27FC236}">
                  <a16:creationId xmlns:a16="http://schemas.microsoft.com/office/drawing/2014/main" id="{82263B83-1B46-5DA7-CD59-7CEE420261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6" name="Group 255">
            <a:extLst>
              <a:ext uri="{FF2B5EF4-FFF2-40B4-BE49-F238E27FC236}">
                <a16:creationId xmlns:a16="http://schemas.microsoft.com/office/drawing/2014/main" id="{E797473B-50C9-CD1F-C5C1-4B1EE1516DFC}"/>
              </a:ext>
            </a:extLst>
          </p:cNvPr>
          <p:cNvGrpSpPr/>
          <p:nvPr/>
        </p:nvGrpSpPr>
        <p:grpSpPr>
          <a:xfrm>
            <a:off x="9289114" y="9123714"/>
            <a:ext cx="1033252" cy="931090"/>
            <a:chOff x="2404134" y="5206711"/>
            <a:chExt cx="1033252" cy="931090"/>
          </a:xfrm>
        </p:grpSpPr>
        <p:pic>
          <p:nvPicPr>
            <p:cNvPr id="257" name="Graphic 19">
              <a:extLst>
                <a:ext uri="{FF2B5EF4-FFF2-40B4-BE49-F238E27FC236}">
                  <a16:creationId xmlns:a16="http://schemas.microsoft.com/office/drawing/2014/main" id="{4E49802A-70F5-B89E-EEDC-8EA0F19709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8" name="TextBox 257">
              <a:extLst>
                <a:ext uri="{FF2B5EF4-FFF2-40B4-BE49-F238E27FC236}">
                  <a16:creationId xmlns:a16="http://schemas.microsoft.com/office/drawing/2014/main" id="{EDB14E60-4E40-6A26-55A3-A9DDF848A8BE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+mj-lt"/>
                </a:rPr>
                <a:t>AWS Security Hub CSPM</a:t>
              </a:r>
            </a:p>
          </p:txBody>
        </p:sp>
      </p:grp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FBFF5ACC-98C6-9D5A-0509-64118D47ADFB}"/>
              </a:ext>
            </a:extLst>
          </p:cNvPr>
          <p:cNvGrpSpPr/>
          <p:nvPr/>
        </p:nvGrpSpPr>
        <p:grpSpPr>
          <a:xfrm>
            <a:off x="3884898" y="14166739"/>
            <a:ext cx="1178597" cy="748364"/>
            <a:chOff x="6566337" y="2597256"/>
            <a:chExt cx="1178597" cy="748364"/>
          </a:xfrm>
        </p:grpSpPr>
        <p:sp>
          <p:nvSpPr>
            <p:cNvPr id="260" name="TextBox 259">
              <a:extLst>
                <a:ext uri="{FF2B5EF4-FFF2-40B4-BE49-F238E27FC236}">
                  <a16:creationId xmlns:a16="http://schemas.microsoft.com/office/drawing/2014/main" id="{2FC48893-EFF2-CA46-BA8B-378245761665}"/>
                </a:ext>
              </a:extLst>
            </p:cNvPr>
            <p:cNvSpPr txBox="1"/>
            <p:nvPr/>
          </p:nvSpPr>
          <p:spPr>
            <a:xfrm>
              <a:off x="6566337" y="3068621"/>
              <a:ext cx="11785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+mj-lt"/>
                </a:rPr>
                <a:t>AWS KMS</a:t>
              </a:r>
            </a:p>
          </p:txBody>
        </p:sp>
        <p:pic>
          <p:nvPicPr>
            <p:cNvPr id="261" name="Graphic 7">
              <a:extLst>
                <a:ext uri="{FF2B5EF4-FFF2-40B4-BE49-F238E27FC236}">
                  <a16:creationId xmlns:a16="http://schemas.microsoft.com/office/drawing/2014/main" id="{D47E7416-C8B0-2204-3133-0F662E4DC4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rcRect/>
            <a:stretch/>
          </p:blipFill>
          <p:spPr bwMode="auto">
            <a:xfrm>
              <a:off x="6929695" y="259725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7EEA5C8B-F265-E8D0-CCD2-CDE30620AF1B}"/>
              </a:ext>
            </a:extLst>
          </p:cNvPr>
          <p:cNvGrpSpPr/>
          <p:nvPr/>
        </p:nvGrpSpPr>
        <p:grpSpPr>
          <a:xfrm>
            <a:off x="10192780" y="11576304"/>
            <a:ext cx="1548909" cy="937153"/>
            <a:chOff x="6044165" y="5155129"/>
            <a:chExt cx="1548909" cy="937153"/>
          </a:xfrm>
        </p:grpSpPr>
        <p:pic>
          <p:nvPicPr>
            <p:cNvPr id="263" name="Graphic 19" descr="Amazon EventBridge service icon.">
              <a:extLst>
                <a:ext uri="{FF2B5EF4-FFF2-40B4-BE49-F238E27FC236}">
                  <a16:creationId xmlns:a16="http://schemas.microsoft.com/office/drawing/2014/main" id="{36E04B09-7542-97F5-9B15-F5439B94E5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6591635" y="5155129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4" name="TextBox 11">
              <a:extLst>
                <a:ext uri="{FF2B5EF4-FFF2-40B4-BE49-F238E27FC236}">
                  <a16:creationId xmlns:a16="http://schemas.microsoft.com/office/drawing/2014/main" id="{99BC7B81-176E-5A7C-04F0-CAA38AC008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44165" y="5630617"/>
              <a:ext cx="154890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sz="1200" dirty="0" err="1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EventBridge</a:t>
              </a:r>
              <a:endParaRPr lang="en-US" altLang="en-US" sz="1200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65" name="Rectangle 264">
            <a:extLst>
              <a:ext uri="{FF2B5EF4-FFF2-40B4-BE49-F238E27FC236}">
                <a16:creationId xmlns:a16="http://schemas.microsoft.com/office/drawing/2014/main" id="{41388017-3E28-2AC5-3EF2-5A1F689933BA}"/>
              </a:ext>
            </a:extLst>
          </p:cNvPr>
          <p:cNvSpPr/>
          <p:nvPr/>
        </p:nvSpPr>
        <p:spPr>
          <a:xfrm>
            <a:off x="883687" y="10065260"/>
            <a:ext cx="3874924" cy="2151455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ln w="0"/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VPC</a:t>
            </a:r>
          </a:p>
        </p:txBody>
      </p: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9A5BF6C4-3942-0B8A-2137-B440FAAFC52A}"/>
              </a:ext>
            </a:extLst>
          </p:cNvPr>
          <p:cNvGrpSpPr/>
          <p:nvPr/>
        </p:nvGrpSpPr>
        <p:grpSpPr>
          <a:xfrm>
            <a:off x="2149715" y="11992792"/>
            <a:ext cx="1291245" cy="903748"/>
            <a:chOff x="4826419" y="3010366"/>
            <a:chExt cx="1291245" cy="903748"/>
          </a:xfrm>
        </p:grpSpPr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FCF83E85-77CE-FE55-5260-AAEAB81E1758}"/>
                </a:ext>
              </a:extLst>
            </p:cNvPr>
            <p:cNvSpPr txBox="1"/>
            <p:nvPr/>
          </p:nvSpPr>
          <p:spPr>
            <a:xfrm>
              <a:off x="4826419" y="3452449"/>
              <a:ext cx="129124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latin typeface="+mj-lt"/>
                </a:rPr>
                <a:t>Amazon Bedrock </a:t>
              </a:r>
              <a:endParaRPr lang="en-US" sz="1200" dirty="0">
                <a:latin typeface="+mj-lt"/>
              </a:endParaRPr>
            </a:p>
            <a:p>
              <a:pPr algn="ctr"/>
              <a:r>
                <a:rPr lang="en-US" sz="1200" dirty="0">
                  <a:latin typeface="+mj-lt"/>
                </a:rPr>
                <a:t>endpoint</a:t>
              </a:r>
            </a:p>
          </p:txBody>
        </p:sp>
        <p:pic>
          <p:nvPicPr>
            <p:cNvPr id="268" name="Graphic 29">
              <a:extLst>
                <a:ext uri="{FF2B5EF4-FFF2-40B4-BE49-F238E27FC236}">
                  <a16:creationId xmlns:a16="http://schemas.microsoft.com/office/drawing/2014/main" id="{79050BBE-E573-0B4D-5BA2-5F212E2759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pic>
        <p:nvPicPr>
          <p:cNvPr id="269" name="Graphic 268">
            <a:extLst>
              <a:ext uri="{FF2B5EF4-FFF2-40B4-BE49-F238E27FC236}">
                <a16:creationId xmlns:a16="http://schemas.microsoft.com/office/drawing/2014/main" id="{8F8B8274-D73A-070C-A841-3EF59F32DDE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885723" y="10068216"/>
            <a:ext cx="381000" cy="381000"/>
          </a:xfrm>
          <a:prstGeom prst="rect">
            <a:avLst/>
          </a:prstGeom>
        </p:spPr>
      </p:pic>
      <p:grpSp>
        <p:nvGrpSpPr>
          <p:cNvPr id="279" name="Group 278">
            <a:extLst>
              <a:ext uri="{FF2B5EF4-FFF2-40B4-BE49-F238E27FC236}">
                <a16:creationId xmlns:a16="http://schemas.microsoft.com/office/drawing/2014/main" id="{65A9B90A-6C87-A38F-1FB1-AC457499A157}"/>
              </a:ext>
            </a:extLst>
          </p:cNvPr>
          <p:cNvGrpSpPr/>
          <p:nvPr/>
        </p:nvGrpSpPr>
        <p:grpSpPr>
          <a:xfrm>
            <a:off x="10242514" y="10351008"/>
            <a:ext cx="1449440" cy="743343"/>
            <a:chOff x="4341273" y="5499952"/>
            <a:chExt cx="1449440" cy="743343"/>
          </a:xfrm>
        </p:grpSpPr>
        <p:sp>
          <p:nvSpPr>
            <p:cNvPr id="280" name="TextBox 279">
              <a:extLst>
                <a:ext uri="{FF2B5EF4-FFF2-40B4-BE49-F238E27FC236}">
                  <a16:creationId xmlns:a16="http://schemas.microsoft.com/office/drawing/2014/main" id="{4FCA82E8-F118-D3E0-0C00-48C0D05CCD2B}"/>
                </a:ext>
              </a:extLst>
            </p:cNvPr>
            <p:cNvSpPr txBox="1"/>
            <p:nvPr/>
          </p:nvSpPr>
          <p:spPr>
            <a:xfrm>
              <a:off x="4341273" y="596629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latin typeface="+mj-lt"/>
                </a:rPr>
                <a:t>Amazon </a:t>
              </a:r>
              <a:r>
                <a:rPr lang="en-US" sz="1200" dirty="0">
                  <a:latin typeface="+mj-lt"/>
                </a:rPr>
                <a:t>Macie</a:t>
              </a:r>
            </a:p>
          </p:txBody>
        </p:sp>
        <p:pic>
          <p:nvPicPr>
            <p:cNvPr id="281" name="Graphic 6">
              <a:extLst>
                <a:ext uri="{FF2B5EF4-FFF2-40B4-BE49-F238E27FC236}">
                  <a16:creationId xmlns:a16="http://schemas.microsoft.com/office/drawing/2014/main" id="{BDFAF54D-E5B1-FBE1-7FAF-FD75675A47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 bwMode="auto">
            <a:xfrm>
              <a:off x="4835701" y="5499952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0214F5B2-3890-1F3B-4C84-2422803525A2}"/>
              </a:ext>
            </a:extLst>
          </p:cNvPr>
          <p:cNvGrpSpPr/>
          <p:nvPr/>
        </p:nvGrpSpPr>
        <p:grpSpPr>
          <a:xfrm>
            <a:off x="7167184" y="9134856"/>
            <a:ext cx="2292350" cy="922911"/>
            <a:chOff x="2521079" y="4416570"/>
            <a:chExt cx="2292350" cy="922911"/>
          </a:xfrm>
        </p:grpSpPr>
        <p:pic>
          <p:nvPicPr>
            <p:cNvPr id="283" name="Graphic 14">
              <a:extLst>
                <a:ext uri="{FF2B5EF4-FFF2-40B4-BE49-F238E27FC236}">
                  <a16:creationId xmlns:a16="http://schemas.microsoft.com/office/drawing/2014/main" id="{D987507F-B9A8-DFC0-613C-A5458C1286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96DAC541-7B7A-43D3-8B79-37D633B846F1}">
                  <asvg:svgBlip xmlns:asvg="http://schemas.microsoft.com/office/drawing/2016/SVG/main" r:embed="rId40"/>
                </a:ext>
              </a:extLst>
            </a:blip>
            <a:srcRect/>
            <a:stretch/>
          </p:blipFill>
          <p:spPr bwMode="auto">
            <a:xfrm>
              <a:off x="3446914" y="4416570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4" name="TextBox 17">
              <a:extLst>
                <a:ext uri="{FF2B5EF4-FFF2-40B4-BE49-F238E27FC236}">
                  <a16:creationId xmlns:a16="http://schemas.microsoft.com/office/drawing/2014/main" id="{40270BB3-433E-AB7D-6E20-FE58046D15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21079" y="4877816"/>
              <a:ext cx="229235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OpenSearch </a:t>
              </a:r>
            </a:p>
            <a:p>
              <a:pPr algn="ctr" eaLnBrk="1" hangingPunct="1"/>
              <a:r>
                <a:rPr lang="en-US" altLang="en-US" sz="120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Serverless</a:t>
              </a:r>
              <a:endParaRPr lang="en-US" altLang="en-US" sz="1200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4AEC5C46-5CED-0AC0-34A7-816ACE109F26}"/>
              </a:ext>
            </a:extLst>
          </p:cNvPr>
          <p:cNvGrpSpPr/>
          <p:nvPr/>
        </p:nvGrpSpPr>
        <p:grpSpPr>
          <a:xfrm>
            <a:off x="3414414" y="11983477"/>
            <a:ext cx="1460307" cy="903748"/>
            <a:chOff x="4731169" y="3010366"/>
            <a:chExt cx="1460307" cy="903748"/>
          </a:xfrm>
        </p:grpSpPr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0DC8E5BD-7FDF-F3DC-3284-BBFA94F62549}"/>
                </a:ext>
              </a:extLst>
            </p:cNvPr>
            <p:cNvSpPr txBox="1"/>
            <p:nvPr/>
          </p:nvSpPr>
          <p:spPr>
            <a:xfrm>
              <a:off x="4731169" y="3452449"/>
              <a:ext cx="146030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latin typeface="+mj-lt"/>
                </a:rPr>
                <a:t>Amazon OpenSearch Service endpoint</a:t>
              </a:r>
              <a:endParaRPr lang="en-US" sz="1200" dirty="0">
                <a:latin typeface="+mj-lt"/>
              </a:endParaRPr>
            </a:p>
          </p:txBody>
        </p:sp>
        <p:pic>
          <p:nvPicPr>
            <p:cNvPr id="287" name="Graphic 29">
              <a:extLst>
                <a:ext uri="{FF2B5EF4-FFF2-40B4-BE49-F238E27FC236}">
                  <a16:creationId xmlns:a16="http://schemas.microsoft.com/office/drawing/2014/main" id="{D340F8DB-52B5-C02A-74D4-4D33F0B4AF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0057178D-E433-7ECA-F508-AB6211F759B4}"/>
              </a:ext>
            </a:extLst>
          </p:cNvPr>
          <p:cNvGrpSpPr/>
          <p:nvPr/>
        </p:nvGrpSpPr>
        <p:grpSpPr>
          <a:xfrm>
            <a:off x="7648740" y="10211181"/>
            <a:ext cx="1267701" cy="919751"/>
            <a:chOff x="5508935" y="3022875"/>
            <a:chExt cx="1267701" cy="919751"/>
          </a:xfrm>
        </p:grpSpPr>
        <p:pic>
          <p:nvPicPr>
            <p:cNvPr id="292" name="Graphic 10">
              <a:extLst>
                <a:ext uri="{FF2B5EF4-FFF2-40B4-BE49-F238E27FC236}">
                  <a16:creationId xmlns:a16="http://schemas.microsoft.com/office/drawing/2014/main" id="{E3492642-0E06-1CA4-A54E-C2DB8801CE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96DAC541-7B7A-43D3-8B79-37D633B846F1}">
                  <asvg:svgBlip xmlns:asvg="http://schemas.microsoft.com/office/drawing/2016/SVG/main" r:embed="rId42"/>
                </a:ext>
              </a:extLst>
            </a:blip>
            <a:srcRect/>
            <a:stretch/>
          </p:blipFill>
          <p:spPr bwMode="auto">
            <a:xfrm>
              <a:off x="5945574" y="302287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3" name="TextBox 20">
              <a:extLst>
                <a:ext uri="{FF2B5EF4-FFF2-40B4-BE49-F238E27FC236}">
                  <a16:creationId xmlns:a16="http://schemas.microsoft.com/office/drawing/2014/main" id="{01EE0C2F-5140-FA76-56C9-21F7DC5673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08935" y="3480961"/>
              <a:ext cx="126770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AWS</a:t>
              </a:r>
            </a:p>
            <a:p>
              <a:pPr algn="ctr" eaLnBrk="1" hangingPunct="1"/>
              <a:r>
                <a:rPr lang="en-US" altLang="en-US" sz="1200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Lambda</a:t>
              </a:r>
            </a:p>
          </p:txBody>
        </p:sp>
      </p:grp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EDCC6C87-B404-E5D7-B3D7-69A9E2C793DF}"/>
              </a:ext>
            </a:extLst>
          </p:cNvPr>
          <p:cNvGrpSpPr/>
          <p:nvPr/>
        </p:nvGrpSpPr>
        <p:grpSpPr>
          <a:xfrm>
            <a:off x="5874745" y="9134708"/>
            <a:ext cx="2279650" cy="729564"/>
            <a:chOff x="5149990" y="2700056"/>
            <a:chExt cx="2279650" cy="729564"/>
          </a:xfrm>
        </p:grpSpPr>
        <p:pic>
          <p:nvPicPr>
            <p:cNvPr id="295" name="Graphic 294" descr="Amazon Bedrock service icon.">
              <a:extLst>
                <a:ext uri="{FF2B5EF4-FFF2-40B4-BE49-F238E27FC236}">
                  <a16:creationId xmlns:a16="http://schemas.microsoft.com/office/drawing/2014/main" id="{ADE78854-1DD5-5EC0-C270-D05336170E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3">
              <a:extLst>
                <a:ext uri="{96DAC541-7B7A-43D3-8B79-37D633B846F1}">
                  <asvg:svgBlip xmlns:asvg="http://schemas.microsoft.com/office/drawing/2016/SVG/main" r:embed="rId44"/>
                </a:ext>
              </a:extLst>
            </a:blip>
            <a:srcRect/>
            <a:stretch/>
          </p:blipFill>
          <p:spPr>
            <a:xfrm>
              <a:off x="6063121" y="2700056"/>
              <a:ext cx="457200" cy="457200"/>
            </a:xfrm>
            <a:prstGeom prst="rect">
              <a:avLst/>
            </a:prstGeom>
          </p:spPr>
        </p:pic>
        <p:sp>
          <p:nvSpPr>
            <p:cNvPr id="296" name="TextBox 12">
              <a:extLst>
                <a:ext uri="{FF2B5EF4-FFF2-40B4-BE49-F238E27FC236}">
                  <a16:creationId xmlns:a16="http://schemas.microsoft.com/office/drawing/2014/main" id="{53897D42-E7D3-3ADD-CB33-F8D86071F6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9990" y="3152621"/>
              <a:ext cx="22796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Bedrock</a:t>
              </a:r>
              <a:endParaRPr lang="en-US" altLang="en-US" sz="1200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7F17C366-F404-8A6B-6ABF-1EC04991EC0E}"/>
              </a:ext>
            </a:extLst>
          </p:cNvPr>
          <p:cNvGrpSpPr/>
          <p:nvPr/>
        </p:nvGrpSpPr>
        <p:grpSpPr>
          <a:xfrm>
            <a:off x="953711" y="11983477"/>
            <a:ext cx="1034431" cy="903748"/>
            <a:chOff x="4931194" y="3010366"/>
            <a:chExt cx="1034431" cy="903748"/>
          </a:xfrm>
        </p:grpSpPr>
        <p:sp>
          <p:nvSpPr>
            <p:cNvPr id="298" name="TextBox 297">
              <a:extLst>
                <a:ext uri="{FF2B5EF4-FFF2-40B4-BE49-F238E27FC236}">
                  <a16:creationId xmlns:a16="http://schemas.microsoft.com/office/drawing/2014/main" id="{72BC2548-C656-CB60-8EA8-8E7BD2139DC2}"/>
                </a:ext>
              </a:extLst>
            </p:cNvPr>
            <p:cNvSpPr txBox="1"/>
            <p:nvPr/>
          </p:nvSpPr>
          <p:spPr>
            <a:xfrm>
              <a:off x="4931194" y="3452449"/>
              <a:ext cx="103443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+mj-lt"/>
                </a:rPr>
                <a:t>Amazon S3 </a:t>
              </a:r>
            </a:p>
            <a:p>
              <a:pPr algn="ctr"/>
              <a:r>
                <a:rPr lang="en-US" sz="1200" dirty="0">
                  <a:latin typeface="+mj-lt"/>
                </a:rPr>
                <a:t>endpoint</a:t>
              </a:r>
            </a:p>
          </p:txBody>
        </p:sp>
        <p:pic>
          <p:nvPicPr>
            <p:cNvPr id="299" name="Graphic 29">
              <a:extLst>
                <a:ext uri="{FF2B5EF4-FFF2-40B4-BE49-F238E27FC236}">
                  <a16:creationId xmlns:a16="http://schemas.microsoft.com/office/drawing/2014/main" id="{5EA2BAD3-BD18-4E4F-0F39-9A034FFBDF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B40EED2-A6AA-B226-74A2-A75F000A4336}"/>
              </a:ext>
            </a:extLst>
          </p:cNvPr>
          <p:cNvGrpSpPr/>
          <p:nvPr/>
        </p:nvGrpSpPr>
        <p:grpSpPr>
          <a:xfrm>
            <a:off x="7751798" y="11332242"/>
            <a:ext cx="1123121" cy="882696"/>
            <a:chOff x="2170712" y="6695124"/>
            <a:chExt cx="1123121" cy="88269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1529A38-FAE4-E7B6-93FB-FD49BB3F9D9F}"/>
                </a:ext>
              </a:extLst>
            </p:cNvPr>
            <p:cNvSpPr txBox="1"/>
            <p:nvPr/>
          </p:nvSpPr>
          <p:spPr>
            <a:xfrm>
              <a:off x="2170712" y="7116155"/>
              <a:ext cx="11231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latin typeface="+mj-lt"/>
                </a:rPr>
                <a:t>Model invocation </a:t>
              </a:r>
              <a:r>
                <a:rPr lang="en-US" sz="1200" dirty="0">
                  <a:latin typeface="+mj-lt"/>
                </a:rPr>
                <a:t>l</a:t>
              </a:r>
              <a:r>
                <a:rPr lang="en-US" sz="1200">
                  <a:latin typeface="+mj-lt"/>
                </a:rPr>
                <a:t>ogs</a:t>
              </a:r>
              <a:endParaRPr lang="en-US" sz="1200" dirty="0">
                <a:latin typeface="+mj-lt"/>
              </a:endParaRPr>
            </a:p>
          </p:txBody>
        </p:sp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C703F102-A6E3-0D6B-09F1-BD308A3D82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tretch>
              <a:fillRect/>
            </a:stretch>
          </p:blipFill>
          <p:spPr>
            <a:xfrm>
              <a:off x="2511699" y="6695124"/>
              <a:ext cx="457200" cy="457200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663DC9-2F41-4486-3D6D-915221C2EF22}"/>
              </a:ext>
            </a:extLst>
          </p:cNvPr>
          <p:cNvGrpSpPr/>
          <p:nvPr/>
        </p:nvGrpSpPr>
        <p:grpSpPr>
          <a:xfrm>
            <a:off x="7738941" y="12386139"/>
            <a:ext cx="1123121" cy="873171"/>
            <a:chOff x="2170712" y="6695124"/>
            <a:chExt cx="1123121" cy="87317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BD18C6A-597D-22DA-ED6E-9401E7F5D29C}"/>
                </a:ext>
              </a:extLst>
            </p:cNvPr>
            <p:cNvSpPr txBox="1"/>
            <p:nvPr/>
          </p:nvSpPr>
          <p:spPr>
            <a:xfrm>
              <a:off x="2170712" y="7106630"/>
              <a:ext cx="11231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+mj-lt"/>
                </a:rPr>
                <a:t>Prompt</a:t>
              </a:r>
            </a:p>
            <a:p>
              <a:pPr algn="ctr"/>
              <a:r>
                <a:rPr lang="en-US" sz="1200" dirty="0">
                  <a:latin typeface="+mj-lt"/>
                </a:rPr>
                <a:t>s</a:t>
              </a:r>
              <a:r>
                <a:rPr lang="en-US" sz="1200">
                  <a:latin typeface="+mj-lt"/>
                </a:rPr>
                <a:t>tore</a:t>
              </a:r>
              <a:endParaRPr lang="en-US" sz="1200" dirty="0">
                <a:latin typeface="+mj-lt"/>
              </a:endParaRPr>
            </a:p>
          </p:txBody>
        </p:sp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11C1D678-4DCB-3AC3-6191-3BE4FD3BF0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tretch>
              <a:fillRect/>
            </a:stretch>
          </p:blipFill>
          <p:spPr>
            <a:xfrm>
              <a:off x="2511699" y="6695124"/>
              <a:ext cx="457200" cy="45720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A297E5D-FF7F-918A-D708-2713B9C4DBF3}"/>
              </a:ext>
            </a:extLst>
          </p:cNvPr>
          <p:cNvGrpSpPr/>
          <p:nvPr/>
        </p:nvGrpSpPr>
        <p:grpSpPr>
          <a:xfrm>
            <a:off x="3816319" y="13177753"/>
            <a:ext cx="1349705" cy="878622"/>
            <a:chOff x="8532014" y="4363147"/>
            <a:chExt cx="1349705" cy="878622"/>
          </a:xfrm>
        </p:grpSpPr>
        <p:pic>
          <p:nvPicPr>
            <p:cNvPr id="18" name="Graphic 21" descr="Amazon Inspector service icon.">
              <a:extLst>
                <a:ext uri="{FF2B5EF4-FFF2-40B4-BE49-F238E27FC236}">
                  <a16:creationId xmlns:a16="http://schemas.microsoft.com/office/drawing/2014/main" id="{250B47C2-DB2A-8DD7-D5B7-29CE433DBF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96DAC541-7B7A-43D3-8B79-37D633B846F1}">
                  <asvg:svgBlip xmlns:asvg="http://schemas.microsoft.com/office/drawing/2016/SVG/main" r:embed="rId46"/>
                </a:ext>
              </a:extLst>
            </a:blip>
            <a:srcRect/>
            <a:stretch/>
          </p:blipFill>
          <p:spPr bwMode="auto">
            <a:xfrm>
              <a:off x="8962769" y="436314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5">
              <a:extLst>
                <a:ext uri="{FF2B5EF4-FFF2-40B4-BE49-F238E27FC236}">
                  <a16:creationId xmlns:a16="http://schemas.microsoft.com/office/drawing/2014/main" id="{02B22408-4809-C25E-3377-968087F385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32014" y="4780104"/>
              <a:ext cx="134970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</a:t>
              </a:r>
            </a:p>
            <a:p>
              <a:pPr algn="ctr" eaLnBrk="1" hangingPunct="1"/>
              <a:r>
                <a:rPr lang="en-US" altLang="en-US" sz="1200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Inspector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5423043-7CC8-7F19-3466-BE1786616D19}"/>
              </a:ext>
            </a:extLst>
          </p:cNvPr>
          <p:cNvGrpSpPr/>
          <p:nvPr/>
        </p:nvGrpSpPr>
        <p:grpSpPr>
          <a:xfrm>
            <a:off x="6208380" y="11291549"/>
            <a:ext cx="1512359" cy="922025"/>
            <a:chOff x="3617958" y="7419984"/>
            <a:chExt cx="1512359" cy="922025"/>
          </a:xfrm>
        </p:grpSpPr>
        <p:pic>
          <p:nvPicPr>
            <p:cNvPr id="21" name="Graphic 17" descr="Amazon Comprehend service icon.">
              <a:extLst>
                <a:ext uri="{FF2B5EF4-FFF2-40B4-BE49-F238E27FC236}">
                  <a16:creationId xmlns:a16="http://schemas.microsoft.com/office/drawing/2014/main" id="{1CC6527A-D1C2-CAB8-1A14-2BE7E13830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96DAC541-7B7A-43D3-8B79-37D633B846F1}">
                  <asvg:svgBlip xmlns:asvg="http://schemas.microsoft.com/office/drawing/2016/SVG/main" r:embed="rId48"/>
                </a:ext>
              </a:extLst>
            </a:blip>
            <a:srcRect/>
            <a:stretch/>
          </p:blipFill>
          <p:spPr bwMode="auto">
            <a:xfrm>
              <a:off x="4161071" y="7419984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9">
              <a:extLst>
                <a:ext uri="{FF2B5EF4-FFF2-40B4-BE49-F238E27FC236}">
                  <a16:creationId xmlns:a16="http://schemas.microsoft.com/office/drawing/2014/main" id="{876B1894-11E3-FF4C-C4A0-141EE03145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7958" y="7880344"/>
              <a:ext cx="151235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sz="1200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Comprehend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C861D52-8100-1FE6-E6E5-4F97910124A7}"/>
              </a:ext>
            </a:extLst>
          </p:cNvPr>
          <p:cNvGrpSpPr/>
          <p:nvPr/>
        </p:nvGrpSpPr>
        <p:grpSpPr>
          <a:xfrm>
            <a:off x="5862345" y="10211181"/>
            <a:ext cx="2279650" cy="915584"/>
            <a:chOff x="5149990" y="2774902"/>
            <a:chExt cx="2279650" cy="915584"/>
          </a:xfrm>
        </p:grpSpPr>
        <p:pic>
          <p:nvPicPr>
            <p:cNvPr id="24" name="Graphic 23" descr="Amazon Bedrock service icon.">
              <a:extLst>
                <a:ext uri="{FF2B5EF4-FFF2-40B4-BE49-F238E27FC236}">
                  <a16:creationId xmlns:a16="http://schemas.microsoft.com/office/drawing/2014/main" id="{15945AC5-C93B-0BC2-FFF2-6DCC09878C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3">
              <a:extLst>
                <a:ext uri="{96DAC541-7B7A-43D3-8B79-37D633B846F1}">
                  <asvg:svgBlip xmlns:asvg="http://schemas.microsoft.com/office/drawing/2016/SVG/main" r:embed="rId44"/>
                </a:ext>
              </a:extLst>
            </a:blip>
            <a:srcRect/>
            <a:stretch/>
          </p:blipFill>
          <p:spPr>
            <a:xfrm>
              <a:off x="6063121" y="2774902"/>
              <a:ext cx="457200" cy="457200"/>
            </a:xfrm>
            <a:prstGeom prst="rect">
              <a:avLst/>
            </a:prstGeom>
          </p:spPr>
        </p:pic>
        <p:sp>
          <p:nvSpPr>
            <p:cNvPr id="25" name="TextBox 12">
              <a:extLst>
                <a:ext uri="{FF2B5EF4-FFF2-40B4-BE49-F238E27FC236}">
                  <a16:creationId xmlns:a16="http://schemas.microsoft.com/office/drawing/2014/main" id="{D1248213-4D32-2565-41D0-EAD05E7643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9990" y="3228821"/>
              <a:ext cx="227965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Guardrails for </a:t>
              </a:r>
            </a:p>
            <a:p>
              <a:pPr algn="ctr" eaLnBrk="1" hangingPunct="1"/>
              <a:r>
                <a:rPr lang="en-US" altLang="en-US" sz="120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Bedrock</a:t>
              </a:r>
              <a:endParaRPr lang="en-US" altLang="en-US" sz="1200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6922A1B-8197-3D4B-97A6-A3B597D730F8}"/>
              </a:ext>
            </a:extLst>
          </p:cNvPr>
          <p:cNvGrpSpPr/>
          <p:nvPr/>
        </p:nvGrpSpPr>
        <p:grpSpPr>
          <a:xfrm>
            <a:off x="4729701" y="9060920"/>
            <a:ext cx="2279650" cy="2934295"/>
            <a:chOff x="16494240" y="11227161"/>
            <a:chExt cx="2279650" cy="2934295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4B3898E-F2B6-EB70-A43D-3CFABDA2290B}"/>
                </a:ext>
              </a:extLst>
            </p:cNvPr>
            <p:cNvGrpSpPr/>
            <p:nvPr/>
          </p:nvGrpSpPr>
          <p:grpSpPr>
            <a:xfrm>
              <a:off x="17072504" y="12419579"/>
              <a:ext cx="1123121" cy="873171"/>
              <a:chOff x="2227862" y="6695124"/>
              <a:chExt cx="1123121" cy="873171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EE71046-0B19-32E3-4A7C-24DA31E501AB}"/>
                  </a:ext>
                </a:extLst>
              </p:cNvPr>
              <p:cNvSpPr txBox="1"/>
              <p:nvPr/>
            </p:nvSpPr>
            <p:spPr>
              <a:xfrm>
                <a:off x="2227862" y="7106630"/>
                <a:ext cx="112312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+mj-lt"/>
                  </a:rPr>
                  <a:t>Model</a:t>
                </a:r>
              </a:p>
              <a:p>
                <a:pPr algn="ctr"/>
                <a:r>
                  <a:rPr lang="en-US" sz="1200">
                    <a:latin typeface="+mj-lt"/>
                  </a:rPr>
                  <a:t>evaluation</a:t>
                </a:r>
                <a:endParaRPr lang="en-US" sz="1200" dirty="0">
                  <a:latin typeface="+mj-lt"/>
                </a:endParaRPr>
              </a:p>
            </p:txBody>
          </p:sp>
          <p:pic>
            <p:nvPicPr>
              <p:cNvPr id="37" name="Graphic 36">
                <a:extLst>
                  <a:ext uri="{FF2B5EF4-FFF2-40B4-BE49-F238E27FC236}">
                    <a16:creationId xmlns:a16="http://schemas.microsoft.com/office/drawing/2014/main" id="{CB4E5532-3C31-10AA-2B78-72EE3E2C83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4">
                <a:extLst>
                  <a:ext uri="{96DAC541-7B7A-43D3-8B79-37D633B846F1}">
                    <asvg:svgBlip xmlns:asvg="http://schemas.microsoft.com/office/drawing/2016/SVG/main" r:embed="rId35"/>
                  </a:ext>
                </a:extLst>
              </a:blip>
              <a:stretch>
                <a:fillRect/>
              </a:stretch>
            </p:blipFill>
            <p:spPr>
              <a:xfrm>
                <a:off x="2568849" y="6695124"/>
                <a:ext cx="457200" cy="457200"/>
              </a:xfrm>
              <a:prstGeom prst="rect">
                <a:avLst/>
              </a:prstGeom>
            </p:spPr>
          </p:pic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F0B1C3F-9645-FE7A-9379-1BBF6BF8FDED}"/>
                </a:ext>
              </a:extLst>
            </p:cNvPr>
            <p:cNvGrpSpPr/>
            <p:nvPr/>
          </p:nvGrpSpPr>
          <p:grpSpPr>
            <a:xfrm>
              <a:off x="17080530" y="13288285"/>
              <a:ext cx="1123121" cy="873171"/>
              <a:chOff x="2227862" y="6695124"/>
              <a:chExt cx="1123121" cy="873171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2922255-F3F2-7325-FE8C-A92967E5C75B}"/>
                  </a:ext>
                </a:extLst>
              </p:cNvPr>
              <p:cNvSpPr txBox="1"/>
              <p:nvPr/>
            </p:nvSpPr>
            <p:spPr>
              <a:xfrm>
                <a:off x="2227862" y="7106630"/>
                <a:ext cx="112312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>
                    <a:latin typeface="+mj-lt"/>
                  </a:rPr>
                  <a:t>training</a:t>
                </a:r>
                <a:endParaRPr lang="en-US" sz="1200" dirty="0">
                  <a:latin typeface="+mj-lt"/>
                </a:endParaRPr>
              </a:p>
              <a:p>
                <a:pPr algn="ctr"/>
                <a:r>
                  <a:rPr lang="en-US" sz="1200" dirty="0">
                    <a:latin typeface="+mj-lt"/>
                  </a:rPr>
                  <a:t>Data</a:t>
                </a:r>
              </a:p>
            </p:txBody>
          </p:sp>
          <p:pic>
            <p:nvPicPr>
              <p:cNvPr id="35" name="Graphic 34">
                <a:extLst>
                  <a:ext uri="{FF2B5EF4-FFF2-40B4-BE49-F238E27FC236}">
                    <a16:creationId xmlns:a16="http://schemas.microsoft.com/office/drawing/2014/main" id="{0E4880ED-4224-7B7A-A5B1-9A05A6EDF5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4">
                <a:extLst>
                  <a:ext uri="{96DAC541-7B7A-43D3-8B79-37D633B846F1}">
                    <asvg:svgBlip xmlns:asvg="http://schemas.microsoft.com/office/drawing/2016/SVG/main" r:embed="rId35"/>
                  </a:ext>
                </a:extLst>
              </a:blip>
              <a:stretch>
                <a:fillRect/>
              </a:stretch>
            </p:blipFill>
            <p:spPr>
              <a:xfrm>
                <a:off x="2568849" y="6695124"/>
                <a:ext cx="457200" cy="457200"/>
              </a:xfrm>
              <a:prstGeom prst="rect">
                <a:avLst/>
              </a:prstGeom>
            </p:spPr>
          </p:pic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578D3DA-B1CA-156A-1B0D-C4019AC3E3E2}"/>
                </a:ext>
              </a:extLst>
            </p:cNvPr>
            <p:cNvGrpSpPr/>
            <p:nvPr/>
          </p:nvGrpSpPr>
          <p:grpSpPr>
            <a:xfrm>
              <a:off x="16494240" y="11330739"/>
              <a:ext cx="2279650" cy="1070321"/>
              <a:chOff x="5207140" y="2700056"/>
              <a:chExt cx="2279650" cy="1070321"/>
            </a:xfrm>
          </p:grpSpPr>
          <p:pic>
            <p:nvPicPr>
              <p:cNvPr id="32" name="Graphic 31" descr="Amazon Bedrock service icon.">
                <a:extLst>
                  <a:ext uri="{FF2B5EF4-FFF2-40B4-BE49-F238E27FC236}">
                    <a16:creationId xmlns:a16="http://schemas.microsoft.com/office/drawing/2014/main" id="{A69D73CC-BE0E-D63A-8AAC-D5B8869B52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3">
                <a:extLst>
                  <a:ext uri="{96DAC541-7B7A-43D3-8B79-37D633B846F1}">
                    <asvg:svgBlip xmlns:asvg="http://schemas.microsoft.com/office/drawing/2016/SVG/main" r:embed="rId44"/>
                  </a:ext>
                </a:extLst>
              </a:blip>
              <a:srcRect/>
              <a:stretch/>
            </p:blipFill>
            <p:spPr>
              <a:xfrm>
                <a:off x="6120271" y="2700056"/>
                <a:ext cx="457200" cy="457200"/>
              </a:xfrm>
              <a:prstGeom prst="rect">
                <a:avLst/>
              </a:prstGeom>
            </p:spPr>
          </p:pic>
          <p:sp>
            <p:nvSpPr>
              <p:cNvPr id="33" name="TextBox 12">
                <a:extLst>
                  <a:ext uri="{FF2B5EF4-FFF2-40B4-BE49-F238E27FC236}">
                    <a16:creationId xmlns:a16="http://schemas.microsoft.com/office/drawing/2014/main" id="{A1DE502C-CF7F-3576-81D9-B1A01F817EF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07140" y="3124046"/>
                <a:ext cx="2279650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200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Amazon </a:t>
                </a:r>
              </a:p>
              <a:p>
                <a:pPr algn="ctr" eaLnBrk="1" hangingPunct="1"/>
                <a:r>
                  <a:rPr lang="en-US" altLang="en-US" sz="1200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Bedrock</a:t>
                </a:r>
              </a:p>
              <a:p>
                <a:pPr algn="ctr" eaLnBrk="1" hangingPunct="1"/>
                <a:r>
                  <a:rPr lang="en-US" altLang="en-US" sz="1200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f</a:t>
                </a:r>
                <a:r>
                  <a:rPr lang="en-US" altLang="en-US" sz="120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ine-tuning</a:t>
                </a:r>
                <a:endParaRPr lang="en-US" altLang="en-US" sz="1200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83BC2F3-16F8-DBB4-25D4-9E6F6993BF6F}"/>
                </a:ext>
              </a:extLst>
            </p:cNvPr>
            <p:cNvSpPr/>
            <p:nvPr/>
          </p:nvSpPr>
          <p:spPr>
            <a:xfrm>
              <a:off x="16850337" y="11227161"/>
              <a:ext cx="1315816" cy="293429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C59AC87-0E51-BF90-C311-A15C267A8402}"/>
                </a:ext>
              </a:extLst>
            </p:cNvPr>
            <p:cNvSpPr txBox="1"/>
            <p:nvPr/>
          </p:nvSpPr>
          <p:spPr>
            <a:xfrm rot="16200000">
              <a:off x="16057958" y="12468558"/>
              <a:ext cx="19869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Model customization</a:t>
              </a:r>
              <a:endParaRPr lang="en-US" sz="1400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8766F15-A19C-B0C2-D2C5-AB079D26AE28}"/>
              </a:ext>
            </a:extLst>
          </p:cNvPr>
          <p:cNvGrpSpPr/>
          <p:nvPr/>
        </p:nvGrpSpPr>
        <p:grpSpPr>
          <a:xfrm>
            <a:off x="4851146" y="12250810"/>
            <a:ext cx="4043958" cy="2700335"/>
            <a:chOff x="17019350" y="9838717"/>
            <a:chExt cx="4043958" cy="2700335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9831FE60-9A78-7E83-B280-64A3BD33EAD5}"/>
                </a:ext>
              </a:extLst>
            </p:cNvPr>
            <p:cNvGrpSpPr/>
            <p:nvPr/>
          </p:nvGrpSpPr>
          <p:grpSpPr>
            <a:xfrm>
              <a:off x="18444035" y="11242634"/>
              <a:ext cx="2292350" cy="1110113"/>
              <a:chOff x="2749679" y="4444594"/>
              <a:chExt cx="2292350" cy="1110113"/>
            </a:xfrm>
          </p:grpSpPr>
          <p:pic>
            <p:nvPicPr>
              <p:cNvPr id="56" name="Graphic 14">
                <a:extLst>
                  <a:ext uri="{FF2B5EF4-FFF2-40B4-BE49-F238E27FC236}">
                    <a16:creationId xmlns:a16="http://schemas.microsoft.com/office/drawing/2014/main" id="{74D0B066-3215-9FB3-2EA1-D938C1FDE59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9">
                <a:extLst>
                  <a:ext uri="{96DAC541-7B7A-43D3-8B79-37D633B846F1}">
                    <asvg:svgBlip xmlns:asvg="http://schemas.microsoft.com/office/drawing/2016/SVG/main" r:embed="rId40"/>
                  </a:ext>
                </a:extLst>
              </a:blip>
              <a:srcRect/>
              <a:stretch/>
            </p:blipFill>
            <p:spPr bwMode="auto">
              <a:xfrm>
                <a:off x="3675514" y="4444594"/>
                <a:ext cx="4572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7" name="TextBox 17">
                <a:extLst>
                  <a:ext uri="{FF2B5EF4-FFF2-40B4-BE49-F238E27FC236}">
                    <a16:creationId xmlns:a16="http://schemas.microsoft.com/office/drawing/2014/main" id="{1C64EEA9-97DF-C5FC-8468-C3277AAE73F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49679" y="4908376"/>
                <a:ext cx="2292350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200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Amazon </a:t>
                </a:r>
              </a:p>
              <a:p>
                <a:pPr algn="ctr" eaLnBrk="1" hangingPunct="1"/>
                <a:r>
                  <a:rPr lang="en-US" altLang="en-US" sz="1200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OpenSearch </a:t>
                </a:r>
              </a:p>
              <a:p>
                <a:pPr algn="ctr" eaLnBrk="1" hangingPunct="1"/>
                <a:r>
                  <a:rPr lang="en-US" altLang="en-US" sz="1200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Serverless</a:t>
                </a: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C7B6740-9387-F410-C83E-B0544B8E5B2F}"/>
                </a:ext>
              </a:extLst>
            </p:cNvPr>
            <p:cNvGrpSpPr/>
            <p:nvPr/>
          </p:nvGrpSpPr>
          <p:grpSpPr>
            <a:xfrm>
              <a:off x="19875794" y="11226670"/>
              <a:ext cx="1123121" cy="941411"/>
              <a:chOff x="2408837" y="6695124"/>
              <a:chExt cx="1123121" cy="941411"/>
            </a:xfrm>
          </p:grpSpPr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C67E5F00-BDF7-4115-E1CF-015CD657A33F}"/>
                  </a:ext>
                </a:extLst>
              </p:cNvPr>
              <p:cNvSpPr txBox="1"/>
              <p:nvPr/>
            </p:nvSpPr>
            <p:spPr>
              <a:xfrm>
                <a:off x="2408837" y="7174870"/>
                <a:ext cx="112312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+mj-lt"/>
                  </a:rPr>
                  <a:t>Knowledge</a:t>
                </a:r>
              </a:p>
              <a:p>
                <a:pPr algn="ctr"/>
                <a:r>
                  <a:rPr lang="en-US" sz="1200" dirty="0">
                    <a:latin typeface="+mj-lt"/>
                  </a:rPr>
                  <a:t>b</a:t>
                </a:r>
                <a:r>
                  <a:rPr lang="en-US" sz="1200">
                    <a:latin typeface="+mj-lt"/>
                  </a:rPr>
                  <a:t>ases</a:t>
                </a:r>
                <a:endParaRPr lang="en-US" sz="1200" dirty="0">
                  <a:latin typeface="+mj-lt"/>
                </a:endParaRPr>
              </a:p>
            </p:txBody>
          </p:sp>
          <p:pic>
            <p:nvPicPr>
              <p:cNvPr id="55" name="Graphic 54">
                <a:extLst>
                  <a:ext uri="{FF2B5EF4-FFF2-40B4-BE49-F238E27FC236}">
                    <a16:creationId xmlns:a16="http://schemas.microsoft.com/office/drawing/2014/main" id="{F37E660D-5642-3A0E-389D-EDE824C6A6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4">
                <a:extLst>
                  <a:ext uri="{96DAC541-7B7A-43D3-8B79-37D633B846F1}">
                    <asvg:svgBlip xmlns:asvg="http://schemas.microsoft.com/office/drawing/2016/SVG/main" r:embed="rId35"/>
                  </a:ext>
                </a:extLst>
              </a:blip>
              <a:stretch>
                <a:fillRect/>
              </a:stretch>
            </p:blipFill>
            <p:spPr>
              <a:xfrm>
                <a:off x="2749824" y="6695124"/>
                <a:ext cx="457200" cy="457200"/>
              </a:xfrm>
              <a:prstGeom prst="rect">
                <a:avLst/>
              </a:prstGeom>
            </p:spPr>
          </p:pic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3E186AD-4367-34DC-7664-FABEF5B683F4}"/>
                </a:ext>
              </a:extLst>
            </p:cNvPr>
            <p:cNvGrpSpPr/>
            <p:nvPr/>
          </p:nvGrpSpPr>
          <p:grpSpPr>
            <a:xfrm>
              <a:off x="18472336" y="10002621"/>
              <a:ext cx="1267701" cy="915694"/>
              <a:chOff x="5618119" y="2998357"/>
              <a:chExt cx="1267701" cy="915694"/>
            </a:xfrm>
          </p:grpSpPr>
          <p:pic>
            <p:nvPicPr>
              <p:cNvPr id="52" name="Graphic 10">
                <a:extLst>
                  <a:ext uri="{FF2B5EF4-FFF2-40B4-BE49-F238E27FC236}">
                    <a16:creationId xmlns:a16="http://schemas.microsoft.com/office/drawing/2014/main" id="{316304C1-F14D-08E8-6CBC-9C5D4A9A1A0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1">
                <a:extLst>
                  <a:ext uri="{96DAC541-7B7A-43D3-8B79-37D633B846F1}">
                    <asvg:svgBlip xmlns:asvg="http://schemas.microsoft.com/office/drawing/2016/SVG/main" r:embed="rId42"/>
                  </a:ext>
                </a:extLst>
              </a:blip>
              <a:srcRect/>
              <a:stretch/>
            </p:blipFill>
            <p:spPr bwMode="auto">
              <a:xfrm>
                <a:off x="6054758" y="2998357"/>
                <a:ext cx="4572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3" name="TextBox 20">
                <a:extLst>
                  <a:ext uri="{FF2B5EF4-FFF2-40B4-BE49-F238E27FC236}">
                    <a16:creationId xmlns:a16="http://schemas.microsoft.com/office/drawing/2014/main" id="{6113CA95-F106-907C-4069-73A1EBD8D6B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18119" y="3452386"/>
                <a:ext cx="1267701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200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AWS</a:t>
                </a:r>
              </a:p>
              <a:p>
                <a:pPr algn="ctr" eaLnBrk="1" hangingPunct="1"/>
                <a:r>
                  <a:rPr lang="en-US" altLang="en-US" sz="1200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Lambda</a:t>
                </a: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8FF1784E-B8D8-9F56-CA4F-A40BBEF48C3A}"/>
                </a:ext>
              </a:extLst>
            </p:cNvPr>
            <p:cNvGrpSpPr/>
            <p:nvPr/>
          </p:nvGrpSpPr>
          <p:grpSpPr>
            <a:xfrm>
              <a:off x="17371591" y="11232880"/>
              <a:ext cx="2279650" cy="935201"/>
              <a:chOff x="5235715" y="2700056"/>
              <a:chExt cx="2279650" cy="935201"/>
            </a:xfrm>
          </p:grpSpPr>
          <p:pic>
            <p:nvPicPr>
              <p:cNvPr id="50" name="Graphic 49" descr="Amazon Bedrock service icon.">
                <a:extLst>
                  <a:ext uri="{FF2B5EF4-FFF2-40B4-BE49-F238E27FC236}">
                    <a16:creationId xmlns:a16="http://schemas.microsoft.com/office/drawing/2014/main" id="{CBE5BCA2-49E4-4067-5B10-4CDE7DAA1D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3">
                <a:extLst>
                  <a:ext uri="{96DAC541-7B7A-43D3-8B79-37D633B846F1}">
                    <asvg:svgBlip xmlns:asvg="http://schemas.microsoft.com/office/drawing/2016/SVG/main" r:embed="rId44"/>
                  </a:ext>
                </a:extLst>
              </a:blip>
              <a:srcRect/>
              <a:stretch/>
            </p:blipFill>
            <p:spPr>
              <a:xfrm>
                <a:off x="6148846" y="2700056"/>
                <a:ext cx="457200" cy="457200"/>
              </a:xfrm>
              <a:prstGeom prst="rect">
                <a:avLst/>
              </a:prstGeom>
            </p:spPr>
          </p:pic>
          <p:sp>
            <p:nvSpPr>
              <p:cNvPr id="51" name="TextBox 12">
                <a:extLst>
                  <a:ext uri="{FF2B5EF4-FFF2-40B4-BE49-F238E27FC236}">
                    <a16:creationId xmlns:a16="http://schemas.microsoft.com/office/drawing/2014/main" id="{916660E3-6085-E46C-76C7-84D0EBEBA3C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35715" y="3173592"/>
                <a:ext cx="227965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20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Amazon Bedrock</a:t>
                </a:r>
                <a:br>
                  <a:rPr lang="en-US" altLang="en-US" sz="120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</a:br>
                <a:r>
                  <a:rPr lang="en-US" altLang="en-US" sz="120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knowledge </a:t>
                </a:r>
                <a:r>
                  <a:rPr lang="en-US" altLang="en-US" sz="1200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b</a:t>
                </a:r>
                <a:r>
                  <a:rPr lang="en-US" altLang="en-US" sz="120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ases</a:t>
                </a:r>
                <a:endParaRPr lang="en-US" altLang="en-US" sz="1200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DAF5FFA8-0DC5-1458-8AEA-CC1106A2CC96}"/>
                </a:ext>
              </a:extLst>
            </p:cNvPr>
            <p:cNvGrpSpPr/>
            <p:nvPr/>
          </p:nvGrpSpPr>
          <p:grpSpPr>
            <a:xfrm>
              <a:off x="17019350" y="9994344"/>
              <a:ext cx="2279650" cy="940247"/>
              <a:chOff x="5149990" y="2700056"/>
              <a:chExt cx="2279650" cy="940247"/>
            </a:xfrm>
          </p:grpSpPr>
          <p:pic>
            <p:nvPicPr>
              <p:cNvPr id="48" name="Graphic 47" descr="Amazon Bedrock service icon.">
                <a:extLst>
                  <a:ext uri="{FF2B5EF4-FFF2-40B4-BE49-F238E27FC236}">
                    <a16:creationId xmlns:a16="http://schemas.microsoft.com/office/drawing/2014/main" id="{02B3E877-091A-AB29-F7F0-097C9C79A9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3">
                <a:extLst>
                  <a:ext uri="{96DAC541-7B7A-43D3-8B79-37D633B846F1}">
                    <asvg:svgBlip xmlns:asvg="http://schemas.microsoft.com/office/drawing/2016/SVG/main" r:embed="rId44"/>
                  </a:ext>
                </a:extLst>
              </a:blip>
              <a:srcRect/>
              <a:stretch/>
            </p:blipFill>
            <p:spPr>
              <a:xfrm>
                <a:off x="6063121" y="2700056"/>
                <a:ext cx="457200" cy="457200"/>
              </a:xfrm>
              <a:prstGeom prst="rect">
                <a:avLst/>
              </a:prstGeom>
            </p:spPr>
          </p:pic>
          <p:sp>
            <p:nvSpPr>
              <p:cNvPr id="49" name="TextBox 12">
                <a:extLst>
                  <a:ext uri="{FF2B5EF4-FFF2-40B4-BE49-F238E27FC236}">
                    <a16:creationId xmlns:a16="http://schemas.microsoft.com/office/drawing/2014/main" id="{5530ABB5-6657-9FE6-C3A5-0839DD557B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49990" y="3178638"/>
                <a:ext cx="227965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20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Agents for</a:t>
                </a:r>
              </a:p>
              <a:p>
                <a:pPr algn="ctr" eaLnBrk="1" hangingPunct="1"/>
                <a:r>
                  <a:rPr lang="en-US" altLang="en-US" sz="120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Amazon Bedrock</a:t>
                </a:r>
                <a:endParaRPr lang="en-US" altLang="en-US" sz="1200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AD91A3F0-AD91-C2AD-9EB3-2AB22D636D8E}"/>
                </a:ext>
              </a:extLst>
            </p:cNvPr>
            <p:cNvSpPr/>
            <p:nvPr/>
          </p:nvSpPr>
          <p:spPr>
            <a:xfrm>
              <a:off x="17656843" y="11085826"/>
              <a:ext cx="3264974" cy="125569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E76A170-E94A-3D1B-2D63-3F8245B8063E}"/>
                </a:ext>
              </a:extLst>
            </p:cNvPr>
            <p:cNvSpPr txBox="1"/>
            <p:nvPr/>
          </p:nvSpPr>
          <p:spPr>
            <a:xfrm rot="16200000">
              <a:off x="17191754" y="11170280"/>
              <a:ext cx="12379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RAG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C66BA54-5485-B034-1F65-5512B5A273BA}"/>
                </a:ext>
              </a:extLst>
            </p:cNvPr>
            <p:cNvSpPr txBox="1"/>
            <p:nvPr/>
          </p:nvSpPr>
          <p:spPr>
            <a:xfrm rot="16200000">
              <a:off x="16285185" y="11107837"/>
              <a:ext cx="2339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Agents </a:t>
              </a:r>
              <a:r>
                <a:rPr lang="en-US" sz="1400"/>
                <a:t>for Amazon Bedrock</a:t>
              </a:r>
              <a:endParaRPr lang="en-US" sz="1400" dirty="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A135A5FC-8503-02F6-7102-C64694A8E171}"/>
                </a:ext>
              </a:extLst>
            </p:cNvPr>
            <p:cNvSpPr/>
            <p:nvPr/>
          </p:nvSpPr>
          <p:spPr>
            <a:xfrm>
              <a:off x="17267775" y="9838717"/>
              <a:ext cx="3795533" cy="2700335"/>
            </a:xfrm>
            <a:custGeom>
              <a:avLst/>
              <a:gdLst>
                <a:gd name="connsiteX0" fmla="*/ 0 w 3622364"/>
                <a:gd name="connsiteY0" fmla="*/ 0 h 2700335"/>
                <a:gd name="connsiteX1" fmla="*/ 2297740 w 3622364"/>
                <a:gd name="connsiteY1" fmla="*/ 0 h 2700335"/>
                <a:gd name="connsiteX2" fmla="*/ 2297740 w 3622364"/>
                <a:gd name="connsiteY2" fmla="*/ 1005433 h 2700335"/>
                <a:gd name="connsiteX3" fmla="*/ 3622364 w 3622364"/>
                <a:gd name="connsiteY3" fmla="*/ 1005433 h 2700335"/>
                <a:gd name="connsiteX4" fmla="*/ 3622364 w 3622364"/>
                <a:gd name="connsiteY4" fmla="*/ 2700335 h 2700335"/>
                <a:gd name="connsiteX5" fmla="*/ 0 w 3622364"/>
                <a:gd name="connsiteY5" fmla="*/ 2700335 h 2700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22364" h="2700335">
                  <a:moveTo>
                    <a:pt x="0" y="0"/>
                  </a:moveTo>
                  <a:lnTo>
                    <a:pt x="2297740" y="0"/>
                  </a:lnTo>
                  <a:lnTo>
                    <a:pt x="2297740" y="1005433"/>
                  </a:lnTo>
                  <a:lnTo>
                    <a:pt x="3622364" y="1005433"/>
                  </a:lnTo>
                  <a:lnTo>
                    <a:pt x="3622364" y="2700335"/>
                  </a:lnTo>
                  <a:lnTo>
                    <a:pt x="0" y="2700335"/>
                  </a:lnTo>
                  <a:close/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A151D23-ED4E-AAA3-2B81-C583D485728A}"/>
              </a:ext>
            </a:extLst>
          </p:cNvPr>
          <p:cNvCxnSpPr>
            <a:cxnSpLocks/>
          </p:cNvCxnSpPr>
          <p:nvPr/>
        </p:nvCxnSpPr>
        <p:spPr>
          <a:xfrm>
            <a:off x="9123003" y="9212309"/>
            <a:ext cx="0" cy="5486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ECC5B64-2D5A-63C2-B3C3-9BA58297F73E}"/>
              </a:ext>
            </a:extLst>
          </p:cNvPr>
          <p:cNvCxnSpPr>
            <a:cxnSpLocks/>
          </p:cNvCxnSpPr>
          <p:nvPr/>
        </p:nvCxnSpPr>
        <p:spPr>
          <a:xfrm>
            <a:off x="8649741" y="3095384"/>
            <a:ext cx="0" cy="46634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603E8919-210A-5526-3DF3-38A6483F9C0D}"/>
              </a:ext>
            </a:extLst>
          </p:cNvPr>
          <p:cNvGrpSpPr/>
          <p:nvPr/>
        </p:nvGrpSpPr>
        <p:grpSpPr>
          <a:xfrm>
            <a:off x="6290371" y="6340497"/>
            <a:ext cx="1777293" cy="1270115"/>
            <a:chOff x="9685328" y="10261129"/>
            <a:chExt cx="1777293" cy="127011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598A3B3-FAAB-F739-E1DF-B3526D178E9D}"/>
                </a:ext>
              </a:extLst>
            </p:cNvPr>
            <p:cNvSpPr txBox="1"/>
            <p:nvPr/>
          </p:nvSpPr>
          <p:spPr>
            <a:xfrm>
              <a:off x="9685328" y="11008024"/>
              <a:ext cx="17772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</a:t>
              </a:r>
              <a:r>
                <a:rPr lang="en-US" sz="1400"/>
                <a:t>Shield </a:t>
              </a:r>
            </a:p>
            <a:p>
              <a:pPr algn="ctr"/>
              <a:r>
                <a:rPr lang="en-US" sz="1400"/>
                <a:t>Advanced</a:t>
              </a:r>
              <a:endParaRPr lang="en-US" sz="1400" dirty="0"/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10074386-46BE-79D1-ACB2-63A0B8D850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9">
              <a:extLst>
                <a:ext uri="{96DAC541-7B7A-43D3-8B79-37D633B846F1}">
                  <asvg:svgBlip xmlns:asvg="http://schemas.microsoft.com/office/drawing/2016/SVG/main" r:embed="rId50"/>
                </a:ext>
              </a:extLst>
            </a:blip>
            <a:stretch>
              <a:fillRect/>
            </a:stretch>
          </p:blipFill>
          <p:spPr>
            <a:xfrm>
              <a:off x="10237826" y="10261129"/>
              <a:ext cx="740664" cy="740664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BFF5D4-84DE-159A-F587-094F05881B46}"/>
              </a:ext>
            </a:extLst>
          </p:cNvPr>
          <p:cNvGrpSpPr/>
          <p:nvPr/>
        </p:nvGrpSpPr>
        <p:grpSpPr>
          <a:xfrm>
            <a:off x="6626766" y="4860176"/>
            <a:ext cx="1615650" cy="1065340"/>
            <a:chOff x="11552979" y="10250461"/>
            <a:chExt cx="1615650" cy="1065340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034AA37-3D03-2A65-7CCA-7CAD3417B36B}"/>
                </a:ext>
              </a:extLst>
            </p:cNvPr>
            <p:cNvSpPr txBox="1"/>
            <p:nvPr/>
          </p:nvSpPr>
          <p:spPr>
            <a:xfrm>
              <a:off x="11552979" y="11008024"/>
              <a:ext cx="10971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WAF</a:t>
              </a:r>
            </a:p>
          </p:txBody>
        </p:sp>
        <p:pic>
          <p:nvPicPr>
            <p:cNvPr id="59" name="Graphic 8">
              <a:extLst>
                <a:ext uri="{FF2B5EF4-FFF2-40B4-BE49-F238E27FC236}">
                  <a16:creationId xmlns:a16="http://schemas.microsoft.com/office/drawing/2014/main" id="{AB61C87F-984F-A8F7-3E3F-C0F7B23B72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1">
              <a:extLst>
                <a:ext uri="{96DAC541-7B7A-43D3-8B79-37D633B846F1}">
                  <asvg:svgBlip xmlns:asvg="http://schemas.microsoft.com/office/drawing/2016/SVG/main" r:embed="rId52"/>
                </a:ext>
              </a:extLst>
            </a:blip>
            <a:srcRect/>
            <a:stretch/>
          </p:blipFill>
          <p:spPr bwMode="auto">
            <a:xfrm>
              <a:off x="11720552" y="1025046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C3CE747-AD5D-2C40-5CD6-E6D829BCC106}"/>
                </a:ext>
              </a:extLst>
            </p:cNvPr>
            <p:cNvGrpSpPr/>
            <p:nvPr/>
          </p:nvGrpSpPr>
          <p:grpSpPr>
            <a:xfrm>
              <a:off x="12424147" y="10408482"/>
              <a:ext cx="744482" cy="453842"/>
              <a:chOff x="7071080" y="2825461"/>
              <a:chExt cx="744482" cy="453842"/>
            </a:xfrm>
          </p:grpSpPr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F833419C-D3B1-88CD-C2BD-EF10F5D9A737}"/>
                  </a:ext>
                </a:extLst>
              </p:cNvPr>
              <p:cNvCxnSpPr>
                <a:cxnSpLocks/>
              </p:cNvCxnSpPr>
              <p:nvPr/>
            </p:nvCxnSpPr>
            <p:spPr>
              <a:xfrm rot="20483727" flipV="1">
                <a:off x="7114655" y="3028530"/>
                <a:ext cx="685800" cy="72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D565D966-1F31-79E9-44F5-ADDAD7E51434}"/>
                  </a:ext>
                </a:extLst>
              </p:cNvPr>
              <p:cNvSpPr txBox="1"/>
              <p:nvPr/>
            </p:nvSpPr>
            <p:spPr>
              <a:xfrm rot="20483727">
                <a:off x="7071080" y="2825461"/>
                <a:ext cx="744482" cy="4538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Access</a:t>
                </a:r>
              </a:p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l</a:t>
                </a:r>
                <a:r>
                  <a:rPr lang="en-US" sz="1400"/>
                  <a:t>ogs</a:t>
                </a:r>
                <a:endParaRPr lang="en-US" sz="1400" dirty="0"/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3715A94-7449-CB31-7FC0-08FF32ECEAA6}"/>
              </a:ext>
            </a:extLst>
          </p:cNvPr>
          <p:cNvGrpSpPr/>
          <p:nvPr/>
        </p:nvGrpSpPr>
        <p:grpSpPr>
          <a:xfrm>
            <a:off x="6123986" y="3319680"/>
            <a:ext cx="2201863" cy="1222077"/>
            <a:chOff x="10941799" y="12463615"/>
            <a:chExt cx="2201863" cy="1222077"/>
          </a:xfrm>
        </p:grpSpPr>
        <p:pic>
          <p:nvPicPr>
            <p:cNvPr id="448" name="Graphic 22">
              <a:extLst>
                <a:ext uri="{FF2B5EF4-FFF2-40B4-BE49-F238E27FC236}">
                  <a16:creationId xmlns:a16="http://schemas.microsoft.com/office/drawing/2014/main" id="{2DC5CA9D-3F0F-AF5C-772E-56FB66F98A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3">
              <a:extLst>
                <a:ext uri="{96DAC541-7B7A-43D3-8B79-37D633B846F1}">
                  <asvg:svgBlip xmlns:asvg="http://schemas.microsoft.com/office/drawing/2016/SVG/main" r:embed="rId54"/>
                </a:ext>
              </a:extLst>
            </a:blip>
            <a:srcRect/>
            <a:stretch/>
          </p:blipFill>
          <p:spPr bwMode="auto">
            <a:xfrm>
              <a:off x="11657762" y="12463615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9" name="TextBox 15">
              <a:extLst>
                <a:ext uri="{FF2B5EF4-FFF2-40B4-BE49-F238E27FC236}">
                  <a16:creationId xmlns:a16="http://schemas.microsoft.com/office/drawing/2014/main" id="{F77EBABD-C339-B047-E9EC-A155BEC065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41799" y="13224027"/>
              <a:ext cx="22018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AWS Global </a:t>
              </a:r>
            </a:p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Accelerator</a:t>
              </a:r>
            </a:p>
          </p:txBody>
        </p:sp>
        <p:grpSp>
          <p:nvGrpSpPr>
            <p:cNvPr id="450" name="Group 449">
              <a:extLst>
                <a:ext uri="{FF2B5EF4-FFF2-40B4-BE49-F238E27FC236}">
                  <a16:creationId xmlns:a16="http://schemas.microsoft.com/office/drawing/2014/main" id="{0F8C83A8-BA1E-955C-B94A-2EA8577AD4DB}"/>
                </a:ext>
              </a:extLst>
            </p:cNvPr>
            <p:cNvGrpSpPr/>
            <p:nvPr/>
          </p:nvGrpSpPr>
          <p:grpSpPr>
            <a:xfrm>
              <a:off x="12355122" y="12613879"/>
              <a:ext cx="744482" cy="453842"/>
              <a:chOff x="7071080" y="2825461"/>
              <a:chExt cx="744482" cy="453842"/>
            </a:xfrm>
          </p:grpSpPr>
          <p:cxnSp>
            <p:nvCxnSpPr>
              <p:cNvPr id="451" name="Straight Arrow Connector 450">
                <a:extLst>
                  <a:ext uri="{FF2B5EF4-FFF2-40B4-BE49-F238E27FC236}">
                    <a16:creationId xmlns:a16="http://schemas.microsoft.com/office/drawing/2014/main" id="{0D29BE76-F808-FD74-9A4F-FC9A2575985B}"/>
                  </a:ext>
                </a:extLst>
              </p:cNvPr>
              <p:cNvCxnSpPr>
                <a:cxnSpLocks/>
              </p:cNvCxnSpPr>
              <p:nvPr/>
            </p:nvCxnSpPr>
            <p:spPr>
              <a:xfrm rot="20483727" flipV="1">
                <a:off x="7114655" y="3028530"/>
                <a:ext cx="685800" cy="72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2" name="TextBox 451">
                <a:extLst>
                  <a:ext uri="{FF2B5EF4-FFF2-40B4-BE49-F238E27FC236}">
                    <a16:creationId xmlns:a16="http://schemas.microsoft.com/office/drawing/2014/main" id="{D30B587F-2D78-56FC-FFA9-D25F5108E645}"/>
                  </a:ext>
                </a:extLst>
              </p:cNvPr>
              <p:cNvSpPr txBox="1"/>
              <p:nvPr/>
            </p:nvSpPr>
            <p:spPr>
              <a:xfrm rot="20483727">
                <a:off x="7071080" y="2825461"/>
                <a:ext cx="744482" cy="4538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380"/>
                  </a:lnSpc>
                </a:pPr>
                <a:r>
                  <a:rPr lang="en-US" sz="1400"/>
                  <a:t>Flow</a:t>
                </a:r>
                <a:endParaRPr lang="en-US" sz="1400" dirty="0"/>
              </a:p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l</a:t>
                </a:r>
                <a:r>
                  <a:rPr lang="en-US" sz="1400"/>
                  <a:t>ogs</a:t>
                </a:r>
                <a:endParaRPr lang="en-US" sz="1400" dirty="0"/>
              </a:p>
            </p:txBody>
          </p:sp>
        </p:grpSp>
      </p:grpSp>
      <p:grpSp>
        <p:nvGrpSpPr>
          <p:cNvPr id="453" name="Group 452">
            <a:extLst>
              <a:ext uri="{FF2B5EF4-FFF2-40B4-BE49-F238E27FC236}">
                <a16:creationId xmlns:a16="http://schemas.microsoft.com/office/drawing/2014/main" id="{1E663F4A-81E9-B09B-2206-55A4BBEF7153}"/>
              </a:ext>
            </a:extLst>
          </p:cNvPr>
          <p:cNvGrpSpPr/>
          <p:nvPr/>
        </p:nvGrpSpPr>
        <p:grpSpPr>
          <a:xfrm>
            <a:off x="4668020" y="4860176"/>
            <a:ext cx="1560040" cy="1285516"/>
            <a:chOff x="10005061" y="4433236"/>
            <a:chExt cx="1560040" cy="1285516"/>
          </a:xfrm>
        </p:grpSpPr>
        <p:sp>
          <p:nvSpPr>
            <p:cNvPr id="454" name="TextBox 453">
              <a:extLst>
                <a:ext uri="{FF2B5EF4-FFF2-40B4-BE49-F238E27FC236}">
                  <a16:creationId xmlns:a16="http://schemas.microsoft.com/office/drawing/2014/main" id="{F29F5361-9BD7-E34E-BDF1-12BE7E2903C3}"/>
                </a:ext>
              </a:extLst>
            </p:cNvPr>
            <p:cNvSpPr txBox="1"/>
            <p:nvPr/>
          </p:nvSpPr>
          <p:spPr>
            <a:xfrm>
              <a:off x="10005061" y="5195532"/>
              <a:ext cx="15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</a:t>
              </a:r>
              <a:r>
                <a:rPr lang="en-US" sz="1400"/>
                <a:t>Route 53</a:t>
              </a:r>
            </a:p>
            <a:p>
              <a:pPr algn="ctr"/>
              <a:r>
                <a:rPr lang="en-US" sz="1400"/>
                <a:t>health checks</a:t>
              </a:r>
              <a:endParaRPr lang="en-US" sz="1400" dirty="0"/>
            </a:p>
          </p:txBody>
        </p:sp>
        <p:pic>
          <p:nvPicPr>
            <p:cNvPr id="455" name="Graphic 21">
              <a:extLst>
                <a:ext uri="{FF2B5EF4-FFF2-40B4-BE49-F238E27FC236}">
                  <a16:creationId xmlns:a16="http://schemas.microsoft.com/office/drawing/2014/main" id="{B93E2D98-5C52-B0A9-BABC-8E36791405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5">
              <a:extLst>
                <a:ext uri="{96DAC541-7B7A-43D3-8B79-37D633B846F1}">
                  <asvg:svgBlip xmlns:asvg="http://schemas.microsoft.com/office/drawing/2016/SVG/main" r:embed="rId56"/>
                </a:ext>
              </a:extLst>
            </a:blip>
            <a:srcRect/>
            <a:stretch/>
          </p:blipFill>
          <p:spPr bwMode="auto">
            <a:xfrm>
              <a:off x="10404081" y="4433236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56" name="Group 455">
            <a:extLst>
              <a:ext uri="{FF2B5EF4-FFF2-40B4-BE49-F238E27FC236}">
                <a16:creationId xmlns:a16="http://schemas.microsoft.com/office/drawing/2014/main" id="{DD2731E5-70EE-F2A3-F7EA-B09BCB163AC5}"/>
              </a:ext>
            </a:extLst>
          </p:cNvPr>
          <p:cNvGrpSpPr/>
          <p:nvPr/>
        </p:nvGrpSpPr>
        <p:grpSpPr>
          <a:xfrm>
            <a:off x="4704300" y="6340495"/>
            <a:ext cx="1462846" cy="1299542"/>
            <a:chOff x="9547383" y="11858196"/>
            <a:chExt cx="1462846" cy="1299542"/>
          </a:xfrm>
        </p:grpSpPr>
        <p:sp>
          <p:nvSpPr>
            <p:cNvPr id="457" name="TextBox 456">
              <a:extLst>
                <a:ext uri="{FF2B5EF4-FFF2-40B4-BE49-F238E27FC236}">
                  <a16:creationId xmlns:a16="http://schemas.microsoft.com/office/drawing/2014/main" id="{D6AEC801-49E3-70C8-5266-47ADA7395BFD}"/>
                </a:ext>
              </a:extLst>
            </p:cNvPr>
            <p:cNvSpPr txBox="1"/>
            <p:nvPr/>
          </p:nvSpPr>
          <p:spPr>
            <a:xfrm>
              <a:off x="9547383" y="12634518"/>
              <a:ext cx="14628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Certificate Manager</a:t>
              </a:r>
            </a:p>
          </p:txBody>
        </p:sp>
        <p:pic>
          <p:nvPicPr>
            <p:cNvPr id="458" name="Graphic 20">
              <a:extLst>
                <a:ext uri="{FF2B5EF4-FFF2-40B4-BE49-F238E27FC236}">
                  <a16:creationId xmlns:a16="http://schemas.microsoft.com/office/drawing/2014/main" id="{B48B924C-7083-018B-2E74-4F66754226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7">
              <a:extLst>
                <a:ext uri="{96DAC541-7B7A-43D3-8B79-37D633B846F1}">
                  <asvg:svgBlip xmlns:asvg="http://schemas.microsoft.com/office/drawing/2016/SVG/main" r:embed="rId58"/>
                </a:ext>
              </a:extLst>
            </a:blip>
            <a:srcRect/>
            <a:stretch/>
          </p:blipFill>
          <p:spPr bwMode="auto">
            <a:xfrm>
              <a:off x="9897806" y="11858196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59" name="Group 458">
            <a:extLst>
              <a:ext uri="{FF2B5EF4-FFF2-40B4-BE49-F238E27FC236}">
                <a16:creationId xmlns:a16="http://schemas.microsoft.com/office/drawing/2014/main" id="{F4B24840-8844-FE0E-B238-E8589B48C21F}"/>
              </a:ext>
            </a:extLst>
          </p:cNvPr>
          <p:cNvGrpSpPr/>
          <p:nvPr/>
        </p:nvGrpSpPr>
        <p:grpSpPr>
          <a:xfrm>
            <a:off x="4608557" y="3319680"/>
            <a:ext cx="1909182" cy="1070073"/>
            <a:chOff x="9534770" y="8697088"/>
            <a:chExt cx="1909182" cy="1070073"/>
          </a:xfrm>
        </p:grpSpPr>
        <p:sp>
          <p:nvSpPr>
            <p:cNvPr id="460" name="TextBox 459">
              <a:extLst>
                <a:ext uri="{FF2B5EF4-FFF2-40B4-BE49-F238E27FC236}">
                  <a16:creationId xmlns:a16="http://schemas.microsoft.com/office/drawing/2014/main" id="{05F73609-EF60-B697-AFEF-300B14CFEBBA}"/>
                </a:ext>
              </a:extLst>
            </p:cNvPr>
            <p:cNvSpPr txBox="1"/>
            <p:nvPr/>
          </p:nvSpPr>
          <p:spPr>
            <a:xfrm>
              <a:off x="9534770" y="9459384"/>
              <a:ext cx="17285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CloudFront</a:t>
              </a:r>
            </a:p>
          </p:txBody>
        </p:sp>
        <p:pic>
          <p:nvPicPr>
            <p:cNvPr id="461" name="Graphic 19">
              <a:extLst>
                <a:ext uri="{FF2B5EF4-FFF2-40B4-BE49-F238E27FC236}">
                  <a16:creationId xmlns:a16="http://schemas.microsoft.com/office/drawing/2014/main" id="{4EAB1BCF-84A6-3815-B9F7-D188CA29C1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9">
              <a:extLst>
                <a:ext uri="{96DAC541-7B7A-43D3-8B79-37D633B846F1}">
                  <asvg:svgBlip xmlns:asvg="http://schemas.microsoft.com/office/drawing/2016/SVG/main" r:embed="rId60"/>
                </a:ext>
              </a:extLst>
            </a:blip>
            <a:srcRect/>
            <a:stretch/>
          </p:blipFill>
          <p:spPr bwMode="auto">
            <a:xfrm>
              <a:off x="10018057" y="8697088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62" name="Group 461">
              <a:extLst>
                <a:ext uri="{FF2B5EF4-FFF2-40B4-BE49-F238E27FC236}">
                  <a16:creationId xmlns:a16="http://schemas.microsoft.com/office/drawing/2014/main" id="{11B551D2-F1B9-8438-2EF5-E44DB4CB88F0}"/>
                </a:ext>
              </a:extLst>
            </p:cNvPr>
            <p:cNvGrpSpPr/>
            <p:nvPr/>
          </p:nvGrpSpPr>
          <p:grpSpPr>
            <a:xfrm>
              <a:off x="10699470" y="8873101"/>
              <a:ext cx="744482" cy="453842"/>
              <a:chOff x="7071080" y="2825461"/>
              <a:chExt cx="744482" cy="453842"/>
            </a:xfrm>
          </p:grpSpPr>
          <p:cxnSp>
            <p:nvCxnSpPr>
              <p:cNvPr id="463" name="Straight Arrow Connector 462">
                <a:extLst>
                  <a:ext uri="{FF2B5EF4-FFF2-40B4-BE49-F238E27FC236}">
                    <a16:creationId xmlns:a16="http://schemas.microsoft.com/office/drawing/2014/main" id="{13438733-605C-CB24-2D6B-B11C92264E4D}"/>
                  </a:ext>
                </a:extLst>
              </p:cNvPr>
              <p:cNvCxnSpPr>
                <a:cxnSpLocks/>
              </p:cNvCxnSpPr>
              <p:nvPr/>
            </p:nvCxnSpPr>
            <p:spPr>
              <a:xfrm rot="20483727" flipV="1">
                <a:off x="7114655" y="3028530"/>
                <a:ext cx="685800" cy="72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4" name="TextBox 463">
                <a:extLst>
                  <a:ext uri="{FF2B5EF4-FFF2-40B4-BE49-F238E27FC236}">
                    <a16:creationId xmlns:a16="http://schemas.microsoft.com/office/drawing/2014/main" id="{659994F1-FBF4-DBEB-1AB7-7A3DBB2E4962}"/>
                  </a:ext>
                </a:extLst>
              </p:cNvPr>
              <p:cNvSpPr txBox="1"/>
              <p:nvPr/>
            </p:nvSpPr>
            <p:spPr>
              <a:xfrm rot="20483727">
                <a:off x="7071080" y="2825461"/>
                <a:ext cx="744482" cy="4538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Access</a:t>
                </a:r>
              </a:p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l</a:t>
                </a:r>
                <a:r>
                  <a:rPr lang="en-US" sz="1400"/>
                  <a:t>ogs</a:t>
                </a:r>
                <a:endParaRPr lang="en-US" sz="1400" dirty="0"/>
              </a:p>
            </p:txBody>
          </p:sp>
        </p:grpSp>
      </p:grpSp>
      <p:sp>
        <p:nvSpPr>
          <p:cNvPr id="465" name="Rectangle 464">
            <a:extLst>
              <a:ext uri="{FF2B5EF4-FFF2-40B4-BE49-F238E27FC236}">
                <a16:creationId xmlns:a16="http://schemas.microsoft.com/office/drawing/2014/main" id="{846B862E-EFEF-A0CB-2245-550238A02D17}"/>
              </a:ext>
            </a:extLst>
          </p:cNvPr>
          <p:cNvSpPr/>
          <p:nvPr/>
        </p:nvSpPr>
        <p:spPr>
          <a:xfrm>
            <a:off x="4563167" y="3064767"/>
            <a:ext cx="3880256" cy="4867321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>
              <a:defRPr/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840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Rectangle: Rounded Corners 475">
            <a:extLst>
              <a:ext uri="{FF2B5EF4-FFF2-40B4-BE49-F238E27FC236}">
                <a16:creationId xmlns:a16="http://schemas.microsoft.com/office/drawing/2014/main" id="{F7D7C841-4077-16C9-50E4-8A19AA86602C}"/>
              </a:ext>
            </a:extLst>
          </p:cNvPr>
          <p:cNvSpPr/>
          <p:nvPr/>
        </p:nvSpPr>
        <p:spPr>
          <a:xfrm>
            <a:off x="10401298" y="12915900"/>
            <a:ext cx="3000374" cy="45717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TextBox 409">
            <a:extLst>
              <a:ext uri="{FF2B5EF4-FFF2-40B4-BE49-F238E27FC236}">
                <a16:creationId xmlns:a16="http://schemas.microsoft.com/office/drawing/2014/main" id="{5A6427C6-7B1C-83D7-27BB-626DCE86D946}"/>
              </a:ext>
            </a:extLst>
          </p:cNvPr>
          <p:cNvSpPr txBox="1"/>
          <p:nvPr/>
        </p:nvSpPr>
        <p:spPr>
          <a:xfrm>
            <a:off x="11106075" y="548890"/>
            <a:ext cx="36102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IoT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4EA49AA-1C4F-3443-4BBD-512D76CC2AD0}"/>
              </a:ext>
            </a:extLst>
          </p:cNvPr>
          <p:cNvSpPr/>
          <p:nvPr/>
        </p:nvSpPr>
        <p:spPr>
          <a:xfrm>
            <a:off x="1992774" y="2934576"/>
            <a:ext cx="2657475" cy="784236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AU" sz="967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Levels 0-2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C2DD0DC-723E-3CAD-4F48-485470C61C2F}"/>
              </a:ext>
            </a:extLst>
          </p:cNvPr>
          <p:cNvCxnSpPr>
            <a:cxnSpLocks/>
          </p:cNvCxnSpPr>
          <p:nvPr/>
        </p:nvCxnSpPr>
        <p:spPr>
          <a:xfrm>
            <a:off x="7537507" y="6708256"/>
            <a:ext cx="12395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78A39E9A-08FA-E86C-8E01-47DCF5C0B458}"/>
              </a:ext>
            </a:extLst>
          </p:cNvPr>
          <p:cNvSpPr/>
          <p:nvPr/>
        </p:nvSpPr>
        <p:spPr>
          <a:xfrm>
            <a:off x="7317249" y="2991727"/>
            <a:ext cx="1096160" cy="77661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AU" sz="967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Industrial IoT edge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C1980E8-FA09-D5E8-840F-96DE3AA3FD12}"/>
              </a:ext>
            </a:extLst>
          </p:cNvPr>
          <p:cNvSpPr/>
          <p:nvPr/>
        </p:nvSpPr>
        <p:spPr>
          <a:xfrm>
            <a:off x="8413408" y="2991727"/>
            <a:ext cx="1011579" cy="77661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AU" sz="967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Levels 4-5</a:t>
            </a:r>
          </a:p>
        </p:txBody>
      </p:sp>
      <p:pic>
        <p:nvPicPr>
          <p:cNvPr id="8" name="Graphic 7" descr="Corporate data center group icon. ">
            <a:extLst>
              <a:ext uri="{FF2B5EF4-FFF2-40B4-BE49-F238E27FC236}">
                <a16:creationId xmlns:a16="http://schemas.microsoft.com/office/drawing/2014/main" id="{FFB512D5-87E1-C508-AE7F-A5B72D9B99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025968" y="2437645"/>
            <a:ext cx="457200" cy="457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E17F2F9-202F-AB94-4124-6D3AEBFD5881}"/>
              </a:ext>
            </a:extLst>
          </p:cNvPr>
          <p:cNvSpPr txBox="1"/>
          <p:nvPr/>
        </p:nvSpPr>
        <p:spPr>
          <a:xfrm>
            <a:off x="2476965" y="2531407"/>
            <a:ext cx="3328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Site and asset edge (multiple sites)</a:t>
            </a:r>
          </a:p>
        </p:txBody>
      </p:sp>
      <p:pic>
        <p:nvPicPr>
          <p:cNvPr id="10" name="Graphic 7">
            <a:extLst>
              <a:ext uri="{FF2B5EF4-FFF2-40B4-BE49-F238E27FC236}">
                <a16:creationId xmlns:a16="http://schemas.microsoft.com/office/drawing/2014/main" id="{8B65D7B1-83D4-B49C-C649-F5992E005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>
            <a:off x="9865216" y="1086094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phic 7">
            <a:extLst>
              <a:ext uri="{FF2B5EF4-FFF2-40B4-BE49-F238E27FC236}">
                <a16:creationId xmlns:a16="http://schemas.microsoft.com/office/drawing/2014/main" id="{28C869E3-A7AB-3EF7-E165-AF5DD95E8B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>
            <a:off x="10780722" y="1086906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A7EFF42-D1E8-D8E2-86DD-BADEA427739D}"/>
              </a:ext>
            </a:extLst>
          </p:cNvPr>
          <p:cNvSpPr>
            <a:spLocks noChangeAspect="1"/>
          </p:cNvSpPr>
          <p:nvPr/>
        </p:nvSpPr>
        <p:spPr>
          <a:xfrm>
            <a:off x="2002299" y="2976052"/>
            <a:ext cx="7384589" cy="7800886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289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E16EF27B-A6C0-BE61-D571-4EFCEF886E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21387" y="3732895"/>
            <a:ext cx="662727" cy="662727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1289B958-3CAB-57D6-7FDA-F5DC8111EAB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21387" y="5371379"/>
            <a:ext cx="662727" cy="662727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AD6F48B5-CA2E-11F1-66E8-9B8543588B0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21387" y="6906321"/>
            <a:ext cx="662727" cy="662727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5BB37F16-7741-77F2-0662-28F0C6796D3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21387" y="8676811"/>
            <a:ext cx="662727" cy="662727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B28993A2-291B-EA5D-93C3-86ED5BB36FF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3540012" y="3288586"/>
            <a:ext cx="457200" cy="457200"/>
          </a:xfrm>
          <a:prstGeom prst="rect">
            <a:avLst/>
          </a:prstGeom>
        </p:spPr>
      </p:pic>
      <p:sp>
        <p:nvSpPr>
          <p:cNvPr id="18" name="TextBox 9">
            <a:extLst>
              <a:ext uri="{FF2B5EF4-FFF2-40B4-BE49-F238E27FC236}">
                <a16:creationId xmlns:a16="http://schemas.microsoft.com/office/drawing/2014/main" id="{DBF23C7E-AF9D-56F7-88E0-DA53DE270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9031" y="3752031"/>
            <a:ext cx="11142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Protocol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converter</a:t>
            </a:r>
          </a:p>
        </p:txBody>
      </p:sp>
      <p:pic>
        <p:nvPicPr>
          <p:cNvPr id="19" name="Graphic 6">
            <a:extLst>
              <a:ext uri="{FF2B5EF4-FFF2-40B4-BE49-F238E27FC236}">
                <a16:creationId xmlns:a16="http://schemas.microsoft.com/office/drawing/2014/main" id="{10612D4B-85EF-F0F7-5215-C9942E9896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3533605" y="434118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9">
            <a:extLst>
              <a:ext uri="{FF2B5EF4-FFF2-40B4-BE49-F238E27FC236}">
                <a16:creationId xmlns:a16="http://schemas.microsoft.com/office/drawing/2014/main" id="{47314CBF-D951-D230-292E-21D5507135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5260" y="4815857"/>
            <a:ext cx="11142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</a:t>
            </a:r>
          </a:p>
          <a:p>
            <a:pPr algn="ctr" eaLnBrk="1" hangingPunct="1"/>
            <a:r>
              <a:rPr lang="en-US" altLang="en-US" sz="900" dirty="0" err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SiteWise</a:t>
            </a: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Edge</a:t>
            </a:r>
          </a:p>
        </p:txBody>
      </p:sp>
      <p:cxnSp>
        <p:nvCxnSpPr>
          <p:cNvPr id="21" name="Elbow Connector 439">
            <a:extLst>
              <a:ext uri="{FF2B5EF4-FFF2-40B4-BE49-F238E27FC236}">
                <a16:creationId xmlns:a16="http://schemas.microsoft.com/office/drawing/2014/main" id="{80081F5F-76DA-96E0-D2BB-224054B9BCC4}"/>
              </a:ext>
            </a:extLst>
          </p:cNvPr>
          <p:cNvCxnSpPr>
            <a:cxnSpLocks/>
            <a:stCxn id="13" idx="3"/>
            <a:endCxn id="19" idx="1"/>
          </p:cNvCxnSpPr>
          <p:nvPr/>
        </p:nvCxnSpPr>
        <p:spPr>
          <a:xfrm>
            <a:off x="2984114" y="4064259"/>
            <a:ext cx="549491" cy="505529"/>
          </a:xfrm>
          <a:prstGeom prst="bentConnector3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Elbow Connector 441">
            <a:extLst>
              <a:ext uri="{FF2B5EF4-FFF2-40B4-BE49-F238E27FC236}">
                <a16:creationId xmlns:a16="http://schemas.microsoft.com/office/drawing/2014/main" id="{15C9128D-BDCA-BA9F-DE58-BD7732173D72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061073" y="3714027"/>
            <a:ext cx="723404" cy="329723"/>
          </a:xfrm>
          <a:prstGeom prst="bentConnector2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Elbow Connector 448">
            <a:extLst>
              <a:ext uri="{FF2B5EF4-FFF2-40B4-BE49-F238E27FC236}">
                <a16:creationId xmlns:a16="http://schemas.microsoft.com/office/drawing/2014/main" id="{FB5A4F9A-7E51-9E7E-97D7-B690A0F9F6B8}"/>
              </a:ext>
            </a:extLst>
          </p:cNvPr>
          <p:cNvCxnSpPr>
            <a:cxnSpLocks/>
            <a:stCxn id="17" idx="3"/>
            <a:endCxn id="412" idx="1"/>
          </p:cNvCxnSpPr>
          <p:nvPr/>
        </p:nvCxnSpPr>
        <p:spPr>
          <a:xfrm>
            <a:off x="3997212" y="3517186"/>
            <a:ext cx="441663" cy="533282"/>
          </a:xfrm>
          <a:prstGeom prst="bentConnector3">
            <a:avLst>
              <a:gd name="adj1" fmla="val 50000"/>
            </a:avLst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Elbow Connector 450">
            <a:extLst>
              <a:ext uri="{FF2B5EF4-FFF2-40B4-BE49-F238E27FC236}">
                <a16:creationId xmlns:a16="http://schemas.microsoft.com/office/drawing/2014/main" id="{1904E8FE-A161-A686-FC5C-4608A98A6B46}"/>
              </a:ext>
            </a:extLst>
          </p:cNvPr>
          <p:cNvCxnSpPr>
            <a:stCxn id="19" idx="3"/>
            <a:endCxn id="412" idx="1"/>
          </p:cNvCxnSpPr>
          <p:nvPr/>
        </p:nvCxnSpPr>
        <p:spPr>
          <a:xfrm flipV="1">
            <a:off x="3990805" y="4050468"/>
            <a:ext cx="448070" cy="519320"/>
          </a:xfrm>
          <a:prstGeom prst="bentConnector3">
            <a:avLst>
              <a:gd name="adj1" fmla="val 50000"/>
            </a:avLst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Graphic 24">
            <a:extLst>
              <a:ext uri="{FF2B5EF4-FFF2-40B4-BE49-F238E27FC236}">
                <a16:creationId xmlns:a16="http://schemas.microsoft.com/office/drawing/2014/main" id="{94B6518E-F38B-1854-AAC7-CFF432A8CF7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3499228" y="5463295"/>
            <a:ext cx="457200" cy="457200"/>
          </a:xfrm>
          <a:prstGeom prst="rect">
            <a:avLst/>
          </a:prstGeom>
        </p:spPr>
      </p:pic>
      <p:sp>
        <p:nvSpPr>
          <p:cNvPr id="26" name="TextBox 9">
            <a:extLst>
              <a:ext uri="{FF2B5EF4-FFF2-40B4-BE49-F238E27FC236}">
                <a16:creationId xmlns:a16="http://schemas.microsoft.com/office/drawing/2014/main" id="{3BAA5053-0EA2-38A5-D57A-5F1D30C627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6347" y="5904010"/>
            <a:ext cx="111420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diode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F9AEFD4-BE57-9DD7-57C9-DBBED809D979}"/>
              </a:ext>
            </a:extLst>
          </p:cNvPr>
          <p:cNvCxnSpPr>
            <a:cxnSpLocks/>
          </p:cNvCxnSpPr>
          <p:nvPr/>
        </p:nvCxnSpPr>
        <p:spPr>
          <a:xfrm>
            <a:off x="3049299" y="5702286"/>
            <a:ext cx="5029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B2B56FA-1EC0-A8F8-69E2-3111B29A0251}"/>
              </a:ext>
            </a:extLst>
          </p:cNvPr>
          <p:cNvCxnSpPr>
            <a:cxnSpLocks/>
          </p:cNvCxnSpPr>
          <p:nvPr/>
        </p:nvCxnSpPr>
        <p:spPr>
          <a:xfrm>
            <a:off x="3884559" y="5700260"/>
            <a:ext cx="5205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E46EABC-F54C-81E0-5100-AA043004F8DD}"/>
              </a:ext>
            </a:extLst>
          </p:cNvPr>
          <p:cNvCxnSpPr>
            <a:cxnSpLocks/>
          </p:cNvCxnSpPr>
          <p:nvPr/>
        </p:nvCxnSpPr>
        <p:spPr>
          <a:xfrm>
            <a:off x="3049299" y="7237685"/>
            <a:ext cx="1371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395884A3-3E4F-A865-A82F-65DE8517BAAF}"/>
              </a:ext>
            </a:extLst>
          </p:cNvPr>
          <p:cNvSpPr/>
          <p:nvPr/>
        </p:nvSpPr>
        <p:spPr>
          <a:xfrm>
            <a:off x="4607438" y="2991727"/>
            <a:ext cx="2709811" cy="776616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AU" sz="967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Level 3</a:t>
            </a:r>
          </a:p>
        </p:txBody>
      </p:sp>
      <p:pic>
        <p:nvPicPr>
          <p:cNvPr id="31" name="Graphic 6" descr="Firewall resource icon for the General Icons category.">
            <a:extLst>
              <a:ext uri="{FF2B5EF4-FFF2-40B4-BE49-F238E27FC236}">
                <a16:creationId xmlns:a16="http://schemas.microsoft.com/office/drawing/2014/main" id="{B51CBB1F-DA0E-C421-0343-D2EFAB0C82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885" y="8773082"/>
            <a:ext cx="420832" cy="42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292731C-1DAC-E6FA-A459-223FC6AA7295}"/>
              </a:ext>
            </a:extLst>
          </p:cNvPr>
          <p:cNvCxnSpPr>
            <a:cxnSpLocks/>
          </p:cNvCxnSpPr>
          <p:nvPr/>
        </p:nvCxnSpPr>
        <p:spPr>
          <a:xfrm>
            <a:off x="3049298" y="8983498"/>
            <a:ext cx="1371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3" name="Graphic 10" descr="Servers resource icon for the General Icons category.">
            <a:extLst>
              <a:ext uri="{FF2B5EF4-FFF2-40B4-BE49-F238E27FC236}">
                <a16:creationId xmlns:a16="http://schemas.microsoft.com/office/drawing/2014/main" id="{7592C927-76EE-EC10-D9B8-783F6BBA0F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5889860" y="3293490"/>
            <a:ext cx="420832" cy="42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E4BEDE0-4645-0019-E9FE-70DCDF594151}"/>
              </a:ext>
            </a:extLst>
          </p:cNvPr>
          <p:cNvCxnSpPr>
            <a:cxnSpLocks/>
          </p:cNvCxnSpPr>
          <p:nvPr/>
        </p:nvCxnSpPr>
        <p:spPr>
          <a:xfrm>
            <a:off x="8959571" y="3067927"/>
            <a:ext cx="0" cy="306654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746">
            <a:extLst>
              <a:ext uri="{FF2B5EF4-FFF2-40B4-BE49-F238E27FC236}">
                <a16:creationId xmlns:a16="http://schemas.microsoft.com/office/drawing/2014/main" id="{D1002852-9FCA-ACAF-9E74-DF0C91B40CE5}"/>
              </a:ext>
            </a:extLst>
          </p:cNvPr>
          <p:cNvCxnSpPr>
            <a:cxnSpLocks/>
          </p:cNvCxnSpPr>
          <p:nvPr/>
        </p:nvCxnSpPr>
        <p:spPr>
          <a:xfrm flipV="1">
            <a:off x="10587038" y="4800600"/>
            <a:ext cx="0" cy="7104786"/>
          </a:xfrm>
          <a:prstGeom prst="straightConnector1">
            <a:avLst/>
          </a:prstGeom>
          <a:ln w="38100">
            <a:head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C93CE9B-E61F-63E7-8068-268D02CECFCC}"/>
              </a:ext>
            </a:extLst>
          </p:cNvPr>
          <p:cNvCxnSpPr>
            <a:cxnSpLocks/>
          </p:cNvCxnSpPr>
          <p:nvPr/>
        </p:nvCxnSpPr>
        <p:spPr>
          <a:xfrm>
            <a:off x="8962887" y="4824318"/>
            <a:ext cx="1627632" cy="0"/>
          </a:xfrm>
          <a:prstGeom prst="line">
            <a:avLst/>
          </a:prstGeom>
          <a:ln w="38100">
            <a:head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9">
            <a:extLst>
              <a:ext uri="{FF2B5EF4-FFF2-40B4-BE49-F238E27FC236}">
                <a16:creationId xmlns:a16="http://schemas.microsoft.com/office/drawing/2014/main" id="{0EF6B9CC-FC18-FA53-F2EC-BC449ED2F2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1067" y="3693453"/>
            <a:ext cx="11142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Partner edge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gateway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D857A0A-871C-5452-22A6-22908E5F38C1}"/>
              </a:ext>
            </a:extLst>
          </p:cNvPr>
          <p:cNvSpPr/>
          <p:nvPr/>
        </p:nvSpPr>
        <p:spPr>
          <a:xfrm>
            <a:off x="5101011" y="6964643"/>
            <a:ext cx="1990895" cy="1819372"/>
          </a:xfrm>
          <a:prstGeom prst="rect">
            <a:avLst/>
          </a:prstGeom>
          <a:noFill/>
          <a:ln w="15875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2915" tIns="84166"/>
          <a:lstStyle/>
          <a:p>
            <a:pPr>
              <a:defRPr/>
            </a:pPr>
            <a:r>
              <a:rPr lang="en-US" sz="8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Server / VM</a:t>
            </a:r>
          </a:p>
        </p:txBody>
      </p:sp>
      <p:pic>
        <p:nvPicPr>
          <p:cNvPr id="39" name="Graphic 38" descr="Server contents group icon. ">
            <a:extLst>
              <a:ext uri="{FF2B5EF4-FFF2-40B4-BE49-F238E27FC236}">
                <a16:creationId xmlns:a16="http://schemas.microsoft.com/office/drawing/2014/main" id="{3D5B4FDA-A7C3-02E2-59A9-26231B1E07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5101011" y="6964644"/>
            <a:ext cx="350693" cy="350693"/>
          </a:xfrm>
          <a:prstGeom prst="rect">
            <a:avLst/>
          </a:prstGeo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A14D4DE-B35D-5E12-764F-5AEE035F292F}"/>
              </a:ext>
            </a:extLst>
          </p:cNvPr>
          <p:cNvCxnSpPr>
            <a:cxnSpLocks/>
          </p:cNvCxnSpPr>
          <p:nvPr/>
        </p:nvCxnSpPr>
        <p:spPr>
          <a:xfrm>
            <a:off x="4977907" y="3067927"/>
            <a:ext cx="0" cy="73543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7B4C942-7C8A-9373-6AEB-E7C94825B764}"/>
              </a:ext>
            </a:extLst>
          </p:cNvPr>
          <p:cNvCxnSpPr>
            <a:cxnSpLocks/>
          </p:cNvCxnSpPr>
          <p:nvPr/>
        </p:nvCxnSpPr>
        <p:spPr>
          <a:xfrm>
            <a:off x="4837882" y="7237685"/>
            <a:ext cx="14002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3F38E8E-5870-FD50-42F1-96CEB95425F4}"/>
              </a:ext>
            </a:extLst>
          </p:cNvPr>
          <p:cNvCxnSpPr>
            <a:cxnSpLocks/>
          </p:cNvCxnSpPr>
          <p:nvPr/>
        </p:nvCxnSpPr>
        <p:spPr>
          <a:xfrm>
            <a:off x="4837882" y="5700260"/>
            <a:ext cx="14002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742828A-A5E4-F377-A213-325028A90EA0}"/>
              </a:ext>
            </a:extLst>
          </p:cNvPr>
          <p:cNvCxnSpPr>
            <a:cxnSpLocks/>
          </p:cNvCxnSpPr>
          <p:nvPr/>
        </p:nvCxnSpPr>
        <p:spPr>
          <a:xfrm>
            <a:off x="4837882" y="4064258"/>
            <a:ext cx="14002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7A747F4-9844-673E-5886-D5AA3BBA564D}"/>
              </a:ext>
            </a:extLst>
          </p:cNvPr>
          <p:cNvCxnSpPr>
            <a:cxnSpLocks/>
          </p:cNvCxnSpPr>
          <p:nvPr/>
        </p:nvCxnSpPr>
        <p:spPr>
          <a:xfrm>
            <a:off x="4837882" y="8983498"/>
            <a:ext cx="14002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7CDA7D3A-7B39-F8D8-C16E-052F2C33B879}"/>
              </a:ext>
            </a:extLst>
          </p:cNvPr>
          <p:cNvSpPr/>
          <p:nvPr/>
        </p:nvSpPr>
        <p:spPr>
          <a:xfrm>
            <a:off x="5099124" y="4063648"/>
            <a:ext cx="1992783" cy="2081942"/>
          </a:xfrm>
          <a:prstGeom prst="rect">
            <a:avLst/>
          </a:prstGeom>
          <a:noFill/>
          <a:ln w="15875">
            <a:solidFill>
              <a:srgbClr val="ED7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2915" tIns="84166"/>
          <a:lstStyle/>
          <a:p>
            <a:pPr>
              <a:defRPr/>
            </a:pPr>
            <a:r>
              <a:rPr lang="en-US" sz="736" dirty="0">
                <a:solidFill>
                  <a:schemeClr val="accent2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 </a:t>
            </a:r>
            <a:r>
              <a:rPr lang="en-US" sz="800" dirty="0">
                <a:solidFill>
                  <a:schemeClr val="accent2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Outposts Family</a:t>
            </a:r>
          </a:p>
        </p:txBody>
      </p:sp>
      <p:pic>
        <p:nvPicPr>
          <p:cNvPr id="46" name="Graphic 6">
            <a:extLst>
              <a:ext uri="{FF2B5EF4-FFF2-40B4-BE49-F238E27FC236}">
                <a16:creationId xmlns:a16="http://schemas.microsoft.com/office/drawing/2014/main" id="{CB150E2C-A3A7-C4E8-A6F8-73678FEAA3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 bwMode="auto">
          <a:xfrm>
            <a:off x="5725036" y="9457359"/>
            <a:ext cx="502920" cy="502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extBox 9">
            <a:extLst>
              <a:ext uri="{FF2B5EF4-FFF2-40B4-BE49-F238E27FC236}">
                <a16:creationId xmlns:a16="http://schemas.microsoft.com/office/drawing/2014/main" id="{DF574F76-28D4-9870-06EF-0B86641AC0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0595" y="9989297"/>
            <a:ext cx="111420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Greengrass Edge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gateway</a:t>
            </a:r>
          </a:p>
        </p:txBody>
      </p:sp>
      <p:pic>
        <p:nvPicPr>
          <p:cNvPr id="48" name="Graphic 47">
            <a:extLst>
              <a:ext uri="{FF2B5EF4-FFF2-40B4-BE49-F238E27FC236}">
                <a16:creationId xmlns:a16="http://schemas.microsoft.com/office/drawing/2014/main" id="{27BE1538-CC29-87AB-F0F1-96858FA9ED3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5771335" y="6189144"/>
            <a:ext cx="457200" cy="457200"/>
          </a:xfrm>
          <a:prstGeom prst="rect">
            <a:avLst/>
          </a:prstGeom>
        </p:spPr>
      </p:pic>
      <p:sp>
        <p:nvSpPr>
          <p:cNvPr id="49" name="TextBox 9">
            <a:extLst>
              <a:ext uri="{FF2B5EF4-FFF2-40B4-BE49-F238E27FC236}">
                <a16:creationId xmlns:a16="http://schemas.microsoft.com/office/drawing/2014/main" id="{DD6C5292-6FF0-F4A2-A236-0CB8C4F970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2701" y="6248858"/>
            <a:ext cx="11142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Identity</a:t>
            </a:r>
          </a:p>
          <a:p>
            <a:pPr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directory</a:t>
            </a:r>
          </a:p>
        </p:txBody>
      </p:sp>
      <p:pic>
        <p:nvPicPr>
          <p:cNvPr id="50" name="Graphic 6">
            <a:extLst>
              <a:ext uri="{FF2B5EF4-FFF2-40B4-BE49-F238E27FC236}">
                <a16:creationId xmlns:a16="http://schemas.microsoft.com/office/drawing/2014/main" id="{676830E5-B924-ED19-C624-0A9CA788F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 bwMode="auto">
          <a:xfrm>
            <a:off x="5661293" y="444468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Graphic 6">
            <a:extLst>
              <a:ext uri="{FF2B5EF4-FFF2-40B4-BE49-F238E27FC236}">
                <a16:creationId xmlns:a16="http://schemas.microsoft.com/office/drawing/2014/main" id="{53FDBAE9-462E-6E84-E7C7-561BBD4539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5661293" y="520771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TextBox 9">
            <a:extLst>
              <a:ext uri="{FF2B5EF4-FFF2-40B4-BE49-F238E27FC236}">
                <a16:creationId xmlns:a16="http://schemas.microsoft.com/office/drawing/2014/main" id="{88FCB7E0-4597-75A3-8A95-19F3B2DB45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2948" y="5682386"/>
            <a:ext cx="11142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</a:t>
            </a:r>
          </a:p>
          <a:p>
            <a:pPr algn="ctr" eaLnBrk="1" hangingPunct="1"/>
            <a:r>
              <a:rPr lang="en-US" altLang="en-US" sz="900" dirty="0" err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SiteWise</a:t>
            </a: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Edge</a:t>
            </a:r>
          </a:p>
        </p:txBody>
      </p:sp>
      <p:sp>
        <p:nvSpPr>
          <p:cNvPr id="53" name="TextBox 9">
            <a:extLst>
              <a:ext uri="{FF2B5EF4-FFF2-40B4-BE49-F238E27FC236}">
                <a16:creationId xmlns:a16="http://schemas.microsoft.com/office/drawing/2014/main" id="{3441ECE9-0605-55D8-AAF5-D0E147C97A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0901" y="4900425"/>
            <a:ext cx="111420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MES</a:t>
            </a:r>
          </a:p>
        </p:txBody>
      </p:sp>
      <p:pic>
        <p:nvPicPr>
          <p:cNvPr id="54" name="Graphic 6">
            <a:extLst>
              <a:ext uri="{FF2B5EF4-FFF2-40B4-BE49-F238E27FC236}">
                <a16:creationId xmlns:a16="http://schemas.microsoft.com/office/drawing/2014/main" id="{0D7CDA73-888F-3957-E599-C6474FA7BE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 bwMode="auto">
          <a:xfrm>
            <a:off x="6406286" y="444468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Graphic 6">
            <a:extLst>
              <a:ext uri="{FF2B5EF4-FFF2-40B4-BE49-F238E27FC236}">
                <a16:creationId xmlns:a16="http://schemas.microsoft.com/office/drawing/2014/main" id="{41332508-1D2B-DE6F-12F6-AE7E5955C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 bwMode="auto">
          <a:xfrm>
            <a:off x="6406286" y="520771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TextBox 9">
            <a:extLst>
              <a:ext uri="{FF2B5EF4-FFF2-40B4-BE49-F238E27FC236}">
                <a16:creationId xmlns:a16="http://schemas.microsoft.com/office/drawing/2014/main" id="{F777C551-442B-84BE-8767-A721D00C5A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0096" y="5682386"/>
            <a:ext cx="11142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Greengrass</a:t>
            </a:r>
          </a:p>
        </p:txBody>
      </p:sp>
      <p:sp>
        <p:nvSpPr>
          <p:cNvPr id="57" name="TextBox 9">
            <a:extLst>
              <a:ext uri="{FF2B5EF4-FFF2-40B4-BE49-F238E27FC236}">
                <a16:creationId xmlns:a16="http://schemas.microsoft.com/office/drawing/2014/main" id="{079C9E5F-A8D7-46C3-8C84-9291538FA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7941" y="4900425"/>
            <a:ext cx="111420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Historian</a:t>
            </a:r>
          </a:p>
        </p:txBody>
      </p:sp>
      <p:pic>
        <p:nvPicPr>
          <p:cNvPr id="58" name="Graphic 6">
            <a:extLst>
              <a:ext uri="{FF2B5EF4-FFF2-40B4-BE49-F238E27FC236}">
                <a16:creationId xmlns:a16="http://schemas.microsoft.com/office/drawing/2014/main" id="{53AE192B-DD40-F66F-A91D-F2E4F84F8A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5494603" y="7300201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Box 9">
            <a:extLst>
              <a:ext uri="{FF2B5EF4-FFF2-40B4-BE49-F238E27FC236}">
                <a16:creationId xmlns:a16="http://schemas.microsoft.com/office/drawing/2014/main" id="{6E0FD4E3-09E6-C660-D245-415CCC4C32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6258" y="7755819"/>
            <a:ext cx="11142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</a:t>
            </a:r>
          </a:p>
          <a:p>
            <a:pPr algn="ctr" eaLnBrk="1" hangingPunct="1"/>
            <a:r>
              <a:rPr lang="en-US" altLang="en-US" sz="900" dirty="0" err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SiteWise</a:t>
            </a: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Edge</a:t>
            </a:r>
          </a:p>
        </p:txBody>
      </p:sp>
      <p:pic>
        <p:nvPicPr>
          <p:cNvPr id="60" name="Graphic 6">
            <a:extLst>
              <a:ext uri="{FF2B5EF4-FFF2-40B4-BE49-F238E27FC236}">
                <a16:creationId xmlns:a16="http://schemas.microsoft.com/office/drawing/2014/main" id="{486E6845-40F0-298F-0BA1-577321CD37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 bwMode="auto">
          <a:xfrm>
            <a:off x="6430781" y="7300201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TextBox 9">
            <a:extLst>
              <a:ext uri="{FF2B5EF4-FFF2-40B4-BE49-F238E27FC236}">
                <a16:creationId xmlns:a16="http://schemas.microsoft.com/office/drawing/2014/main" id="{3C26805B-9D3A-2660-061B-1A2DC8B98E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2436" y="7755819"/>
            <a:ext cx="11142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Greengrass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82F48952-49EE-8384-FAB7-774143D8E224}"/>
              </a:ext>
            </a:extLst>
          </p:cNvPr>
          <p:cNvCxnSpPr>
            <a:cxnSpLocks/>
          </p:cNvCxnSpPr>
          <p:nvPr/>
        </p:nvCxnSpPr>
        <p:spPr>
          <a:xfrm>
            <a:off x="4964574" y="3509583"/>
            <a:ext cx="92528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FDE9D92-9092-B181-72DF-5E611BB77496}"/>
              </a:ext>
            </a:extLst>
          </p:cNvPr>
          <p:cNvCxnSpPr>
            <a:cxnSpLocks/>
          </p:cNvCxnSpPr>
          <p:nvPr/>
        </p:nvCxnSpPr>
        <p:spPr>
          <a:xfrm flipV="1">
            <a:off x="4977907" y="4984256"/>
            <a:ext cx="121547" cy="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E5446B1E-AF8C-F18B-43CF-D6C76CF53EF8}"/>
              </a:ext>
            </a:extLst>
          </p:cNvPr>
          <p:cNvCxnSpPr>
            <a:cxnSpLocks/>
          </p:cNvCxnSpPr>
          <p:nvPr/>
        </p:nvCxnSpPr>
        <p:spPr>
          <a:xfrm flipV="1">
            <a:off x="4974696" y="7724657"/>
            <a:ext cx="121547" cy="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0B8A6F0C-703C-EA7C-C785-94A27C05AF45}"/>
              </a:ext>
            </a:extLst>
          </p:cNvPr>
          <p:cNvCxnSpPr>
            <a:cxnSpLocks/>
            <a:endCxn id="46" idx="1"/>
          </p:cNvCxnSpPr>
          <p:nvPr/>
        </p:nvCxnSpPr>
        <p:spPr>
          <a:xfrm>
            <a:off x="4992834" y="9706803"/>
            <a:ext cx="732202" cy="20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4" name="Graphic 193">
            <a:extLst>
              <a:ext uri="{FF2B5EF4-FFF2-40B4-BE49-F238E27FC236}">
                <a16:creationId xmlns:a16="http://schemas.microsoft.com/office/drawing/2014/main" id="{E46C876A-8B03-87CC-98D9-E2C16868552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7611198" y="6400423"/>
            <a:ext cx="502920" cy="502920"/>
          </a:xfrm>
          <a:prstGeom prst="rect">
            <a:avLst/>
          </a:prstGeom>
        </p:spPr>
      </p:pic>
      <p:sp>
        <p:nvSpPr>
          <p:cNvPr id="195" name="TextBox 9">
            <a:extLst>
              <a:ext uri="{FF2B5EF4-FFF2-40B4-BE49-F238E27FC236}">
                <a16:creationId xmlns:a16="http://schemas.microsoft.com/office/drawing/2014/main" id="{E2AC1F4D-622E-5A09-6CAB-6F787B182D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6892" y="6869713"/>
            <a:ext cx="11142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TLS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proxy</a:t>
            </a:r>
          </a:p>
        </p:txBody>
      </p: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9C17F79A-DCB5-68CA-C6CD-03FF8F81FBE8}"/>
              </a:ext>
            </a:extLst>
          </p:cNvPr>
          <p:cNvCxnSpPr>
            <a:cxnSpLocks/>
            <a:endCxn id="197" idx="1"/>
          </p:cNvCxnSpPr>
          <p:nvPr/>
        </p:nvCxnSpPr>
        <p:spPr>
          <a:xfrm flipV="1">
            <a:off x="5019461" y="6700464"/>
            <a:ext cx="2163469" cy="77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7" name="Graphic 6" descr="Firewall resource icon for the General Icons category.">
            <a:extLst>
              <a:ext uri="{FF2B5EF4-FFF2-40B4-BE49-F238E27FC236}">
                <a16:creationId xmlns:a16="http://schemas.microsoft.com/office/drawing/2014/main" id="{FA6BC507-95FC-B46B-3DAD-7AB4E4219B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930" y="6534782"/>
            <a:ext cx="331364" cy="331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" name="Graphic 6" descr="Firewall resource icon for the General Icons category.">
            <a:extLst>
              <a:ext uri="{FF2B5EF4-FFF2-40B4-BE49-F238E27FC236}">
                <a16:creationId xmlns:a16="http://schemas.microsoft.com/office/drawing/2014/main" id="{9D7B9F44-9B29-1DEF-AC42-C98A6E844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4808" y="6501819"/>
            <a:ext cx="420832" cy="42083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8CB2F66A-4457-684F-F718-C5C367F50128}"/>
              </a:ext>
            </a:extLst>
          </p:cNvPr>
          <p:cNvCxnSpPr>
            <a:cxnSpLocks/>
          </p:cNvCxnSpPr>
          <p:nvPr/>
        </p:nvCxnSpPr>
        <p:spPr>
          <a:xfrm>
            <a:off x="7983998" y="6712235"/>
            <a:ext cx="95431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0" name="Graphic 22" descr="Shield resource icon for the General Icons category.">
            <a:extLst>
              <a:ext uri="{FF2B5EF4-FFF2-40B4-BE49-F238E27FC236}">
                <a16:creationId xmlns:a16="http://schemas.microsoft.com/office/drawing/2014/main" id="{8420C001-696A-C49E-6C20-4C37AC4D9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 bwMode="auto">
          <a:xfrm>
            <a:off x="7675426" y="582103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" name="TextBox 9">
            <a:extLst>
              <a:ext uri="{FF2B5EF4-FFF2-40B4-BE49-F238E27FC236}">
                <a16:creationId xmlns:a16="http://schemas.microsoft.com/office/drawing/2014/main" id="{BF0CF0E7-DADB-F980-57B1-476930CEA5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15" y="6175269"/>
            <a:ext cx="111420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IDS/IPS</a:t>
            </a:r>
          </a:p>
        </p:txBody>
      </p:sp>
      <p:pic>
        <p:nvPicPr>
          <p:cNvPr id="202" name="Graphic 6" descr="Firewall resource icon for the General Icons category.">
            <a:extLst>
              <a:ext uri="{FF2B5EF4-FFF2-40B4-BE49-F238E27FC236}">
                <a16:creationId xmlns:a16="http://schemas.microsoft.com/office/drawing/2014/main" id="{88DFE35B-49E5-00AD-CCA1-7DD53D515D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139" y="3056267"/>
            <a:ext cx="331364" cy="331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" name="Graphic 6" descr="Firewall resource icon for the General Icons category.">
            <a:extLst>
              <a:ext uri="{FF2B5EF4-FFF2-40B4-BE49-F238E27FC236}">
                <a16:creationId xmlns:a16="http://schemas.microsoft.com/office/drawing/2014/main" id="{621AE109-0F31-A9FC-3333-81B89E390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355" y="3056100"/>
            <a:ext cx="331364" cy="331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D6E1FC9C-D73E-8BCC-FF80-A0302F0FB59B}"/>
              </a:ext>
            </a:extLst>
          </p:cNvPr>
          <p:cNvCxnSpPr>
            <a:cxnSpLocks/>
          </p:cNvCxnSpPr>
          <p:nvPr/>
        </p:nvCxnSpPr>
        <p:spPr>
          <a:xfrm>
            <a:off x="4983624" y="3221949"/>
            <a:ext cx="21031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0F3BEE7F-86EC-591F-7619-452633F5115B}"/>
              </a:ext>
            </a:extLst>
          </p:cNvPr>
          <p:cNvCxnSpPr>
            <a:cxnSpLocks/>
          </p:cNvCxnSpPr>
          <p:nvPr/>
        </p:nvCxnSpPr>
        <p:spPr>
          <a:xfrm>
            <a:off x="7517078" y="3221949"/>
            <a:ext cx="685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1" name="Straight Connector 410">
            <a:extLst>
              <a:ext uri="{FF2B5EF4-FFF2-40B4-BE49-F238E27FC236}">
                <a16:creationId xmlns:a16="http://schemas.microsoft.com/office/drawing/2014/main" id="{CFFD9C60-DB68-28DD-6A9A-7985C6C3C015}"/>
              </a:ext>
            </a:extLst>
          </p:cNvPr>
          <p:cNvCxnSpPr>
            <a:cxnSpLocks/>
            <a:stCxn id="203" idx="3"/>
          </p:cNvCxnSpPr>
          <p:nvPr/>
        </p:nvCxnSpPr>
        <p:spPr>
          <a:xfrm>
            <a:off x="8574719" y="3221782"/>
            <a:ext cx="3749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12" name="Graphic 6" descr="Firewall resource icon for the General Icons category.">
            <a:extLst>
              <a:ext uri="{FF2B5EF4-FFF2-40B4-BE49-F238E27FC236}">
                <a16:creationId xmlns:a16="http://schemas.microsoft.com/office/drawing/2014/main" id="{C1CEC8F3-FAFB-0682-2142-D4F094E96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875" y="3840052"/>
            <a:ext cx="420832" cy="42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" name="Graphic 6" descr="Firewall resource icon for the General Icons category.">
            <a:extLst>
              <a:ext uri="{FF2B5EF4-FFF2-40B4-BE49-F238E27FC236}">
                <a16:creationId xmlns:a16="http://schemas.microsoft.com/office/drawing/2014/main" id="{67AA5E1B-7115-32E8-1BC1-BB89EA1E9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179" y="5489844"/>
            <a:ext cx="420832" cy="42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4" name="Graphic 22" descr="Shield resource icon for the General Icons category.">
            <a:extLst>
              <a:ext uri="{FF2B5EF4-FFF2-40B4-BE49-F238E27FC236}">
                <a16:creationId xmlns:a16="http://schemas.microsoft.com/office/drawing/2014/main" id="{A5C5B5BC-83EF-2728-8DA5-E63FB6711F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 bwMode="auto">
          <a:xfrm>
            <a:off x="4450565" y="5098434"/>
            <a:ext cx="265091" cy="265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5" name="TextBox 9">
            <a:extLst>
              <a:ext uri="{FF2B5EF4-FFF2-40B4-BE49-F238E27FC236}">
                <a16:creationId xmlns:a16="http://schemas.microsoft.com/office/drawing/2014/main" id="{8D375A82-F819-C083-75EA-CBAB42B99F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4026" y="5338368"/>
            <a:ext cx="1114208" cy="205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IDS/IPS</a:t>
            </a:r>
          </a:p>
        </p:txBody>
      </p:sp>
      <p:pic>
        <p:nvPicPr>
          <p:cNvPr id="416" name="Graphic 6" descr="Firewall resource icon for the General Icons category.">
            <a:extLst>
              <a:ext uri="{FF2B5EF4-FFF2-40B4-BE49-F238E27FC236}">
                <a16:creationId xmlns:a16="http://schemas.microsoft.com/office/drawing/2014/main" id="{36668696-AC52-0DBE-CD56-10C5FC71F5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19" y="7027269"/>
            <a:ext cx="420832" cy="42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7" name="Graphic 10">
            <a:extLst>
              <a:ext uri="{FF2B5EF4-FFF2-40B4-BE49-F238E27FC236}">
                <a16:creationId xmlns:a16="http://schemas.microsoft.com/office/drawing/2014/main" id="{415D6672-2265-962B-6C7D-D0EF402655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3493249" y="6227739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8" name="TextBox 9">
            <a:extLst>
              <a:ext uri="{FF2B5EF4-FFF2-40B4-BE49-F238E27FC236}">
                <a16:creationId xmlns:a16="http://schemas.microsoft.com/office/drawing/2014/main" id="{CA780944-3057-CE1D-B8EF-EB9CE7F8C6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6900" y="6629765"/>
            <a:ext cx="111420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Partner </a:t>
            </a: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sensor</a:t>
            </a:r>
          </a:p>
        </p:txBody>
      </p:sp>
      <p:cxnSp>
        <p:nvCxnSpPr>
          <p:cNvPr id="419" name="Straight Connector 418">
            <a:extLst>
              <a:ext uri="{FF2B5EF4-FFF2-40B4-BE49-F238E27FC236}">
                <a16:creationId xmlns:a16="http://schemas.microsoft.com/office/drawing/2014/main" id="{53A93DDC-D085-9092-FEEA-15099217787A}"/>
              </a:ext>
            </a:extLst>
          </p:cNvPr>
          <p:cNvCxnSpPr>
            <a:cxnSpLocks/>
            <a:endCxn id="438" idx="1"/>
          </p:cNvCxnSpPr>
          <p:nvPr/>
        </p:nvCxnSpPr>
        <p:spPr>
          <a:xfrm>
            <a:off x="4128170" y="6442428"/>
            <a:ext cx="39148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20" name="Graphic 10">
            <a:extLst>
              <a:ext uri="{FF2B5EF4-FFF2-40B4-BE49-F238E27FC236}">
                <a16:creationId xmlns:a16="http://schemas.microsoft.com/office/drawing/2014/main" id="{61754067-F514-8282-9A74-4EFEA871D1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5759527" y="8830159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1" name="TextBox 9">
            <a:extLst>
              <a:ext uri="{FF2B5EF4-FFF2-40B4-BE49-F238E27FC236}">
                <a16:creationId xmlns:a16="http://schemas.microsoft.com/office/drawing/2014/main" id="{F075B5B5-1E74-9ADC-9069-1DC4780815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2703" y="9232186"/>
            <a:ext cx="111420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Partner sensor</a:t>
            </a:r>
          </a:p>
        </p:txBody>
      </p:sp>
      <p:cxnSp>
        <p:nvCxnSpPr>
          <p:cNvPr id="422" name="Straight Connector 421">
            <a:extLst>
              <a:ext uri="{FF2B5EF4-FFF2-40B4-BE49-F238E27FC236}">
                <a16:creationId xmlns:a16="http://schemas.microsoft.com/office/drawing/2014/main" id="{9A2690D6-F80B-6108-8034-F4A667E05D70}"/>
              </a:ext>
            </a:extLst>
          </p:cNvPr>
          <p:cNvCxnSpPr>
            <a:cxnSpLocks/>
          </p:cNvCxnSpPr>
          <p:nvPr/>
        </p:nvCxnSpPr>
        <p:spPr>
          <a:xfrm>
            <a:off x="5446333" y="9042461"/>
            <a:ext cx="358013" cy="3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23" name="Graphic 422" descr="SSL padlock resource icon for the General Icons category.">
            <a:extLst>
              <a:ext uri="{FF2B5EF4-FFF2-40B4-BE49-F238E27FC236}">
                <a16:creationId xmlns:a16="http://schemas.microsoft.com/office/drawing/2014/main" id="{C84890B6-A328-8BDC-251E-9461263F50B9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9560031" y="6271799"/>
            <a:ext cx="365760" cy="365760"/>
          </a:xfrm>
          <a:prstGeom prst="rect">
            <a:avLst/>
          </a:prstGeom>
        </p:spPr>
      </p:pic>
      <p:pic>
        <p:nvPicPr>
          <p:cNvPr id="424" name="Graphic 423" descr="SSL padlock resource icon for the General Icons category.">
            <a:extLst>
              <a:ext uri="{FF2B5EF4-FFF2-40B4-BE49-F238E27FC236}">
                <a16:creationId xmlns:a16="http://schemas.microsoft.com/office/drawing/2014/main" id="{926246AC-E672-7F00-3A3D-1DDCA195CFE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9024588" y="4450140"/>
            <a:ext cx="320040" cy="320040"/>
          </a:xfrm>
          <a:prstGeom prst="rect">
            <a:avLst/>
          </a:prstGeom>
        </p:spPr>
      </p:pic>
      <p:pic>
        <p:nvPicPr>
          <p:cNvPr id="425" name="Graphic 424">
            <a:extLst>
              <a:ext uri="{FF2B5EF4-FFF2-40B4-BE49-F238E27FC236}">
                <a16:creationId xmlns:a16="http://schemas.microsoft.com/office/drawing/2014/main" id="{14DF31A5-4590-A173-C0E3-94286FE5594E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4228336" y="3562817"/>
            <a:ext cx="248523" cy="248523"/>
          </a:xfrm>
          <a:prstGeom prst="rect">
            <a:avLst/>
          </a:prstGeom>
        </p:spPr>
      </p:pic>
      <p:pic>
        <p:nvPicPr>
          <p:cNvPr id="426" name="Graphic 425">
            <a:extLst>
              <a:ext uri="{FF2B5EF4-FFF2-40B4-BE49-F238E27FC236}">
                <a16:creationId xmlns:a16="http://schemas.microsoft.com/office/drawing/2014/main" id="{FD1AE261-8695-C7C9-335F-56FA7F794C7C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4218553" y="4249067"/>
            <a:ext cx="248523" cy="248523"/>
          </a:xfrm>
          <a:prstGeom prst="rect">
            <a:avLst/>
          </a:prstGeom>
        </p:spPr>
      </p:pic>
      <p:pic>
        <p:nvPicPr>
          <p:cNvPr id="427" name="Graphic 426">
            <a:extLst>
              <a:ext uri="{FF2B5EF4-FFF2-40B4-BE49-F238E27FC236}">
                <a16:creationId xmlns:a16="http://schemas.microsoft.com/office/drawing/2014/main" id="{E11FAF44-4165-BBD2-BEFA-2D8EF51F1ABC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3595638" y="6917798"/>
            <a:ext cx="320040" cy="320040"/>
          </a:xfrm>
          <a:prstGeom prst="rect">
            <a:avLst/>
          </a:prstGeom>
        </p:spPr>
      </p:pic>
      <p:pic>
        <p:nvPicPr>
          <p:cNvPr id="428" name="Graphic 427">
            <a:extLst>
              <a:ext uri="{FF2B5EF4-FFF2-40B4-BE49-F238E27FC236}">
                <a16:creationId xmlns:a16="http://schemas.microsoft.com/office/drawing/2014/main" id="{1399A126-3C03-3711-EFC8-6137C5E39828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3605163" y="8655894"/>
            <a:ext cx="320040" cy="320040"/>
          </a:xfrm>
          <a:prstGeom prst="rect">
            <a:avLst/>
          </a:prstGeom>
        </p:spPr>
      </p:pic>
      <p:pic>
        <p:nvPicPr>
          <p:cNvPr id="429" name="Graphic 428" descr="IoT certificate resource icon for the Internet of Things category.">
            <a:extLst>
              <a:ext uri="{FF2B5EF4-FFF2-40B4-BE49-F238E27FC236}">
                <a16:creationId xmlns:a16="http://schemas.microsoft.com/office/drawing/2014/main" id="{343E74D3-EFBB-7A75-9264-79D635CCE003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2346045" y="8419356"/>
            <a:ext cx="365760" cy="365760"/>
          </a:xfrm>
          <a:prstGeom prst="rect">
            <a:avLst/>
          </a:prstGeom>
        </p:spPr>
      </p:pic>
      <p:sp>
        <p:nvSpPr>
          <p:cNvPr id="430" name="TextBox 9">
            <a:extLst>
              <a:ext uri="{FF2B5EF4-FFF2-40B4-BE49-F238E27FC236}">
                <a16:creationId xmlns:a16="http://schemas.microsoft.com/office/drawing/2014/main" id="{69E2402F-8008-E8EA-5866-E3490C2252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7441" y="4289317"/>
            <a:ext cx="71718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No secure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protocol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support</a:t>
            </a:r>
          </a:p>
        </p:txBody>
      </p:sp>
      <p:sp>
        <p:nvSpPr>
          <p:cNvPr id="431" name="TextBox 9">
            <a:extLst>
              <a:ext uri="{FF2B5EF4-FFF2-40B4-BE49-F238E27FC236}">
                <a16:creationId xmlns:a16="http://schemas.microsoft.com/office/drawing/2014/main" id="{62B7BEB9-11CB-EFB6-B4AC-247C4FC49A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7179" y="5971057"/>
            <a:ext cx="71718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No secure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protocol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support</a:t>
            </a:r>
          </a:p>
        </p:txBody>
      </p:sp>
      <p:sp>
        <p:nvSpPr>
          <p:cNvPr id="432" name="TextBox 9">
            <a:extLst>
              <a:ext uri="{FF2B5EF4-FFF2-40B4-BE49-F238E27FC236}">
                <a16:creationId xmlns:a16="http://schemas.microsoft.com/office/drawing/2014/main" id="{2DDE520A-CF8B-30CD-9FF1-163BA2E7BE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0050" y="7463796"/>
            <a:ext cx="71718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Secure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protocol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support</a:t>
            </a:r>
          </a:p>
        </p:txBody>
      </p:sp>
      <p:sp>
        <p:nvSpPr>
          <p:cNvPr id="433" name="TextBox 9">
            <a:extLst>
              <a:ext uri="{FF2B5EF4-FFF2-40B4-BE49-F238E27FC236}">
                <a16:creationId xmlns:a16="http://schemas.microsoft.com/office/drawing/2014/main" id="{E0F413A9-D9FF-473D-B7F2-4E75A99F8E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4499" y="9276763"/>
            <a:ext cx="77768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Certificate-protected industrial device</a:t>
            </a:r>
          </a:p>
        </p:txBody>
      </p:sp>
      <p:pic>
        <p:nvPicPr>
          <p:cNvPr id="434" name="Graphic 433">
            <a:extLst>
              <a:ext uri="{FF2B5EF4-FFF2-40B4-BE49-F238E27FC236}">
                <a16:creationId xmlns:a16="http://schemas.microsoft.com/office/drawing/2014/main" id="{91FC0B6E-3401-74B4-7BE2-714439783D5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7609767" y="7273465"/>
            <a:ext cx="502920" cy="502920"/>
          </a:xfrm>
          <a:prstGeom prst="rect">
            <a:avLst/>
          </a:prstGeom>
        </p:spPr>
      </p:pic>
      <p:sp>
        <p:nvSpPr>
          <p:cNvPr id="435" name="TextBox 9">
            <a:extLst>
              <a:ext uri="{FF2B5EF4-FFF2-40B4-BE49-F238E27FC236}">
                <a16:creationId xmlns:a16="http://schemas.microsoft.com/office/drawing/2014/main" id="{5981A9CA-046F-52AB-39F1-28BEA19919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0163" y="7757924"/>
            <a:ext cx="11142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Unidirectional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gateway</a:t>
            </a:r>
          </a:p>
        </p:txBody>
      </p:sp>
      <p:cxnSp>
        <p:nvCxnSpPr>
          <p:cNvPr id="436" name="Elbow Connector 46">
            <a:extLst>
              <a:ext uri="{FF2B5EF4-FFF2-40B4-BE49-F238E27FC236}">
                <a16:creationId xmlns:a16="http://schemas.microsoft.com/office/drawing/2014/main" id="{C9B8F40D-BFEF-3A83-CEE2-E5C672AEAE81}"/>
              </a:ext>
            </a:extLst>
          </p:cNvPr>
          <p:cNvCxnSpPr>
            <a:cxnSpLocks/>
            <a:stCxn id="198" idx="1"/>
          </p:cNvCxnSpPr>
          <p:nvPr/>
        </p:nvCxnSpPr>
        <p:spPr>
          <a:xfrm rot="10800000" flipV="1">
            <a:off x="7984000" y="6712234"/>
            <a:ext cx="1140808" cy="785901"/>
          </a:xfrm>
          <a:prstGeom prst="bentConnector3">
            <a:avLst>
              <a:gd name="adj1" fmla="val 29962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7" name="Elbow Connector 47">
            <a:extLst>
              <a:ext uri="{FF2B5EF4-FFF2-40B4-BE49-F238E27FC236}">
                <a16:creationId xmlns:a16="http://schemas.microsoft.com/office/drawing/2014/main" id="{CB92F4FD-3CF7-E1F7-3FE5-6670985EF596}"/>
              </a:ext>
            </a:extLst>
          </p:cNvPr>
          <p:cNvCxnSpPr>
            <a:cxnSpLocks/>
            <a:stCxn id="440" idx="1"/>
          </p:cNvCxnSpPr>
          <p:nvPr/>
        </p:nvCxnSpPr>
        <p:spPr>
          <a:xfrm rot="10800000">
            <a:off x="5018514" y="6842433"/>
            <a:ext cx="2164417" cy="568765"/>
          </a:xfrm>
          <a:prstGeom prst="bentConnector3">
            <a:avLst>
              <a:gd name="adj1" fmla="val -608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38" name="Graphic 437">
            <a:extLst>
              <a:ext uri="{FF2B5EF4-FFF2-40B4-BE49-F238E27FC236}">
                <a16:creationId xmlns:a16="http://schemas.microsoft.com/office/drawing/2014/main" id="{89687E3C-6929-6F55-7F54-3CA6015986C1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6"/>
              </a:ext>
            </a:extLst>
          </a:blip>
          <a:srcRect l="18495" t="58202" r="18436" b="19156"/>
          <a:stretch/>
        </p:blipFill>
        <p:spPr>
          <a:xfrm>
            <a:off x="4519659" y="6371209"/>
            <a:ext cx="457200" cy="165917"/>
          </a:xfrm>
          <a:prstGeom prst="rect">
            <a:avLst/>
          </a:prstGeom>
        </p:spPr>
      </p:pic>
      <p:pic>
        <p:nvPicPr>
          <p:cNvPr id="439" name="Graphic 438">
            <a:extLst>
              <a:ext uri="{FF2B5EF4-FFF2-40B4-BE49-F238E27FC236}">
                <a16:creationId xmlns:a16="http://schemas.microsoft.com/office/drawing/2014/main" id="{24781EFE-5819-813E-51E3-21CD32D32A35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6"/>
              </a:ext>
            </a:extLst>
          </a:blip>
          <a:srcRect l="18495" t="58202" r="18436" b="19156"/>
          <a:stretch/>
        </p:blipFill>
        <p:spPr>
          <a:xfrm>
            <a:off x="4976317" y="8976186"/>
            <a:ext cx="457200" cy="165916"/>
          </a:xfrm>
          <a:prstGeom prst="rect">
            <a:avLst/>
          </a:prstGeom>
        </p:spPr>
      </p:pic>
      <p:pic>
        <p:nvPicPr>
          <p:cNvPr id="440" name="Graphic 6" descr="Firewall resource icon for the General Icons category.">
            <a:extLst>
              <a:ext uri="{FF2B5EF4-FFF2-40B4-BE49-F238E27FC236}">
                <a16:creationId xmlns:a16="http://schemas.microsoft.com/office/drawing/2014/main" id="{53C2518A-BD74-19EE-A518-43DF32AA9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930" y="7245515"/>
            <a:ext cx="331364" cy="331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1" name="Graphic 6" descr="Firewall resource icon for the General Icons category.">
            <a:extLst>
              <a:ext uri="{FF2B5EF4-FFF2-40B4-BE49-F238E27FC236}">
                <a16:creationId xmlns:a16="http://schemas.microsoft.com/office/drawing/2014/main" id="{97D72181-FFE4-F96E-6A9D-8336BC8CDA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6934" y="7282419"/>
            <a:ext cx="331364" cy="331364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TextBox 9">
            <a:extLst>
              <a:ext uri="{FF2B5EF4-FFF2-40B4-BE49-F238E27FC236}">
                <a16:creationId xmlns:a16="http://schemas.microsoft.com/office/drawing/2014/main" id="{32049EED-6576-E11C-EC3E-CAEBAD04B1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6620" y="11327714"/>
            <a:ext cx="11142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Connect</a:t>
            </a:r>
          </a:p>
        </p:txBody>
      </p:sp>
      <p:sp>
        <p:nvSpPr>
          <p:cNvPr id="443" name="TextBox 9">
            <a:extLst>
              <a:ext uri="{FF2B5EF4-FFF2-40B4-BE49-F238E27FC236}">
                <a16:creationId xmlns:a16="http://schemas.microsoft.com/office/drawing/2014/main" id="{3112F7F0-4897-534F-28EE-BA4AC60321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8913" y="11334734"/>
            <a:ext cx="11142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Site-to-Site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VPN</a:t>
            </a:r>
          </a:p>
        </p:txBody>
      </p:sp>
      <p:grpSp>
        <p:nvGrpSpPr>
          <p:cNvPr id="444" name="Group 443">
            <a:extLst>
              <a:ext uri="{FF2B5EF4-FFF2-40B4-BE49-F238E27FC236}">
                <a16:creationId xmlns:a16="http://schemas.microsoft.com/office/drawing/2014/main" id="{12BAF036-2284-18EC-EE06-A4B011C8A52B}"/>
              </a:ext>
            </a:extLst>
          </p:cNvPr>
          <p:cNvGrpSpPr/>
          <p:nvPr/>
        </p:nvGrpSpPr>
        <p:grpSpPr>
          <a:xfrm>
            <a:off x="11023259" y="2918813"/>
            <a:ext cx="3952874" cy="3238500"/>
            <a:chOff x="12401551" y="15763875"/>
            <a:chExt cx="3952874" cy="3238500"/>
          </a:xfrm>
        </p:grpSpPr>
        <p:sp>
          <p:nvSpPr>
            <p:cNvPr id="445" name="Rectangle 444">
              <a:extLst>
                <a:ext uri="{FF2B5EF4-FFF2-40B4-BE49-F238E27FC236}">
                  <a16:creationId xmlns:a16="http://schemas.microsoft.com/office/drawing/2014/main" id="{2CCA9B41-2245-A944-1997-B17B4815C140}"/>
                </a:ext>
              </a:extLst>
            </p:cNvPr>
            <p:cNvSpPr/>
            <p:nvPr/>
          </p:nvSpPr>
          <p:spPr>
            <a:xfrm>
              <a:off x="12401551" y="15763875"/>
              <a:ext cx="3952874" cy="32385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/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46" name="Group 445">
              <a:extLst>
                <a:ext uri="{FF2B5EF4-FFF2-40B4-BE49-F238E27FC236}">
                  <a16:creationId xmlns:a16="http://schemas.microsoft.com/office/drawing/2014/main" id="{3911C3C4-E5EA-BCE7-F657-6DCA53440E3F}"/>
                </a:ext>
              </a:extLst>
            </p:cNvPr>
            <p:cNvGrpSpPr/>
            <p:nvPr/>
          </p:nvGrpSpPr>
          <p:grpSpPr>
            <a:xfrm>
              <a:off x="12620625" y="15925800"/>
              <a:ext cx="3474720" cy="485775"/>
              <a:chOff x="12620625" y="15897225"/>
              <a:chExt cx="3474720" cy="485775"/>
            </a:xfrm>
          </p:grpSpPr>
          <p:sp>
            <p:nvSpPr>
              <p:cNvPr id="459" name="Rectangle 458">
                <a:extLst>
                  <a:ext uri="{FF2B5EF4-FFF2-40B4-BE49-F238E27FC236}">
                    <a16:creationId xmlns:a16="http://schemas.microsoft.com/office/drawing/2014/main" id="{9088BE88-7EF1-677B-6FCF-86A1A6C3963C}"/>
                  </a:ext>
                </a:extLst>
              </p:cNvPr>
              <p:cNvSpPr/>
              <p:nvPr/>
            </p:nvSpPr>
            <p:spPr>
              <a:xfrm>
                <a:off x="12620625" y="15897225"/>
                <a:ext cx="3474720" cy="485775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0" name="TextBox 459">
                <a:extLst>
                  <a:ext uri="{FF2B5EF4-FFF2-40B4-BE49-F238E27FC236}">
                    <a16:creationId xmlns:a16="http://schemas.microsoft.com/office/drawing/2014/main" id="{C53960C5-51F6-02D0-EC75-8912568BEABF}"/>
                  </a:ext>
                </a:extLst>
              </p:cNvPr>
              <p:cNvSpPr txBox="1"/>
              <p:nvPr/>
            </p:nvSpPr>
            <p:spPr>
              <a:xfrm>
                <a:off x="12706350" y="15944850"/>
                <a:ext cx="25431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Level 4: ERP/PLM</a:t>
                </a:r>
              </a:p>
            </p:txBody>
          </p:sp>
        </p:grpSp>
        <p:grpSp>
          <p:nvGrpSpPr>
            <p:cNvPr id="447" name="Group 446">
              <a:extLst>
                <a:ext uri="{FF2B5EF4-FFF2-40B4-BE49-F238E27FC236}">
                  <a16:creationId xmlns:a16="http://schemas.microsoft.com/office/drawing/2014/main" id="{7E0311FE-43C3-BAAE-07D2-04C93BE2DF18}"/>
                </a:ext>
              </a:extLst>
            </p:cNvPr>
            <p:cNvGrpSpPr/>
            <p:nvPr/>
          </p:nvGrpSpPr>
          <p:grpSpPr>
            <a:xfrm>
              <a:off x="12620624" y="16530637"/>
              <a:ext cx="3667125" cy="485775"/>
              <a:chOff x="12620624" y="15897225"/>
              <a:chExt cx="3667125" cy="485775"/>
            </a:xfrm>
          </p:grpSpPr>
          <p:sp>
            <p:nvSpPr>
              <p:cNvPr id="457" name="Rectangle 456">
                <a:extLst>
                  <a:ext uri="{FF2B5EF4-FFF2-40B4-BE49-F238E27FC236}">
                    <a16:creationId xmlns:a16="http://schemas.microsoft.com/office/drawing/2014/main" id="{555422D0-70AF-E313-DD53-0964C9F86BA2}"/>
                  </a:ext>
                </a:extLst>
              </p:cNvPr>
              <p:cNvSpPr/>
              <p:nvPr/>
            </p:nvSpPr>
            <p:spPr>
              <a:xfrm>
                <a:off x="12620624" y="15897225"/>
                <a:ext cx="3476625" cy="485775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8" name="TextBox 457">
                <a:extLst>
                  <a:ext uri="{FF2B5EF4-FFF2-40B4-BE49-F238E27FC236}">
                    <a16:creationId xmlns:a16="http://schemas.microsoft.com/office/drawing/2014/main" id="{A13280B4-2CF6-F146-280B-CBC2A22C5945}"/>
                  </a:ext>
                </a:extLst>
              </p:cNvPr>
              <p:cNvSpPr txBox="1"/>
              <p:nvPr/>
            </p:nvSpPr>
            <p:spPr>
              <a:xfrm>
                <a:off x="12706350" y="15944850"/>
                <a:ext cx="35813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Level 3.5: Industrial isolation zone</a:t>
                </a:r>
              </a:p>
            </p:txBody>
          </p:sp>
        </p:grpSp>
        <p:grpSp>
          <p:nvGrpSpPr>
            <p:cNvPr id="448" name="Group 447">
              <a:extLst>
                <a:ext uri="{FF2B5EF4-FFF2-40B4-BE49-F238E27FC236}">
                  <a16:creationId xmlns:a16="http://schemas.microsoft.com/office/drawing/2014/main" id="{F2087637-7291-ADF2-B9B5-5535F3243B72}"/>
                </a:ext>
              </a:extLst>
            </p:cNvPr>
            <p:cNvGrpSpPr/>
            <p:nvPr/>
          </p:nvGrpSpPr>
          <p:grpSpPr>
            <a:xfrm>
              <a:off x="12620625" y="17135474"/>
              <a:ext cx="3474720" cy="485775"/>
              <a:chOff x="12620625" y="15897225"/>
              <a:chExt cx="3474720" cy="485775"/>
            </a:xfrm>
          </p:grpSpPr>
          <p:sp>
            <p:nvSpPr>
              <p:cNvPr id="455" name="Rectangle 454">
                <a:extLst>
                  <a:ext uri="{FF2B5EF4-FFF2-40B4-BE49-F238E27FC236}">
                    <a16:creationId xmlns:a16="http://schemas.microsoft.com/office/drawing/2014/main" id="{CB6289B7-F423-E0DE-00BF-B51AF2D107A6}"/>
                  </a:ext>
                </a:extLst>
              </p:cNvPr>
              <p:cNvSpPr/>
              <p:nvPr/>
            </p:nvSpPr>
            <p:spPr>
              <a:xfrm>
                <a:off x="12620625" y="15897225"/>
                <a:ext cx="3474720" cy="485775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6" name="TextBox 455">
                <a:extLst>
                  <a:ext uri="{FF2B5EF4-FFF2-40B4-BE49-F238E27FC236}">
                    <a16:creationId xmlns:a16="http://schemas.microsoft.com/office/drawing/2014/main" id="{91D4A30D-5B1D-D42A-3175-98FAEFCD9581}"/>
                  </a:ext>
                </a:extLst>
              </p:cNvPr>
              <p:cNvSpPr txBox="1"/>
              <p:nvPr/>
            </p:nvSpPr>
            <p:spPr>
              <a:xfrm>
                <a:off x="12706349" y="15944850"/>
                <a:ext cx="33284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Level 3: SCADA</a:t>
                </a:r>
              </a:p>
            </p:txBody>
          </p:sp>
        </p:grpSp>
        <p:grpSp>
          <p:nvGrpSpPr>
            <p:cNvPr id="449" name="Group 448">
              <a:extLst>
                <a:ext uri="{FF2B5EF4-FFF2-40B4-BE49-F238E27FC236}">
                  <a16:creationId xmlns:a16="http://schemas.microsoft.com/office/drawing/2014/main" id="{DAE7FCAB-2DE0-3B84-2BA5-AB675D2B319A}"/>
                </a:ext>
              </a:extLst>
            </p:cNvPr>
            <p:cNvGrpSpPr/>
            <p:nvPr/>
          </p:nvGrpSpPr>
          <p:grpSpPr>
            <a:xfrm>
              <a:off x="12620625" y="17740311"/>
              <a:ext cx="3474720" cy="485775"/>
              <a:chOff x="12620625" y="15897225"/>
              <a:chExt cx="3474720" cy="485775"/>
            </a:xfrm>
          </p:grpSpPr>
          <p:sp>
            <p:nvSpPr>
              <p:cNvPr id="453" name="Rectangle 452">
                <a:extLst>
                  <a:ext uri="{FF2B5EF4-FFF2-40B4-BE49-F238E27FC236}">
                    <a16:creationId xmlns:a16="http://schemas.microsoft.com/office/drawing/2014/main" id="{C8791875-C4AC-7D93-FA09-C0574EDE0A44}"/>
                  </a:ext>
                </a:extLst>
              </p:cNvPr>
              <p:cNvSpPr/>
              <p:nvPr/>
            </p:nvSpPr>
            <p:spPr>
              <a:xfrm>
                <a:off x="12620625" y="15897225"/>
                <a:ext cx="3474720" cy="485775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4" name="TextBox 453">
                <a:extLst>
                  <a:ext uri="{FF2B5EF4-FFF2-40B4-BE49-F238E27FC236}">
                    <a16:creationId xmlns:a16="http://schemas.microsoft.com/office/drawing/2014/main" id="{02F63EA1-76C3-3C72-EE2D-90FE87EE7E12}"/>
                  </a:ext>
                </a:extLst>
              </p:cNvPr>
              <p:cNvSpPr txBox="1"/>
              <p:nvPr/>
            </p:nvSpPr>
            <p:spPr>
              <a:xfrm>
                <a:off x="12706350" y="15944850"/>
                <a:ext cx="29337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Level 2: PLC</a:t>
                </a:r>
              </a:p>
            </p:txBody>
          </p:sp>
        </p:grpSp>
        <p:grpSp>
          <p:nvGrpSpPr>
            <p:cNvPr id="450" name="Group 449">
              <a:extLst>
                <a:ext uri="{FF2B5EF4-FFF2-40B4-BE49-F238E27FC236}">
                  <a16:creationId xmlns:a16="http://schemas.microsoft.com/office/drawing/2014/main" id="{F7289A6B-CD50-EFA4-D343-F5C79ADF18D3}"/>
                </a:ext>
              </a:extLst>
            </p:cNvPr>
            <p:cNvGrpSpPr/>
            <p:nvPr/>
          </p:nvGrpSpPr>
          <p:grpSpPr>
            <a:xfrm>
              <a:off x="12620624" y="18345150"/>
              <a:ext cx="3476625" cy="485775"/>
              <a:chOff x="12620624" y="15897225"/>
              <a:chExt cx="3476625" cy="485775"/>
            </a:xfrm>
          </p:grpSpPr>
          <p:sp>
            <p:nvSpPr>
              <p:cNvPr id="451" name="Rectangle 450">
                <a:extLst>
                  <a:ext uri="{FF2B5EF4-FFF2-40B4-BE49-F238E27FC236}">
                    <a16:creationId xmlns:a16="http://schemas.microsoft.com/office/drawing/2014/main" id="{0117834F-BE37-21D7-DD82-BE9F82BFE48A}"/>
                  </a:ext>
                </a:extLst>
              </p:cNvPr>
              <p:cNvSpPr/>
              <p:nvPr/>
            </p:nvSpPr>
            <p:spPr>
              <a:xfrm>
                <a:off x="12620624" y="15897225"/>
                <a:ext cx="3476625" cy="485775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2" name="TextBox 451">
                <a:extLst>
                  <a:ext uri="{FF2B5EF4-FFF2-40B4-BE49-F238E27FC236}">
                    <a16:creationId xmlns:a16="http://schemas.microsoft.com/office/drawing/2014/main" id="{6851808A-B17A-6204-4348-513C55783C5A}"/>
                  </a:ext>
                </a:extLst>
              </p:cNvPr>
              <p:cNvSpPr txBox="1"/>
              <p:nvPr/>
            </p:nvSpPr>
            <p:spPr>
              <a:xfrm>
                <a:off x="12706350" y="15944850"/>
                <a:ext cx="25431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Level 0 - 1: Machines</a:t>
                </a:r>
              </a:p>
            </p:txBody>
          </p:sp>
        </p:grpSp>
      </p:grpSp>
      <p:pic>
        <p:nvPicPr>
          <p:cNvPr id="461" name="Graphic 6" descr="Firewall resource icon for the General Icons category.">
            <a:extLst>
              <a:ext uri="{FF2B5EF4-FFF2-40B4-BE49-F238E27FC236}">
                <a16:creationId xmlns:a16="http://schemas.microsoft.com/office/drawing/2014/main" id="{04D9CCAC-5B36-3D26-FCD4-93AA627871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2557" y="6527255"/>
            <a:ext cx="331364" cy="331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" name="Graphic 6" descr="AWS Outposts Family service icon.">
            <a:extLst>
              <a:ext uri="{FF2B5EF4-FFF2-40B4-BE49-F238E27FC236}">
                <a16:creationId xmlns:a16="http://schemas.microsoft.com/office/drawing/2014/main" id="{C54F01CF-E357-870D-1B3E-340B04150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rcRect/>
          <a:stretch/>
        </p:blipFill>
        <p:spPr bwMode="auto">
          <a:xfrm>
            <a:off x="5101841" y="4054653"/>
            <a:ext cx="457200" cy="518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63" name="Group 462">
            <a:extLst>
              <a:ext uri="{FF2B5EF4-FFF2-40B4-BE49-F238E27FC236}">
                <a16:creationId xmlns:a16="http://schemas.microsoft.com/office/drawing/2014/main" id="{8F504130-19B6-9A22-9015-7998A23F5D38}"/>
              </a:ext>
            </a:extLst>
          </p:cNvPr>
          <p:cNvGrpSpPr/>
          <p:nvPr/>
        </p:nvGrpSpPr>
        <p:grpSpPr>
          <a:xfrm>
            <a:off x="5301908" y="8200280"/>
            <a:ext cx="1147961" cy="605752"/>
            <a:chOff x="5383189" y="8393607"/>
            <a:chExt cx="1147961" cy="605752"/>
          </a:xfrm>
        </p:grpSpPr>
        <p:sp>
          <p:nvSpPr>
            <p:cNvPr id="464" name="TextBox 463">
              <a:extLst>
                <a:ext uri="{FF2B5EF4-FFF2-40B4-BE49-F238E27FC236}">
                  <a16:creationId xmlns:a16="http://schemas.microsoft.com/office/drawing/2014/main" id="{F7935005-3B38-C3C9-4A12-AB53507523CD}"/>
                </a:ext>
              </a:extLst>
            </p:cNvPr>
            <p:cNvSpPr txBox="1"/>
            <p:nvPr/>
          </p:nvSpPr>
          <p:spPr>
            <a:xfrm>
              <a:off x="5383189" y="8691582"/>
              <a:ext cx="11479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Organization </a:t>
              </a:r>
            </a:p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trail</a:t>
              </a:r>
            </a:p>
          </p:txBody>
        </p:sp>
        <p:pic>
          <p:nvPicPr>
            <p:cNvPr id="465" name="Graphic 23">
              <a:extLst>
                <a:ext uri="{FF2B5EF4-FFF2-40B4-BE49-F238E27FC236}">
                  <a16:creationId xmlns:a16="http://schemas.microsoft.com/office/drawing/2014/main" id="{7D7D8D4D-939A-E53D-E1D2-89F4EFD034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96DAC541-7B7A-43D3-8B79-37D633B846F1}">
                  <asvg:svgBlip xmlns:asvg="http://schemas.microsoft.com/office/drawing/2016/SVG/main" r:embed="rId40"/>
                </a:ext>
              </a:extLst>
            </a:blip>
            <a:srcRect/>
            <a:stretch/>
          </p:blipFill>
          <p:spPr bwMode="auto">
            <a:xfrm>
              <a:off x="5797228" y="8393607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66" name="Group 465">
            <a:extLst>
              <a:ext uri="{FF2B5EF4-FFF2-40B4-BE49-F238E27FC236}">
                <a16:creationId xmlns:a16="http://schemas.microsoft.com/office/drawing/2014/main" id="{DF772626-6BF4-F5EA-1252-3470F04A1D55}"/>
              </a:ext>
            </a:extLst>
          </p:cNvPr>
          <p:cNvGrpSpPr/>
          <p:nvPr/>
        </p:nvGrpSpPr>
        <p:grpSpPr>
          <a:xfrm>
            <a:off x="5902676" y="8201354"/>
            <a:ext cx="1081840" cy="507797"/>
            <a:chOff x="5406724" y="7542814"/>
            <a:chExt cx="1081840" cy="507797"/>
          </a:xfrm>
        </p:grpSpPr>
        <p:sp>
          <p:nvSpPr>
            <p:cNvPr id="467" name="TextBox 466">
              <a:extLst>
                <a:ext uri="{FF2B5EF4-FFF2-40B4-BE49-F238E27FC236}">
                  <a16:creationId xmlns:a16="http://schemas.microsoft.com/office/drawing/2014/main" id="{95284F36-CDE8-5295-FAC1-C531E50CB42A}"/>
                </a:ext>
              </a:extLst>
            </p:cNvPr>
            <p:cNvSpPr txBox="1"/>
            <p:nvPr/>
          </p:nvSpPr>
          <p:spPr>
            <a:xfrm>
              <a:off x="5406724" y="7850556"/>
              <a:ext cx="10818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Config</a:t>
              </a:r>
            </a:p>
          </p:txBody>
        </p:sp>
        <p:pic>
          <p:nvPicPr>
            <p:cNvPr id="468" name="Graphic 8">
              <a:extLst>
                <a:ext uri="{FF2B5EF4-FFF2-40B4-BE49-F238E27FC236}">
                  <a16:creationId xmlns:a16="http://schemas.microsoft.com/office/drawing/2014/main" id="{F677EAF3-5907-1AC2-7B49-6FBD96901C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96DAC541-7B7A-43D3-8B79-37D633B846F1}">
                  <asvg:svgBlip xmlns:asvg="http://schemas.microsoft.com/office/drawing/2016/SVG/main" r:embed="rId42"/>
                </a:ext>
              </a:extLst>
            </a:blip>
            <a:srcRect/>
            <a:stretch/>
          </p:blipFill>
          <p:spPr bwMode="auto">
            <a:xfrm>
              <a:off x="5792257" y="7542814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469" name="Straight Connector 468">
            <a:extLst>
              <a:ext uri="{FF2B5EF4-FFF2-40B4-BE49-F238E27FC236}">
                <a16:creationId xmlns:a16="http://schemas.microsoft.com/office/drawing/2014/main" id="{25250509-5E5D-866E-517C-F45C33926BC6}"/>
              </a:ext>
            </a:extLst>
          </p:cNvPr>
          <p:cNvCxnSpPr>
            <a:cxnSpLocks/>
            <a:stCxn id="197" idx="3"/>
          </p:cNvCxnSpPr>
          <p:nvPr/>
        </p:nvCxnSpPr>
        <p:spPr>
          <a:xfrm>
            <a:off x="7514294" y="6700464"/>
            <a:ext cx="226722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Straight Connector 469">
            <a:extLst>
              <a:ext uri="{FF2B5EF4-FFF2-40B4-BE49-F238E27FC236}">
                <a16:creationId xmlns:a16="http://schemas.microsoft.com/office/drawing/2014/main" id="{26093013-41ED-C6A7-3217-30FE06484B9B}"/>
              </a:ext>
            </a:extLst>
          </p:cNvPr>
          <p:cNvCxnSpPr>
            <a:cxnSpLocks/>
          </p:cNvCxnSpPr>
          <p:nvPr/>
        </p:nvCxnSpPr>
        <p:spPr>
          <a:xfrm>
            <a:off x="7485719" y="7481514"/>
            <a:ext cx="226722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Straight Connector 21">
            <a:extLst>
              <a:ext uri="{FF2B5EF4-FFF2-40B4-BE49-F238E27FC236}">
                <a16:creationId xmlns:a16="http://schemas.microsoft.com/office/drawing/2014/main" id="{B71336EC-C20C-B3CA-CD83-CCE08C9158AD}"/>
              </a:ext>
            </a:extLst>
          </p:cNvPr>
          <p:cNvCxnSpPr>
            <a:cxnSpLocks/>
            <a:stCxn id="198" idx="3"/>
          </p:cNvCxnSpPr>
          <p:nvPr/>
        </p:nvCxnSpPr>
        <p:spPr>
          <a:xfrm>
            <a:off x="9545640" y="6712235"/>
            <a:ext cx="3608716" cy="5195113"/>
          </a:xfrm>
          <a:prstGeom prst="bentConnector2">
            <a:avLst/>
          </a:prstGeom>
          <a:ln w="38100">
            <a:solidFill>
              <a:schemeClr val="accent1"/>
            </a:solidFill>
            <a:head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2" name="Straight Connector 746">
            <a:extLst>
              <a:ext uri="{FF2B5EF4-FFF2-40B4-BE49-F238E27FC236}">
                <a16:creationId xmlns:a16="http://schemas.microsoft.com/office/drawing/2014/main" id="{56C859BD-EC6C-679E-09FD-0E42CB11D4AB}"/>
              </a:ext>
            </a:extLst>
          </p:cNvPr>
          <p:cNvCxnSpPr>
            <a:cxnSpLocks/>
          </p:cNvCxnSpPr>
          <p:nvPr/>
        </p:nvCxnSpPr>
        <p:spPr>
          <a:xfrm flipV="1">
            <a:off x="10587038" y="11905386"/>
            <a:ext cx="0" cy="904875"/>
          </a:xfrm>
          <a:prstGeom prst="straightConnector1">
            <a:avLst/>
          </a:prstGeom>
          <a:ln w="38100">
            <a:prstDash val="dash"/>
            <a:head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3" name="Straight Connector 746">
            <a:extLst>
              <a:ext uri="{FF2B5EF4-FFF2-40B4-BE49-F238E27FC236}">
                <a16:creationId xmlns:a16="http://schemas.microsoft.com/office/drawing/2014/main" id="{D6BDEF4B-3BF1-DFAC-544D-761381B1CCBF}"/>
              </a:ext>
            </a:extLst>
          </p:cNvPr>
          <p:cNvCxnSpPr>
            <a:cxnSpLocks/>
          </p:cNvCxnSpPr>
          <p:nvPr/>
        </p:nvCxnSpPr>
        <p:spPr>
          <a:xfrm flipV="1">
            <a:off x="13154025" y="11914910"/>
            <a:ext cx="0" cy="904875"/>
          </a:xfrm>
          <a:prstGeom prst="straightConnector1">
            <a:avLst/>
          </a:prstGeom>
          <a:ln w="38100">
            <a:solidFill>
              <a:schemeClr val="accent1"/>
            </a:solidFill>
            <a:prstDash val="dash"/>
            <a:head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4" name="TextBox 473">
            <a:extLst>
              <a:ext uri="{FF2B5EF4-FFF2-40B4-BE49-F238E27FC236}">
                <a16:creationId xmlns:a16="http://schemas.microsoft.com/office/drawing/2014/main" id="{FE24179F-373B-139C-6E6A-8DF306EE10E9}"/>
              </a:ext>
            </a:extLst>
          </p:cNvPr>
          <p:cNvSpPr txBox="1"/>
          <p:nvPr/>
        </p:nvSpPr>
        <p:spPr>
          <a:xfrm>
            <a:off x="10515602" y="12959823"/>
            <a:ext cx="2807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Continued on the next slide</a:t>
            </a:r>
          </a:p>
        </p:txBody>
      </p:sp>
    </p:spTree>
    <p:extLst>
      <p:ext uri="{BB962C8B-B14F-4D97-AF65-F5344CB8AC3E}">
        <p14:creationId xmlns:p14="http://schemas.microsoft.com/office/powerpoint/2010/main" val="40590488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Box 147">
            <a:extLst>
              <a:ext uri="{FF2B5EF4-FFF2-40B4-BE49-F238E27FC236}">
                <a16:creationId xmlns:a16="http://schemas.microsoft.com/office/drawing/2014/main" id="{14A25302-C7FD-5436-5DDF-64B93E017125}"/>
              </a:ext>
            </a:extLst>
          </p:cNvPr>
          <p:cNvSpPr txBox="1"/>
          <p:nvPr/>
        </p:nvSpPr>
        <p:spPr>
          <a:xfrm>
            <a:off x="11106075" y="548890"/>
            <a:ext cx="36102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IoT (cont’d)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363502C6-A85A-3E4B-4792-9F42E35919D8}"/>
              </a:ext>
            </a:extLst>
          </p:cNvPr>
          <p:cNvSpPr/>
          <p:nvPr/>
        </p:nvSpPr>
        <p:spPr>
          <a:xfrm>
            <a:off x="2616233" y="5481202"/>
            <a:ext cx="5204961" cy="4643707"/>
          </a:xfrm>
          <a:prstGeom prst="rect">
            <a:avLst/>
          </a:prstGeom>
          <a:solidFill>
            <a:schemeClr val="bg2"/>
          </a:solidFill>
          <a:ln w="34925" cmpd="dbl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5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A4CFC93D-F0D3-BAB0-BAE1-62FEB6AD81D9}"/>
              </a:ext>
            </a:extLst>
          </p:cNvPr>
          <p:cNvSpPr/>
          <p:nvPr/>
        </p:nvSpPr>
        <p:spPr>
          <a:xfrm>
            <a:off x="2723834" y="5869728"/>
            <a:ext cx="4940598" cy="415265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57" dirty="0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0A09CB2C-1308-ADCB-0B8E-D0A2663E28A3}"/>
              </a:ext>
            </a:extLst>
          </p:cNvPr>
          <p:cNvSpPr/>
          <p:nvPr/>
        </p:nvSpPr>
        <p:spPr>
          <a:xfrm>
            <a:off x="5157203" y="8290528"/>
            <a:ext cx="2396555" cy="162653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57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A33703FA-40C8-8D43-0036-17F1C2BAB1E8}"/>
              </a:ext>
            </a:extLst>
          </p:cNvPr>
          <p:cNvSpPr/>
          <p:nvPr/>
        </p:nvSpPr>
        <p:spPr>
          <a:xfrm>
            <a:off x="2457515" y="4933086"/>
            <a:ext cx="9953993" cy="7926627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9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9F135AF5-C9F0-EA05-FFEC-2200427E4961}"/>
              </a:ext>
            </a:extLst>
          </p:cNvPr>
          <p:cNvSpPr txBox="1"/>
          <p:nvPr/>
        </p:nvSpPr>
        <p:spPr>
          <a:xfrm>
            <a:off x="2891498" y="4516411"/>
            <a:ext cx="16541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Organization</a:t>
            </a:r>
          </a:p>
        </p:txBody>
      </p:sp>
      <p:pic>
        <p:nvPicPr>
          <p:cNvPr id="154" name="Graphic 6">
            <a:extLst>
              <a:ext uri="{FF2B5EF4-FFF2-40B4-BE49-F238E27FC236}">
                <a16:creationId xmlns:a16="http://schemas.microsoft.com/office/drawing/2014/main" id="{657E6D68-AE5A-5919-C63A-E2277994F7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 bwMode="auto">
          <a:xfrm>
            <a:off x="2429355" y="439175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" name="TextBox 154">
            <a:extLst>
              <a:ext uri="{FF2B5EF4-FFF2-40B4-BE49-F238E27FC236}">
                <a16:creationId xmlns:a16="http://schemas.microsoft.com/office/drawing/2014/main" id="{874F2CE8-9062-412C-4445-A789DAB72CDB}"/>
              </a:ext>
            </a:extLst>
          </p:cNvPr>
          <p:cNvSpPr txBox="1"/>
          <p:nvPr/>
        </p:nvSpPr>
        <p:spPr>
          <a:xfrm>
            <a:off x="2993304" y="5128556"/>
            <a:ext cx="1654156" cy="262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5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OU – Infrastructure</a:t>
            </a:r>
          </a:p>
        </p:txBody>
      </p:sp>
      <p:pic>
        <p:nvPicPr>
          <p:cNvPr id="156" name="Graphic 17">
            <a:extLst>
              <a:ext uri="{FF2B5EF4-FFF2-40B4-BE49-F238E27FC236}">
                <a16:creationId xmlns:a16="http://schemas.microsoft.com/office/drawing/2014/main" id="{71BD7417-72A6-1D9D-5A34-DAC065D97D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>
            <a:off x="2601049" y="5019347"/>
            <a:ext cx="420832" cy="42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7" name="Group 156">
            <a:extLst>
              <a:ext uri="{FF2B5EF4-FFF2-40B4-BE49-F238E27FC236}">
                <a16:creationId xmlns:a16="http://schemas.microsoft.com/office/drawing/2014/main" id="{EAAC05F3-ECE1-B4CB-22A9-9AB1877390BA}"/>
              </a:ext>
            </a:extLst>
          </p:cNvPr>
          <p:cNvGrpSpPr/>
          <p:nvPr/>
        </p:nvGrpSpPr>
        <p:grpSpPr>
          <a:xfrm>
            <a:off x="2655122" y="5549481"/>
            <a:ext cx="1412577" cy="272500"/>
            <a:chOff x="1701655" y="7187084"/>
            <a:chExt cx="1534653" cy="296049"/>
          </a:xfrm>
        </p:grpSpPr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D8A40782-8BA9-F9E0-5628-0949831B13C2}"/>
                </a:ext>
              </a:extLst>
            </p:cNvPr>
            <p:cNvSpPr txBox="1"/>
            <p:nvPr/>
          </p:nvSpPr>
          <p:spPr>
            <a:xfrm>
              <a:off x="1945829" y="7213474"/>
              <a:ext cx="1290479" cy="269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13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Network account</a:t>
              </a:r>
            </a:p>
          </p:txBody>
        </p:sp>
        <p:pic>
          <p:nvPicPr>
            <p:cNvPr id="159" name="Graphic 7">
              <a:extLst>
                <a:ext uri="{FF2B5EF4-FFF2-40B4-BE49-F238E27FC236}">
                  <a16:creationId xmlns:a16="http://schemas.microsoft.com/office/drawing/2014/main" id="{F5F2A31C-02A6-EC47-3450-E94BDED66C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1701655" y="7187084"/>
              <a:ext cx="288000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0" name="Graphic 7">
            <a:extLst>
              <a:ext uri="{FF2B5EF4-FFF2-40B4-BE49-F238E27FC236}">
                <a16:creationId xmlns:a16="http://schemas.microsoft.com/office/drawing/2014/main" id="{0512D312-2257-6421-26C0-AB5546B0A3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2907759" y="6010476"/>
            <a:ext cx="420832" cy="42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" name="TextBox 9">
            <a:extLst>
              <a:ext uri="{FF2B5EF4-FFF2-40B4-BE49-F238E27FC236}">
                <a16:creationId xmlns:a16="http://schemas.microsoft.com/office/drawing/2014/main" id="{9DCC2E8C-2942-0408-CC18-CF64680F05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1071" y="6425355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</a:t>
            </a:r>
          </a:p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Connect</a:t>
            </a:r>
          </a:p>
        </p:txBody>
      </p:sp>
      <p:pic>
        <p:nvPicPr>
          <p:cNvPr id="162" name="Graphic 7" descr="AWS Transit Gateway service icon.">
            <a:extLst>
              <a:ext uri="{FF2B5EF4-FFF2-40B4-BE49-F238E27FC236}">
                <a16:creationId xmlns:a16="http://schemas.microsoft.com/office/drawing/2014/main" id="{C10A714E-FFE5-71ED-0BBA-CB084A4D0A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 bwMode="auto">
          <a:xfrm>
            <a:off x="2898056" y="6801452"/>
            <a:ext cx="420832" cy="42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" name="TextBox 9">
            <a:extLst>
              <a:ext uri="{FF2B5EF4-FFF2-40B4-BE49-F238E27FC236}">
                <a16:creationId xmlns:a16="http://schemas.microsoft.com/office/drawing/2014/main" id="{A41F3F72-A543-EC2F-4CDA-E9CEA7F527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1368" y="7216331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Transit</a:t>
            </a:r>
          </a:p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Gateway</a:t>
            </a:r>
          </a:p>
        </p:txBody>
      </p:sp>
      <p:pic>
        <p:nvPicPr>
          <p:cNvPr id="164" name="Graphic 7">
            <a:extLst>
              <a:ext uri="{FF2B5EF4-FFF2-40B4-BE49-F238E27FC236}">
                <a16:creationId xmlns:a16="http://schemas.microsoft.com/office/drawing/2014/main" id="{8409D20E-636E-476A-D48E-98E5CC76BB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898056" y="7561712"/>
            <a:ext cx="420832" cy="42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" name="TextBox 9">
            <a:extLst>
              <a:ext uri="{FF2B5EF4-FFF2-40B4-BE49-F238E27FC236}">
                <a16:creationId xmlns:a16="http://schemas.microsoft.com/office/drawing/2014/main" id="{46A18685-3B11-D0D0-A9EC-DFB0EAE8E0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1368" y="7976591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WAN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C8DEFC5D-914D-7602-F155-176908BA5FB7}"/>
              </a:ext>
            </a:extLst>
          </p:cNvPr>
          <p:cNvSpPr/>
          <p:nvPr/>
        </p:nvSpPr>
        <p:spPr>
          <a:xfrm>
            <a:off x="3564698" y="7976321"/>
            <a:ext cx="1407249" cy="1940745"/>
          </a:xfrm>
          <a:prstGeom prst="rect">
            <a:avLst/>
          </a:prstGeom>
          <a:solidFill>
            <a:schemeClr val="bg2"/>
          </a:solidFill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94373" tIns="126250"/>
          <a:lstStyle/>
          <a:p>
            <a:pPr>
              <a:defRPr/>
            </a:pPr>
            <a:endParaRPr lang="en-US" sz="1657" dirty="0">
              <a:ln w="0"/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67" name="Graphic 166">
            <a:extLst>
              <a:ext uri="{FF2B5EF4-FFF2-40B4-BE49-F238E27FC236}">
                <a16:creationId xmlns:a16="http://schemas.microsoft.com/office/drawing/2014/main" id="{515697A5-0F68-91EC-688D-0BF24643A86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3567508" y="7980357"/>
            <a:ext cx="342258" cy="342258"/>
          </a:xfrm>
          <a:prstGeom prst="rect">
            <a:avLst/>
          </a:prstGeom>
        </p:spPr>
      </p:pic>
      <p:sp>
        <p:nvSpPr>
          <p:cNvPr id="168" name="TextBox 25">
            <a:extLst>
              <a:ext uri="{FF2B5EF4-FFF2-40B4-BE49-F238E27FC236}">
                <a16:creationId xmlns:a16="http://schemas.microsoft.com/office/drawing/2014/main" id="{0AAD3650-DCB2-C8F7-866C-E8F122087C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3541" y="8021381"/>
            <a:ext cx="1168977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013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Inspection VPC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D39151D-2B22-39A2-19CD-8E8F3969BC4F}"/>
              </a:ext>
            </a:extLst>
          </p:cNvPr>
          <p:cNvSpPr/>
          <p:nvPr/>
        </p:nvSpPr>
        <p:spPr>
          <a:xfrm>
            <a:off x="3564698" y="5942980"/>
            <a:ext cx="1407249" cy="923996"/>
          </a:xfrm>
          <a:prstGeom prst="rect">
            <a:avLst/>
          </a:prstGeom>
          <a:solidFill>
            <a:schemeClr val="bg2"/>
          </a:solidFill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94373" tIns="126250"/>
          <a:lstStyle/>
          <a:p>
            <a:pPr>
              <a:defRPr/>
            </a:pPr>
            <a:endParaRPr lang="en-US" sz="1657" dirty="0">
              <a:ln w="0"/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70" name="Graphic 169">
            <a:extLst>
              <a:ext uri="{FF2B5EF4-FFF2-40B4-BE49-F238E27FC236}">
                <a16:creationId xmlns:a16="http://schemas.microsoft.com/office/drawing/2014/main" id="{F5105908-B20E-46F8-9E27-9225E3C6CC0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3567508" y="5947016"/>
            <a:ext cx="342258" cy="342258"/>
          </a:xfrm>
          <a:prstGeom prst="rect">
            <a:avLst/>
          </a:prstGeom>
        </p:spPr>
      </p:pic>
      <p:sp>
        <p:nvSpPr>
          <p:cNvPr id="171" name="TextBox 25">
            <a:extLst>
              <a:ext uri="{FF2B5EF4-FFF2-40B4-BE49-F238E27FC236}">
                <a16:creationId xmlns:a16="http://schemas.microsoft.com/office/drawing/2014/main" id="{7A46503E-F9D8-E670-4AB7-2A5B57AB4D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3541" y="5988040"/>
            <a:ext cx="1168977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013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Inbound VPC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E947954D-3D92-BC94-C0F9-207743B6A217}"/>
              </a:ext>
            </a:extLst>
          </p:cNvPr>
          <p:cNvSpPr/>
          <p:nvPr/>
        </p:nvSpPr>
        <p:spPr>
          <a:xfrm>
            <a:off x="3564698" y="6958507"/>
            <a:ext cx="1407249" cy="923996"/>
          </a:xfrm>
          <a:prstGeom prst="rect">
            <a:avLst/>
          </a:prstGeom>
          <a:solidFill>
            <a:schemeClr val="bg2"/>
          </a:solidFill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94373" tIns="126250"/>
          <a:lstStyle/>
          <a:p>
            <a:pPr>
              <a:defRPr/>
            </a:pPr>
            <a:endParaRPr lang="en-US" sz="1657" dirty="0">
              <a:ln w="0"/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73" name="Graphic 172">
            <a:extLst>
              <a:ext uri="{FF2B5EF4-FFF2-40B4-BE49-F238E27FC236}">
                <a16:creationId xmlns:a16="http://schemas.microsoft.com/office/drawing/2014/main" id="{C07E5383-D80B-1EB2-EA74-1EA4F3104AB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3567508" y="6962543"/>
            <a:ext cx="342258" cy="342258"/>
          </a:xfrm>
          <a:prstGeom prst="rect">
            <a:avLst/>
          </a:prstGeom>
        </p:spPr>
      </p:pic>
      <p:sp>
        <p:nvSpPr>
          <p:cNvPr id="174" name="TextBox 25">
            <a:extLst>
              <a:ext uri="{FF2B5EF4-FFF2-40B4-BE49-F238E27FC236}">
                <a16:creationId xmlns:a16="http://schemas.microsoft.com/office/drawing/2014/main" id="{3A7E6E34-4D9F-916D-1823-9508159AAD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3541" y="7003566"/>
            <a:ext cx="1168977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013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Outbound VPC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A6C1E85-10BA-DFAB-4108-2DC4331E4DB3}"/>
              </a:ext>
            </a:extLst>
          </p:cNvPr>
          <p:cNvSpPr/>
          <p:nvPr/>
        </p:nvSpPr>
        <p:spPr>
          <a:xfrm>
            <a:off x="3629861" y="8743237"/>
            <a:ext cx="1270340" cy="1087495"/>
          </a:xfrm>
          <a:prstGeom prst="rect">
            <a:avLst/>
          </a:prstGeom>
          <a:noFill/>
          <a:ln w="15875">
            <a:solidFill>
              <a:srgbClr val="7AA11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2915" tIns="84166" bIns="42083"/>
          <a:lstStyle/>
          <a:p>
            <a:pPr>
              <a:defRPr/>
            </a:pPr>
            <a:endParaRPr lang="en-US" sz="921" dirty="0">
              <a:solidFill>
                <a:schemeClr val="accent6">
                  <a:lumMod val="75000"/>
                </a:scheme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76" name="Graphic 175">
            <a:extLst>
              <a:ext uri="{FF2B5EF4-FFF2-40B4-BE49-F238E27FC236}">
                <a16:creationId xmlns:a16="http://schemas.microsoft.com/office/drawing/2014/main" id="{B4BD26E5-59F3-6D3B-ABE8-D0FB492C8E2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3629861" y="8743237"/>
            <a:ext cx="314017" cy="308702"/>
          </a:xfrm>
          <a:prstGeom prst="rect">
            <a:avLst/>
          </a:prstGeom>
        </p:spPr>
      </p:pic>
      <p:pic>
        <p:nvPicPr>
          <p:cNvPr id="177" name="Graphic 6">
            <a:extLst>
              <a:ext uri="{FF2B5EF4-FFF2-40B4-BE49-F238E27FC236}">
                <a16:creationId xmlns:a16="http://schemas.microsoft.com/office/drawing/2014/main" id="{AE3D6ACF-381E-38C1-279D-996693127B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 bwMode="auto">
          <a:xfrm>
            <a:off x="4046275" y="9092939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" name="TextBox 9">
            <a:extLst>
              <a:ext uri="{FF2B5EF4-FFF2-40B4-BE49-F238E27FC236}">
                <a16:creationId xmlns:a16="http://schemas.microsoft.com/office/drawing/2014/main" id="{C5CAD3EE-6D66-4D69-A3B9-22B77CBCE2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7930" y="9510577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Network Firewall</a:t>
            </a:r>
          </a:p>
        </p:txBody>
      </p:sp>
      <p:pic>
        <p:nvPicPr>
          <p:cNvPr id="179" name="Graphic 178" descr="Internet gateway resource icon for the Amazon VPC service.&#10;">
            <a:extLst>
              <a:ext uri="{FF2B5EF4-FFF2-40B4-BE49-F238E27FC236}">
                <a16:creationId xmlns:a16="http://schemas.microsoft.com/office/drawing/2014/main" id="{7D5F0311-127B-7962-E3AA-2E64B8A21719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3622320" y="6359806"/>
            <a:ext cx="231955" cy="231955"/>
          </a:xfrm>
          <a:prstGeom prst="rect">
            <a:avLst/>
          </a:prstGeom>
        </p:spPr>
      </p:pic>
      <p:pic>
        <p:nvPicPr>
          <p:cNvPr id="180" name="Graphic 179" descr="Internet gateway resource icon for the Amazon VPC service.&#10;">
            <a:extLst>
              <a:ext uri="{FF2B5EF4-FFF2-40B4-BE49-F238E27FC236}">
                <a16:creationId xmlns:a16="http://schemas.microsoft.com/office/drawing/2014/main" id="{426DEF4D-155E-F10A-B853-A6F232172714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3627099" y="7372899"/>
            <a:ext cx="231955" cy="231955"/>
          </a:xfrm>
          <a:prstGeom prst="rect">
            <a:avLst/>
          </a:prstGeom>
        </p:spPr>
      </p:pic>
      <p:sp>
        <p:nvSpPr>
          <p:cNvPr id="181" name="TextBox 9">
            <a:extLst>
              <a:ext uri="{FF2B5EF4-FFF2-40B4-BE49-F238E27FC236}">
                <a16:creationId xmlns:a16="http://schemas.microsoft.com/office/drawing/2014/main" id="{0D422D63-7A9F-C7F2-CC15-C0A8ABB0A2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419" y="6597715"/>
            <a:ext cx="921142" cy="20556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Internet gateway</a:t>
            </a:r>
          </a:p>
        </p:txBody>
      </p:sp>
      <p:sp>
        <p:nvSpPr>
          <p:cNvPr id="182" name="TextBox 9">
            <a:extLst>
              <a:ext uri="{FF2B5EF4-FFF2-40B4-BE49-F238E27FC236}">
                <a16:creationId xmlns:a16="http://schemas.microsoft.com/office/drawing/2014/main" id="{21F59A62-00A7-0844-3AD8-D083F265FA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419" y="7610612"/>
            <a:ext cx="921142" cy="20556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Internet gateway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FCC686A2-141A-1448-6966-E2F0DC4D9CC4}"/>
              </a:ext>
            </a:extLst>
          </p:cNvPr>
          <p:cNvSpPr txBox="1"/>
          <p:nvPr/>
        </p:nvSpPr>
        <p:spPr>
          <a:xfrm>
            <a:off x="4002532" y="8322616"/>
            <a:ext cx="1049987" cy="347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28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Might include:</a:t>
            </a:r>
          </a:p>
          <a:p>
            <a:pPr marL="157820" indent="-157820">
              <a:buFont typeface="Arial" panose="020B0604020202020204" pitchFamily="34" charset="0"/>
              <a:buChar char="•"/>
            </a:pPr>
            <a:r>
              <a:rPr lang="en-AU" sz="828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IDS/IPS</a:t>
            </a: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F1E93E9B-EA02-66F4-2C5F-E89288A2EE3C}"/>
              </a:ext>
            </a:extLst>
          </p:cNvPr>
          <p:cNvSpPr txBox="1"/>
          <p:nvPr/>
        </p:nvSpPr>
        <p:spPr>
          <a:xfrm>
            <a:off x="3937686" y="6261019"/>
            <a:ext cx="1049987" cy="347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28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Might include:</a:t>
            </a:r>
          </a:p>
          <a:p>
            <a:pPr marL="157820" indent="-157820">
              <a:buFont typeface="Arial" panose="020B0604020202020204" pitchFamily="34" charset="0"/>
              <a:buChar char="•"/>
            </a:pPr>
            <a:r>
              <a:rPr lang="en-AU" sz="828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NAT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34F5625E-A396-4F23-7356-003BF01A98A1}"/>
              </a:ext>
            </a:extLst>
          </p:cNvPr>
          <p:cNvSpPr txBox="1"/>
          <p:nvPr/>
        </p:nvSpPr>
        <p:spPr>
          <a:xfrm>
            <a:off x="4003243" y="7206953"/>
            <a:ext cx="1049987" cy="474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28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Might include:</a:t>
            </a:r>
          </a:p>
          <a:p>
            <a:pPr marL="157820" indent="-157820">
              <a:buFont typeface="Arial" panose="020B0604020202020204" pitchFamily="34" charset="0"/>
              <a:buChar char="•"/>
            </a:pPr>
            <a:r>
              <a:rPr lang="en-AU" sz="828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NAT</a:t>
            </a:r>
          </a:p>
          <a:p>
            <a:pPr marL="157820" indent="-157820">
              <a:buFont typeface="Arial" panose="020B0604020202020204" pitchFamily="34" charset="0"/>
              <a:buChar char="•"/>
            </a:pPr>
            <a:r>
              <a:rPr lang="en-AU" sz="828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Proxy servers</a:t>
            </a:r>
          </a:p>
        </p:txBody>
      </p: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31D19650-CE0D-A33E-A049-B19F134B3618}"/>
              </a:ext>
            </a:extLst>
          </p:cNvPr>
          <p:cNvGrpSpPr/>
          <p:nvPr/>
        </p:nvGrpSpPr>
        <p:grpSpPr>
          <a:xfrm>
            <a:off x="4760009" y="6240789"/>
            <a:ext cx="921142" cy="393772"/>
            <a:chOff x="12165749" y="2878280"/>
            <a:chExt cx="1000747" cy="427801"/>
          </a:xfrm>
        </p:grpSpPr>
        <p:pic>
          <p:nvPicPr>
            <p:cNvPr id="187" name="Graphic 186" descr="Flow logs resource icon for the Amazon VPC service.&#10;">
              <a:extLst>
                <a:ext uri="{FF2B5EF4-FFF2-40B4-BE49-F238E27FC236}">
                  <a16:creationId xmlns:a16="http://schemas.microsoft.com/office/drawing/2014/main" id="{A1AD7650-7520-0AB4-C05B-16478A1832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12538836" y="2878280"/>
              <a:ext cx="252000" cy="252000"/>
            </a:xfrm>
            <a:prstGeom prst="rect">
              <a:avLst/>
            </a:prstGeom>
          </p:spPr>
        </p:pic>
        <p:sp>
          <p:nvSpPr>
            <p:cNvPr id="188" name="TextBox 9">
              <a:extLst>
                <a:ext uri="{FF2B5EF4-FFF2-40B4-BE49-F238E27FC236}">
                  <a16:creationId xmlns:a16="http://schemas.microsoft.com/office/drawing/2014/main" id="{EF33010E-06C3-7248-CAA1-9E13A76B37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65749" y="3082747"/>
              <a:ext cx="1000747" cy="22333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736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Flow logs</a:t>
              </a: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ECE6E83A-9BA0-DAE7-CBCB-CD27E34DD510}"/>
              </a:ext>
            </a:extLst>
          </p:cNvPr>
          <p:cNvGrpSpPr/>
          <p:nvPr/>
        </p:nvGrpSpPr>
        <p:grpSpPr>
          <a:xfrm>
            <a:off x="4742139" y="7203300"/>
            <a:ext cx="921142" cy="393772"/>
            <a:chOff x="12165749" y="2878280"/>
            <a:chExt cx="1000747" cy="427801"/>
          </a:xfrm>
        </p:grpSpPr>
        <p:pic>
          <p:nvPicPr>
            <p:cNvPr id="190" name="Graphic 189" descr="Flow logs resource icon for the Amazon VPC service.&#10;">
              <a:extLst>
                <a:ext uri="{FF2B5EF4-FFF2-40B4-BE49-F238E27FC236}">
                  <a16:creationId xmlns:a16="http://schemas.microsoft.com/office/drawing/2014/main" id="{DD1FAC9F-9B40-38FE-C819-093C74C43D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12538836" y="2878280"/>
              <a:ext cx="252000" cy="252000"/>
            </a:xfrm>
            <a:prstGeom prst="rect">
              <a:avLst/>
            </a:prstGeom>
          </p:spPr>
        </p:pic>
        <p:sp>
          <p:nvSpPr>
            <p:cNvPr id="191" name="TextBox 9">
              <a:extLst>
                <a:ext uri="{FF2B5EF4-FFF2-40B4-BE49-F238E27FC236}">
                  <a16:creationId xmlns:a16="http://schemas.microsoft.com/office/drawing/2014/main" id="{D1DC7DC8-E917-305E-57CE-B616C08265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65749" y="3082747"/>
              <a:ext cx="1000747" cy="22333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736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Flow logs</a:t>
              </a:r>
            </a:p>
          </p:txBody>
        </p:sp>
      </p:grpSp>
      <p:pic>
        <p:nvPicPr>
          <p:cNvPr id="192" name="Graphic 6">
            <a:extLst>
              <a:ext uri="{FF2B5EF4-FFF2-40B4-BE49-F238E27FC236}">
                <a16:creationId xmlns:a16="http://schemas.microsoft.com/office/drawing/2014/main" id="{85F452BD-46F0-107C-3C28-21B650B37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5613846" y="5934600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3" name="Graphic 6">
            <a:extLst>
              <a:ext uri="{FF2B5EF4-FFF2-40B4-BE49-F238E27FC236}">
                <a16:creationId xmlns:a16="http://schemas.microsoft.com/office/drawing/2014/main" id="{21694C9F-6739-E860-1E67-B03709C01D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 bwMode="auto">
          <a:xfrm>
            <a:off x="5613846" y="6700172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" name="TextBox 9">
            <a:extLst>
              <a:ext uri="{FF2B5EF4-FFF2-40B4-BE49-F238E27FC236}">
                <a16:creationId xmlns:a16="http://schemas.microsoft.com/office/drawing/2014/main" id="{69013EBD-57EB-D580-A318-A54D1BAB12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5501" y="7117690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Shield</a:t>
            </a:r>
          </a:p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Advanced</a:t>
            </a:r>
          </a:p>
        </p:txBody>
      </p:sp>
      <p:sp>
        <p:nvSpPr>
          <p:cNvPr id="195" name="TextBox 9">
            <a:extLst>
              <a:ext uri="{FF2B5EF4-FFF2-40B4-BE49-F238E27FC236}">
                <a16:creationId xmlns:a16="http://schemas.microsoft.com/office/drawing/2014/main" id="{77783FF1-27CC-3758-FDDE-CA19BD3BF1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5501" y="6352237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</a:p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 53</a:t>
            </a:r>
          </a:p>
        </p:txBody>
      </p:sp>
      <p:pic>
        <p:nvPicPr>
          <p:cNvPr id="196" name="Graphic 6">
            <a:extLst>
              <a:ext uri="{FF2B5EF4-FFF2-40B4-BE49-F238E27FC236}">
                <a16:creationId xmlns:a16="http://schemas.microsoft.com/office/drawing/2014/main" id="{6B3F4F0A-157A-93E2-9C07-28A49D686C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 bwMode="auto">
          <a:xfrm>
            <a:off x="6358839" y="5934600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" name="Graphic 6">
            <a:extLst>
              <a:ext uri="{FF2B5EF4-FFF2-40B4-BE49-F238E27FC236}">
                <a16:creationId xmlns:a16="http://schemas.microsoft.com/office/drawing/2014/main" id="{A5AEAF4B-81D8-ACA9-E0A2-DAA071B438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rcRect/>
          <a:stretch/>
        </p:blipFill>
        <p:spPr bwMode="auto">
          <a:xfrm>
            <a:off x="6358839" y="6700172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8" name="TextBox 9">
            <a:extLst>
              <a:ext uri="{FF2B5EF4-FFF2-40B4-BE49-F238E27FC236}">
                <a16:creationId xmlns:a16="http://schemas.microsoft.com/office/drawing/2014/main" id="{5DA844A9-7342-E873-6286-D455BFC39F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0494" y="7117690"/>
            <a:ext cx="1114208" cy="205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WAF</a:t>
            </a:r>
          </a:p>
        </p:txBody>
      </p:sp>
      <p:sp>
        <p:nvSpPr>
          <p:cNvPr id="199" name="TextBox 9">
            <a:extLst>
              <a:ext uri="{FF2B5EF4-FFF2-40B4-BE49-F238E27FC236}">
                <a16:creationId xmlns:a16="http://schemas.microsoft.com/office/drawing/2014/main" id="{9772C57A-C9AF-F95D-34A3-2CEE970D3A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0494" y="6352238"/>
            <a:ext cx="1114208" cy="432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</a:p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CloudFront</a:t>
            </a:r>
          </a:p>
          <a:p>
            <a:pPr algn="ctr" eaLnBrk="1" hangingPunct="1"/>
            <a:endParaRPr lang="en-US" altLang="en-US" sz="736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00" name="Graphic 6">
            <a:extLst>
              <a:ext uri="{FF2B5EF4-FFF2-40B4-BE49-F238E27FC236}">
                <a16:creationId xmlns:a16="http://schemas.microsoft.com/office/drawing/2014/main" id="{8A9CB55F-3F11-9C8C-8455-502CCAC31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rcRect/>
          <a:stretch/>
        </p:blipFill>
        <p:spPr bwMode="auto">
          <a:xfrm>
            <a:off x="7103786" y="5943102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" name="Graphic 6">
            <a:extLst>
              <a:ext uri="{FF2B5EF4-FFF2-40B4-BE49-F238E27FC236}">
                <a16:creationId xmlns:a16="http://schemas.microsoft.com/office/drawing/2014/main" id="{514F54C8-8FFA-2BBA-599D-82B003DEDE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rcRect/>
          <a:stretch/>
        </p:blipFill>
        <p:spPr bwMode="auto">
          <a:xfrm>
            <a:off x="7103786" y="6708673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2" name="TextBox 9">
            <a:extLst>
              <a:ext uri="{FF2B5EF4-FFF2-40B4-BE49-F238E27FC236}">
                <a16:creationId xmlns:a16="http://schemas.microsoft.com/office/drawing/2014/main" id="{13740FC8-C4CC-09C0-D97B-35AD29F224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5441" y="7126191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</a:t>
            </a:r>
          </a:p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Lattice</a:t>
            </a:r>
          </a:p>
        </p:txBody>
      </p:sp>
      <p:sp>
        <p:nvSpPr>
          <p:cNvPr id="203" name="TextBox 9">
            <a:extLst>
              <a:ext uri="{FF2B5EF4-FFF2-40B4-BE49-F238E27FC236}">
                <a16:creationId xmlns:a16="http://schemas.microsoft.com/office/drawing/2014/main" id="{2EFD2E40-4A6A-7406-83EC-DC88EDC730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5441" y="6360739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Verified </a:t>
            </a:r>
          </a:p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Access</a:t>
            </a:r>
          </a:p>
        </p:txBody>
      </p:sp>
      <p:pic>
        <p:nvPicPr>
          <p:cNvPr id="204" name="Graphic 6">
            <a:extLst>
              <a:ext uri="{FF2B5EF4-FFF2-40B4-BE49-F238E27FC236}">
                <a16:creationId xmlns:a16="http://schemas.microsoft.com/office/drawing/2014/main" id="{517E9C0A-AAB1-F9FD-44A5-11D456DE02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rcRect/>
          <a:stretch/>
        </p:blipFill>
        <p:spPr bwMode="auto">
          <a:xfrm>
            <a:off x="6021411" y="7457818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" name="TextBox 9">
            <a:extLst>
              <a:ext uri="{FF2B5EF4-FFF2-40B4-BE49-F238E27FC236}">
                <a16:creationId xmlns:a16="http://schemas.microsoft.com/office/drawing/2014/main" id="{C96A182B-6F28-5F9E-8946-2C04A011E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3066" y="7875455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Certificate Manager</a:t>
            </a:r>
          </a:p>
        </p:txBody>
      </p:sp>
      <p:pic>
        <p:nvPicPr>
          <p:cNvPr id="206" name="Graphic 6">
            <a:extLst>
              <a:ext uri="{FF2B5EF4-FFF2-40B4-BE49-F238E27FC236}">
                <a16:creationId xmlns:a16="http://schemas.microsoft.com/office/drawing/2014/main" id="{C5837FCA-937A-433B-53CC-A21DAE028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rcRect/>
          <a:stretch/>
        </p:blipFill>
        <p:spPr bwMode="auto">
          <a:xfrm>
            <a:off x="6766404" y="7457818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" name="TextBox 9">
            <a:extLst>
              <a:ext uri="{FF2B5EF4-FFF2-40B4-BE49-F238E27FC236}">
                <a16:creationId xmlns:a16="http://schemas.microsoft.com/office/drawing/2014/main" id="{8DD72B4A-AD88-3B24-5C18-6FE0066E0D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8059" y="7875455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Resource</a:t>
            </a:r>
          </a:p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Access Manager</a:t>
            </a:r>
          </a:p>
        </p:txBody>
      </p:sp>
      <p:cxnSp>
        <p:nvCxnSpPr>
          <p:cNvPr id="208" name="Straight Arrow Connector 207">
            <a:extLst>
              <a:ext uri="{FF2B5EF4-FFF2-40B4-BE49-F238E27FC236}">
                <a16:creationId xmlns:a16="http://schemas.microsoft.com/office/drawing/2014/main" id="{4C393C5B-099A-4B96-8593-DAE8FAD53453}"/>
              </a:ext>
            </a:extLst>
          </p:cNvPr>
          <p:cNvCxnSpPr>
            <a:cxnSpLocks/>
          </p:cNvCxnSpPr>
          <p:nvPr/>
        </p:nvCxnSpPr>
        <p:spPr>
          <a:xfrm flipV="1">
            <a:off x="6031365" y="6040614"/>
            <a:ext cx="304355" cy="122072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Arrow Connector 208">
            <a:extLst>
              <a:ext uri="{FF2B5EF4-FFF2-40B4-BE49-F238E27FC236}">
                <a16:creationId xmlns:a16="http://schemas.microsoft.com/office/drawing/2014/main" id="{4A044EE3-E527-0503-8C2C-F98D525EDBA8}"/>
              </a:ext>
            </a:extLst>
          </p:cNvPr>
          <p:cNvCxnSpPr>
            <a:cxnSpLocks/>
          </p:cNvCxnSpPr>
          <p:nvPr/>
        </p:nvCxnSpPr>
        <p:spPr>
          <a:xfrm flipV="1">
            <a:off x="6773118" y="6041517"/>
            <a:ext cx="304355" cy="122072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Arrow Connector 209">
            <a:extLst>
              <a:ext uri="{FF2B5EF4-FFF2-40B4-BE49-F238E27FC236}">
                <a16:creationId xmlns:a16="http://schemas.microsoft.com/office/drawing/2014/main" id="{91E8603A-9D51-7091-4191-53303C4A7F88}"/>
              </a:ext>
            </a:extLst>
          </p:cNvPr>
          <p:cNvCxnSpPr>
            <a:cxnSpLocks/>
          </p:cNvCxnSpPr>
          <p:nvPr/>
        </p:nvCxnSpPr>
        <p:spPr>
          <a:xfrm flipV="1">
            <a:off x="6773118" y="6825362"/>
            <a:ext cx="304355" cy="122072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Box 210">
            <a:extLst>
              <a:ext uri="{FF2B5EF4-FFF2-40B4-BE49-F238E27FC236}">
                <a16:creationId xmlns:a16="http://schemas.microsoft.com/office/drawing/2014/main" id="{7703FC84-95E9-25AD-DA40-09CAC6E10D03}"/>
              </a:ext>
            </a:extLst>
          </p:cNvPr>
          <p:cNvSpPr txBox="1"/>
          <p:nvPr/>
        </p:nvSpPr>
        <p:spPr>
          <a:xfrm rot="20281315">
            <a:off x="5818174" y="5925921"/>
            <a:ext cx="685262" cy="334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552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DNS</a:t>
            </a:r>
            <a:br>
              <a:rPr lang="en-US" sz="552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552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logs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560CB68C-2CF6-FFFA-2844-FA460D9DFEE7}"/>
              </a:ext>
            </a:extLst>
          </p:cNvPr>
          <p:cNvSpPr txBox="1"/>
          <p:nvPr/>
        </p:nvSpPr>
        <p:spPr>
          <a:xfrm rot="20281315">
            <a:off x="6559255" y="5932511"/>
            <a:ext cx="685262" cy="334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552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Access</a:t>
            </a:r>
            <a:br>
              <a:rPr lang="en-US" sz="552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552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logs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FD04AB03-AA0C-D4E4-08E3-BDD7B60E13CF}"/>
              </a:ext>
            </a:extLst>
          </p:cNvPr>
          <p:cNvSpPr txBox="1"/>
          <p:nvPr/>
        </p:nvSpPr>
        <p:spPr>
          <a:xfrm rot="20281315">
            <a:off x="6559254" y="6707451"/>
            <a:ext cx="685262" cy="334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552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Access</a:t>
            </a:r>
            <a:br>
              <a:rPr lang="en-US" sz="552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552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logs</a:t>
            </a:r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EB5D475B-BC5C-8107-588D-01335BAF4A07}"/>
              </a:ext>
            </a:extLst>
          </p:cNvPr>
          <p:cNvSpPr>
            <a:spLocks noChangeAspect="1"/>
          </p:cNvSpPr>
          <p:nvPr/>
        </p:nvSpPr>
        <p:spPr>
          <a:xfrm>
            <a:off x="2616233" y="10210967"/>
            <a:ext cx="5204961" cy="2474757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9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BCCD2994-B908-6A04-94D7-C0BCA916FD72}"/>
              </a:ext>
            </a:extLst>
          </p:cNvPr>
          <p:cNvSpPr/>
          <p:nvPr/>
        </p:nvSpPr>
        <p:spPr>
          <a:xfrm>
            <a:off x="3580019" y="10685629"/>
            <a:ext cx="1970331" cy="1833753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94373" tIns="126250"/>
          <a:lstStyle/>
          <a:p>
            <a:pPr>
              <a:defRPr/>
            </a:pPr>
            <a:endParaRPr lang="en-US" sz="1657" dirty="0">
              <a:ln w="0"/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16" name="Graphic 215">
            <a:extLst>
              <a:ext uri="{FF2B5EF4-FFF2-40B4-BE49-F238E27FC236}">
                <a16:creationId xmlns:a16="http://schemas.microsoft.com/office/drawing/2014/main" id="{AA631C7C-8686-8D53-1388-6CC0DCFC2E4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3582829" y="10689666"/>
            <a:ext cx="342258" cy="342258"/>
          </a:xfrm>
          <a:prstGeom prst="rect">
            <a:avLst/>
          </a:prstGeom>
        </p:spPr>
      </p:pic>
      <p:sp>
        <p:nvSpPr>
          <p:cNvPr id="217" name="TextBox 25">
            <a:extLst>
              <a:ext uri="{FF2B5EF4-FFF2-40B4-BE49-F238E27FC236}">
                <a16:creationId xmlns:a16="http://schemas.microsoft.com/office/drawing/2014/main" id="{BE826490-8E5A-DBD4-DBD4-9CA90EF0D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8863" y="10730689"/>
            <a:ext cx="1168977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013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pic>
        <p:nvPicPr>
          <p:cNvPr id="218" name="Graphic 6">
            <a:extLst>
              <a:ext uri="{FF2B5EF4-FFF2-40B4-BE49-F238E27FC236}">
                <a16:creationId xmlns:a16="http://schemas.microsoft.com/office/drawing/2014/main" id="{524A021E-6158-77DD-9545-5B3896EE5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rcRect/>
          <a:stretch/>
        </p:blipFill>
        <p:spPr bwMode="auto">
          <a:xfrm>
            <a:off x="4011349" y="10970384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9" name="TextBox 9">
            <a:extLst>
              <a:ext uri="{FF2B5EF4-FFF2-40B4-BE49-F238E27FC236}">
                <a16:creationId xmlns:a16="http://schemas.microsoft.com/office/drawing/2014/main" id="{16EE0BE6-9114-F258-EDEB-A30728BFAE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3004" y="11388021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</a:p>
          <a:p>
            <a:pPr algn="ctr" eaLnBrk="1" hangingPunct="1"/>
            <a:r>
              <a:rPr lang="en-US" altLang="en-US" sz="736" dirty="0" err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AppStream</a:t>
            </a:r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2.0</a:t>
            </a:r>
          </a:p>
        </p:txBody>
      </p:sp>
      <p:pic>
        <p:nvPicPr>
          <p:cNvPr id="220" name="Graphic 6">
            <a:extLst>
              <a:ext uri="{FF2B5EF4-FFF2-40B4-BE49-F238E27FC236}">
                <a16:creationId xmlns:a16="http://schemas.microsoft.com/office/drawing/2014/main" id="{014DE520-64A5-19CC-B8A9-EB4A3C2122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 bwMode="auto">
          <a:xfrm>
            <a:off x="5895804" y="11688669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1" name="TextBox 9">
            <a:extLst>
              <a:ext uri="{FF2B5EF4-FFF2-40B4-BE49-F238E27FC236}">
                <a16:creationId xmlns:a16="http://schemas.microsoft.com/office/drawing/2014/main" id="{5D17F8FE-AA51-5F6F-E022-4F8E8A58EA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7459" y="12106306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</a:p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CloudFront</a:t>
            </a:r>
          </a:p>
        </p:txBody>
      </p:sp>
      <p:pic>
        <p:nvPicPr>
          <p:cNvPr id="222" name="Graphic 6">
            <a:extLst>
              <a:ext uri="{FF2B5EF4-FFF2-40B4-BE49-F238E27FC236}">
                <a16:creationId xmlns:a16="http://schemas.microsoft.com/office/drawing/2014/main" id="{A021F32B-3ED5-9F90-9654-AC6C99F90D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rcRect/>
          <a:stretch/>
        </p:blipFill>
        <p:spPr bwMode="auto">
          <a:xfrm>
            <a:off x="5898741" y="10770202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3" name="TextBox 9">
            <a:extLst>
              <a:ext uri="{FF2B5EF4-FFF2-40B4-BE49-F238E27FC236}">
                <a16:creationId xmlns:a16="http://schemas.microsoft.com/office/drawing/2014/main" id="{421D8662-426F-F23F-CDF8-7B5D762022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0396" y="11187839"/>
            <a:ext cx="1114208" cy="205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WAF</a:t>
            </a:r>
          </a:p>
        </p:txBody>
      </p: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A154A913-4755-CDFA-D2A9-E670023E4B64}"/>
              </a:ext>
            </a:extLst>
          </p:cNvPr>
          <p:cNvGrpSpPr/>
          <p:nvPr/>
        </p:nvGrpSpPr>
        <p:grpSpPr>
          <a:xfrm>
            <a:off x="2669370" y="10235368"/>
            <a:ext cx="1456769" cy="404084"/>
            <a:chOff x="1701655" y="7126435"/>
            <a:chExt cx="1582663" cy="439005"/>
          </a:xfrm>
        </p:grpSpPr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3543112F-CBE2-60CC-1383-D5DFF0D04C4D}"/>
                </a:ext>
              </a:extLst>
            </p:cNvPr>
            <p:cNvSpPr txBox="1"/>
            <p:nvPr/>
          </p:nvSpPr>
          <p:spPr>
            <a:xfrm>
              <a:off x="1993839" y="7126435"/>
              <a:ext cx="1290479" cy="4390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13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Industrial Isolation account</a:t>
              </a:r>
            </a:p>
          </p:txBody>
        </p:sp>
        <p:pic>
          <p:nvPicPr>
            <p:cNvPr id="226" name="Graphic 7">
              <a:extLst>
                <a:ext uri="{FF2B5EF4-FFF2-40B4-BE49-F238E27FC236}">
                  <a16:creationId xmlns:a16="http://schemas.microsoft.com/office/drawing/2014/main" id="{73776ECF-55BA-92F0-C944-E425FAFBD0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1701655" y="7187084"/>
              <a:ext cx="288000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27" name="Graphic 6">
            <a:extLst>
              <a:ext uri="{FF2B5EF4-FFF2-40B4-BE49-F238E27FC236}">
                <a16:creationId xmlns:a16="http://schemas.microsoft.com/office/drawing/2014/main" id="{442A2428-2B5B-7587-4C18-B569298A5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rcRect/>
          <a:stretch/>
        </p:blipFill>
        <p:spPr bwMode="auto">
          <a:xfrm>
            <a:off x="6767513" y="10775898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8" name="TextBox 9">
            <a:extLst>
              <a:ext uri="{FF2B5EF4-FFF2-40B4-BE49-F238E27FC236}">
                <a16:creationId xmlns:a16="http://schemas.microsoft.com/office/drawing/2014/main" id="{E267CEC8-3A0D-D930-EEAF-F15107C17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9168" y="11193536"/>
            <a:ext cx="1114208" cy="432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  <a:r>
              <a:rPr lang="en-US" altLang="en-US" sz="736" dirty="0" err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GuardDuty</a:t>
            </a:r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Malware Protection for S3</a:t>
            </a:r>
          </a:p>
        </p:txBody>
      </p:sp>
      <p:pic>
        <p:nvPicPr>
          <p:cNvPr id="229" name="Graphic 6">
            <a:extLst>
              <a:ext uri="{FF2B5EF4-FFF2-40B4-BE49-F238E27FC236}">
                <a16:creationId xmlns:a16="http://schemas.microsoft.com/office/drawing/2014/main" id="{5497D9D9-AD45-C8F5-C155-3EC38CEC4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rcRect/>
          <a:stretch/>
        </p:blipFill>
        <p:spPr bwMode="auto">
          <a:xfrm>
            <a:off x="4006423" y="11774760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0" name="TextBox 9">
            <a:extLst>
              <a:ext uri="{FF2B5EF4-FFF2-40B4-BE49-F238E27FC236}">
                <a16:creationId xmlns:a16="http://schemas.microsoft.com/office/drawing/2014/main" id="{A0DD33F5-5023-1777-7B71-724CB205D4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8078" y="12192397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Patch</a:t>
            </a:r>
          </a:p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management</a:t>
            </a:r>
          </a:p>
        </p:txBody>
      </p:sp>
      <p:pic>
        <p:nvPicPr>
          <p:cNvPr id="231" name="Graphic 6">
            <a:extLst>
              <a:ext uri="{FF2B5EF4-FFF2-40B4-BE49-F238E27FC236}">
                <a16:creationId xmlns:a16="http://schemas.microsoft.com/office/drawing/2014/main" id="{E4985175-E8D7-F630-F21B-BDE59D97F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rcRect/>
          <a:stretch/>
        </p:blipFill>
        <p:spPr bwMode="auto">
          <a:xfrm>
            <a:off x="4751416" y="11774760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2" name="TextBox 9">
            <a:extLst>
              <a:ext uri="{FF2B5EF4-FFF2-40B4-BE49-F238E27FC236}">
                <a16:creationId xmlns:a16="http://schemas.microsoft.com/office/drawing/2014/main" id="{00468873-8C75-6E7C-3463-4C163D3BAF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3071" y="12192398"/>
            <a:ext cx="1114208" cy="205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Antivirus</a:t>
            </a:r>
          </a:p>
        </p:txBody>
      </p:sp>
      <p:pic>
        <p:nvPicPr>
          <p:cNvPr id="233" name="Graphic 6">
            <a:extLst>
              <a:ext uri="{FF2B5EF4-FFF2-40B4-BE49-F238E27FC236}">
                <a16:creationId xmlns:a16="http://schemas.microsoft.com/office/drawing/2014/main" id="{3F8C35AF-6631-ADD5-16E7-B3B619EFB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rcRect/>
          <a:stretch/>
        </p:blipFill>
        <p:spPr bwMode="auto">
          <a:xfrm>
            <a:off x="4760405" y="10977110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4" name="TextBox 9">
            <a:extLst>
              <a:ext uri="{FF2B5EF4-FFF2-40B4-BE49-F238E27FC236}">
                <a16:creationId xmlns:a16="http://schemas.microsoft.com/office/drawing/2014/main" id="{DC6986E2-9461-FFFA-5A48-8EB432F51C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2060" y="11394747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Remote third-</a:t>
            </a:r>
          </a:p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party access</a:t>
            </a:r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18686B77-4605-38B0-2420-8698F80B906D}"/>
              </a:ext>
            </a:extLst>
          </p:cNvPr>
          <p:cNvSpPr>
            <a:spLocks noChangeAspect="1"/>
          </p:cNvSpPr>
          <p:nvPr/>
        </p:nvSpPr>
        <p:spPr>
          <a:xfrm>
            <a:off x="8086341" y="5051466"/>
            <a:ext cx="3861781" cy="988002"/>
          </a:xfrm>
          <a:prstGeom prst="rect">
            <a:avLst/>
          </a:prstGeom>
          <a:solidFill>
            <a:schemeClr val="bg2"/>
          </a:solidFill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9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0842E656-C85F-C293-0E7C-D79E7F132DC9}"/>
              </a:ext>
            </a:extLst>
          </p:cNvPr>
          <p:cNvGrpSpPr/>
          <p:nvPr/>
        </p:nvGrpSpPr>
        <p:grpSpPr>
          <a:xfrm>
            <a:off x="8316883" y="5293497"/>
            <a:ext cx="2494426" cy="420832"/>
            <a:chOff x="2283357" y="1060294"/>
            <a:chExt cx="2709993" cy="457200"/>
          </a:xfrm>
        </p:grpSpPr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3AA91BAC-450E-2B9D-4DD9-AF3488C57B68}"/>
                </a:ext>
              </a:extLst>
            </p:cNvPr>
            <p:cNvSpPr txBox="1"/>
            <p:nvPr/>
          </p:nvSpPr>
          <p:spPr>
            <a:xfrm>
              <a:off x="2756751" y="1121693"/>
              <a:ext cx="2236599" cy="285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5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Org Management account</a:t>
              </a:r>
            </a:p>
          </p:txBody>
        </p:sp>
        <p:pic>
          <p:nvPicPr>
            <p:cNvPr id="238" name="Graphic 237">
              <a:extLst>
                <a:ext uri="{FF2B5EF4-FFF2-40B4-BE49-F238E27FC236}">
                  <a16:creationId xmlns:a16="http://schemas.microsoft.com/office/drawing/2014/main" id="{1909A2D5-B9C5-3F9E-263C-8437901E76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6">
              <a:extLst>
                <a:ext uri="{96DAC541-7B7A-43D3-8B79-37D633B846F1}">
                  <asvg:svgBlip xmlns:asvg="http://schemas.microsoft.com/office/drawing/2016/SVG/main" r:embed="rId47"/>
                </a:ext>
              </a:extLst>
            </a:blip>
            <a:srcRect/>
            <a:stretch/>
          </p:blipFill>
          <p:spPr>
            <a:xfrm>
              <a:off x="2283357" y="1060294"/>
              <a:ext cx="457200" cy="457200"/>
            </a:xfrm>
            <a:prstGeom prst="rect">
              <a:avLst/>
            </a:prstGeom>
          </p:spPr>
        </p:pic>
      </p:grpSp>
      <p:sp>
        <p:nvSpPr>
          <p:cNvPr id="239" name="TextBox 238">
            <a:extLst>
              <a:ext uri="{FF2B5EF4-FFF2-40B4-BE49-F238E27FC236}">
                <a16:creationId xmlns:a16="http://schemas.microsoft.com/office/drawing/2014/main" id="{E5744870-D864-6DCE-A5F2-18351D8D051E}"/>
              </a:ext>
            </a:extLst>
          </p:cNvPr>
          <p:cNvSpPr txBox="1"/>
          <p:nvPr/>
        </p:nvSpPr>
        <p:spPr>
          <a:xfrm>
            <a:off x="8495343" y="6240788"/>
            <a:ext cx="1241340" cy="262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5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OU – Security</a:t>
            </a:r>
          </a:p>
        </p:txBody>
      </p:sp>
      <p:pic>
        <p:nvPicPr>
          <p:cNvPr id="240" name="Graphic 17">
            <a:extLst>
              <a:ext uri="{FF2B5EF4-FFF2-40B4-BE49-F238E27FC236}">
                <a16:creationId xmlns:a16="http://schemas.microsoft.com/office/drawing/2014/main" id="{4746EBEB-3D90-69FF-587E-88BA7DD9E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>
            <a:off x="8104147" y="6131579"/>
            <a:ext cx="420832" cy="42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1" name="Rectangle 240">
            <a:extLst>
              <a:ext uri="{FF2B5EF4-FFF2-40B4-BE49-F238E27FC236}">
                <a16:creationId xmlns:a16="http://schemas.microsoft.com/office/drawing/2014/main" id="{E68686C4-D624-8884-8B66-F560250D1C7F}"/>
              </a:ext>
            </a:extLst>
          </p:cNvPr>
          <p:cNvSpPr>
            <a:spLocks noChangeAspect="1"/>
          </p:cNvSpPr>
          <p:nvPr/>
        </p:nvSpPr>
        <p:spPr>
          <a:xfrm>
            <a:off x="8010289" y="8683545"/>
            <a:ext cx="4210720" cy="4042818"/>
          </a:xfrm>
          <a:prstGeom prst="rect">
            <a:avLst/>
          </a:prstGeom>
          <a:solidFill>
            <a:schemeClr val="bg2"/>
          </a:solidFill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9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242" name="Group 241">
            <a:extLst>
              <a:ext uri="{FF2B5EF4-FFF2-40B4-BE49-F238E27FC236}">
                <a16:creationId xmlns:a16="http://schemas.microsoft.com/office/drawing/2014/main" id="{A6644DAB-EB3E-58F6-9D92-7E5950340FD3}"/>
              </a:ext>
            </a:extLst>
          </p:cNvPr>
          <p:cNvGrpSpPr/>
          <p:nvPr/>
        </p:nvGrpSpPr>
        <p:grpSpPr>
          <a:xfrm>
            <a:off x="8117856" y="8758816"/>
            <a:ext cx="1579028" cy="265091"/>
            <a:chOff x="1763743" y="7207780"/>
            <a:chExt cx="1715488" cy="288000"/>
          </a:xfrm>
        </p:grpSpPr>
        <p:sp>
          <p:nvSpPr>
            <p:cNvPr id="243" name="TextBox 242">
              <a:extLst>
                <a:ext uri="{FF2B5EF4-FFF2-40B4-BE49-F238E27FC236}">
                  <a16:creationId xmlns:a16="http://schemas.microsoft.com/office/drawing/2014/main" id="{64217A3D-2412-3470-9B1D-0A6C91163EE1}"/>
                </a:ext>
              </a:extLst>
            </p:cNvPr>
            <p:cNvSpPr txBox="1"/>
            <p:nvPr/>
          </p:nvSpPr>
          <p:spPr>
            <a:xfrm>
              <a:off x="2018265" y="7213474"/>
              <a:ext cx="1460966" cy="269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13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Application account</a:t>
              </a:r>
            </a:p>
          </p:txBody>
        </p:sp>
        <p:pic>
          <p:nvPicPr>
            <p:cNvPr id="244" name="Graphic 7">
              <a:extLst>
                <a:ext uri="{FF2B5EF4-FFF2-40B4-BE49-F238E27FC236}">
                  <a16:creationId xmlns:a16="http://schemas.microsoft.com/office/drawing/2014/main" id="{134AED4E-924C-9D8E-2B48-78A85C411C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1763743" y="7207780"/>
              <a:ext cx="288000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5" name="TextBox 244">
            <a:extLst>
              <a:ext uri="{FF2B5EF4-FFF2-40B4-BE49-F238E27FC236}">
                <a16:creationId xmlns:a16="http://schemas.microsoft.com/office/drawing/2014/main" id="{CBFEFB74-C3C7-1BEF-4E63-DDB4C9CAAB92}"/>
              </a:ext>
            </a:extLst>
          </p:cNvPr>
          <p:cNvSpPr txBox="1"/>
          <p:nvPr/>
        </p:nvSpPr>
        <p:spPr>
          <a:xfrm>
            <a:off x="8817967" y="9518674"/>
            <a:ext cx="184731" cy="2623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105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F0F97663-A24B-523A-52F9-BBF1F6BDCA2F}"/>
              </a:ext>
            </a:extLst>
          </p:cNvPr>
          <p:cNvSpPr/>
          <p:nvPr/>
        </p:nvSpPr>
        <p:spPr>
          <a:xfrm>
            <a:off x="8101666" y="9085368"/>
            <a:ext cx="4043143" cy="3517169"/>
          </a:xfrm>
          <a:prstGeom prst="rect">
            <a:avLst/>
          </a:prstGeom>
          <a:solidFill>
            <a:schemeClr val="bg1"/>
          </a:solidFill>
          <a:ln w="34925" cmpd="dbl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5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47" name="Graphic 246" descr="Hosted zone resource icon for the Amazon Route 53 service.">
            <a:extLst>
              <a:ext uri="{FF2B5EF4-FFF2-40B4-BE49-F238E27FC236}">
                <a16:creationId xmlns:a16="http://schemas.microsoft.com/office/drawing/2014/main" id="{D018511F-4907-CF66-BF1C-1DB369E7935F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10427358" y="10737956"/>
            <a:ext cx="420832" cy="420832"/>
          </a:xfrm>
          <a:prstGeom prst="rect">
            <a:avLst/>
          </a:prstGeom>
        </p:spPr>
      </p:pic>
      <p:sp>
        <p:nvSpPr>
          <p:cNvPr id="248" name="TextBox 25">
            <a:extLst>
              <a:ext uri="{FF2B5EF4-FFF2-40B4-BE49-F238E27FC236}">
                <a16:creationId xmlns:a16="http://schemas.microsoft.com/office/drawing/2014/main" id="{25C78394-6068-FD2A-8C04-484E854573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53285" y="11128658"/>
            <a:ext cx="1168977" cy="205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Hosted zone</a:t>
            </a: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317EA663-E147-CB79-3025-0CFFDEB8B87A}"/>
              </a:ext>
            </a:extLst>
          </p:cNvPr>
          <p:cNvSpPr/>
          <p:nvPr/>
        </p:nvSpPr>
        <p:spPr>
          <a:xfrm>
            <a:off x="8204645" y="9192420"/>
            <a:ext cx="2629169" cy="1449330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94373" tIns="126250"/>
          <a:lstStyle/>
          <a:p>
            <a:pPr>
              <a:defRPr/>
            </a:pPr>
            <a:endParaRPr lang="en-US" sz="1657" dirty="0">
              <a:ln w="0"/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50" name="Graphic 249">
            <a:extLst>
              <a:ext uri="{FF2B5EF4-FFF2-40B4-BE49-F238E27FC236}">
                <a16:creationId xmlns:a16="http://schemas.microsoft.com/office/drawing/2014/main" id="{53FFDEBF-3D3A-62C1-B77E-D25CCEE56B9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8207455" y="9196456"/>
            <a:ext cx="342258" cy="342258"/>
          </a:xfrm>
          <a:prstGeom prst="rect">
            <a:avLst/>
          </a:prstGeom>
        </p:spPr>
      </p:pic>
      <p:pic>
        <p:nvPicPr>
          <p:cNvPr id="251" name="Graphic 250" descr="Endpoints resource icon for the Amazon VPC service.&#10;">
            <a:extLst>
              <a:ext uri="{FF2B5EF4-FFF2-40B4-BE49-F238E27FC236}">
                <a16:creationId xmlns:a16="http://schemas.microsoft.com/office/drawing/2014/main" id="{411F17BE-198E-E4BB-F622-2287AA515258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389988" y="9600353"/>
            <a:ext cx="420832" cy="420832"/>
          </a:xfrm>
          <a:prstGeom prst="rect">
            <a:avLst/>
          </a:prstGeom>
        </p:spPr>
      </p:pic>
      <p:pic>
        <p:nvPicPr>
          <p:cNvPr id="252" name="Graphic 251" descr="Endpoints resource icon for the Amazon VPC service.&#10;">
            <a:extLst>
              <a:ext uri="{FF2B5EF4-FFF2-40B4-BE49-F238E27FC236}">
                <a16:creationId xmlns:a16="http://schemas.microsoft.com/office/drawing/2014/main" id="{368381E8-3916-804A-126B-8975A412BF40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9032613" y="9596431"/>
            <a:ext cx="420832" cy="420832"/>
          </a:xfrm>
          <a:prstGeom prst="rect">
            <a:avLst/>
          </a:prstGeom>
        </p:spPr>
      </p:pic>
      <p:pic>
        <p:nvPicPr>
          <p:cNvPr id="253" name="Graphic 252" descr="Endpoints resource icon for the Amazon VPC service.&#10;">
            <a:extLst>
              <a:ext uri="{FF2B5EF4-FFF2-40B4-BE49-F238E27FC236}">
                <a16:creationId xmlns:a16="http://schemas.microsoft.com/office/drawing/2014/main" id="{D10928D7-AFBE-CC73-BD5B-B57BED4A7440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10228044" y="9607391"/>
            <a:ext cx="420832" cy="420832"/>
          </a:xfrm>
          <a:prstGeom prst="rect">
            <a:avLst/>
          </a:prstGeom>
        </p:spPr>
      </p:pic>
      <p:pic>
        <p:nvPicPr>
          <p:cNvPr id="254" name="Graphic 253" descr="Endpoints resource icon for the Amazon VPC service.&#10;">
            <a:extLst>
              <a:ext uri="{FF2B5EF4-FFF2-40B4-BE49-F238E27FC236}">
                <a16:creationId xmlns:a16="http://schemas.microsoft.com/office/drawing/2014/main" id="{04C316E8-416E-32F4-CF5A-3829262D06C1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9620868" y="9601560"/>
            <a:ext cx="420832" cy="420832"/>
          </a:xfrm>
          <a:prstGeom prst="rect">
            <a:avLst/>
          </a:prstGeom>
        </p:spPr>
      </p:pic>
      <p:sp>
        <p:nvSpPr>
          <p:cNvPr id="255" name="TextBox 25">
            <a:extLst>
              <a:ext uri="{FF2B5EF4-FFF2-40B4-BE49-F238E27FC236}">
                <a16:creationId xmlns:a16="http://schemas.microsoft.com/office/drawing/2014/main" id="{750217FF-A6FB-7735-3B64-5066A9D1F0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23488" y="9237479"/>
            <a:ext cx="1168977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013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sp>
        <p:nvSpPr>
          <p:cNvPr id="256" name="TextBox 9">
            <a:extLst>
              <a:ext uri="{FF2B5EF4-FFF2-40B4-BE49-F238E27FC236}">
                <a16:creationId xmlns:a16="http://schemas.microsoft.com/office/drawing/2014/main" id="{C4300CC7-BC79-167A-2F32-96CE6B2100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47645" y="10006467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Core</a:t>
            </a:r>
          </a:p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endpoint</a:t>
            </a:r>
          </a:p>
        </p:txBody>
      </p:sp>
      <p:sp>
        <p:nvSpPr>
          <p:cNvPr id="257" name="TextBox 9">
            <a:extLst>
              <a:ext uri="{FF2B5EF4-FFF2-40B4-BE49-F238E27FC236}">
                <a16:creationId xmlns:a16="http://schemas.microsoft.com/office/drawing/2014/main" id="{DB95FADE-B73A-85DF-DC60-74CCE1749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7922" y="10002691"/>
            <a:ext cx="1114208" cy="432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</a:t>
            </a:r>
          </a:p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Greengrass</a:t>
            </a:r>
          </a:p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endpoint</a:t>
            </a:r>
          </a:p>
        </p:txBody>
      </p:sp>
      <p:sp>
        <p:nvSpPr>
          <p:cNvPr id="258" name="TextBox 9">
            <a:extLst>
              <a:ext uri="{FF2B5EF4-FFF2-40B4-BE49-F238E27FC236}">
                <a16:creationId xmlns:a16="http://schemas.microsoft.com/office/drawing/2014/main" id="{56762A3D-CB13-9704-0382-892EB9770B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83641" y="9999789"/>
            <a:ext cx="1114208" cy="432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</a:t>
            </a:r>
          </a:p>
          <a:p>
            <a:pPr algn="ctr" eaLnBrk="1" hangingPunct="1"/>
            <a:r>
              <a:rPr lang="en-US" altLang="en-US" sz="736" dirty="0" err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SiteWise</a:t>
            </a:r>
            <a:endParaRPr lang="en-US" altLang="en-US" sz="736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endpoint</a:t>
            </a:r>
          </a:p>
        </p:txBody>
      </p:sp>
      <p:sp>
        <p:nvSpPr>
          <p:cNvPr id="259" name="TextBox 9">
            <a:extLst>
              <a:ext uri="{FF2B5EF4-FFF2-40B4-BE49-F238E27FC236}">
                <a16:creationId xmlns:a16="http://schemas.microsoft.com/office/drawing/2014/main" id="{A276D51F-20EA-67A6-4074-8714AA1CA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79739" y="10002689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endpoint</a:t>
            </a:r>
          </a:p>
        </p:txBody>
      </p:sp>
      <p:pic>
        <p:nvPicPr>
          <p:cNvPr id="260" name="Graphic 6" descr="AWS IoT Core service icon.">
            <a:extLst>
              <a:ext uri="{FF2B5EF4-FFF2-40B4-BE49-F238E27FC236}">
                <a16:creationId xmlns:a16="http://schemas.microsoft.com/office/drawing/2014/main" id="{84292C76-A9D1-B20A-391F-EB7AE987AB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2">
            <a:extLst>
              <a:ext uri="{96DAC541-7B7A-43D3-8B79-37D633B846F1}">
                <asvg:svgBlip xmlns:asvg="http://schemas.microsoft.com/office/drawing/2016/SVG/main" r:embed="rId53"/>
              </a:ext>
            </a:extLst>
          </a:blip>
          <a:srcRect/>
          <a:stretch/>
        </p:blipFill>
        <p:spPr bwMode="auto">
          <a:xfrm>
            <a:off x="8229171" y="10732969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1" name="Graphic 6">
            <a:extLst>
              <a:ext uri="{FF2B5EF4-FFF2-40B4-BE49-F238E27FC236}">
                <a16:creationId xmlns:a16="http://schemas.microsoft.com/office/drawing/2014/main" id="{A5975C4E-052C-CA5F-60AC-1B561693B4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4">
            <a:extLst>
              <a:ext uri="{96DAC541-7B7A-43D3-8B79-37D633B846F1}">
                <asvg:svgBlip xmlns:asvg="http://schemas.microsoft.com/office/drawing/2016/SVG/main" r:embed="rId55"/>
              </a:ext>
            </a:extLst>
          </a:blip>
          <a:srcRect/>
          <a:stretch/>
        </p:blipFill>
        <p:spPr bwMode="auto">
          <a:xfrm>
            <a:off x="8229171" y="11498540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2" name="TextBox 9">
            <a:extLst>
              <a:ext uri="{FF2B5EF4-FFF2-40B4-BE49-F238E27FC236}">
                <a16:creationId xmlns:a16="http://schemas.microsoft.com/office/drawing/2014/main" id="{4B608653-50BF-252E-DA33-267723690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0826" y="11916058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</a:t>
            </a:r>
          </a:p>
          <a:p>
            <a:pPr algn="ctr" eaLnBrk="1" hangingPunct="1"/>
            <a:r>
              <a:rPr lang="en-US" altLang="en-US" sz="736" dirty="0" err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SiteWise</a:t>
            </a:r>
            <a:endParaRPr lang="en-US" altLang="en-US" sz="736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63" name="TextBox 9">
            <a:extLst>
              <a:ext uri="{FF2B5EF4-FFF2-40B4-BE49-F238E27FC236}">
                <a16:creationId xmlns:a16="http://schemas.microsoft.com/office/drawing/2014/main" id="{DB9829A5-9718-497A-2457-E68C2C564D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0826" y="11150606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</a:t>
            </a:r>
          </a:p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Core</a:t>
            </a:r>
          </a:p>
        </p:txBody>
      </p:sp>
      <p:pic>
        <p:nvPicPr>
          <p:cNvPr id="264" name="Graphic 6">
            <a:extLst>
              <a:ext uri="{FF2B5EF4-FFF2-40B4-BE49-F238E27FC236}">
                <a16:creationId xmlns:a16="http://schemas.microsoft.com/office/drawing/2014/main" id="{B69F2D40-47CF-E741-2E01-D83107665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6">
            <a:extLst>
              <a:ext uri="{96DAC541-7B7A-43D3-8B79-37D633B846F1}">
                <asvg:svgBlip xmlns:asvg="http://schemas.microsoft.com/office/drawing/2016/SVG/main" r:embed="rId57"/>
              </a:ext>
            </a:extLst>
          </a:blip>
          <a:srcRect/>
          <a:stretch/>
        </p:blipFill>
        <p:spPr bwMode="auto">
          <a:xfrm>
            <a:off x="8974164" y="10732969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5" name="Graphic 6">
            <a:extLst>
              <a:ext uri="{FF2B5EF4-FFF2-40B4-BE49-F238E27FC236}">
                <a16:creationId xmlns:a16="http://schemas.microsoft.com/office/drawing/2014/main" id="{353F11A2-42E2-4B7A-7099-E34910141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8">
            <a:extLst>
              <a:ext uri="{96DAC541-7B7A-43D3-8B79-37D633B846F1}">
                <asvg:svgBlip xmlns:asvg="http://schemas.microsoft.com/office/drawing/2016/SVG/main" r:embed="rId59"/>
              </a:ext>
            </a:extLst>
          </a:blip>
          <a:srcRect/>
          <a:stretch/>
        </p:blipFill>
        <p:spPr bwMode="auto">
          <a:xfrm>
            <a:off x="8974164" y="11498540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" name="TextBox 9">
            <a:extLst>
              <a:ext uri="{FF2B5EF4-FFF2-40B4-BE49-F238E27FC236}">
                <a16:creationId xmlns:a16="http://schemas.microsoft.com/office/drawing/2014/main" id="{D30705E8-FEF9-3548-9FB0-CF0E4ED7AF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25819" y="11916058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</a:t>
            </a:r>
          </a:p>
          <a:p>
            <a:pPr algn="ctr" eaLnBrk="1" hangingPunct="1"/>
            <a:r>
              <a:rPr lang="en-US" altLang="en-US" sz="736" dirty="0" err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TwinMaker</a:t>
            </a:r>
            <a:endParaRPr lang="en-US" altLang="en-US" sz="736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67" name="TextBox 9">
            <a:extLst>
              <a:ext uri="{FF2B5EF4-FFF2-40B4-BE49-F238E27FC236}">
                <a16:creationId xmlns:a16="http://schemas.microsoft.com/office/drawing/2014/main" id="{BB572E8F-3817-F535-0F1B-59AECE87A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25819" y="11150606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</a:t>
            </a:r>
          </a:p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Greengrass</a:t>
            </a:r>
          </a:p>
        </p:txBody>
      </p: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3219F344-EB1A-4C47-967D-3F8B8A204235}"/>
              </a:ext>
            </a:extLst>
          </p:cNvPr>
          <p:cNvCxnSpPr>
            <a:cxnSpLocks/>
          </p:cNvCxnSpPr>
          <p:nvPr/>
        </p:nvCxnSpPr>
        <p:spPr>
          <a:xfrm>
            <a:off x="10916152" y="9201440"/>
            <a:ext cx="0" cy="330976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9" name="Graphic 6">
            <a:extLst>
              <a:ext uri="{FF2B5EF4-FFF2-40B4-BE49-F238E27FC236}">
                <a16:creationId xmlns:a16="http://schemas.microsoft.com/office/drawing/2014/main" id="{D7C56C4B-9475-2423-05EF-C9707C8B8E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6">
            <a:extLst>
              <a:ext uri="{96DAC541-7B7A-43D3-8B79-37D633B846F1}">
                <asvg:svgBlip xmlns:asvg="http://schemas.microsoft.com/office/drawing/2016/SVG/main" r:embed="rId57"/>
              </a:ext>
            </a:extLst>
          </a:blip>
          <a:srcRect/>
          <a:stretch/>
        </p:blipFill>
        <p:spPr bwMode="auto">
          <a:xfrm>
            <a:off x="9719111" y="10741470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0" name="Graphic 6">
            <a:extLst>
              <a:ext uri="{FF2B5EF4-FFF2-40B4-BE49-F238E27FC236}">
                <a16:creationId xmlns:a16="http://schemas.microsoft.com/office/drawing/2014/main" id="{2EF87144-0754-0FE5-43BB-244BEDBB5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8">
            <a:extLst>
              <a:ext uri="{96DAC541-7B7A-43D3-8B79-37D633B846F1}">
                <asvg:svgBlip xmlns:asvg="http://schemas.microsoft.com/office/drawing/2016/SVG/main" r:embed="rId59"/>
              </a:ext>
            </a:extLst>
          </a:blip>
          <a:srcRect/>
          <a:stretch/>
        </p:blipFill>
        <p:spPr bwMode="auto">
          <a:xfrm>
            <a:off x="9719111" y="11507041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1" name="TextBox 9">
            <a:extLst>
              <a:ext uri="{FF2B5EF4-FFF2-40B4-BE49-F238E27FC236}">
                <a16:creationId xmlns:a16="http://schemas.microsoft.com/office/drawing/2014/main" id="{A23C3F09-6A8D-9452-4B00-B19F2471FF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0766" y="11924560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Device </a:t>
            </a:r>
          </a:p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Defender</a:t>
            </a:r>
          </a:p>
        </p:txBody>
      </p:sp>
      <p:sp>
        <p:nvSpPr>
          <p:cNvPr id="272" name="TextBox 9">
            <a:extLst>
              <a:ext uri="{FF2B5EF4-FFF2-40B4-BE49-F238E27FC236}">
                <a16:creationId xmlns:a16="http://schemas.microsoft.com/office/drawing/2014/main" id="{6A02CE2F-50FC-8439-796D-C765FDDEF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0766" y="11159107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Device </a:t>
            </a:r>
          </a:p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Management</a:t>
            </a: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6455038A-AF55-C528-A817-A0E71FD7C5BA}"/>
              </a:ext>
            </a:extLst>
          </p:cNvPr>
          <p:cNvSpPr txBox="1"/>
          <p:nvPr/>
        </p:nvSpPr>
        <p:spPr>
          <a:xfrm>
            <a:off x="8495343" y="8309690"/>
            <a:ext cx="1402939" cy="262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5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OU – Workloads</a:t>
            </a:r>
          </a:p>
        </p:txBody>
      </p:sp>
      <p:pic>
        <p:nvPicPr>
          <p:cNvPr id="274" name="Graphic 17">
            <a:extLst>
              <a:ext uri="{FF2B5EF4-FFF2-40B4-BE49-F238E27FC236}">
                <a16:creationId xmlns:a16="http://schemas.microsoft.com/office/drawing/2014/main" id="{69CCB807-8E00-E9C5-0B48-F56695DAE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>
            <a:off x="8104147" y="8200481"/>
            <a:ext cx="420832" cy="42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5" name="Rectangle 274">
            <a:extLst>
              <a:ext uri="{FF2B5EF4-FFF2-40B4-BE49-F238E27FC236}">
                <a16:creationId xmlns:a16="http://schemas.microsoft.com/office/drawing/2014/main" id="{0A10CACC-7956-6B69-E790-26C1C41DF6A1}"/>
              </a:ext>
            </a:extLst>
          </p:cNvPr>
          <p:cNvSpPr>
            <a:spLocks noChangeAspect="1"/>
          </p:cNvSpPr>
          <p:nvPr/>
        </p:nvSpPr>
        <p:spPr>
          <a:xfrm>
            <a:off x="8113764" y="6660223"/>
            <a:ext cx="1833084" cy="1396492"/>
          </a:xfrm>
          <a:prstGeom prst="rect">
            <a:avLst/>
          </a:prstGeom>
          <a:solidFill>
            <a:schemeClr val="bg2"/>
          </a:solidFill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9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6DA1F3D7-AC68-A9BF-6D81-50A562A5B2AA}"/>
              </a:ext>
            </a:extLst>
          </p:cNvPr>
          <p:cNvGrpSpPr/>
          <p:nvPr/>
        </p:nvGrpSpPr>
        <p:grpSpPr>
          <a:xfrm>
            <a:off x="8177821" y="6756466"/>
            <a:ext cx="1670283" cy="422207"/>
            <a:chOff x="2093874" y="3471801"/>
            <a:chExt cx="1814628" cy="458694"/>
          </a:xfrm>
        </p:grpSpPr>
        <p:sp>
          <p:nvSpPr>
            <p:cNvPr id="277" name="TextBox 276">
              <a:extLst>
                <a:ext uri="{FF2B5EF4-FFF2-40B4-BE49-F238E27FC236}">
                  <a16:creationId xmlns:a16="http://schemas.microsoft.com/office/drawing/2014/main" id="{AA3F1DD7-60C9-B310-2EDA-85C043A81F43}"/>
                </a:ext>
              </a:extLst>
            </p:cNvPr>
            <p:cNvSpPr txBox="1"/>
            <p:nvPr/>
          </p:nvSpPr>
          <p:spPr>
            <a:xfrm>
              <a:off x="2522619" y="3471801"/>
              <a:ext cx="1385883" cy="439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13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Security Tooling account</a:t>
              </a:r>
            </a:p>
          </p:txBody>
        </p:sp>
        <p:pic>
          <p:nvPicPr>
            <p:cNvPr id="278" name="Graphic 7">
              <a:extLst>
                <a:ext uri="{FF2B5EF4-FFF2-40B4-BE49-F238E27FC236}">
                  <a16:creationId xmlns:a16="http://schemas.microsoft.com/office/drawing/2014/main" id="{01820C8D-1485-A2F0-F92E-FD5F60C541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2093874" y="347329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79" name="Graphic 6">
            <a:extLst>
              <a:ext uri="{FF2B5EF4-FFF2-40B4-BE49-F238E27FC236}">
                <a16:creationId xmlns:a16="http://schemas.microsoft.com/office/drawing/2014/main" id="{993D4F97-2871-3F67-2D2C-FA4C7DC52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0">
            <a:extLst>
              <a:ext uri="{96DAC541-7B7A-43D3-8B79-37D633B846F1}">
                <asvg:svgBlip xmlns:asvg="http://schemas.microsoft.com/office/drawing/2016/SVG/main" r:embed="rId61"/>
              </a:ext>
            </a:extLst>
          </a:blip>
          <a:srcRect/>
          <a:stretch/>
        </p:blipFill>
        <p:spPr bwMode="auto">
          <a:xfrm>
            <a:off x="6752540" y="11682948"/>
            <a:ext cx="417518" cy="41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0" name="TextBox 9">
            <a:extLst>
              <a:ext uri="{FF2B5EF4-FFF2-40B4-BE49-F238E27FC236}">
                <a16:creationId xmlns:a16="http://schemas.microsoft.com/office/drawing/2014/main" id="{E4A7A225-DA1F-79DA-45B6-D46BA33AA8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4195" y="12100585"/>
            <a:ext cx="1114208" cy="205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</p:txBody>
      </p:sp>
      <p:sp>
        <p:nvSpPr>
          <p:cNvPr id="281" name="Rectangle 280">
            <a:extLst>
              <a:ext uri="{FF2B5EF4-FFF2-40B4-BE49-F238E27FC236}">
                <a16:creationId xmlns:a16="http://schemas.microsoft.com/office/drawing/2014/main" id="{B09A6D5E-7F6A-5CD3-AA0A-D48FA6DBD00C}"/>
              </a:ext>
            </a:extLst>
          </p:cNvPr>
          <p:cNvSpPr/>
          <p:nvPr/>
        </p:nvSpPr>
        <p:spPr>
          <a:xfrm>
            <a:off x="13348287" y="4935048"/>
            <a:ext cx="526538" cy="7926627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9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82" name="TextBox 281">
            <a:extLst>
              <a:ext uri="{FF2B5EF4-FFF2-40B4-BE49-F238E27FC236}">
                <a16:creationId xmlns:a16="http://schemas.microsoft.com/office/drawing/2014/main" id="{D217A33B-EE8A-E686-105E-9C241D891C24}"/>
              </a:ext>
            </a:extLst>
          </p:cNvPr>
          <p:cNvSpPr txBox="1"/>
          <p:nvPr/>
        </p:nvSpPr>
        <p:spPr>
          <a:xfrm rot="5400000">
            <a:off x="10989496" y="8113919"/>
            <a:ext cx="52203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Partner IoT/</a:t>
            </a:r>
            <a:r>
              <a:rPr lang="en-US" sz="1400" dirty="0" err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IIoT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/OT SaaS solution</a:t>
            </a:r>
          </a:p>
        </p:txBody>
      </p:sp>
      <p:pic>
        <p:nvPicPr>
          <p:cNvPr id="283" name="Graphic 19">
            <a:extLst>
              <a:ext uri="{FF2B5EF4-FFF2-40B4-BE49-F238E27FC236}">
                <a16:creationId xmlns:a16="http://schemas.microsoft.com/office/drawing/2014/main" id="{75F223B6-0B47-B3F1-70F0-6EE7C4ED2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2">
            <a:extLst>
              <a:ext uri="{96DAC541-7B7A-43D3-8B79-37D633B846F1}">
                <asvg:svgBlip xmlns:asvg="http://schemas.microsoft.com/office/drawing/2016/SVG/main" r:embed="rId63"/>
              </a:ext>
            </a:extLst>
          </a:blip>
          <a:srcRect/>
          <a:stretch/>
        </p:blipFill>
        <p:spPr bwMode="auto">
          <a:xfrm>
            <a:off x="9743488" y="8743818"/>
            <a:ext cx="301752" cy="301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4" name="Graphic 19">
            <a:extLst>
              <a:ext uri="{FF2B5EF4-FFF2-40B4-BE49-F238E27FC236}">
                <a16:creationId xmlns:a16="http://schemas.microsoft.com/office/drawing/2014/main" id="{69D0AD41-5894-C33A-62B2-F153C75D2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4">
            <a:extLst>
              <a:ext uri="{96DAC541-7B7A-43D3-8B79-37D633B846F1}">
                <asvg:svgBlip xmlns:asvg="http://schemas.microsoft.com/office/drawing/2016/SVG/main" r:embed="rId65"/>
              </a:ext>
            </a:extLst>
          </a:blip>
          <a:srcRect/>
          <a:stretch/>
        </p:blipFill>
        <p:spPr bwMode="auto">
          <a:xfrm>
            <a:off x="10692526" y="8743818"/>
            <a:ext cx="301752" cy="301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5" name="TextBox 284">
            <a:extLst>
              <a:ext uri="{FF2B5EF4-FFF2-40B4-BE49-F238E27FC236}">
                <a16:creationId xmlns:a16="http://schemas.microsoft.com/office/drawing/2014/main" id="{68203E2A-6B4C-CF2B-CDF5-1CDBCE265996}"/>
              </a:ext>
            </a:extLst>
          </p:cNvPr>
          <p:cNvSpPr txBox="1"/>
          <p:nvPr/>
        </p:nvSpPr>
        <p:spPr>
          <a:xfrm>
            <a:off x="9937398" y="8786972"/>
            <a:ext cx="7881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Permissions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3AA8E716-8731-523B-1EC7-AAA6935FA7E4}"/>
              </a:ext>
            </a:extLst>
          </p:cNvPr>
          <p:cNvSpPr txBox="1"/>
          <p:nvPr/>
        </p:nvSpPr>
        <p:spPr>
          <a:xfrm>
            <a:off x="10922960" y="8786972"/>
            <a:ext cx="7029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Roles</a:t>
            </a:r>
          </a:p>
        </p:txBody>
      </p:sp>
      <p:pic>
        <p:nvPicPr>
          <p:cNvPr id="287" name="Graphic 286" descr="AWS Signer service icon.">
            <a:extLst>
              <a:ext uri="{FF2B5EF4-FFF2-40B4-BE49-F238E27FC236}">
                <a16:creationId xmlns:a16="http://schemas.microsoft.com/office/drawing/2014/main" id="{184496C3-F5E6-B44A-B95B-053614A647F1}"/>
              </a:ext>
            </a:extLst>
          </p:cNvPr>
          <p:cNvPicPr>
            <a:picLocks noChangeAspect="1"/>
          </p:cNvPicPr>
          <p:nvPr/>
        </p:nvPicPr>
        <p:blipFill>
          <a:blip r:embed="rId66">
            <a:extLst>
              <a:ext uri="{96DAC541-7B7A-43D3-8B79-37D633B846F1}">
                <asvg:svgBlip xmlns:asvg="http://schemas.microsoft.com/office/drawing/2016/SVG/main" r:embed="rId67"/>
              </a:ext>
            </a:extLst>
          </a:blip>
          <a:srcRect/>
          <a:stretch/>
        </p:blipFill>
        <p:spPr>
          <a:xfrm>
            <a:off x="11322105" y="11898450"/>
            <a:ext cx="420832" cy="420832"/>
          </a:xfrm>
          <a:prstGeom prst="rect">
            <a:avLst/>
          </a:prstGeom>
        </p:spPr>
      </p:pic>
      <p:sp>
        <p:nvSpPr>
          <p:cNvPr id="288" name="TextBox 25">
            <a:extLst>
              <a:ext uri="{FF2B5EF4-FFF2-40B4-BE49-F238E27FC236}">
                <a16:creationId xmlns:a16="http://schemas.microsoft.com/office/drawing/2014/main" id="{E1E553B0-CDD9-F575-A83B-1546D38CF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48033" y="12310535"/>
            <a:ext cx="1168977" cy="205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Signer</a:t>
            </a:r>
          </a:p>
        </p:txBody>
      </p:sp>
      <p:sp>
        <p:nvSpPr>
          <p:cNvPr id="289" name="Rectangle 288">
            <a:extLst>
              <a:ext uri="{FF2B5EF4-FFF2-40B4-BE49-F238E27FC236}">
                <a16:creationId xmlns:a16="http://schemas.microsoft.com/office/drawing/2014/main" id="{9B6670C4-CA5F-419A-961F-D9265FD293D2}"/>
              </a:ext>
            </a:extLst>
          </p:cNvPr>
          <p:cNvSpPr>
            <a:spLocks noChangeAspect="1"/>
          </p:cNvSpPr>
          <p:nvPr/>
        </p:nvSpPr>
        <p:spPr>
          <a:xfrm>
            <a:off x="10115038" y="6658122"/>
            <a:ext cx="1833084" cy="1396492"/>
          </a:xfrm>
          <a:prstGeom prst="rect">
            <a:avLst/>
          </a:prstGeom>
          <a:solidFill>
            <a:schemeClr val="bg2"/>
          </a:solidFill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9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226DA192-1E08-27CD-542C-5488C414DAA8}"/>
              </a:ext>
            </a:extLst>
          </p:cNvPr>
          <p:cNvGrpSpPr/>
          <p:nvPr/>
        </p:nvGrpSpPr>
        <p:grpSpPr>
          <a:xfrm>
            <a:off x="10179094" y="6755735"/>
            <a:ext cx="1743169" cy="420831"/>
            <a:chOff x="2093874" y="3473295"/>
            <a:chExt cx="1893814" cy="457200"/>
          </a:xfrm>
        </p:grpSpPr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1E79FB3B-5384-6A5A-1263-CCF16910B64C}"/>
                </a:ext>
              </a:extLst>
            </p:cNvPr>
            <p:cNvSpPr txBox="1"/>
            <p:nvPr/>
          </p:nvSpPr>
          <p:spPr>
            <a:xfrm>
              <a:off x="2601805" y="3474084"/>
              <a:ext cx="1385883" cy="439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13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Log Archive account</a:t>
              </a:r>
            </a:p>
          </p:txBody>
        </p:sp>
        <p:pic>
          <p:nvPicPr>
            <p:cNvPr id="292" name="Graphic 7">
              <a:extLst>
                <a:ext uri="{FF2B5EF4-FFF2-40B4-BE49-F238E27FC236}">
                  <a16:creationId xmlns:a16="http://schemas.microsoft.com/office/drawing/2014/main" id="{A43FD83F-F831-EDF9-D7A1-8CA340BC22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2093874" y="347329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93" name="Graphic 19" descr="AWS Security Hub service icon.">
            <a:extLst>
              <a:ext uri="{FF2B5EF4-FFF2-40B4-BE49-F238E27FC236}">
                <a16:creationId xmlns:a16="http://schemas.microsoft.com/office/drawing/2014/main" id="{122F5A67-E03A-BD5F-1CE7-25998F751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8">
            <a:extLst>
              <a:ext uri="{96DAC541-7B7A-43D3-8B79-37D633B846F1}">
                <asvg:svgBlip xmlns:asvg="http://schemas.microsoft.com/office/drawing/2016/SVG/main" r:embed="rId69"/>
              </a:ext>
            </a:extLst>
          </a:blip>
          <a:srcRect/>
          <a:stretch/>
        </p:blipFill>
        <p:spPr bwMode="auto">
          <a:xfrm>
            <a:off x="8895071" y="7305511"/>
            <a:ext cx="420832" cy="42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4" name="TextBox 9">
            <a:extLst>
              <a:ext uri="{FF2B5EF4-FFF2-40B4-BE49-F238E27FC236}">
                <a16:creationId xmlns:a16="http://schemas.microsoft.com/office/drawing/2014/main" id="{6A9FB083-BCF1-4114-79EF-0047674769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5260" y="7725094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</a:t>
            </a:r>
          </a:p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Hub CSPM</a:t>
            </a:r>
          </a:p>
        </p:txBody>
      </p:sp>
      <p:pic>
        <p:nvPicPr>
          <p:cNvPr id="295" name="Graphic 19">
            <a:extLst>
              <a:ext uri="{FF2B5EF4-FFF2-40B4-BE49-F238E27FC236}">
                <a16:creationId xmlns:a16="http://schemas.microsoft.com/office/drawing/2014/main" id="{67214E6D-E8BA-392D-F49A-A414A00CD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0">
            <a:extLst>
              <a:ext uri="{96DAC541-7B7A-43D3-8B79-37D633B846F1}">
                <asvg:svgBlip xmlns:asvg="http://schemas.microsoft.com/office/drawing/2016/SVG/main" r:embed="rId71"/>
              </a:ext>
            </a:extLst>
          </a:blip>
          <a:srcRect/>
          <a:stretch/>
        </p:blipFill>
        <p:spPr bwMode="auto">
          <a:xfrm>
            <a:off x="10835255" y="7305270"/>
            <a:ext cx="420832" cy="42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" name="TextBox 9">
            <a:extLst>
              <a:ext uri="{FF2B5EF4-FFF2-40B4-BE49-F238E27FC236}">
                <a16:creationId xmlns:a16="http://schemas.microsoft.com/office/drawing/2014/main" id="{A1889456-DFA8-DBBE-7DAC-35E839F309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85444" y="7724853"/>
            <a:ext cx="1114208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36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Security Lake</a:t>
            </a:r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id="{0E2DFC1F-4D29-A881-70E0-6BC7748DC579}"/>
              </a:ext>
            </a:extLst>
          </p:cNvPr>
          <p:cNvSpPr txBox="1"/>
          <p:nvPr/>
        </p:nvSpPr>
        <p:spPr>
          <a:xfrm>
            <a:off x="3883541" y="8757216"/>
            <a:ext cx="12382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6">
                    <a:lumMod val="75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Firewall subnet</a:t>
            </a:r>
          </a:p>
        </p:txBody>
      </p:sp>
      <p:grpSp>
        <p:nvGrpSpPr>
          <p:cNvPr id="298" name="Group 297">
            <a:extLst>
              <a:ext uri="{FF2B5EF4-FFF2-40B4-BE49-F238E27FC236}">
                <a16:creationId xmlns:a16="http://schemas.microsoft.com/office/drawing/2014/main" id="{9170BAF0-7231-BE4F-874D-3C4BC04E0C44}"/>
              </a:ext>
            </a:extLst>
          </p:cNvPr>
          <p:cNvGrpSpPr/>
          <p:nvPr/>
        </p:nvGrpSpPr>
        <p:grpSpPr>
          <a:xfrm>
            <a:off x="6652021" y="8450288"/>
            <a:ext cx="1262759" cy="691072"/>
            <a:chOff x="7043637" y="5275473"/>
            <a:chExt cx="1262759" cy="691072"/>
          </a:xfrm>
        </p:grpSpPr>
        <p:sp>
          <p:nvSpPr>
            <p:cNvPr id="299" name="TextBox 22">
              <a:extLst>
                <a:ext uri="{FF2B5EF4-FFF2-40B4-BE49-F238E27FC236}">
                  <a16:creationId xmlns:a16="http://schemas.microsoft.com/office/drawing/2014/main" id="{E41FAFEC-2FFA-06E7-0F09-8EB072D649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43637" y="5551047"/>
              <a:ext cx="1262759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Network </a:t>
              </a:r>
            </a:p>
            <a:p>
              <a:pPr algn="ctr" eaLnBrk="1" hangingPunct="1"/>
              <a:r>
                <a:rPr lang="en-US" alt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access </a:t>
              </a:r>
            </a:p>
            <a:p>
              <a:pPr algn="ctr" eaLnBrk="1" hangingPunct="1"/>
              <a:r>
                <a:rPr lang="en-US" alt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analyzer</a:t>
              </a:r>
            </a:p>
          </p:txBody>
        </p:sp>
        <p:pic>
          <p:nvPicPr>
            <p:cNvPr id="300" name="Graphic 299">
              <a:extLst>
                <a:ext uri="{FF2B5EF4-FFF2-40B4-BE49-F238E27FC236}">
                  <a16:creationId xmlns:a16="http://schemas.microsoft.com/office/drawing/2014/main" id="{72339D4C-113A-B886-DA61-9A35F3F029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2">
              <a:extLst>
                <a:ext uri="{96DAC541-7B7A-43D3-8B79-37D633B846F1}">
                  <asvg:svgBlip xmlns:asvg="http://schemas.microsoft.com/office/drawing/2016/SVG/main" r:embed="rId73"/>
                </a:ext>
              </a:extLst>
            </a:blip>
            <a:stretch>
              <a:fillRect/>
            </a:stretch>
          </p:blipFill>
          <p:spPr>
            <a:xfrm>
              <a:off x="7543641" y="5275473"/>
              <a:ext cx="274320" cy="274320"/>
            </a:xfrm>
            <a:prstGeom prst="rect">
              <a:avLst/>
            </a:prstGeom>
          </p:spPr>
        </p:pic>
      </p:grpSp>
      <p:grpSp>
        <p:nvGrpSpPr>
          <p:cNvPr id="301" name="Group 300">
            <a:extLst>
              <a:ext uri="{FF2B5EF4-FFF2-40B4-BE49-F238E27FC236}">
                <a16:creationId xmlns:a16="http://schemas.microsoft.com/office/drawing/2014/main" id="{DE59B1AA-F5E7-53BA-83A6-168A1A588CFC}"/>
              </a:ext>
            </a:extLst>
          </p:cNvPr>
          <p:cNvGrpSpPr/>
          <p:nvPr/>
        </p:nvGrpSpPr>
        <p:grpSpPr>
          <a:xfrm>
            <a:off x="6065913" y="8438201"/>
            <a:ext cx="1270000" cy="601591"/>
            <a:chOff x="5243704" y="5275473"/>
            <a:chExt cx="1270000" cy="601591"/>
          </a:xfrm>
        </p:grpSpPr>
        <p:sp>
          <p:nvSpPr>
            <p:cNvPr id="302" name="TextBox 26">
              <a:extLst>
                <a:ext uri="{FF2B5EF4-FFF2-40B4-BE49-F238E27FC236}">
                  <a16:creationId xmlns:a16="http://schemas.microsoft.com/office/drawing/2014/main" id="{F33BE333-2CA8-9B2F-4E07-55D9CEAAE4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43704" y="5569287"/>
              <a:ext cx="1270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Resolver DNS </a:t>
              </a:r>
            </a:p>
            <a:p>
              <a:pPr algn="ctr" eaLnBrk="1" hangingPunct="1"/>
              <a:r>
                <a:rPr lang="en-US" alt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firewall</a:t>
              </a:r>
            </a:p>
          </p:txBody>
        </p:sp>
        <p:pic>
          <p:nvPicPr>
            <p:cNvPr id="303" name="Graphic 302">
              <a:extLst>
                <a:ext uri="{FF2B5EF4-FFF2-40B4-BE49-F238E27FC236}">
                  <a16:creationId xmlns:a16="http://schemas.microsoft.com/office/drawing/2014/main" id="{34BA744C-36F0-B905-72F7-A03DD6FA4AAD}"/>
                </a:ext>
              </a:extLst>
            </p:cNvPr>
            <p:cNvPicPr>
              <a:picLocks noChangeAspect="1"/>
            </p:cNvPicPr>
            <p:nvPr/>
          </p:nvPicPr>
          <p:blipFill>
            <a:blip r:embed="rId74">
              <a:extLst>
                <a:ext uri="{96DAC541-7B7A-43D3-8B79-37D633B846F1}">
                  <asvg:svgBlip xmlns:asvg="http://schemas.microsoft.com/office/drawing/2016/SVG/main" r:embed="rId75"/>
                </a:ext>
              </a:extLst>
            </a:blip>
            <a:stretch>
              <a:fillRect/>
            </a:stretch>
          </p:blipFill>
          <p:spPr>
            <a:xfrm>
              <a:off x="5732621" y="5275473"/>
              <a:ext cx="320040" cy="320040"/>
            </a:xfrm>
            <a:prstGeom prst="rect">
              <a:avLst/>
            </a:prstGeom>
          </p:spPr>
        </p:pic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110EEC25-3DC3-93C7-5E48-D65D7A9703DC}"/>
              </a:ext>
            </a:extLst>
          </p:cNvPr>
          <p:cNvGrpSpPr/>
          <p:nvPr/>
        </p:nvGrpSpPr>
        <p:grpSpPr>
          <a:xfrm>
            <a:off x="4916204" y="9158788"/>
            <a:ext cx="1147961" cy="605752"/>
            <a:chOff x="5383189" y="8393607"/>
            <a:chExt cx="1147961" cy="605752"/>
          </a:xfrm>
        </p:grpSpPr>
        <p:sp>
          <p:nvSpPr>
            <p:cNvPr id="305" name="TextBox 304">
              <a:extLst>
                <a:ext uri="{FF2B5EF4-FFF2-40B4-BE49-F238E27FC236}">
                  <a16:creationId xmlns:a16="http://schemas.microsoft.com/office/drawing/2014/main" id="{8548F949-67A5-5CD0-B4F6-4291E4BEE548}"/>
                </a:ext>
              </a:extLst>
            </p:cNvPr>
            <p:cNvSpPr txBox="1"/>
            <p:nvPr/>
          </p:nvSpPr>
          <p:spPr>
            <a:xfrm>
              <a:off x="5383189" y="8691582"/>
              <a:ext cx="11479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Organization </a:t>
              </a:r>
            </a:p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trail</a:t>
              </a:r>
            </a:p>
          </p:txBody>
        </p:sp>
        <p:pic>
          <p:nvPicPr>
            <p:cNvPr id="306" name="Graphic 23">
              <a:extLst>
                <a:ext uri="{FF2B5EF4-FFF2-40B4-BE49-F238E27FC236}">
                  <a16:creationId xmlns:a16="http://schemas.microsoft.com/office/drawing/2014/main" id="{C27F1D1D-DE9C-B190-2F68-631CDC2777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6">
              <a:extLst>
                <a:ext uri="{96DAC541-7B7A-43D3-8B79-37D633B846F1}">
                  <asvg:svgBlip xmlns:asvg="http://schemas.microsoft.com/office/drawing/2016/SVG/main" r:embed="rId77"/>
                </a:ext>
              </a:extLst>
            </a:blip>
            <a:srcRect/>
            <a:stretch/>
          </p:blipFill>
          <p:spPr bwMode="auto">
            <a:xfrm>
              <a:off x="5785719" y="8393607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7" name="Group 306">
            <a:extLst>
              <a:ext uri="{FF2B5EF4-FFF2-40B4-BE49-F238E27FC236}">
                <a16:creationId xmlns:a16="http://schemas.microsoft.com/office/drawing/2014/main" id="{CF7FC48E-1E84-C364-BACA-4A3AAF3BBA85}"/>
              </a:ext>
            </a:extLst>
          </p:cNvPr>
          <p:cNvGrpSpPr/>
          <p:nvPr/>
        </p:nvGrpSpPr>
        <p:grpSpPr>
          <a:xfrm>
            <a:off x="4988467" y="8418783"/>
            <a:ext cx="932222" cy="621311"/>
            <a:chOff x="5652983" y="6478880"/>
            <a:chExt cx="932222" cy="621311"/>
          </a:xfrm>
        </p:grpSpPr>
        <p:sp>
          <p:nvSpPr>
            <p:cNvPr id="308" name="TextBox 307">
              <a:extLst>
                <a:ext uri="{FF2B5EF4-FFF2-40B4-BE49-F238E27FC236}">
                  <a16:creationId xmlns:a16="http://schemas.microsoft.com/office/drawing/2014/main" id="{E28ED06B-7D98-5AC6-A712-EA04CEA7DFE0}"/>
                </a:ext>
              </a:extLst>
            </p:cNvPr>
            <p:cNvSpPr txBox="1"/>
            <p:nvPr/>
          </p:nvSpPr>
          <p:spPr>
            <a:xfrm>
              <a:off x="5652983" y="6792414"/>
              <a:ext cx="9322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</a:t>
              </a:r>
            </a:p>
            <a:p>
              <a:pPr algn="ctr"/>
              <a:r>
                <a:rPr lang="en-US" sz="700" dirty="0" err="1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GuardDuty</a:t>
              </a:r>
              <a:endParaRPr lang="en-US" sz="7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309" name="Graphic 19">
              <a:extLst>
                <a:ext uri="{FF2B5EF4-FFF2-40B4-BE49-F238E27FC236}">
                  <a16:creationId xmlns:a16="http://schemas.microsoft.com/office/drawing/2014/main" id="{BA103F5E-6867-FB16-C6C5-658874C391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96DAC541-7B7A-43D3-8B79-37D633B846F1}">
                  <asvg:svgBlip xmlns:asvg="http://schemas.microsoft.com/office/drawing/2016/SVG/main" r:embed="rId43"/>
                </a:ext>
              </a:extLst>
            </a:blip>
            <a:srcRect/>
            <a:stretch/>
          </p:blipFill>
          <p:spPr bwMode="auto">
            <a:xfrm>
              <a:off x="5957169" y="6478880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22797D75-A54B-425B-1252-AB12D0A26FEE}"/>
              </a:ext>
            </a:extLst>
          </p:cNvPr>
          <p:cNvGrpSpPr/>
          <p:nvPr/>
        </p:nvGrpSpPr>
        <p:grpSpPr>
          <a:xfrm>
            <a:off x="5542499" y="9155431"/>
            <a:ext cx="1081840" cy="507555"/>
            <a:chOff x="5387674" y="7524006"/>
            <a:chExt cx="1081840" cy="507555"/>
          </a:xfrm>
        </p:grpSpPr>
        <p:sp>
          <p:nvSpPr>
            <p:cNvPr id="311" name="TextBox 310">
              <a:extLst>
                <a:ext uri="{FF2B5EF4-FFF2-40B4-BE49-F238E27FC236}">
                  <a16:creationId xmlns:a16="http://schemas.microsoft.com/office/drawing/2014/main" id="{C891BA9F-31D3-2423-3E42-1661CD882B80}"/>
                </a:ext>
              </a:extLst>
            </p:cNvPr>
            <p:cNvSpPr txBox="1"/>
            <p:nvPr/>
          </p:nvSpPr>
          <p:spPr>
            <a:xfrm>
              <a:off x="5387674" y="7831506"/>
              <a:ext cx="10818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Config</a:t>
              </a:r>
            </a:p>
          </p:txBody>
        </p:sp>
        <p:pic>
          <p:nvPicPr>
            <p:cNvPr id="312" name="Graphic 8">
              <a:extLst>
                <a:ext uri="{FF2B5EF4-FFF2-40B4-BE49-F238E27FC236}">
                  <a16:creationId xmlns:a16="http://schemas.microsoft.com/office/drawing/2014/main" id="{CC450AA9-DE5A-D3E0-0910-70AC55E998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8">
              <a:extLst>
                <a:ext uri="{96DAC541-7B7A-43D3-8B79-37D633B846F1}">
                  <asvg:svgBlip xmlns:asvg="http://schemas.microsoft.com/office/drawing/2016/SVG/main" r:embed="rId79"/>
                </a:ext>
              </a:extLst>
            </a:blip>
            <a:srcRect/>
            <a:stretch/>
          </p:blipFill>
          <p:spPr bwMode="auto">
            <a:xfrm>
              <a:off x="5785719" y="7524006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3" name="Group 312">
            <a:extLst>
              <a:ext uri="{FF2B5EF4-FFF2-40B4-BE49-F238E27FC236}">
                <a16:creationId xmlns:a16="http://schemas.microsoft.com/office/drawing/2014/main" id="{2759E015-B8FD-C0B5-B90F-3B4C0E614104}"/>
              </a:ext>
            </a:extLst>
          </p:cNvPr>
          <p:cNvGrpSpPr/>
          <p:nvPr/>
        </p:nvGrpSpPr>
        <p:grpSpPr>
          <a:xfrm>
            <a:off x="5586345" y="8424995"/>
            <a:ext cx="1033252" cy="608747"/>
            <a:chOff x="7114177" y="6457196"/>
            <a:chExt cx="1033252" cy="608747"/>
          </a:xfrm>
        </p:grpSpPr>
        <p:pic>
          <p:nvPicPr>
            <p:cNvPr id="314" name="Graphic 19">
              <a:extLst>
                <a:ext uri="{FF2B5EF4-FFF2-40B4-BE49-F238E27FC236}">
                  <a16:creationId xmlns:a16="http://schemas.microsoft.com/office/drawing/2014/main" id="{4D8E08ED-9EB6-9DEC-9CA8-0C5D8C3A49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8">
              <a:extLst>
                <a:ext uri="{96DAC541-7B7A-43D3-8B79-37D633B846F1}">
                  <asvg:svgBlip xmlns:asvg="http://schemas.microsoft.com/office/drawing/2016/SVG/main" r:embed="rId69"/>
                </a:ext>
              </a:extLst>
            </a:blip>
            <a:srcRect/>
            <a:stretch/>
          </p:blipFill>
          <p:spPr bwMode="auto">
            <a:xfrm>
              <a:off x="7495695" y="6457196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5" name="TextBox 314">
              <a:extLst>
                <a:ext uri="{FF2B5EF4-FFF2-40B4-BE49-F238E27FC236}">
                  <a16:creationId xmlns:a16="http://schemas.microsoft.com/office/drawing/2014/main" id="{01A7F23A-3633-BBFE-BF22-2C7197BAD735}"/>
                </a:ext>
              </a:extLst>
            </p:cNvPr>
            <p:cNvSpPr txBox="1"/>
            <p:nvPr/>
          </p:nvSpPr>
          <p:spPr>
            <a:xfrm>
              <a:off x="7114177" y="6758166"/>
              <a:ext cx="10332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Security </a:t>
              </a:r>
            </a:p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Hub CSPM</a:t>
              </a:r>
            </a:p>
          </p:txBody>
        </p:sp>
      </p:grp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ED712C24-00D1-0364-DAF6-309325E3FB51}"/>
              </a:ext>
            </a:extLst>
          </p:cNvPr>
          <p:cNvGrpSpPr/>
          <p:nvPr/>
        </p:nvGrpSpPr>
        <p:grpSpPr>
          <a:xfrm>
            <a:off x="6072705" y="9150129"/>
            <a:ext cx="1195014" cy="605752"/>
            <a:chOff x="7098213" y="7524006"/>
            <a:chExt cx="1195014" cy="605752"/>
          </a:xfrm>
        </p:grpSpPr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8D8A8310-C84A-AFFA-4727-E63A0465ADBD}"/>
                </a:ext>
              </a:extLst>
            </p:cNvPr>
            <p:cNvSpPr txBox="1"/>
            <p:nvPr/>
          </p:nvSpPr>
          <p:spPr>
            <a:xfrm>
              <a:off x="7098213" y="7821981"/>
              <a:ext cx="11950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IAM</a:t>
              </a:r>
            </a:p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Access Analyzer</a:t>
              </a:r>
            </a:p>
          </p:txBody>
        </p:sp>
        <p:pic>
          <p:nvPicPr>
            <p:cNvPr id="318" name="Graphic 317">
              <a:extLst>
                <a:ext uri="{FF2B5EF4-FFF2-40B4-BE49-F238E27FC236}">
                  <a16:creationId xmlns:a16="http://schemas.microsoft.com/office/drawing/2014/main" id="{AC9389B5-BBC7-68C8-F7DC-DC2819C50788}"/>
                </a:ext>
              </a:extLst>
            </p:cNvPr>
            <p:cNvPicPr>
              <a:picLocks noChangeAspect="1"/>
            </p:cNvPicPr>
            <p:nvPr/>
          </p:nvPicPr>
          <p:blipFill>
            <a:blip r:embed="rId80">
              <a:extLst>
                <a:ext uri="{96DAC541-7B7A-43D3-8B79-37D633B846F1}">
                  <asvg:svgBlip xmlns:asvg="http://schemas.microsoft.com/office/drawing/2016/SVG/main" r:embed="rId81"/>
                </a:ext>
              </a:extLst>
            </a:blip>
            <a:stretch>
              <a:fillRect/>
            </a:stretch>
          </p:blipFill>
          <p:spPr>
            <a:xfrm>
              <a:off x="7520302" y="7524006"/>
              <a:ext cx="320040" cy="320040"/>
            </a:xfrm>
            <a:prstGeom prst="rect">
              <a:avLst/>
            </a:prstGeom>
          </p:spPr>
        </p:pic>
      </p:grpSp>
      <p:grpSp>
        <p:nvGrpSpPr>
          <p:cNvPr id="319" name="Group 318">
            <a:extLst>
              <a:ext uri="{FF2B5EF4-FFF2-40B4-BE49-F238E27FC236}">
                <a16:creationId xmlns:a16="http://schemas.microsoft.com/office/drawing/2014/main" id="{D1640EBA-46A0-0D20-0B0E-A28B440CDCEC}"/>
              </a:ext>
            </a:extLst>
          </p:cNvPr>
          <p:cNvGrpSpPr/>
          <p:nvPr/>
        </p:nvGrpSpPr>
        <p:grpSpPr>
          <a:xfrm>
            <a:off x="10786427" y="9208071"/>
            <a:ext cx="932222" cy="621311"/>
            <a:chOff x="5652983" y="6478880"/>
            <a:chExt cx="932222" cy="621311"/>
          </a:xfrm>
        </p:grpSpPr>
        <p:sp>
          <p:nvSpPr>
            <p:cNvPr id="320" name="TextBox 319">
              <a:extLst>
                <a:ext uri="{FF2B5EF4-FFF2-40B4-BE49-F238E27FC236}">
                  <a16:creationId xmlns:a16="http://schemas.microsoft.com/office/drawing/2014/main" id="{7D096FCF-DAEB-BE7A-5770-1E397F6BD3C7}"/>
                </a:ext>
              </a:extLst>
            </p:cNvPr>
            <p:cNvSpPr txBox="1"/>
            <p:nvPr/>
          </p:nvSpPr>
          <p:spPr>
            <a:xfrm>
              <a:off x="5652983" y="6792414"/>
              <a:ext cx="9322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</a:t>
              </a:r>
            </a:p>
            <a:p>
              <a:pPr algn="ctr"/>
              <a:r>
                <a:rPr lang="en-US" sz="700" dirty="0" err="1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GuardDuty</a:t>
              </a:r>
              <a:endParaRPr lang="en-US" sz="7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321" name="Graphic 19">
              <a:extLst>
                <a:ext uri="{FF2B5EF4-FFF2-40B4-BE49-F238E27FC236}">
                  <a16:creationId xmlns:a16="http://schemas.microsoft.com/office/drawing/2014/main" id="{8A88D1FD-0102-59F1-BBE6-5640CC1AC2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96DAC541-7B7A-43D3-8B79-37D633B846F1}">
                  <asvg:svgBlip xmlns:asvg="http://schemas.microsoft.com/office/drawing/2016/SVG/main" r:embed="rId43"/>
                </a:ext>
              </a:extLst>
            </a:blip>
            <a:srcRect/>
            <a:stretch/>
          </p:blipFill>
          <p:spPr bwMode="auto">
            <a:xfrm>
              <a:off x="5957169" y="6478880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CDB5CE29-2E0F-7A84-585E-3B663C49651A}"/>
              </a:ext>
            </a:extLst>
          </p:cNvPr>
          <p:cNvGrpSpPr/>
          <p:nvPr/>
        </p:nvGrpSpPr>
        <p:grpSpPr>
          <a:xfrm>
            <a:off x="11284570" y="9211145"/>
            <a:ext cx="1033252" cy="611955"/>
            <a:chOff x="7114177" y="6453988"/>
            <a:chExt cx="1033252" cy="611955"/>
          </a:xfrm>
        </p:grpSpPr>
        <p:pic>
          <p:nvPicPr>
            <p:cNvPr id="323" name="Graphic 19">
              <a:extLst>
                <a:ext uri="{FF2B5EF4-FFF2-40B4-BE49-F238E27FC236}">
                  <a16:creationId xmlns:a16="http://schemas.microsoft.com/office/drawing/2014/main" id="{24780CAF-0221-1095-ECB5-70E1E00563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8">
              <a:extLst>
                <a:ext uri="{96DAC541-7B7A-43D3-8B79-37D633B846F1}">
                  <asvg:svgBlip xmlns:asvg="http://schemas.microsoft.com/office/drawing/2016/SVG/main" r:embed="rId69"/>
                </a:ext>
              </a:extLst>
            </a:blip>
            <a:srcRect/>
            <a:stretch/>
          </p:blipFill>
          <p:spPr bwMode="auto">
            <a:xfrm>
              <a:off x="7495695" y="6453988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4" name="TextBox 323">
              <a:extLst>
                <a:ext uri="{FF2B5EF4-FFF2-40B4-BE49-F238E27FC236}">
                  <a16:creationId xmlns:a16="http://schemas.microsoft.com/office/drawing/2014/main" id="{9A319A70-F2B6-1D6F-B737-DBF36FC5DFC5}"/>
                </a:ext>
              </a:extLst>
            </p:cNvPr>
            <p:cNvSpPr txBox="1"/>
            <p:nvPr/>
          </p:nvSpPr>
          <p:spPr>
            <a:xfrm>
              <a:off x="7114177" y="6758166"/>
              <a:ext cx="10332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Security </a:t>
              </a:r>
            </a:p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Hub CSPM</a:t>
              </a:r>
            </a:p>
          </p:txBody>
        </p:sp>
      </p:grp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6812B18D-6289-557A-44FA-945460EEE463}"/>
              </a:ext>
            </a:extLst>
          </p:cNvPr>
          <p:cNvGrpSpPr/>
          <p:nvPr/>
        </p:nvGrpSpPr>
        <p:grpSpPr>
          <a:xfrm>
            <a:off x="10678558" y="10551953"/>
            <a:ext cx="1147961" cy="605752"/>
            <a:chOff x="5383189" y="8393607"/>
            <a:chExt cx="1147961" cy="605752"/>
          </a:xfrm>
        </p:grpSpPr>
        <p:sp>
          <p:nvSpPr>
            <p:cNvPr id="326" name="TextBox 325">
              <a:extLst>
                <a:ext uri="{FF2B5EF4-FFF2-40B4-BE49-F238E27FC236}">
                  <a16:creationId xmlns:a16="http://schemas.microsoft.com/office/drawing/2014/main" id="{B0D217DA-4AFE-386E-1FDE-232D277A832E}"/>
                </a:ext>
              </a:extLst>
            </p:cNvPr>
            <p:cNvSpPr txBox="1"/>
            <p:nvPr/>
          </p:nvSpPr>
          <p:spPr>
            <a:xfrm>
              <a:off x="5383189" y="8691582"/>
              <a:ext cx="11479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Organization </a:t>
              </a:r>
            </a:p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trail</a:t>
              </a:r>
            </a:p>
          </p:txBody>
        </p:sp>
        <p:pic>
          <p:nvPicPr>
            <p:cNvPr id="327" name="Graphic 23">
              <a:extLst>
                <a:ext uri="{FF2B5EF4-FFF2-40B4-BE49-F238E27FC236}">
                  <a16:creationId xmlns:a16="http://schemas.microsoft.com/office/drawing/2014/main" id="{F7C8B14F-4379-AEDD-40B3-72C1E401A9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6">
              <a:extLst>
                <a:ext uri="{96DAC541-7B7A-43D3-8B79-37D633B846F1}">
                  <asvg:svgBlip xmlns:asvg="http://schemas.microsoft.com/office/drawing/2016/SVG/main" r:embed="rId77"/>
                </a:ext>
              </a:extLst>
            </a:blip>
            <a:srcRect/>
            <a:stretch/>
          </p:blipFill>
          <p:spPr bwMode="auto">
            <a:xfrm>
              <a:off x="5797228" y="8393607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28" name="Group 327">
            <a:extLst>
              <a:ext uri="{FF2B5EF4-FFF2-40B4-BE49-F238E27FC236}">
                <a16:creationId xmlns:a16="http://schemas.microsoft.com/office/drawing/2014/main" id="{CDA7A9BB-78CE-30C9-3E26-CEA877EDFFD5}"/>
              </a:ext>
            </a:extLst>
          </p:cNvPr>
          <p:cNvGrpSpPr/>
          <p:nvPr/>
        </p:nvGrpSpPr>
        <p:grpSpPr>
          <a:xfrm>
            <a:off x="11279326" y="10553027"/>
            <a:ext cx="1081840" cy="507797"/>
            <a:chOff x="5406724" y="7542814"/>
            <a:chExt cx="1081840" cy="507797"/>
          </a:xfrm>
        </p:grpSpPr>
        <p:sp>
          <p:nvSpPr>
            <p:cNvPr id="329" name="TextBox 328">
              <a:extLst>
                <a:ext uri="{FF2B5EF4-FFF2-40B4-BE49-F238E27FC236}">
                  <a16:creationId xmlns:a16="http://schemas.microsoft.com/office/drawing/2014/main" id="{493B8546-D704-6E7D-11ED-D4F0883F1032}"/>
                </a:ext>
              </a:extLst>
            </p:cNvPr>
            <p:cNvSpPr txBox="1"/>
            <p:nvPr/>
          </p:nvSpPr>
          <p:spPr>
            <a:xfrm>
              <a:off x="5406724" y="7850556"/>
              <a:ext cx="10818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Config</a:t>
              </a:r>
            </a:p>
          </p:txBody>
        </p:sp>
        <p:pic>
          <p:nvPicPr>
            <p:cNvPr id="330" name="Graphic 8">
              <a:extLst>
                <a:ext uri="{FF2B5EF4-FFF2-40B4-BE49-F238E27FC236}">
                  <a16:creationId xmlns:a16="http://schemas.microsoft.com/office/drawing/2014/main" id="{F8407995-277F-1104-FA4E-0E5BB4D598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8">
              <a:extLst>
                <a:ext uri="{96DAC541-7B7A-43D3-8B79-37D633B846F1}">
                  <asvg:svgBlip xmlns:asvg="http://schemas.microsoft.com/office/drawing/2016/SVG/main" r:embed="rId79"/>
                </a:ext>
              </a:extLst>
            </a:blip>
            <a:srcRect/>
            <a:stretch/>
          </p:blipFill>
          <p:spPr bwMode="auto">
            <a:xfrm>
              <a:off x="5792257" y="7542814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0928B9EB-F33C-D401-5A7A-EDC1E2ACB077}"/>
              </a:ext>
            </a:extLst>
          </p:cNvPr>
          <p:cNvGrpSpPr/>
          <p:nvPr/>
        </p:nvGrpSpPr>
        <p:grpSpPr>
          <a:xfrm>
            <a:off x="10702093" y="11222693"/>
            <a:ext cx="1081840" cy="524785"/>
            <a:chOff x="16830450" y="9417862"/>
            <a:chExt cx="1081840" cy="524785"/>
          </a:xfrm>
        </p:grpSpPr>
        <p:pic>
          <p:nvPicPr>
            <p:cNvPr id="332" name="Graphic 19" descr="AWS Identity and Access Management (IAM) service icon.">
              <a:extLst>
                <a:ext uri="{FF2B5EF4-FFF2-40B4-BE49-F238E27FC236}">
                  <a16:creationId xmlns:a16="http://schemas.microsoft.com/office/drawing/2014/main" id="{26D51ACD-359C-5822-25BA-B10AFB7D01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2">
              <a:extLst>
                <a:ext uri="{96DAC541-7B7A-43D3-8B79-37D633B846F1}">
                  <asvg:svgBlip xmlns:asvg="http://schemas.microsoft.com/office/drawing/2016/SVG/main" r:embed="rId83"/>
                </a:ext>
              </a:extLst>
            </a:blip>
            <a:srcRect/>
            <a:stretch/>
          </p:blipFill>
          <p:spPr bwMode="auto">
            <a:xfrm>
              <a:off x="17220954" y="9417862"/>
              <a:ext cx="301752" cy="301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3" name="TextBox 332">
              <a:extLst>
                <a:ext uri="{FF2B5EF4-FFF2-40B4-BE49-F238E27FC236}">
                  <a16:creationId xmlns:a16="http://schemas.microsoft.com/office/drawing/2014/main" id="{2025D36D-BD65-5CBA-C07A-5A5522FF489C}"/>
                </a:ext>
              </a:extLst>
            </p:cNvPr>
            <p:cNvSpPr txBox="1"/>
            <p:nvPr/>
          </p:nvSpPr>
          <p:spPr>
            <a:xfrm>
              <a:off x="16830450" y="9742592"/>
              <a:ext cx="10818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IAM</a:t>
              </a:r>
            </a:p>
          </p:txBody>
        </p:sp>
      </p:grp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D1FB3B4A-A643-2582-568E-E26F366E6455}"/>
              </a:ext>
            </a:extLst>
          </p:cNvPr>
          <p:cNvGrpSpPr/>
          <p:nvPr/>
        </p:nvGrpSpPr>
        <p:grpSpPr>
          <a:xfrm>
            <a:off x="10711618" y="9897303"/>
            <a:ext cx="1081840" cy="506653"/>
            <a:chOff x="16859025" y="8116420"/>
            <a:chExt cx="1081840" cy="506653"/>
          </a:xfrm>
        </p:grpSpPr>
        <p:pic>
          <p:nvPicPr>
            <p:cNvPr id="335" name="Graphic 7" descr="AWS Key Management Service (AWS KMS) service icon.">
              <a:extLst>
                <a:ext uri="{FF2B5EF4-FFF2-40B4-BE49-F238E27FC236}">
                  <a16:creationId xmlns:a16="http://schemas.microsoft.com/office/drawing/2014/main" id="{4BF652BB-87E2-ABA2-61B0-14CF4E610F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4">
              <a:extLst>
                <a:ext uri="{96DAC541-7B7A-43D3-8B79-37D633B846F1}">
                  <asvg:svgBlip xmlns:asvg="http://schemas.microsoft.com/office/drawing/2016/SVG/main" r:embed="rId85"/>
                </a:ext>
              </a:extLst>
            </a:blip>
            <a:srcRect/>
            <a:stretch/>
          </p:blipFill>
          <p:spPr bwMode="auto">
            <a:xfrm>
              <a:off x="17238663" y="8116420"/>
              <a:ext cx="301752" cy="301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6" name="TextBox 335">
              <a:extLst>
                <a:ext uri="{FF2B5EF4-FFF2-40B4-BE49-F238E27FC236}">
                  <a16:creationId xmlns:a16="http://schemas.microsoft.com/office/drawing/2014/main" id="{F68C4605-A3A3-2AEE-0805-3D4BC4CD612C}"/>
                </a:ext>
              </a:extLst>
            </p:cNvPr>
            <p:cNvSpPr txBox="1"/>
            <p:nvPr/>
          </p:nvSpPr>
          <p:spPr>
            <a:xfrm>
              <a:off x="16859025" y="8423018"/>
              <a:ext cx="10818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KMS</a:t>
              </a:r>
            </a:p>
          </p:txBody>
        </p:sp>
      </p:grpSp>
      <p:grpSp>
        <p:nvGrpSpPr>
          <p:cNvPr id="337" name="Group 336">
            <a:extLst>
              <a:ext uri="{FF2B5EF4-FFF2-40B4-BE49-F238E27FC236}">
                <a16:creationId xmlns:a16="http://schemas.microsoft.com/office/drawing/2014/main" id="{2E171007-372E-2825-411F-6A05800F6D3B}"/>
              </a:ext>
            </a:extLst>
          </p:cNvPr>
          <p:cNvGrpSpPr/>
          <p:nvPr/>
        </p:nvGrpSpPr>
        <p:grpSpPr>
          <a:xfrm>
            <a:off x="11260276" y="9897303"/>
            <a:ext cx="1081840" cy="599615"/>
            <a:chOff x="17524865" y="8180051"/>
            <a:chExt cx="1081840" cy="599615"/>
          </a:xfrm>
        </p:grpSpPr>
        <p:pic>
          <p:nvPicPr>
            <p:cNvPr id="338" name="Graphic 17" descr="AWS Secrets Manager service icon.">
              <a:extLst>
                <a:ext uri="{FF2B5EF4-FFF2-40B4-BE49-F238E27FC236}">
                  <a16:creationId xmlns:a16="http://schemas.microsoft.com/office/drawing/2014/main" id="{14ACB7B5-170F-A1C2-9AFC-70639AC98C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6">
              <a:extLst>
                <a:ext uri="{96DAC541-7B7A-43D3-8B79-37D633B846F1}">
                  <asvg:svgBlip xmlns:asvg="http://schemas.microsoft.com/office/drawing/2016/SVG/main" r:embed="rId87"/>
                </a:ext>
              </a:extLst>
            </a:blip>
            <a:srcRect/>
            <a:stretch/>
          </p:blipFill>
          <p:spPr bwMode="auto">
            <a:xfrm>
              <a:off x="17929448" y="8180051"/>
              <a:ext cx="301752" cy="301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9" name="TextBox 338">
              <a:extLst>
                <a:ext uri="{FF2B5EF4-FFF2-40B4-BE49-F238E27FC236}">
                  <a16:creationId xmlns:a16="http://schemas.microsoft.com/office/drawing/2014/main" id="{36826557-3DD4-7FE9-0576-0CCE651C48B3}"/>
                </a:ext>
              </a:extLst>
            </p:cNvPr>
            <p:cNvSpPr txBox="1"/>
            <p:nvPr/>
          </p:nvSpPr>
          <p:spPr>
            <a:xfrm>
              <a:off x="17524865" y="8471889"/>
              <a:ext cx="10818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Secrets</a:t>
              </a:r>
            </a:p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Manager</a:t>
              </a:r>
            </a:p>
          </p:txBody>
        </p:sp>
      </p:grpSp>
      <p:grpSp>
        <p:nvGrpSpPr>
          <p:cNvPr id="340" name="Group 339">
            <a:extLst>
              <a:ext uri="{FF2B5EF4-FFF2-40B4-BE49-F238E27FC236}">
                <a16:creationId xmlns:a16="http://schemas.microsoft.com/office/drawing/2014/main" id="{B100FDFA-FE73-D0DD-8CDF-832A5BF7CAB2}"/>
              </a:ext>
            </a:extLst>
          </p:cNvPr>
          <p:cNvGrpSpPr/>
          <p:nvPr/>
        </p:nvGrpSpPr>
        <p:grpSpPr>
          <a:xfrm>
            <a:off x="11260276" y="11222693"/>
            <a:ext cx="1081840" cy="623952"/>
            <a:chOff x="17516250" y="9384660"/>
            <a:chExt cx="1081840" cy="623952"/>
          </a:xfrm>
        </p:grpSpPr>
        <p:pic>
          <p:nvPicPr>
            <p:cNvPr id="341" name="Graphic 16" descr="AWS Private Certificate Authority service icon.">
              <a:extLst>
                <a:ext uri="{FF2B5EF4-FFF2-40B4-BE49-F238E27FC236}">
                  <a16:creationId xmlns:a16="http://schemas.microsoft.com/office/drawing/2014/main" id="{4442EC00-A3C9-5E50-4B01-DD77BEA3DF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8">
              <a:extLst>
                <a:ext uri="{96DAC541-7B7A-43D3-8B79-37D633B846F1}">
                  <asvg:svgBlip xmlns:asvg="http://schemas.microsoft.com/office/drawing/2016/SVG/main" r:embed="rId89"/>
                </a:ext>
              </a:extLst>
            </a:blip>
            <a:srcRect/>
            <a:stretch/>
          </p:blipFill>
          <p:spPr bwMode="auto">
            <a:xfrm>
              <a:off x="17923968" y="9384660"/>
              <a:ext cx="301752" cy="301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2" name="TextBox 341">
              <a:extLst>
                <a:ext uri="{FF2B5EF4-FFF2-40B4-BE49-F238E27FC236}">
                  <a16:creationId xmlns:a16="http://schemas.microsoft.com/office/drawing/2014/main" id="{C5BD7276-E550-2081-52AF-BAD6936FAB7F}"/>
                </a:ext>
              </a:extLst>
            </p:cNvPr>
            <p:cNvSpPr txBox="1"/>
            <p:nvPr/>
          </p:nvSpPr>
          <p:spPr>
            <a:xfrm>
              <a:off x="17516250" y="9700835"/>
              <a:ext cx="10818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Private </a:t>
              </a:r>
            </a:p>
            <a:p>
              <a:pPr algn="ctr"/>
              <a:r>
                <a:rPr 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CA</a:t>
              </a:r>
            </a:p>
          </p:txBody>
        </p:sp>
      </p:grpSp>
      <p:cxnSp>
        <p:nvCxnSpPr>
          <p:cNvPr id="343" name="Straight Connector 702">
            <a:extLst>
              <a:ext uri="{FF2B5EF4-FFF2-40B4-BE49-F238E27FC236}">
                <a16:creationId xmlns:a16="http://schemas.microsoft.com/office/drawing/2014/main" id="{969A9015-556E-5726-B4C7-A840317B418A}"/>
              </a:ext>
            </a:extLst>
          </p:cNvPr>
          <p:cNvCxnSpPr>
            <a:cxnSpLocks/>
            <a:stCxn id="294" idx="2"/>
          </p:cNvCxnSpPr>
          <p:nvPr/>
        </p:nvCxnSpPr>
        <p:spPr>
          <a:xfrm rot="16200000" flipH="1">
            <a:off x="11089067" y="6057195"/>
            <a:ext cx="278716" cy="4252123"/>
          </a:xfrm>
          <a:prstGeom prst="bentConnector2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4" name="Group 343">
            <a:extLst>
              <a:ext uri="{FF2B5EF4-FFF2-40B4-BE49-F238E27FC236}">
                <a16:creationId xmlns:a16="http://schemas.microsoft.com/office/drawing/2014/main" id="{64F9A05F-C094-8BBB-E20E-134797DB1413}"/>
              </a:ext>
            </a:extLst>
          </p:cNvPr>
          <p:cNvGrpSpPr/>
          <p:nvPr/>
        </p:nvGrpSpPr>
        <p:grpSpPr>
          <a:xfrm>
            <a:off x="3547281" y="13274592"/>
            <a:ext cx="1621653" cy="462589"/>
            <a:chOff x="1028707" y="15637116"/>
            <a:chExt cx="1621653" cy="462589"/>
          </a:xfrm>
        </p:grpSpPr>
        <p:sp>
          <p:nvSpPr>
            <p:cNvPr id="345" name="Rectangle 344">
              <a:extLst>
                <a:ext uri="{FF2B5EF4-FFF2-40B4-BE49-F238E27FC236}">
                  <a16:creationId xmlns:a16="http://schemas.microsoft.com/office/drawing/2014/main" id="{ADC72D99-1BD0-AB60-03D6-A1E27DEF5C75}"/>
                </a:ext>
              </a:extLst>
            </p:cNvPr>
            <p:cNvSpPr/>
            <p:nvPr/>
          </p:nvSpPr>
          <p:spPr>
            <a:xfrm>
              <a:off x="1028707" y="15637116"/>
              <a:ext cx="1592402" cy="462589"/>
            </a:xfrm>
            <a:prstGeom prst="rect">
              <a:avLst/>
            </a:prstGeom>
            <a:solidFill>
              <a:schemeClr val="bg2"/>
            </a:solidFill>
            <a:ln w="34925" cmpd="dbl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TextBox 345">
              <a:extLst>
                <a:ext uri="{FF2B5EF4-FFF2-40B4-BE49-F238E27FC236}">
                  <a16:creationId xmlns:a16="http://schemas.microsoft.com/office/drawing/2014/main" id="{6A2ED9B0-D15B-6E39-9E96-9700550155B1}"/>
                </a:ext>
              </a:extLst>
            </p:cNvPr>
            <p:cNvSpPr txBox="1"/>
            <p:nvPr/>
          </p:nvSpPr>
          <p:spPr>
            <a:xfrm>
              <a:off x="1137288" y="15676634"/>
              <a:ext cx="1513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Existing SRA</a:t>
              </a:r>
            </a:p>
          </p:txBody>
        </p:sp>
      </p:grpSp>
      <p:grpSp>
        <p:nvGrpSpPr>
          <p:cNvPr id="347" name="Group 346">
            <a:extLst>
              <a:ext uri="{FF2B5EF4-FFF2-40B4-BE49-F238E27FC236}">
                <a16:creationId xmlns:a16="http://schemas.microsoft.com/office/drawing/2014/main" id="{5D6148CF-B632-D1BC-3ACA-236939529468}"/>
              </a:ext>
            </a:extLst>
          </p:cNvPr>
          <p:cNvGrpSpPr/>
          <p:nvPr/>
        </p:nvGrpSpPr>
        <p:grpSpPr>
          <a:xfrm>
            <a:off x="5368083" y="13274592"/>
            <a:ext cx="1860649" cy="517401"/>
            <a:chOff x="3282874" y="15625331"/>
            <a:chExt cx="2175630" cy="517401"/>
          </a:xfrm>
        </p:grpSpPr>
        <p:sp>
          <p:nvSpPr>
            <p:cNvPr id="348" name="Rectangle 347">
              <a:extLst>
                <a:ext uri="{FF2B5EF4-FFF2-40B4-BE49-F238E27FC236}">
                  <a16:creationId xmlns:a16="http://schemas.microsoft.com/office/drawing/2014/main" id="{229A1B2E-0527-42DE-E6CC-E2726E3E8F4F}"/>
                </a:ext>
              </a:extLst>
            </p:cNvPr>
            <p:cNvSpPr/>
            <p:nvPr/>
          </p:nvSpPr>
          <p:spPr>
            <a:xfrm>
              <a:off x="3282874" y="15625331"/>
              <a:ext cx="1835462" cy="462589"/>
            </a:xfrm>
            <a:prstGeom prst="rect">
              <a:avLst/>
            </a:prstGeom>
            <a:noFill/>
            <a:ln w="34925" cmpd="dbl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TextBox 348">
              <a:extLst>
                <a:ext uri="{FF2B5EF4-FFF2-40B4-BE49-F238E27FC236}">
                  <a16:creationId xmlns:a16="http://schemas.microsoft.com/office/drawing/2014/main" id="{5982CB48-A63C-1B82-7E8F-8C15B0CA2F1B}"/>
                </a:ext>
              </a:extLst>
            </p:cNvPr>
            <p:cNvSpPr txBox="1"/>
            <p:nvPr/>
          </p:nvSpPr>
          <p:spPr>
            <a:xfrm>
              <a:off x="4248150" y="1577340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50" name="TextBox 349">
              <a:extLst>
                <a:ext uri="{FF2B5EF4-FFF2-40B4-BE49-F238E27FC236}">
                  <a16:creationId xmlns:a16="http://schemas.microsoft.com/office/drawing/2014/main" id="{FF166A72-5B14-DA99-8C37-75128155795A}"/>
                </a:ext>
              </a:extLst>
            </p:cNvPr>
            <p:cNvSpPr txBox="1"/>
            <p:nvPr/>
          </p:nvSpPr>
          <p:spPr>
            <a:xfrm>
              <a:off x="3447721" y="15661052"/>
              <a:ext cx="20107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IoT/OT SRA</a:t>
              </a:r>
            </a:p>
          </p:txBody>
        </p:sp>
      </p:grpSp>
      <p:sp>
        <p:nvSpPr>
          <p:cNvPr id="351" name="TextBox 350">
            <a:extLst>
              <a:ext uri="{FF2B5EF4-FFF2-40B4-BE49-F238E27FC236}">
                <a16:creationId xmlns:a16="http://schemas.microsoft.com/office/drawing/2014/main" id="{143F8749-9A5F-9D49-C928-CAE7F7BF5F70}"/>
              </a:ext>
            </a:extLst>
          </p:cNvPr>
          <p:cNvSpPr txBox="1"/>
          <p:nvPr/>
        </p:nvSpPr>
        <p:spPr>
          <a:xfrm>
            <a:off x="2381748" y="13275516"/>
            <a:ext cx="1247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Legend:</a:t>
            </a:r>
          </a:p>
        </p:txBody>
      </p: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85E0EAA3-17E6-A8E4-F32E-C9D16487652C}"/>
              </a:ext>
            </a:extLst>
          </p:cNvPr>
          <p:cNvCxnSpPr>
            <a:cxnSpLocks/>
          </p:cNvCxnSpPr>
          <p:nvPr/>
        </p:nvCxnSpPr>
        <p:spPr>
          <a:xfrm flipH="1">
            <a:off x="11030384" y="8064139"/>
            <a:ext cx="1196" cy="23591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3" name="Graphic 19">
            <a:extLst>
              <a:ext uri="{FF2B5EF4-FFF2-40B4-BE49-F238E27FC236}">
                <a16:creationId xmlns:a16="http://schemas.microsoft.com/office/drawing/2014/main" id="{4A94D2E5-FF3B-9A59-C33E-1738794D0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2">
            <a:extLst>
              <a:ext uri="{96DAC541-7B7A-43D3-8B79-37D633B846F1}">
                <asvg:svgBlip xmlns:asvg="http://schemas.microsoft.com/office/drawing/2016/SVG/main" r:embed="rId63"/>
              </a:ext>
            </a:extLst>
          </a:blip>
          <a:srcRect/>
          <a:stretch/>
        </p:blipFill>
        <p:spPr bwMode="auto">
          <a:xfrm>
            <a:off x="4393254" y="5069713"/>
            <a:ext cx="301752" cy="301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4" name="Graphic 19">
            <a:extLst>
              <a:ext uri="{FF2B5EF4-FFF2-40B4-BE49-F238E27FC236}">
                <a16:creationId xmlns:a16="http://schemas.microsoft.com/office/drawing/2014/main" id="{17E42C49-48F9-99D4-FA59-A3E37798C8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4">
            <a:extLst>
              <a:ext uri="{96DAC541-7B7A-43D3-8B79-37D633B846F1}">
                <asvg:svgBlip xmlns:asvg="http://schemas.microsoft.com/office/drawing/2016/SVG/main" r:embed="rId65"/>
              </a:ext>
            </a:extLst>
          </a:blip>
          <a:srcRect/>
          <a:stretch/>
        </p:blipFill>
        <p:spPr bwMode="auto">
          <a:xfrm>
            <a:off x="5342292" y="5069713"/>
            <a:ext cx="301752" cy="301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5" name="TextBox 354">
            <a:extLst>
              <a:ext uri="{FF2B5EF4-FFF2-40B4-BE49-F238E27FC236}">
                <a16:creationId xmlns:a16="http://schemas.microsoft.com/office/drawing/2014/main" id="{E2828436-EA55-515B-07F8-88C300434850}"/>
              </a:ext>
            </a:extLst>
          </p:cNvPr>
          <p:cNvSpPr txBox="1"/>
          <p:nvPr/>
        </p:nvSpPr>
        <p:spPr>
          <a:xfrm>
            <a:off x="4615739" y="5112867"/>
            <a:ext cx="7881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Permissions</a:t>
            </a:r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0FD688E3-B6F9-2AD4-7DB5-FCC32E9EC75F}"/>
              </a:ext>
            </a:extLst>
          </p:cNvPr>
          <p:cNvSpPr txBox="1"/>
          <p:nvPr/>
        </p:nvSpPr>
        <p:spPr>
          <a:xfrm>
            <a:off x="5591776" y="5112867"/>
            <a:ext cx="7029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Roles</a:t>
            </a:r>
          </a:p>
        </p:txBody>
      </p:sp>
      <p:pic>
        <p:nvPicPr>
          <p:cNvPr id="357" name="Graphic 19">
            <a:extLst>
              <a:ext uri="{FF2B5EF4-FFF2-40B4-BE49-F238E27FC236}">
                <a16:creationId xmlns:a16="http://schemas.microsoft.com/office/drawing/2014/main" id="{B1C968B3-08C0-922A-D406-C823077F0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2">
            <a:extLst>
              <a:ext uri="{96DAC541-7B7A-43D3-8B79-37D633B846F1}">
                <asvg:svgBlip xmlns:asvg="http://schemas.microsoft.com/office/drawing/2016/SVG/main" r:embed="rId63"/>
              </a:ext>
            </a:extLst>
          </a:blip>
          <a:srcRect/>
          <a:stretch/>
        </p:blipFill>
        <p:spPr bwMode="auto">
          <a:xfrm>
            <a:off x="4134838" y="10298523"/>
            <a:ext cx="301752" cy="301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" name="Graphic 19">
            <a:extLst>
              <a:ext uri="{FF2B5EF4-FFF2-40B4-BE49-F238E27FC236}">
                <a16:creationId xmlns:a16="http://schemas.microsoft.com/office/drawing/2014/main" id="{5FACB920-C51D-3D71-635D-E6E39CB24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4">
            <a:extLst>
              <a:ext uri="{96DAC541-7B7A-43D3-8B79-37D633B846F1}">
                <asvg:svgBlip xmlns:asvg="http://schemas.microsoft.com/office/drawing/2016/SVG/main" r:embed="rId65"/>
              </a:ext>
            </a:extLst>
          </a:blip>
          <a:srcRect/>
          <a:stretch/>
        </p:blipFill>
        <p:spPr bwMode="auto">
          <a:xfrm>
            <a:off x="5083876" y="10298523"/>
            <a:ext cx="301752" cy="301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9" name="TextBox 358">
            <a:extLst>
              <a:ext uri="{FF2B5EF4-FFF2-40B4-BE49-F238E27FC236}">
                <a16:creationId xmlns:a16="http://schemas.microsoft.com/office/drawing/2014/main" id="{78F5234A-EF66-9FC7-7EE2-333BCB20D273}"/>
              </a:ext>
            </a:extLst>
          </p:cNvPr>
          <p:cNvSpPr txBox="1"/>
          <p:nvPr/>
        </p:nvSpPr>
        <p:spPr>
          <a:xfrm>
            <a:off x="4357323" y="10341677"/>
            <a:ext cx="7881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Permissions</a:t>
            </a: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6A558D8F-837C-8A49-0F45-FD3D054CDCCB}"/>
              </a:ext>
            </a:extLst>
          </p:cNvPr>
          <p:cNvSpPr txBox="1"/>
          <p:nvPr/>
        </p:nvSpPr>
        <p:spPr>
          <a:xfrm>
            <a:off x="5333360" y="10341677"/>
            <a:ext cx="7029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Roles</a:t>
            </a:r>
          </a:p>
        </p:txBody>
      </p:sp>
      <p:pic>
        <p:nvPicPr>
          <p:cNvPr id="361" name="Graphic 7">
            <a:extLst>
              <a:ext uri="{FF2B5EF4-FFF2-40B4-BE49-F238E27FC236}">
                <a16:creationId xmlns:a16="http://schemas.microsoft.com/office/drawing/2014/main" id="{5CD0A1E1-9C01-E5D8-BFD1-5DE1E1F9BE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10322416" y="388864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2" name="Graphic 7">
            <a:extLst>
              <a:ext uri="{FF2B5EF4-FFF2-40B4-BE49-F238E27FC236}">
                <a16:creationId xmlns:a16="http://schemas.microsoft.com/office/drawing/2014/main" id="{45436294-B6FC-CFF5-0A0C-9A403C997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0">
            <a:extLst>
              <a:ext uri="{96DAC541-7B7A-43D3-8B79-37D633B846F1}">
                <asvg:svgBlip xmlns:asvg="http://schemas.microsoft.com/office/drawing/2016/SVG/main" r:embed="rId91"/>
              </a:ext>
            </a:extLst>
          </a:blip>
          <a:srcRect/>
          <a:stretch/>
        </p:blipFill>
        <p:spPr bwMode="auto">
          <a:xfrm>
            <a:off x="11237922" y="389676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3" name="TextBox 9">
            <a:extLst>
              <a:ext uri="{FF2B5EF4-FFF2-40B4-BE49-F238E27FC236}">
                <a16:creationId xmlns:a16="http://schemas.microsoft.com/office/drawing/2014/main" id="{C861D66C-95FB-1C83-231E-D496A8A62C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83820" y="4355414"/>
            <a:ext cx="11142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Connect</a:t>
            </a:r>
          </a:p>
        </p:txBody>
      </p:sp>
      <p:sp>
        <p:nvSpPr>
          <p:cNvPr id="364" name="TextBox 9">
            <a:extLst>
              <a:ext uri="{FF2B5EF4-FFF2-40B4-BE49-F238E27FC236}">
                <a16:creationId xmlns:a16="http://schemas.microsoft.com/office/drawing/2014/main" id="{9021D5A1-0C16-233B-14CB-55E76510C5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16113" y="4362434"/>
            <a:ext cx="11142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Site-to-Site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VPN</a:t>
            </a:r>
          </a:p>
        </p:txBody>
      </p:sp>
      <p:cxnSp>
        <p:nvCxnSpPr>
          <p:cNvPr id="365" name="Straight Connector 746">
            <a:extLst>
              <a:ext uri="{FF2B5EF4-FFF2-40B4-BE49-F238E27FC236}">
                <a16:creationId xmlns:a16="http://schemas.microsoft.com/office/drawing/2014/main" id="{D259DEB9-9C5A-59D6-0416-E45314156500}"/>
              </a:ext>
            </a:extLst>
          </p:cNvPr>
          <p:cNvCxnSpPr>
            <a:cxnSpLocks/>
          </p:cNvCxnSpPr>
          <p:nvPr/>
        </p:nvCxnSpPr>
        <p:spPr>
          <a:xfrm flipV="1">
            <a:off x="11048924" y="2871788"/>
            <a:ext cx="0" cy="2061298"/>
          </a:xfrm>
          <a:prstGeom prst="straightConnector1">
            <a:avLst/>
          </a:prstGeom>
          <a:ln w="38100">
            <a:head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7" name="Straight Connector 746">
            <a:extLst>
              <a:ext uri="{FF2B5EF4-FFF2-40B4-BE49-F238E27FC236}">
                <a16:creationId xmlns:a16="http://schemas.microsoft.com/office/drawing/2014/main" id="{4B865BAB-A4D6-E120-BC22-DA62DCD730F9}"/>
              </a:ext>
            </a:extLst>
          </p:cNvPr>
          <p:cNvCxnSpPr>
            <a:cxnSpLocks/>
          </p:cNvCxnSpPr>
          <p:nvPr/>
        </p:nvCxnSpPr>
        <p:spPr>
          <a:xfrm flipV="1">
            <a:off x="13630199" y="2871788"/>
            <a:ext cx="0" cy="2061298"/>
          </a:xfrm>
          <a:prstGeom prst="straightConnector1">
            <a:avLst/>
          </a:prstGeom>
          <a:ln w="38100">
            <a:solidFill>
              <a:schemeClr val="accent1"/>
            </a:solidFill>
            <a:head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0" name="Straight Connector 746">
            <a:extLst>
              <a:ext uri="{FF2B5EF4-FFF2-40B4-BE49-F238E27FC236}">
                <a16:creationId xmlns:a16="http://schemas.microsoft.com/office/drawing/2014/main" id="{98EB5B43-A40A-D023-263B-FF9FF46A0F46}"/>
              </a:ext>
            </a:extLst>
          </p:cNvPr>
          <p:cNvCxnSpPr>
            <a:cxnSpLocks/>
          </p:cNvCxnSpPr>
          <p:nvPr/>
        </p:nvCxnSpPr>
        <p:spPr>
          <a:xfrm flipV="1">
            <a:off x="11048923" y="2138367"/>
            <a:ext cx="0" cy="904875"/>
          </a:xfrm>
          <a:prstGeom prst="straightConnector1">
            <a:avLst/>
          </a:prstGeom>
          <a:ln w="38100">
            <a:prstDash val="dash"/>
            <a:head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3" name="Straight Connector 746">
            <a:extLst>
              <a:ext uri="{FF2B5EF4-FFF2-40B4-BE49-F238E27FC236}">
                <a16:creationId xmlns:a16="http://schemas.microsoft.com/office/drawing/2014/main" id="{3C5D89D1-CED7-A0A0-BD31-50ADDB18F33B}"/>
              </a:ext>
            </a:extLst>
          </p:cNvPr>
          <p:cNvCxnSpPr>
            <a:cxnSpLocks/>
          </p:cNvCxnSpPr>
          <p:nvPr/>
        </p:nvCxnSpPr>
        <p:spPr>
          <a:xfrm flipV="1">
            <a:off x="13630198" y="2176467"/>
            <a:ext cx="0" cy="904875"/>
          </a:xfrm>
          <a:prstGeom prst="straightConnector1">
            <a:avLst/>
          </a:prstGeom>
          <a:ln w="38100">
            <a:solidFill>
              <a:schemeClr val="accent1"/>
            </a:solidFill>
            <a:prstDash val="dash"/>
            <a:head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4" name="Rectangle: Rounded Corners 373">
            <a:extLst>
              <a:ext uri="{FF2B5EF4-FFF2-40B4-BE49-F238E27FC236}">
                <a16:creationId xmlns:a16="http://schemas.microsoft.com/office/drawing/2014/main" id="{2BC28154-6FAD-1666-7E62-3EB572A43DAA}"/>
              </a:ext>
            </a:extLst>
          </p:cNvPr>
          <p:cNvSpPr/>
          <p:nvPr/>
        </p:nvSpPr>
        <p:spPr>
          <a:xfrm>
            <a:off x="10444161" y="1657349"/>
            <a:ext cx="3714752" cy="45717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TextBox 374">
            <a:extLst>
              <a:ext uri="{FF2B5EF4-FFF2-40B4-BE49-F238E27FC236}">
                <a16:creationId xmlns:a16="http://schemas.microsoft.com/office/drawing/2014/main" id="{F159F134-F6EC-3B68-4376-3093AB9B5E41}"/>
              </a:ext>
            </a:extLst>
          </p:cNvPr>
          <p:cNvSpPr txBox="1"/>
          <p:nvPr/>
        </p:nvSpPr>
        <p:spPr>
          <a:xfrm>
            <a:off x="10472737" y="1701272"/>
            <a:ext cx="3729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Continued from the previous slide</a:t>
            </a:r>
          </a:p>
        </p:txBody>
      </p:sp>
    </p:spTree>
    <p:extLst>
      <p:ext uri="{BB962C8B-B14F-4D97-AF65-F5344CB8AC3E}">
        <p14:creationId xmlns:p14="http://schemas.microsoft.com/office/powerpoint/2010/main" val="36872240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2EB97-9459-4F04-8B8D-348581DC88F9}"/>
              </a:ext>
            </a:extLst>
          </p:cNvPr>
          <p:cNvSpPr txBox="1">
            <a:spLocks/>
          </p:cNvSpPr>
          <p:nvPr/>
        </p:nvSpPr>
        <p:spPr>
          <a:xfrm>
            <a:off x="3768526" y="2720796"/>
            <a:ext cx="9464040" cy="884171"/>
          </a:xfrm>
          <a:prstGeom prst="rect">
            <a:avLst/>
          </a:prstGeom>
        </p:spPr>
        <p:txBody>
          <a:bodyPr/>
          <a:lstStyle>
            <a:lvl1pPr algn="l" defTabSz="164592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92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Resources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AE6136-B05C-4632-8640-FDD3D7636256}"/>
              </a:ext>
            </a:extLst>
          </p:cNvPr>
          <p:cNvSpPr txBox="1">
            <a:spLocks/>
          </p:cNvSpPr>
          <p:nvPr/>
        </p:nvSpPr>
        <p:spPr>
          <a:xfrm>
            <a:off x="3768526" y="4997704"/>
            <a:ext cx="9464040" cy="6381962"/>
          </a:xfrm>
          <a:prstGeom prst="rect">
            <a:avLst/>
          </a:prstGeom>
        </p:spPr>
        <p:txBody>
          <a:bodyPr>
            <a:normAutofit/>
          </a:bodyPr>
          <a:lstStyle>
            <a:lvl1pPr marL="411480" indent="-411480" algn="l" defTabSz="164592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5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34440" indent="-411480" algn="l" defTabSz="1645920" rtl="0" eaLnBrk="1" latinLnBrk="0" hangingPunct="1">
              <a:lnSpc>
                <a:spcPct val="9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57400" indent="-411480" algn="l" defTabSz="1645920" rtl="0" eaLnBrk="1" latinLnBrk="0" hangingPunct="1">
              <a:lnSpc>
                <a:spcPct val="9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80360" indent="-411480" algn="l" defTabSz="1645920" rtl="0" eaLnBrk="1" latinLnBrk="0" hangingPunct="1">
              <a:lnSpc>
                <a:spcPct val="9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3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703320" indent="-411480" algn="l" defTabSz="1645920" rtl="0" eaLnBrk="1" latinLnBrk="0" hangingPunct="1">
              <a:lnSpc>
                <a:spcPct val="9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3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26280" indent="-411480" algn="l" defTabSz="1645920" rtl="0" eaLnBrk="1" latinLnBrk="0" hangingPunct="1">
              <a:lnSpc>
                <a:spcPct val="9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3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49240" indent="-411480" algn="l" defTabSz="1645920" rtl="0" eaLnBrk="1" latinLnBrk="0" hangingPunct="1">
              <a:lnSpc>
                <a:spcPct val="9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3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72200" indent="-411480" algn="l" defTabSz="1645920" rtl="0" eaLnBrk="1" latinLnBrk="0" hangingPunct="1">
              <a:lnSpc>
                <a:spcPct val="9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3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95160" indent="-411480" algn="l" defTabSz="1645920" rtl="0" eaLnBrk="1" latinLnBrk="0" hangingPunct="1">
              <a:lnSpc>
                <a:spcPct val="9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3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/>
              <a:t>For all service icons, see </a:t>
            </a:r>
            <a:r>
              <a:rPr lang="en-US" sz="2800">
                <a:hlinkClick r:id="rId2"/>
              </a:rPr>
              <a:t>AWS Architecture Icons</a:t>
            </a:r>
            <a:r>
              <a:rPr lang="en-US" sz="2800"/>
              <a:t>.</a:t>
            </a:r>
          </a:p>
          <a:p>
            <a:pPr>
              <a:spcBef>
                <a:spcPts val="2400"/>
              </a:spcBef>
            </a:pPr>
            <a:r>
              <a:rPr lang="en-US" sz="2800"/>
              <a:t>For more strategies, guides, and patterns to help accelerate your cloud migration, modernization, and optimization projects, see </a:t>
            </a:r>
            <a:r>
              <a:rPr lang="en-US" sz="2800">
                <a:hlinkClick r:id="rId3"/>
              </a:rPr>
              <a:t>AWS Prescriptive Guidance</a:t>
            </a:r>
            <a:r>
              <a:rPr lang="en-US" sz="2800"/>
              <a:t>.</a:t>
            </a:r>
          </a:p>
          <a:p>
            <a:pPr>
              <a:spcBef>
                <a:spcPts val="2400"/>
              </a:spcBef>
            </a:pPr>
            <a:r>
              <a:rPr lang="en-US" sz="2800"/>
              <a:t>For additional architecture diagrams, see the </a:t>
            </a:r>
            <a:r>
              <a:rPr lang="en-US" sz="2800">
                <a:hlinkClick r:id="rId4"/>
              </a:rPr>
              <a:t>AWS Architecture Center</a:t>
            </a:r>
            <a:r>
              <a:rPr lang="en-US" sz="2800"/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4FB5C9-0276-4EA2-8FAF-0AD6279C6044}"/>
              </a:ext>
            </a:extLst>
          </p:cNvPr>
          <p:cNvSpPr txBox="1"/>
          <p:nvPr/>
        </p:nvSpPr>
        <p:spPr>
          <a:xfrm>
            <a:off x="3768526" y="3895627"/>
            <a:ext cx="8907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</a:t>
            </a:r>
            <a:r>
              <a:rPr lang="en-US"/>
              <a:t>, see the </a:t>
            </a:r>
            <a:r>
              <a:rPr lang="en-US" dirty="0"/>
              <a:t>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4056907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877F8FA-66DB-49F6-A2BE-206424C8C54A}"/>
              </a:ext>
            </a:extLst>
          </p:cNvPr>
          <p:cNvSpPr/>
          <p:nvPr/>
        </p:nvSpPr>
        <p:spPr>
          <a:xfrm>
            <a:off x="639561" y="2328396"/>
            <a:ext cx="5168786" cy="2874139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BE94D7C-9A40-4FA9-9FDD-8F6DB80696A4}"/>
              </a:ext>
            </a:extLst>
          </p:cNvPr>
          <p:cNvGrpSpPr/>
          <p:nvPr/>
        </p:nvGrpSpPr>
        <p:grpSpPr>
          <a:xfrm>
            <a:off x="1792020" y="2630210"/>
            <a:ext cx="1134104" cy="616063"/>
            <a:chOff x="2248016" y="1915634"/>
            <a:chExt cx="1134104" cy="61606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16ABC09-FD1A-4B21-869A-05105F5EF1F0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6CEC94C4-B745-4FD0-BF52-C9A6D73405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A80737C-BDF4-46FA-B2E2-1E48E9AD5134}"/>
              </a:ext>
            </a:extLst>
          </p:cNvPr>
          <p:cNvGrpSpPr/>
          <p:nvPr/>
        </p:nvGrpSpPr>
        <p:grpSpPr>
          <a:xfrm>
            <a:off x="2625778" y="2540917"/>
            <a:ext cx="644414" cy="569276"/>
            <a:chOff x="10297579" y="5276566"/>
            <a:chExt cx="644414" cy="56927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AFB5DF2-9213-433F-9563-B5ED9BBF48E4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D03EE300-F139-4236-AD35-DB05855099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66DC2D-DB44-422B-9BF4-00609A527295}"/>
              </a:ext>
            </a:extLst>
          </p:cNvPr>
          <p:cNvCxnSpPr>
            <a:cxnSpLocks/>
          </p:cNvCxnSpPr>
          <p:nvPr/>
        </p:nvCxnSpPr>
        <p:spPr>
          <a:xfrm>
            <a:off x="1977620" y="2526593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7E8A338-277A-4397-90BF-3BB1FC40C4C4}"/>
              </a:ext>
            </a:extLst>
          </p:cNvPr>
          <p:cNvCxnSpPr>
            <a:cxnSpLocks/>
          </p:cNvCxnSpPr>
          <p:nvPr/>
        </p:nvCxnSpPr>
        <p:spPr>
          <a:xfrm>
            <a:off x="3247697" y="2526593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61AD25A-46E6-4089-AB40-6087401AC420}"/>
              </a:ext>
            </a:extLst>
          </p:cNvPr>
          <p:cNvGrpSpPr/>
          <p:nvPr/>
        </p:nvGrpSpPr>
        <p:grpSpPr>
          <a:xfrm>
            <a:off x="739922" y="3745250"/>
            <a:ext cx="1740062" cy="1061869"/>
            <a:chOff x="1942939" y="5078781"/>
            <a:chExt cx="1740062" cy="106186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B8BDE51-EFD8-4E8D-8E7B-B15021A1797F}"/>
                </a:ext>
              </a:extLst>
            </p:cNvPr>
            <p:cNvSpPr txBox="1"/>
            <p:nvPr/>
          </p:nvSpPr>
          <p:spPr>
            <a:xfrm>
              <a:off x="1942939" y="5832873"/>
              <a:ext cx="17400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GuardDuty</a:t>
              </a:r>
            </a:p>
          </p:txBody>
        </p:sp>
        <p:pic>
          <p:nvPicPr>
            <p:cNvPr id="13" name="Graphic 19">
              <a:extLst>
                <a:ext uri="{FF2B5EF4-FFF2-40B4-BE49-F238E27FC236}">
                  <a16:creationId xmlns:a16="http://schemas.microsoft.com/office/drawing/2014/main" id="{84C73ACE-C59E-4CAE-902C-A6216A93D6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2435289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213DE26-098F-43B6-902F-F1E71E360E0D}"/>
              </a:ext>
            </a:extLst>
          </p:cNvPr>
          <p:cNvGrpSpPr/>
          <p:nvPr/>
        </p:nvGrpSpPr>
        <p:grpSpPr>
          <a:xfrm>
            <a:off x="4343103" y="3745248"/>
            <a:ext cx="1364159" cy="1277312"/>
            <a:chOff x="5839946" y="5078781"/>
            <a:chExt cx="1364159" cy="127731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C5613DF-7618-438A-B35A-57D39F441B23}"/>
                </a:ext>
              </a:extLst>
            </p:cNvPr>
            <p:cNvSpPr txBox="1"/>
            <p:nvPr/>
          </p:nvSpPr>
          <p:spPr>
            <a:xfrm>
              <a:off x="5839946" y="5832873"/>
              <a:ext cx="13641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Firewall Manager</a:t>
              </a:r>
            </a:p>
          </p:txBody>
        </p:sp>
        <p:pic>
          <p:nvPicPr>
            <p:cNvPr id="16" name="Graphic 17">
              <a:extLst>
                <a:ext uri="{FF2B5EF4-FFF2-40B4-BE49-F238E27FC236}">
                  <a16:creationId xmlns:a16="http://schemas.microsoft.com/office/drawing/2014/main" id="{04DD929E-0149-4E9B-B005-C7B4D2DAE1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6146833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FD565FF-5C93-4237-8C96-604EB53CAD5C}"/>
              </a:ext>
            </a:extLst>
          </p:cNvPr>
          <p:cNvGrpSpPr/>
          <p:nvPr/>
        </p:nvGrpSpPr>
        <p:grpSpPr>
          <a:xfrm>
            <a:off x="2448454" y="3745250"/>
            <a:ext cx="1605724" cy="1277312"/>
            <a:chOff x="3863179" y="5078781"/>
            <a:chExt cx="1605724" cy="127731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E5274EB-DF0B-44B1-986A-7BC2B3522DEB}"/>
                </a:ext>
              </a:extLst>
            </p:cNvPr>
            <p:cNvSpPr txBox="1"/>
            <p:nvPr/>
          </p:nvSpPr>
          <p:spPr>
            <a:xfrm>
              <a:off x="3863179" y="5832873"/>
              <a:ext cx="16057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Security Hub CSPM </a:t>
              </a:r>
            </a:p>
          </p:txBody>
        </p:sp>
        <p:pic>
          <p:nvPicPr>
            <p:cNvPr id="19" name="Graphic 19">
              <a:extLst>
                <a:ext uri="{FF2B5EF4-FFF2-40B4-BE49-F238E27FC236}">
                  <a16:creationId xmlns:a16="http://schemas.microsoft.com/office/drawing/2014/main" id="{1B5042F4-F25A-4AD2-9C8C-4A2A60E781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4291061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3CF3339-A3B8-4932-8A3D-9BCDEB1BC292}"/>
              </a:ext>
            </a:extLst>
          </p:cNvPr>
          <p:cNvGrpSpPr/>
          <p:nvPr/>
        </p:nvGrpSpPr>
        <p:grpSpPr>
          <a:xfrm>
            <a:off x="630520" y="2503379"/>
            <a:ext cx="1364961" cy="965410"/>
            <a:chOff x="1523478" y="1290107"/>
            <a:chExt cx="1364961" cy="96541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56595EB-EAF3-4AB7-9C01-861437C50971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Security Tooling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22" name="Graphic 7">
              <a:extLst>
                <a:ext uri="{FF2B5EF4-FFF2-40B4-BE49-F238E27FC236}">
                  <a16:creationId xmlns:a16="http://schemas.microsoft.com/office/drawing/2014/main" id="{E125D5F5-E7FB-425C-8929-DB1C1208F9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620F17FC-82CA-4809-AAA2-7669999A5F4A}"/>
              </a:ext>
            </a:extLst>
          </p:cNvPr>
          <p:cNvSpPr/>
          <p:nvPr/>
        </p:nvSpPr>
        <p:spPr>
          <a:xfrm>
            <a:off x="639563" y="5405055"/>
            <a:ext cx="6441843" cy="3924812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15AF361-6628-49D8-9978-BCAB2C61A1AD}"/>
              </a:ext>
            </a:extLst>
          </p:cNvPr>
          <p:cNvGrpSpPr/>
          <p:nvPr/>
        </p:nvGrpSpPr>
        <p:grpSpPr>
          <a:xfrm>
            <a:off x="3609220" y="5602162"/>
            <a:ext cx="1571237" cy="1021655"/>
            <a:chOff x="5278903" y="2168132"/>
            <a:chExt cx="1187888" cy="759821"/>
          </a:xfrm>
        </p:grpSpPr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FADA958F-74BB-40F8-950F-21CD3B79C5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5637897" y="2458053"/>
              <a:ext cx="469900" cy="46990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53C742D-17C0-4A42-82FF-53AA81EC51C1}"/>
                </a:ext>
              </a:extLst>
            </p:cNvPr>
            <p:cNvSpPr txBox="1"/>
            <p:nvPr/>
          </p:nvSpPr>
          <p:spPr>
            <a:xfrm>
              <a:off x="5278903" y="2168132"/>
              <a:ext cx="1187888" cy="228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Central logs</a:t>
              </a:r>
              <a:endParaRPr lang="en-US" sz="1400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E435ACE-A1D3-4031-9DB6-85D22328FE08}"/>
              </a:ext>
            </a:extLst>
          </p:cNvPr>
          <p:cNvGrpSpPr/>
          <p:nvPr/>
        </p:nvGrpSpPr>
        <p:grpSpPr>
          <a:xfrm>
            <a:off x="1707984" y="5663300"/>
            <a:ext cx="1134104" cy="616063"/>
            <a:chOff x="2248016" y="1915634"/>
            <a:chExt cx="1134104" cy="61606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4F26589-C39F-4D84-A463-9E030405CF3E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451974E0-CDFE-46A8-885B-810BC3106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7E8296B-4931-45F3-8996-F53CD991E7AF}"/>
              </a:ext>
            </a:extLst>
          </p:cNvPr>
          <p:cNvGrpSpPr/>
          <p:nvPr/>
        </p:nvGrpSpPr>
        <p:grpSpPr>
          <a:xfrm>
            <a:off x="2541742" y="5574007"/>
            <a:ext cx="644414" cy="569276"/>
            <a:chOff x="10297579" y="5276566"/>
            <a:chExt cx="644414" cy="56927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E0139A5-8D32-4AE1-B3C7-907F049116A9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B5C94169-D987-421F-B376-5D8B7C303E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336FCB-FC48-48E9-91CB-BB9AF67D4244}"/>
              </a:ext>
            </a:extLst>
          </p:cNvPr>
          <p:cNvCxnSpPr>
            <a:cxnSpLocks/>
          </p:cNvCxnSpPr>
          <p:nvPr/>
        </p:nvCxnSpPr>
        <p:spPr>
          <a:xfrm>
            <a:off x="1893584" y="5559683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4295410-E260-400A-8D2B-5CC42A979290}"/>
              </a:ext>
            </a:extLst>
          </p:cNvPr>
          <p:cNvCxnSpPr>
            <a:cxnSpLocks/>
          </p:cNvCxnSpPr>
          <p:nvPr/>
        </p:nvCxnSpPr>
        <p:spPr>
          <a:xfrm>
            <a:off x="3163661" y="5559683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B54AECC-3490-412C-859B-734919A7CE5A}"/>
              </a:ext>
            </a:extLst>
          </p:cNvPr>
          <p:cNvSpPr txBox="1"/>
          <p:nvPr/>
        </p:nvSpPr>
        <p:spPr>
          <a:xfrm>
            <a:off x="2650360" y="7086743"/>
            <a:ext cx="1134101" cy="633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/>
              <a:t>CloudFront access</a:t>
            </a:r>
            <a:endParaRPr lang="en-US" sz="1400" dirty="0"/>
          </a:p>
          <a:p>
            <a:pPr algn="ctr">
              <a:lnSpc>
                <a:spcPts val="1380"/>
              </a:lnSpc>
            </a:pPr>
            <a:r>
              <a:rPr lang="en-US" sz="1400"/>
              <a:t>logs</a:t>
            </a:r>
            <a:endParaRPr lang="en-US" sz="14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9C383E6-5EA5-4CED-B48F-93A75DFDBD96}"/>
              </a:ext>
            </a:extLst>
          </p:cNvPr>
          <p:cNvCxnSpPr>
            <a:cxnSpLocks/>
          </p:cNvCxnSpPr>
          <p:nvPr/>
        </p:nvCxnSpPr>
        <p:spPr>
          <a:xfrm flipV="1">
            <a:off x="3373772" y="6520087"/>
            <a:ext cx="685632" cy="500241"/>
          </a:xfrm>
          <a:prstGeom prst="straightConnector1">
            <a:avLst/>
          </a:prstGeom>
          <a:ln w="2222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6547ECF-C53C-455B-954F-9A83D4BDF2B5}"/>
              </a:ext>
            </a:extLst>
          </p:cNvPr>
          <p:cNvGrpSpPr/>
          <p:nvPr/>
        </p:nvGrpSpPr>
        <p:grpSpPr>
          <a:xfrm>
            <a:off x="3794813" y="6685917"/>
            <a:ext cx="1195009" cy="1203445"/>
            <a:chOff x="5761661" y="3654810"/>
            <a:chExt cx="1195009" cy="1203445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B85EA97-67D5-46C4-8E38-5BE726E055C4}"/>
                </a:ext>
              </a:extLst>
            </p:cNvPr>
            <p:cNvSpPr txBox="1"/>
            <p:nvPr/>
          </p:nvSpPr>
          <p:spPr>
            <a:xfrm>
              <a:off x="5761661" y="4224812"/>
              <a:ext cx="1195009" cy="633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400"/>
                <a:t>Global Accelerator flow logs</a:t>
              </a:r>
              <a:endParaRPr lang="en-US" sz="1400" dirty="0"/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8BD39170-E682-46B8-9FBD-2936FCFFF69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55504" y="3654810"/>
              <a:ext cx="1" cy="523220"/>
            </a:xfrm>
            <a:prstGeom prst="straightConnector1">
              <a:avLst/>
            </a:prstGeom>
            <a:ln w="22225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1AE34A1-1921-48E8-AC50-A55E78EBF930}"/>
              </a:ext>
            </a:extLst>
          </p:cNvPr>
          <p:cNvGrpSpPr/>
          <p:nvPr/>
        </p:nvGrpSpPr>
        <p:grpSpPr>
          <a:xfrm>
            <a:off x="4785276" y="8257702"/>
            <a:ext cx="1195014" cy="931090"/>
            <a:chOff x="6631266" y="5206711"/>
            <a:chExt cx="1195014" cy="931090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328B117-A970-46EF-9220-6F371A8CBFA6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78211797-8859-4A59-BF99-F4E29985B1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D94B01B-2FB3-4B86-8CCB-C00B338AA4BB}"/>
              </a:ext>
            </a:extLst>
          </p:cNvPr>
          <p:cNvCxnSpPr>
            <a:cxnSpLocks/>
          </p:cNvCxnSpPr>
          <p:nvPr/>
        </p:nvCxnSpPr>
        <p:spPr>
          <a:xfrm>
            <a:off x="924593" y="8044962"/>
            <a:ext cx="59436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A34E0F3-674E-430D-89AB-FDD713042C81}"/>
              </a:ext>
            </a:extLst>
          </p:cNvPr>
          <p:cNvGrpSpPr/>
          <p:nvPr/>
        </p:nvGrpSpPr>
        <p:grpSpPr>
          <a:xfrm>
            <a:off x="5857922" y="8257704"/>
            <a:ext cx="1147961" cy="920831"/>
            <a:chOff x="7712648" y="5206711"/>
            <a:chExt cx="1147961" cy="920831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4A602E7-56A1-4E2F-9579-2F4664BA1578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 dirty="0"/>
                <a:t>Organization trail</a:t>
              </a:r>
            </a:p>
          </p:txBody>
        </p:sp>
        <p:pic>
          <p:nvPicPr>
            <p:cNvPr id="46" name="Graphic 23">
              <a:extLst>
                <a:ext uri="{FF2B5EF4-FFF2-40B4-BE49-F238E27FC236}">
                  <a16:creationId xmlns:a16="http://schemas.microsoft.com/office/drawing/2014/main" id="{DC6366A7-93F1-41DE-A60D-DBC4E63D56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080E6E0-0943-41E8-B2A5-4B9BB68B6D38}"/>
              </a:ext>
            </a:extLst>
          </p:cNvPr>
          <p:cNvGrpSpPr/>
          <p:nvPr/>
        </p:nvGrpSpPr>
        <p:grpSpPr>
          <a:xfrm>
            <a:off x="1688887" y="8257702"/>
            <a:ext cx="932222" cy="931090"/>
            <a:chOff x="3519407" y="5206711"/>
            <a:chExt cx="932222" cy="93109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31FE2E7-E414-4480-8879-23BEE6F854E8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49" name="Graphic 19">
              <a:extLst>
                <a:ext uri="{FF2B5EF4-FFF2-40B4-BE49-F238E27FC236}">
                  <a16:creationId xmlns:a16="http://schemas.microsoft.com/office/drawing/2014/main" id="{03B61007-F936-4601-A876-8AE71540BC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E46AF23-F67A-41B3-9874-0B9367867858}"/>
              </a:ext>
            </a:extLst>
          </p:cNvPr>
          <p:cNvGrpSpPr/>
          <p:nvPr/>
        </p:nvGrpSpPr>
        <p:grpSpPr>
          <a:xfrm>
            <a:off x="2498738" y="8257702"/>
            <a:ext cx="1449440" cy="746424"/>
            <a:chOff x="4341273" y="5206711"/>
            <a:chExt cx="1449440" cy="746424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ED24F13-B53D-469A-86C6-19B8A917D143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52" name="Graphic 6">
              <a:extLst>
                <a:ext uri="{FF2B5EF4-FFF2-40B4-BE49-F238E27FC236}">
                  <a16:creationId xmlns:a16="http://schemas.microsoft.com/office/drawing/2014/main" id="{72E7F12F-341C-4417-8EB0-38ABBDB6EC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B1DE58A-4861-4166-9904-DFA34E733605}"/>
              </a:ext>
            </a:extLst>
          </p:cNvPr>
          <p:cNvGrpSpPr/>
          <p:nvPr/>
        </p:nvGrpSpPr>
        <p:grpSpPr>
          <a:xfrm>
            <a:off x="3825807" y="8257702"/>
            <a:ext cx="1081840" cy="746424"/>
            <a:chOff x="5587035" y="5206711"/>
            <a:chExt cx="1081840" cy="746424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1D290B6-3AA7-4B21-B55F-503512555A17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55" name="Graphic 8">
              <a:extLst>
                <a:ext uri="{FF2B5EF4-FFF2-40B4-BE49-F238E27FC236}">
                  <a16:creationId xmlns:a16="http://schemas.microsoft.com/office/drawing/2014/main" id="{08532C60-3601-4CC5-99C5-F0254A610A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3E70884-5347-4A2E-B47C-5D022AF7A44E}"/>
              </a:ext>
            </a:extLst>
          </p:cNvPr>
          <p:cNvGrpSpPr/>
          <p:nvPr/>
        </p:nvGrpSpPr>
        <p:grpSpPr>
          <a:xfrm>
            <a:off x="778006" y="8257702"/>
            <a:ext cx="1033252" cy="931090"/>
            <a:chOff x="2404134" y="5206711"/>
            <a:chExt cx="1033252" cy="931090"/>
          </a:xfrm>
        </p:grpSpPr>
        <p:pic>
          <p:nvPicPr>
            <p:cNvPr id="57" name="Graphic 19">
              <a:extLst>
                <a:ext uri="{FF2B5EF4-FFF2-40B4-BE49-F238E27FC236}">
                  <a16:creationId xmlns:a16="http://schemas.microsoft.com/office/drawing/2014/main" id="{EC8A7709-5C21-4A50-A236-56A8337EBF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5BED660-34A0-4AF9-93AA-DB7853C2A09E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Hub CSPM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0D035C7-321A-4D9D-B417-10A64EEB58C0}"/>
              </a:ext>
            </a:extLst>
          </p:cNvPr>
          <p:cNvGrpSpPr/>
          <p:nvPr/>
        </p:nvGrpSpPr>
        <p:grpSpPr>
          <a:xfrm>
            <a:off x="553244" y="5580623"/>
            <a:ext cx="1364961" cy="965410"/>
            <a:chOff x="1523478" y="1290107"/>
            <a:chExt cx="1364961" cy="965410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972B5AC-4389-43AE-89BC-020192C6DA2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Log Archive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61" name="Graphic 7">
              <a:extLst>
                <a:ext uri="{FF2B5EF4-FFF2-40B4-BE49-F238E27FC236}">
                  <a16:creationId xmlns:a16="http://schemas.microsoft.com/office/drawing/2014/main" id="{6A3071B2-F67E-4FCC-8BDB-0E2AF3E3E7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0BB38E5-B2DC-43CA-9236-868CA81AAB5F}"/>
              </a:ext>
            </a:extLst>
          </p:cNvPr>
          <p:cNvCxnSpPr>
            <a:cxnSpLocks/>
          </p:cNvCxnSpPr>
          <p:nvPr/>
        </p:nvCxnSpPr>
        <p:spPr>
          <a:xfrm flipH="1" flipV="1">
            <a:off x="4705491" y="6544297"/>
            <a:ext cx="685632" cy="500241"/>
          </a:xfrm>
          <a:prstGeom prst="straightConnector1">
            <a:avLst/>
          </a:prstGeom>
          <a:ln w="2222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36C5F1C5-5032-4ADE-872B-444A245E0311}"/>
              </a:ext>
            </a:extLst>
          </p:cNvPr>
          <p:cNvSpPr txBox="1"/>
          <p:nvPr/>
        </p:nvSpPr>
        <p:spPr>
          <a:xfrm>
            <a:off x="4939210" y="7086743"/>
            <a:ext cx="1134101" cy="453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/>
              <a:t>AWS WAF</a:t>
            </a:r>
            <a:endParaRPr lang="en-US" sz="1400" dirty="0"/>
          </a:p>
          <a:p>
            <a:pPr algn="ctr">
              <a:lnSpc>
                <a:spcPts val="1380"/>
              </a:lnSpc>
            </a:pPr>
            <a:r>
              <a:rPr lang="en-US" sz="1400"/>
              <a:t>logs</a:t>
            </a:r>
            <a:endParaRPr lang="en-US" sz="14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005840-4A40-42EE-B2A0-49C603039BA3}"/>
              </a:ext>
            </a:extLst>
          </p:cNvPr>
          <p:cNvSpPr txBox="1"/>
          <p:nvPr/>
        </p:nvSpPr>
        <p:spPr>
          <a:xfrm>
            <a:off x="1150248" y="1794638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Security</a:t>
            </a:r>
          </a:p>
        </p:txBody>
      </p:sp>
      <p:pic>
        <p:nvPicPr>
          <p:cNvPr id="65" name="Graphic 17">
            <a:extLst>
              <a:ext uri="{FF2B5EF4-FFF2-40B4-BE49-F238E27FC236}">
                <a16:creationId xmlns:a16="http://schemas.microsoft.com/office/drawing/2014/main" id="{473B69ED-5753-4F85-BC76-43D118003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608617" y="1720373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62237384-0BF5-4905-8801-B0132003AA87}"/>
              </a:ext>
            </a:extLst>
          </p:cNvPr>
          <p:cNvSpPr txBox="1"/>
          <p:nvPr/>
        </p:nvSpPr>
        <p:spPr>
          <a:xfrm>
            <a:off x="7889163" y="1794638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Infrastructure</a:t>
            </a:r>
          </a:p>
        </p:txBody>
      </p:sp>
      <p:pic>
        <p:nvPicPr>
          <p:cNvPr id="67" name="Graphic 17">
            <a:extLst>
              <a:ext uri="{FF2B5EF4-FFF2-40B4-BE49-F238E27FC236}">
                <a16:creationId xmlns:a16="http://schemas.microsoft.com/office/drawing/2014/main" id="{9C0B3F5E-8659-462B-B27D-3E5AD29C67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7348152" y="1720373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33951E76-26DA-4529-91C8-2EDC245E26B5}"/>
              </a:ext>
            </a:extLst>
          </p:cNvPr>
          <p:cNvSpPr/>
          <p:nvPr/>
        </p:nvSpPr>
        <p:spPr>
          <a:xfrm>
            <a:off x="7387429" y="2327839"/>
            <a:ext cx="6695434" cy="6384286"/>
          </a:xfrm>
          <a:prstGeom prst="rect">
            <a:avLst/>
          </a:prstGeom>
          <a:noFill/>
          <a:ln w="34925" cmpd="dbl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82077E3-D651-48DC-BE71-9D50E3143EC2}"/>
              </a:ext>
            </a:extLst>
          </p:cNvPr>
          <p:cNvSpPr txBox="1"/>
          <p:nvPr/>
        </p:nvSpPr>
        <p:spPr>
          <a:xfrm>
            <a:off x="8795249" y="6134256"/>
            <a:ext cx="1777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Shield Advanced</a:t>
            </a:r>
          </a:p>
        </p:txBody>
      </p:sp>
      <p:pic>
        <p:nvPicPr>
          <p:cNvPr id="70" name="Graphic 69">
            <a:extLst>
              <a:ext uri="{FF2B5EF4-FFF2-40B4-BE49-F238E27FC236}">
                <a16:creationId xmlns:a16="http://schemas.microsoft.com/office/drawing/2014/main" id="{016A023E-8E00-45F0-B53E-2B79AF77BAF1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9347745" y="5369452"/>
            <a:ext cx="740664" cy="740664"/>
          </a:xfrm>
          <a:prstGeom prst="rect">
            <a:avLst/>
          </a:prstGeom>
        </p:spPr>
      </p:pic>
      <p:grpSp>
        <p:nvGrpSpPr>
          <p:cNvPr id="71" name="Group 70">
            <a:extLst>
              <a:ext uri="{FF2B5EF4-FFF2-40B4-BE49-F238E27FC236}">
                <a16:creationId xmlns:a16="http://schemas.microsoft.com/office/drawing/2014/main" id="{AE72B579-0CC5-43C0-8248-5C90E4E7E18A}"/>
              </a:ext>
            </a:extLst>
          </p:cNvPr>
          <p:cNvGrpSpPr/>
          <p:nvPr/>
        </p:nvGrpSpPr>
        <p:grpSpPr>
          <a:xfrm>
            <a:off x="8339860" y="2614367"/>
            <a:ext cx="1134104" cy="616063"/>
            <a:chOff x="2248016" y="1915634"/>
            <a:chExt cx="1134104" cy="616063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8EF1CFE4-2671-4A58-8926-512AE72651B1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73" name="Graphic 72">
              <a:extLst>
                <a:ext uri="{FF2B5EF4-FFF2-40B4-BE49-F238E27FC236}">
                  <a16:creationId xmlns:a16="http://schemas.microsoft.com/office/drawing/2014/main" id="{1055F6E5-4A19-440D-9897-A54A00B07A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2FA849B-3C9B-45D5-81C8-988076C16703}"/>
              </a:ext>
            </a:extLst>
          </p:cNvPr>
          <p:cNvGrpSpPr/>
          <p:nvPr/>
        </p:nvGrpSpPr>
        <p:grpSpPr>
          <a:xfrm>
            <a:off x="9173618" y="2525074"/>
            <a:ext cx="644414" cy="569276"/>
            <a:chOff x="10297579" y="5276566"/>
            <a:chExt cx="644414" cy="569276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CF04ACEE-8338-463D-A93A-3F5AA78CDA8A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76" name="Graphic 75">
              <a:extLst>
                <a:ext uri="{FF2B5EF4-FFF2-40B4-BE49-F238E27FC236}">
                  <a16:creationId xmlns:a16="http://schemas.microsoft.com/office/drawing/2014/main" id="{650FFB5F-FD35-4A50-8B44-311A118735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C5B778BB-B0AF-42B2-8748-74BC6FA0A5AA}"/>
              </a:ext>
            </a:extLst>
          </p:cNvPr>
          <p:cNvCxnSpPr>
            <a:cxnSpLocks/>
          </p:cNvCxnSpPr>
          <p:nvPr/>
        </p:nvCxnSpPr>
        <p:spPr>
          <a:xfrm flipH="1">
            <a:off x="9807028" y="2527501"/>
            <a:ext cx="0" cy="98046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CD47C222-4EFA-4E89-9493-CE3DEBEB6235}"/>
              </a:ext>
            </a:extLst>
          </p:cNvPr>
          <p:cNvCxnSpPr>
            <a:cxnSpLocks/>
          </p:cNvCxnSpPr>
          <p:nvPr/>
        </p:nvCxnSpPr>
        <p:spPr>
          <a:xfrm>
            <a:off x="8472083" y="2527501"/>
            <a:ext cx="0" cy="98046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6D3E1879-249B-4D68-9609-B169025198CD}"/>
              </a:ext>
            </a:extLst>
          </p:cNvPr>
          <p:cNvCxnSpPr>
            <a:cxnSpLocks/>
          </p:cNvCxnSpPr>
          <p:nvPr/>
        </p:nvCxnSpPr>
        <p:spPr>
          <a:xfrm rot="20483727" flipV="1">
            <a:off x="9061777" y="4488694"/>
            <a:ext cx="685800" cy="723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AB502F02-BFE5-4FFF-AA9A-36857512EC1A}"/>
              </a:ext>
            </a:extLst>
          </p:cNvPr>
          <p:cNvSpPr txBox="1"/>
          <p:nvPr/>
        </p:nvSpPr>
        <p:spPr>
          <a:xfrm rot="20483727">
            <a:off x="9009897" y="4295736"/>
            <a:ext cx="744482" cy="453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 dirty="0"/>
              <a:t>DNS</a:t>
            </a:r>
          </a:p>
          <a:p>
            <a:pPr algn="ctr">
              <a:lnSpc>
                <a:spcPts val="1380"/>
              </a:lnSpc>
            </a:pPr>
            <a:r>
              <a:rPr lang="en-US" sz="1400" dirty="0"/>
              <a:t>l</a:t>
            </a:r>
            <a:r>
              <a:rPr lang="en-US" sz="1400"/>
              <a:t>ogs</a:t>
            </a:r>
            <a:endParaRPr lang="en-US" sz="140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30BB0E3-43A9-47E3-BB05-EB3C67B5BD03}"/>
              </a:ext>
            </a:extLst>
          </p:cNvPr>
          <p:cNvSpPr txBox="1"/>
          <p:nvPr/>
        </p:nvSpPr>
        <p:spPr>
          <a:xfrm>
            <a:off x="7926873" y="4932293"/>
            <a:ext cx="15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Amazon Route 53</a:t>
            </a:r>
          </a:p>
        </p:txBody>
      </p:sp>
      <p:pic>
        <p:nvPicPr>
          <p:cNvPr id="82" name="Graphic 21">
            <a:extLst>
              <a:ext uri="{FF2B5EF4-FFF2-40B4-BE49-F238E27FC236}">
                <a16:creationId xmlns:a16="http://schemas.microsoft.com/office/drawing/2014/main" id="{F4EC7189-E774-4B0F-841F-7427810833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 bwMode="auto">
          <a:xfrm>
            <a:off x="8325893" y="4169995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7A1792B5-D8CE-43C2-A817-D94CF4466A1A}"/>
              </a:ext>
            </a:extLst>
          </p:cNvPr>
          <p:cNvSpPr txBox="1"/>
          <p:nvPr/>
        </p:nvSpPr>
        <p:spPr>
          <a:xfrm>
            <a:off x="9807617" y="4932293"/>
            <a:ext cx="1728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Amazon CloudFront</a:t>
            </a:r>
          </a:p>
        </p:txBody>
      </p:sp>
      <p:pic>
        <p:nvPicPr>
          <p:cNvPr id="84" name="Graphic 19">
            <a:extLst>
              <a:ext uri="{FF2B5EF4-FFF2-40B4-BE49-F238E27FC236}">
                <a16:creationId xmlns:a16="http://schemas.microsoft.com/office/drawing/2014/main" id="{36AEABBA-7D88-4061-9895-56D33072D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rcRect/>
          <a:stretch/>
        </p:blipFill>
        <p:spPr bwMode="auto">
          <a:xfrm>
            <a:off x="10290902" y="4169995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3AEF7690-56B1-4AB6-818C-A3DFB4DFC77C}"/>
              </a:ext>
            </a:extLst>
          </p:cNvPr>
          <p:cNvSpPr txBox="1"/>
          <p:nvPr/>
        </p:nvSpPr>
        <p:spPr>
          <a:xfrm>
            <a:off x="11780807" y="4932293"/>
            <a:ext cx="10971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WAF</a:t>
            </a:r>
          </a:p>
        </p:txBody>
      </p:sp>
      <p:pic>
        <p:nvPicPr>
          <p:cNvPr id="86" name="Graphic 8">
            <a:extLst>
              <a:ext uri="{FF2B5EF4-FFF2-40B4-BE49-F238E27FC236}">
                <a16:creationId xmlns:a16="http://schemas.microsoft.com/office/drawing/2014/main" id="{CEF941F0-802D-4D08-9A5C-EA291E214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rcRect/>
          <a:stretch/>
        </p:blipFill>
        <p:spPr bwMode="auto">
          <a:xfrm>
            <a:off x="11948378" y="4174728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C0405526-78F2-4E02-8869-FA2B35D5AE80}"/>
              </a:ext>
            </a:extLst>
          </p:cNvPr>
          <p:cNvSpPr txBox="1"/>
          <p:nvPr/>
        </p:nvSpPr>
        <p:spPr>
          <a:xfrm>
            <a:off x="10771366" y="6134254"/>
            <a:ext cx="1462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Certificate Manager</a:t>
            </a:r>
          </a:p>
        </p:txBody>
      </p:sp>
      <p:pic>
        <p:nvPicPr>
          <p:cNvPr id="88" name="Graphic 20">
            <a:extLst>
              <a:ext uri="{FF2B5EF4-FFF2-40B4-BE49-F238E27FC236}">
                <a16:creationId xmlns:a16="http://schemas.microsoft.com/office/drawing/2014/main" id="{D5C2BA2B-229B-4EEA-9082-60C4638417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rcRect/>
          <a:stretch/>
        </p:blipFill>
        <p:spPr bwMode="auto">
          <a:xfrm>
            <a:off x="11121789" y="5358784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9" name="Group 88">
            <a:extLst>
              <a:ext uri="{FF2B5EF4-FFF2-40B4-BE49-F238E27FC236}">
                <a16:creationId xmlns:a16="http://schemas.microsoft.com/office/drawing/2014/main" id="{E12203F4-492D-4380-9CEB-BC62BA5EDB81}"/>
              </a:ext>
            </a:extLst>
          </p:cNvPr>
          <p:cNvGrpSpPr/>
          <p:nvPr/>
        </p:nvGrpSpPr>
        <p:grpSpPr>
          <a:xfrm>
            <a:off x="7265114" y="2508270"/>
            <a:ext cx="1364961" cy="965410"/>
            <a:chOff x="1523478" y="1290107"/>
            <a:chExt cx="1364961" cy="96541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505ADB45-BC3E-48AF-ACFF-D0E2FFBF66BF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Network 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91" name="Graphic 7">
              <a:extLst>
                <a:ext uri="{FF2B5EF4-FFF2-40B4-BE49-F238E27FC236}">
                  <a16:creationId xmlns:a16="http://schemas.microsoft.com/office/drawing/2014/main" id="{254C0E90-0D69-40AD-957E-71608C3A18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71F35738-B674-4712-B6F7-ED356DEAC167}"/>
              </a:ext>
            </a:extLst>
          </p:cNvPr>
          <p:cNvGrpSpPr/>
          <p:nvPr/>
        </p:nvGrpSpPr>
        <p:grpSpPr>
          <a:xfrm>
            <a:off x="12651973" y="4332749"/>
            <a:ext cx="744482" cy="453842"/>
            <a:chOff x="7071080" y="2825461"/>
            <a:chExt cx="744482" cy="453842"/>
          </a:xfrm>
        </p:grpSpPr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D22C9851-F96F-4F90-A88B-26B3AE3A4FF2}"/>
                </a:ext>
              </a:extLst>
            </p:cNvPr>
            <p:cNvCxnSpPr>
              <a:cxnSpLocks/>
            </p:cNvCxnSpPr>
            <p:nvPr/>
          </p:nvCxnSpPr>
          <p:spPr>
            <a:xfrm rot="20483727" flipV="1">
              <a:off x="7114655" y="3028530"/>
              <a:ext cx="685800" cy="723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589FFE47-57F4-4D5B-BABC-74FE13FE3501}"/>
                </a:ext>
              </a:extLst>
            </p:cNvPr>
            <p:cNvSpPr txBox="1"/>
            <p:nvPr/>
          </p:nvSpPr>
          <p:spPr>
            <a:xfrm rot="20483727">
              <a:off x="7071080" y="2825461"/>
              <a:ext cx="744482" cy="453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400" dirty="0"/>
                <a:t>Access</a:t>
              </a:r>
            </a:p>
            <a:p>
              <a:pPr algn="ctr">
                <a:lnSpc>
                  <a:spcPts val="1380"/>
                </a:lnSpc>
              </a:pPr>
              <a:r>
                <a:rPr lang="en-US" sz="1400" dirty="0"/>
                <a:t>l</a:t>
              </a:r>
              <a:r>
                <a:rPr lang="en-US" sz="1400"/>
                <a:t>ogs</a:t>
              </a:r>
              <a:endParaRPr lang="en-US" sz="1400" dirty="0"/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34B58C8C-FA69-43A8-B3CE-B8415DC4287B}"/>
              </a:ext>
            </a:extLst>
          </p:cNvPr>
          <p:cNvSpPr txBox="1"/>
          <p:nvPr/>
        </p:nvSpPr>
        <p:spPr>
          <a:xfrm rot="20483727">
            <a:off x="10955972" y="4269992"/>
            <a:ext cx="744482" cy="453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 dirty="0"/>
              <a:t>Access</a:t>
            </a:r>
          </a:p>
          <a:p>
            <a:pPr algn="ctr">
              <a:lnSpc>
                <a:spcPts val="1380"/>
              </a:lnSpc>
            </a:pPr>
            <a:r>
              <a:rPr lang="en-US" sz="1400" dirty="0"/>
              <a:t>l</a:t>
            </a:r>
            <a:r>
              <a:rPr lang="en-US" sz="1400"/>
              <a:t>ogs</a:t>
            </a:r>
            <a:endParaRPr lang="en-US" sz="1400" dirty="0"/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7469E7A4-DEF2-490B-98D1-DE59D780B7DC}"/>
              </a:ext>
            </a:extLst>
          </p:cNvPr>
          <p:cNvCxnSpPr>
            <a:cxnSpLocks/>
          </p:cNvCxnSpPr>
          <p:nvPr/>
        </p:nvCxnSpPr>
        <p:spPr>
          <a:xfrm rot="20483727" flipV="1">
            <a:off x="11026950" y="4468780"/>
            <a:ext cx="685800" cy="723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A37A6B2-8C99-498A-905C-6D73BA78AC50}"/>
              </a:ext>
            </a:extLst>
          </p:cNvPr>
          <p:cNvGrpSpPr/>
          <p:nvPr/>
        </p:nvGrpSpPr>
        <p:grpSpPr>
          <a:xfrm>
            <a:off x="11785246" y="7554905"/>
            <a:ext cx="1195014" cy="931090"/>
            <a:chOff x="6631266" y="5206711"/>
            <a:chExt cx="1195014" cy="931090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83EEC14F-7280-40C2-9A1F-03404603708B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99" name="Graphic 98">
              <a:extLst>
                <a:ext uri="{FF2B5EF4-FFF2-40B4-BE49-F238E27FC236}">
                  <a16:creationId xmlns:a16="http://schemas.microsoft.com/office/drawing/2014/main" id="{0616BC1D-67B4-4A7C-BBB2-B0FE4D6012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D44CC0BD-3B7F-4770-8728-26C652D6037E}"/>
              </a:ext>
            </a:extLst>
          </p:cNvPr>
          <p:cNvCxnSpPr>
            <a:cxnSpLocks/>
          </p:cNvCxnSpPr>
          <p:nvPr/>
        </p:nvCxnSpPr>
        <p:spPr>
          <a:xfrm>
            <a:off x="7590914" y="7266172"/>
            <a:ext cx="63093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0454F539-9913-48B1-91BB-AED6FB0E85F8}"/>
              </a:ext>
            </a:extLst>
          </p:cNvPr>
          <p:cNvGrpSpPr/>
          <p:nvPr/>
        </p:nvGrpSpPr>
        <p:grpSpPr>
          <a:xfrm>
            <a:off x="12903612" y="7554907"/>
            <a:ext cx="1147961" cy="920831"/>
            <a:chOff x="7712648" y="5206711"/>
            <a:chExt cx="1147961" cy="920831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C1AFEEFB-17C0-4F35-93AD-E41F4272C616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 dirty="0"/>
                <a:t>Organization trail</a:t>
              </a:r>
            </a:p>
          </p:txBody>
        </p:sp>
        <p:pic>
          <p:nvPicPr>
            <p:cNvPr id="103" name="Graphic 23">
              <a:extLst>
                <a:ext uri="{FF2B5EF4-FFF2-40B4-BE49-F238E27FC236}">
                  <a16:creationId xmlns:a16="http://schemas.microsoft.com/office/drawing/2014/main" id="{32124B0D-55FF-4E53-821F-9F38711FC5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AA13FFEB-8E3B-4859-80EF-4CFC83AAFFCD}"/>
              </a:ext>
            </a:extLst>
          </p:cNvPr>
          <p:cNvGrpSpPr/>
          <p:nvPr/>
        </p:nvGrpSpPr>
        <p:grpSpPr>
          <a:xfrm>
            <a:off x="8551697" y="7554905"/>
            <a:ext cx="932222" cy="931090"/>
            <a:chOff x="3519407" y="5206711"/>
            <a:chExt cx="932222" cy="931090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84BE04BE-FBDB-45AA-852A-862CCA19B287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106" name="Graphic 19">
              <a:extLst>
                <a:ext uri="{FF2B5EF4-FFF2-40B4-BE49-F238E27FC236}">
                  <a16:creationId xmlns:a16="http://schemas.microsoft.com/office/drawing/2014/main" id="{6DF57C00-74DB-41AF-88ED-B0629B8415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82643A28-B341-4254-A0A6-F05221F7CE73}"/>
              </a:ext>
            </a:extLst>
          </p:cNvPr>
          <p:cNvGrpSpPr/>
          <p:nvPr/>
        </p:nvGrpSpPr>
        <p:grpSpPr>
          <a:xfrm>
            <a:off x="10780057" y="7554905"/>
            <a:ext cx="1081840" cy="746424"/>
            <a:chOff x="5587035" y="5206711"/>
            <a:chExt cx="1081840" cy="746424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7E34EB18-2ED6-4DE8-92EA-0F6A1DD9A243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109" name="Graphic 8">
              <a:extLst>
                <a:ext uri="{FF2B5EF4-FFF2-40B4-BE49-F238E27FC236}">
                  <a16:creationId xmlns:a16="http://schemas.microsoft.com/office/drawing/2014/main" id="{244E78E3-CEB5-49A2-97B3-3FFBC9A923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A9AB2222-DBA6-438B-BB9D-53958ADB8709}"/>
              </a:ext>
            </a:extLst>
          </p:cNvPr>
          <p:cNvGrpSpPr/>
          <p:nvPr/>
        </p:nvGrpSpPr>
        <p:grpSpPr>
          <a:xfrm>
            <a:off x="7595096" y="7554905"/>
            <a:ext cx="1033252" cy="931090"/>
            <a:chOff x="2404134" y="5206711"/>
            <a:chExt cx="1033252" cy="931090"/>
          </a:xfrm>
        </p:grpSpPr>
        <p:pic>
          <p:nvPicPr>
            <p:cNvPr id="111" name="Graphic 19">
              <a:extLst>
                <a:ext uri="{FF2B5EF4-FFF2-40B4-BE49-F238E27FC236}">
                  <a16:creationId xmlns:a16="http://schemas.microsoft.com/office/drawing/2014/main" id="{F8F6B1F7-948C-45D8-83E8-71EAC1F5DF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A107E4FB-F0C8-4E5B-A8C1-E0AE7F394AFB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Hub CSPM</a:t>
              </a: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0159E1CE-8667-416C-BEF7-5D73BE1747F8}"/>
              </a:ext>
            </a:extLst>
          </p:cNvPr>
          <p:cNvGrpSpPr/>
          <p:nvPr/>
        </p:nvGrpSpPr>
        <p:grpSpPr>
          <a:xfrm>
            <a:off x="6996289" y="12653723"/>
            <a:ext cx="1449440" cy="931504"/>
            <a:chOff x="9196162" y="5940645"/>
            <a:chExt cx="1449440" cy="931504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CF6BBC3D-AFC9-441C-A0B2-E40A2A22D7DB}"/>
                </a:ext>
              </a:extLst>
            </p:cNvPr>
            <p:cNvSpPr txBox="1"/>
            <p:nvPr/>
          </p:nvSpPr>
          <p:spPr>
            <a:xfrm>
              <a:off x="9196162" y="6410484"/>
              <a:ext cx="14494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</a:p>
            <a:p>
              <a:pPr algn="ctr"/>
              <a:r>
                <a:rPr lang="en-US" sz="1200"/>
                <a:t>EventBridge</a:t>
              </a:r>
              <a:endParaRPr lang="en-US" sz="1200" dirty="0"/>
            </a:p>
          </p:txBody>
        </p:sp>
        <p:pic>
          <p:nvPicPr>
            <p:cNvPr id="115" name="Graphic 19">
              <a:extLst>
                <a:ext uri="{FF2B5EF4-FFF2-40B4-BE49-F238E27FC236}">
                  <a16:creationId xmlns:a16="http://schemas.microsoft.com/office/drawing/2014/main" id="{7B5668A3-2CA8-44DB-8BE0-F1D3D8ED1F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rcRect/>
            <a:stretch/>
          </p:blipFill>
          <p:spPr bwMode="auto">
            <a:xfrm>
              <a:off x="9701636" y="594064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8CF9AA28-8A9E-4648-8E36-E5C110369BFE}"/>
              </a:ext>
            </a:extLst>
          </p:cNvPr>
          <p:cNvSpPr/>
          <p:nvPr/>
        </p:nvSpPr>
        <p:spPr>
          <a:xfrm>
            <a:off x="7840071" y="3753782"/>
            <a:ext cx="5762182" cy="3133060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>
              <a:defRPr/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7509343A-2E33-4EEC-B56C-E627039063BE}"/>
              </a:ext>
            </a:extLst>
          </p:cNvPr>
          <p:cNvSpPr/>
          <p:nvPr/>
        </p:nvSpPr>
        <p:spPr>
          <a:xfrm>
            <a:off x="854720" y="11820080"/>
            <a:ext cx="4167192" cy="2376968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20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3069AC4-B1DF-4A40-83AE-BA80E112ABF2}"/>
              </a:ext>
            </a:extLst>
          </p:cNvPr>
          <p:cNvSpPr/>
          <p:nvPr/>
        </p:nvSpPr>
        <p:spPr>
          <a:xfrm>
            <a:off x="640080" y="10239372"/>
            <a:ext cx="7988268" cy="5202510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D0614ADC-AA92-4261-B4D9-657711BF6FEC}"/>
              </a:ext>
            </a:extLst>
          </p:cNvPr>
          <p:cNvSpPr txBox="1"/>
          <p:nvPr/>
        </p:nvSpPr>
        <p:spPr>
          <a:xfrm>
            <a:off x="1249700" y="15011128"/>
            <a:ext cx="1123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Static origins</a:t>
            </a:r>
            <a:endParaRPr lang="en-US" sz="1400" dirty="0"/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2A129FB1-D3CD-4ACA-9C6B-A48D54AC8D65}"/>
              </a:ext>
            </a:extLst>
          </p:cNvPr>
          <p:cNvGrpSpPr/>
          <p:nvPr/>
        </p:nvGrpSpPr>
        <p:grpSpPr>
          <a:xfrm>
            <a:off x="1727404" y="10457513"/>
            <a:ext cx="1134104" cy="616063"/>
            <a:chOff x="2248016" y="1915634"/>
            <a:chExt cx="1134104" cy="616063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5318E55C-FB55-4287-9CFE-368FD697EFDA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122" name="Graphic 121">
              <a:extLst>
                <a:ext uri="{FF2B5EF4-FFF2-40B4-BE49-F238E27FC236}">
                  <a16:creationId xmlns:a16="http://schemas.microsoft.com/office/drawing/2014/main" id="{2DA91557-84C9-44EE-9720-D5A82098F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62D2BD18-0D79-46A0-8E31-3F46EDA910CF}"/>
              </a:ext>
            </a:extLst>
          </p:cNvPr>
          <p:cNvGrpSpPr/>
          <p:nvPr/>
        </p:nvGrpSpPr>
        <p:grpSpPr>
          <a:xfrm>
            <a:off x="2561162" y="10368220"/>
            <a:ext cx="644414" cy="569276"/>
            <a:chOff x="10297579" y="5276566"/>
            <a:chExt cx="644414" cy="569276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673E3F59-2FF8-4388-A40B-9FD568527985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125" name="Graphic 124">
              <a:extLst>
                <a:ext uri="{FF2B5EF4-FFF2-40B4-BE49-F238E27FC236}">
                  <a16:creationId xmlns:a16="http://schemas.microsoft.com/office/drawing/2014/main" id="{7F6DF6CB-73E3-4486-A9FF-94C244EECF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D2F0209B-385A-4B70-BAF5-9C21DCEC00C8}"/>
              </a:ext>
            </a:extLst>
          </p:cNvPr>
          <p:cNvCxnSpPr/>
          <p:nvPr/>
        </p:nvCxnSpPr>
        <p:spPr>
          <a:xfrm>
            <a:off x="3171797" y="10370644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23E846FC-4CD0-498C-A5B4-0F7977967006}"/>
              </a:ext>
            </a:extLst>
          </p:cNvPr>
          <p:cNvCxnSpPr/>
          <p:nvPr/>
        </p:nvCxnSpPr>
        <p:spPr>
          <a:xfrm>
            <a:off x="1913004" y="10370644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872FC46F-0C14-4567-BF9F-B54C1248F2A6}"/>
              </a:ext>
            </a:extLst>
          </p:cNvPr>
          <p:cNvSpPr txBox="1"/>
          <p:nvPr/>
        </p:nvSpPr>
        <p:spPr>
          <a:xfrm>
            <a:off x="2883371" y="12851329"/>
            <a:ext cx="161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Application</a:t>
            </a:r>
          </a:p>
          <a:p>
            <a:pPr algn="ctr"/>
            <a:r>
              <a:rPr lang="en-US" sz="1400" dirty="0"/>
              <a:t>Load Balancer</a:t>
            </a:r>
          </a:p>
        </p:txBody>
      </p:sp>
      <p:pic>
        <p:nvPicPr>
          <p:cNvPr id="129" name="Graphic 128">
            <a:extLst>
              <a:ext uri="{FF2B5EF4-FFF2-40B4-BE49-F238E27FC236}">
                <a16:creationId xmlns:a16="http://schemas.microsoft.com/office/drawing/2014/main" id="{D7892602-0F4D-40A0-9E29-5721C9571F2B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3489701" y="12377496"/>
            <a:ext cx="469900" cy="469900"/>
          </a:xfrm>
          <a:prstGeom prst="rect">
            <a:avLst/>
          </a:prstGeom>
        </p:spPr>
      </p:pic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A7591C4D-2D0E-484E-B72F-CBE3860AA3DB}"/>
              </a:ext>
            </a:extLst>
          </p:cNvPr>
          <p:cNvCxnSpPr>
            <a:cxnSpLocks/>
          </p:cNvCxnSpPr>
          <p:nvPr/>
        </p:nvCxnSpPr>
        <p:spPr>
          <a:xfrm>
            <a:off x="5599582" y="10568727"/>
            <a:ext cx="0" cy="46634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46845964-8152-4FD6-BD09-5E49574F3F0C}"/>
              </a:ext>
            </a:extLst>
          </p:cNvPr>
          <p:cNvSpPr txBox="1"/>
          <p:nvPr/>
        </p:nvSpPr>
        <p:spPr>
          <a:xfrm>
            <a:off x="1150248" y="9681673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Workloads</a:t>
            </a:r>
          </a:p>
        </p:txBody>
      </p:sp>
      <p:pic>
        <p:nvPicPr>
          <p:cNvPr id="132" name="Graphic 131">
            <a:extLst>
              <a:ext uri="{FF2B5EF4-FFF2-40B4-BE49-F238E27FC236}">
                <a16:creationId xmlns:a16="http://schemas.microsoft.com/office/drawing/2014/main" id="{9053B648-9570-429B-9145-0B693EA83DB0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rcRect/>
          <a:stretch/>
        </p:blipFill>
        <p:spPr>
          <a:xfrm>
            <a:off x="854720" y="11820081"/>
            <a:ext cx="381000" cy="381000"/>
          </a:xfrm>
          <a:prstGeom prst="rect">
            <a:avLst/>
          </a:prstGeom>
        </p:spPr>
      </p:pic>
      <p:grpSp>
        <p:nvGrpSpPr>
          <p:cNvPr id="133" name="Group 132">
            <a:extLst>
              <a:ext uri="{FF2B5EF4-FFF2-40B4-BE49-F238E27FC236}">
                <a16:creationId xmlns:a16="http://schemas.microsoft.com/office/drawing/2014/main" id="{6DF08C33-DC83-490D-A863-0DCB944A91D3}"/>
              </a:ext>
            </a:extLst>
          </p:cNvPr>
          <p:cNvGrpSpPr/>
          <p:nvPr/>
        </p:nvGrpSpPr>
        <p:grpSpPr>
          <a:xfrm>
            <a:off x="612433" y="10440788"/>
            <a:ext cx="1364961" cy="965410"/>
            <a:chOff x="1523478" y="1290107"/>
            <a:chExt cx="1364961" cy="965410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00B9C34A-4533-4F6E-AEE6-537AFF87C75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135" name="Graphic 7">
              <a:extLst>
                <a:ext uri="{FF2B5EF4-FFF2-40B4-BE49-F238E27FC236}">
                  <a16:creationId xmlns:a16="http://schemas.microsoft.com/office/drawing/2014/main" id="{7D8556DB-5823-4160-ABB3-F249E2FFA2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59521C29-94C0-4023-BC76-B96BC087B208}"/>
              </a:ext>
            </a:extLst>
          </p:cNvPr>
          <p:cNvGrpSpPr/>
          <p:nvPr/>
        </p:nvGrpSpPr>
        <p:grpSpPr>
          <a:xfrm>
            <a:off x="7123502" y="11650381"/>
            <a:ext cx="1195014" cy="931090"/>
            <a:chOff x="6631266" y="5206711"/>
            <a:chExt cx="1195014" cy="931090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183F2EE5-2B42-49C9-8378-9F1B57CF540F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138" name="Graphic 137">
              <a:extLst>
                <a:ext uri="{FF2B5EF4-FFF2-40B4-BE49-F238E27FC236}">
                  <a16:creationId xmlns:a16="http://schemas.microsoft.com/office/drawing/2014/main" id="{C437CBD0-6079-45C2-96F5-B8699DD2D2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77C46C4-6BE8-4BA2-8C36-312D11485EFA}"/>
              </a:ext>
            </a:extLst>
          </p:cNvPr>
          <p:cNvGrpSpPr/>
          <p:nvPr/>
        </p:nvGrpSpPr>
        <p:grpSpPr>
          <a:xfrm>
            <a:off x="7147031" y="13657480"/>
            <a:ext cx="1147961" cy="920831"/>
            <a:chOff x="7712648" y="5206711"/>
            <a:chExt cx="1147961" cy="920831"/>
          </a:xfrm>
        </p:grpSpPr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E7A4CE02-9FA9-49AC-95DD-169C59F61933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/>
                <a:t>Organization trail</a:t>
              </a:r>
              <a:endParaRPr lang="en-US" sz="1200" dirty="0"/>
            </a:p>
          </p:txBody>
        </p:sp>
        <p:pic>
          <p:nvPicPr>
            <p:cNvPr id="141" name="Graphic 23">
              <a:extLst>
                <a:ext uri="{FF2B5EF4-FFF2-40B4-BE49-F238E27FC236}">
                  <a16:creationId xmlns:a16="http://schemas.microsoft.com/office/drawing/2014/main" id="{3DCD9E9B-3840-4E54-A4D6-B0BE8AA220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BCB1ACDB-A819-495D-8BC1-10167584BE16}"/>
              </a:ext>
            </a:extLst>
          </p:cNvPr>
          <p:cNvGrpSpPr/>
          <p:nvPr/>
        </p:nvGrpSpPr>
        <p:grpSpPr>
          <a:xfrm>
            <a:off x="5719759" y="12312707"/>
            <a:ext cx="1506292" cy="746424"/>
            <a:chOff x="3254487" y="5206711"/>
            <a:chExt cx="1506292" cy="746424"/>
          </a:xfrm>
        </p:grpSpPr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6F7D50C9-9819-4212-B00C-315FDF399361}"/>
                </a:ext>
              </a:extLst>
            </p:cNvPr>
            <p:cNvSpPr txBox="1"/>
            <p:nvPr/>
          </p:nvSpPr>
          <p:spPr>
            <a:xfrm>
              <a:off x="3254487" y="5676136"/>
              <a:ext cx="15062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GuardDuty</a:t>
              </a:r>
              <a:endParaRPr lang="en-US" sz="1200" dirty="0"/>
            </a:p>
          </p:txBody>
        </p:sp>
        <p:pic>
          <p:nvPicPr>
            <p:cNvPr id="144" name="Graphic 19">
              <a:extLst>
                <a:ext uri="{FF2B5EF4-FFF2-40B4-BE49-F238E27FC236}">
                  <a16:creationId xmlns:a16="http://schemas.microsoft.com/office/drawing/2014/main" id="{947CD0F8-794F-4BC9-B699-B6FCFF4906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E2EC66C6-98C8-46A5-B187-875597C1FC50}"/>
              </a:ext>
            </a:extLst>
          </p:cNvPr>
          <p:cNvGrpSpPr/>
          <p:nvPr/>
        </p:nvGrpSpPr>
        <p:grpSpPr>
          <a:xfrm>
            <a:off x="5748185" y="13950059"/>
            <a:ext cx="1449440" cy="746424"/>
            <a:chOff x="4341273" y="5206711"/>
            <a:chExt cx="1449440" cy="746424"/>
          </a:xfrm>
        </p:grpSpPr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8B445779-8097-4EAB-9BA7-972A67A3A2DD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147" name="Graphic 6">
              <a:extLst>
                <a:ext uri="{FF2B5EF4-FFF2-40B4-BE49-F238E27FC236}">
                  <a16:creationId xmlns:a16="http://schemas.microsoft.com/office/drawing/2014/main" id="{DB657214-A9FC-4A6B-8EAA-38FB65C13B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B13611AC-370B-435E-B369-B6567487970C}"/>
              </a:ext>
            </a:extLst>
          </p:cNvPr>
          <p:cNvGrpSpPr/>
          <p:nvPr/>
        </p:nvGrpSpPr>
        <p:grpSpPr>
          <a:xfrm>
            <a:off x="5931985" y="13131383"/>
            <a:ext cx="1081840" cy="746424"/>
            <a:chOff x="5587035" y="5206711"/>
            <a:chExt cx="1081840" cy="746424"/>
          </a:xfrm>
        </p:grpSpPr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0BF36630-EF68-4DE6-976A-1B9E8E7A7674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150" name="Graphic 8">
              <a:extLst>
                <a:ext uri="{FF2B5EF4-FFF2-40B4-BE49-F238E27FC236}">
                  <a16:creationId xmlns:a16="http://schemas.microsoft.com/office/drawing/2014/main" id="{6E8CCB76-3145-444A-8AB9-55518BDE09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FAFCEEE6-D3B8-4BDF-B32A-6D1304F84E17}"/>
              </a:ext>
            </a:extLst>
          </p:cNvPr>
          <p:cNvGrpSpPr/>
          <p:nvPr/>
        </p:nvGrpSpPr>
        <p:grpSpPr>
          <a:xfrm>
            <a:off x="5956279" y="11309365"/>
            <a:ext cx="1033252" cy="931090"/>
            <a:chOff x="2404134" y="5206711"/>
            <a:chExt cx="1033252" cy="931090"/>
          </a:xfrm>
        </p:grpSpPr>
        <p:pic>
          <p:nvPicPr>
            <p:cNvPr id="152" name="Graphic 19">
              <a:extLst>
                <a:ext uri="{FF2B5EF4-FFF2-40B4-BE49-F238E27FC236}">
                  <a16:creationId xmlns:a16="http://schemas.microsoft.com/office/drawing/2014/main" id="{D3A39722-B8E5-4A48-8CDC-DC9F551B31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9DA032E9-81B1-4F9A-B5DE-5E64891A439F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Hub CSPM</a:t>
              </a: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AB78F3E9-E97E-4E7D-88EA-48273CE1A590}"/>
              </a:ext>
            </a:extLst>
          </p:cNvPr>
          <p:cNvGrpSpPr/>
          <p:nvPr/>
        </p:nvGrpSpPr>
        <p:grpSpPr>
          <a:xfrm>
            <a:off x="976437" y="12427148"/>
            <a:ext cx="1765300" cy="1254825"/>
            <a:chOff x="1423757" y="4362480"/>
            <a:chExt cx="1765300" cy="1254825"/>
          </a:xfrm>
        </p:grpSpPr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2BB1AC18-6198-4DE4-B484-C2FEEA46CA2C}"/>
                </a:ext>
              </a:extLst>
            </p:cNvPr>
            <p:cNvSpPr txBox="1"/>
            <p:nvPr/>
          </p:nvSpPr>
          <p:spPr>
            <a:xfrm>
              <a:off x="1608785" y="5223444"/>
              <a:ext cx="15133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EC2 instances</a:t>
              </a:r>
              <a:endParaRPr lang="en-US" sz="1200" dirty="0"/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259090E6-DC99-453D-BED3-43A388F3B151}"/>
                </a:ext>
              </a:extLst>
            </p:cNvPr>
            <p:cNvSpPr/>
            <p:nvPr/>
          </p:nvSpPr>
          <p:spPr>
            <a:xfrm>
              <a:off x="1423757" y="4362480"/>
              <a:ext cx="1765300" cy="1254825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>
                <a:defRPr/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157" name="Graphic 156">
              <a:extLst>
                <a:ext uri="{FF2B5EF4-FFF2-40B4-BE49-F238E27FC236}">
                  <a16:creationId xmlns:a16="http://schemas.microsoft.com/office/drawing/2014/main" id="{75D9D237-12E7-4B9F-97FB-B4D5792054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2">
              <a:extLst>
                <a:ext uri="{96DAC541-7B7A-43D3-8B79-37D633B846F1}">
                  <asvg:svgBlip xmlns:asvg="http://schemas.microsoft.com/office/drawing/2016/SVG/main" r:embed="rId43"/>
                </a:ext>
              </a:extLst>
            </a:blip>
            <a:srcRect/>
            <a:stretch/>
          </p:blipFill>
          <p:spPr>
            <a:xfrm>
              <a:off x="1423757" y="4362481"/>
              <a:ext cx="381000" cy="381000"/>
            </a:xfrm>
            <a:prstGeom prst="rect">
              <a:avLst/>
            </a:prstGeom>
          </p:spPr>
        </p:pic>
        <p:pic>
          <p:nvPicPr>
            <p:cNvPr id="158" name="Graphic 157">
              <a:extLst>
                <a:ext uri="{FF2B5EF4-FFF2-40B4-BE49-F238E27FC236}">
                  <a16:creationId xmlns:a16="http://schemas.microsoft.com/office/drawing/2014/main" id="{E23B3DAC-4DFE-4484-BC56-4107A6B76D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4">
              <a:extLst>
                <a:ext uri="{96DAC541-7B7A-43D3-8B79-37D633B846F1}">
                  <asvg:svgBlip xmlns:asvg="http://schemas.microsoft.com/office/drawing/2016/SVG/main" r:embed="rId45"/>
                </a:ext>
              </a:extLst>
            </a:blip>
            <a:stretch>
              <a:fillRect/>
            </a:stretch>
          </p:blipFill>
          <p:spPr>
            <a:xfrm>
              <a:off x="2098822" y="4764085"/>
              <a:ext cx="457200" cy="457200"/>
            </a:xfrm>
            <a:prstGeom prst="rect">
              <a:avLst/>
            </a:prstGeom>
          </p:spPr>
        </p:pic>
      </p:grpSp>
      <p:pic>
        <p:nvPicPr>
          <p:cNvPr id="159" name="Graphic 158">
            <a:extLst>
              <a:ext uri="{FF2B5EF4-FFF2-40B4-BE49-F238E27FC236}">
                <a16:creationId xmlns:a16="http://schemas.microsoft.com/office/drawing/2014/main" id="{413D791C-1092-481C-B251-FBCB53002B67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1582658" y="14555769"/>
            <a:ext cx="457200" cy="457200"/>
          </a:xfrm>
          <a:prstGeom prst="rect">
            <a:avLst/>
          </a:prstGeom>
        </p:spPr>
      </p:pic>
      <p:pic>
        <p:nvPicPr>
          <p:cNvPr id="160" name="Graphic 17">
            <a:extLst>
              <a:ext uri="{FF2B5EF4-FFF2-40B4-BE49-F238E27FC236}">
                <a16:creationId xmlns:a16="http://schemas.microsoft.com/office/drawing/2014/main" id="{715F890C-734B-452F-BA1B-06ACDA3C2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608617" y="9607408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1" name="Group 160">
            <a:extLst>
              <a:ext uri="{FF2B5EF4-FFF2-40B4-BE49-F238E27FC236}">
                <a16:creationId xmlns:a16="http://schemas.microsoft.com/office/drawing/2014/main" id="{982CE137-37AC-49A6-94D7-698EB2ED5DCF}"/>
              </a:ext>
            </a:extLst>
          </p:cNvPr>
          <p:cNvGrpSpPr/>
          <p:nvPr/>
        </p:nvGrpSpPr>
        <p:grpSpPr>
          <a:xfrm>
            <a:off x="9407268" y="7554905"/>
            <a:ext cx="1449440" cy="931504"/>
            <a:chOff x="9196162" y="5940645"/>
            <a:chExt cx="1449440" cy="931504"/>
          </a:xfrm>
        </p:grpSpPr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6B3EEB15-2C3A-48EF-ADD5-7C9E5F46AE2B}"/>
                </a:ext>
              </a:extLst>
            </p:cNvPr>
            <p:cNvSpPr txBox="1"/>
            <p:nvPr/>
          </p:nvSpPr>
          <p:spPr>
            <a:xfrm>
              <a:off x="9196162" y="6410484"/>
              <a:ext cx="14494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</a:p>
            <a:p>
              <a:pPr algn="ctr"/>
              <a:r>
                <a:rPr lang="en-US" sz="1200"/>
                <a:t>EventBridge</a:t>
              </a:r>
              <a:endParaRPr lang="en-US" sz="1200" dirty="0"/>
            </a:p>
          </p:txBody>
        </p:sp>
        <p:pic>
          <p:nvPicPr>
            <p:cNvPr id="163" name="Graphic 19">
              <a:extLst>
                <a:ext uri="{FF2B5EF4-FFF2-40B4-BE49-F238E27FC236}">
                  <a16:creationId xmlns:a16="http://schemas.microsoft.com/office/drawing/2014/main" id="{9099AF21-B4F7-48C4-AC0A-FEECA88EC0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rcRect/>
            <a:stretch/>
          </p:blipFill>
          <p:spPr bwMode="auto">
            <a:xfrm>
              <a:off x="9701636" y="594064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4" name="TextBox 163">
            <a:extLst>
              <a:ext uri="{FF2B5EF4-FFF2-40B4-BE49-F238E27FC236}">
                <a16:creationId xmlns:a16="http://schemas.microsoft.com/office/drawing/2014/main" id="{B053CF16-CCA5-4FFD-8194-F9E1A5989D9F}"/>
              </a:ext>
            </a:extLst>
          </p:cNvPr>
          <p:cNvSpPr txBox="1"/>
          <p:nvPr/>
        </p:nvSpPr>
        <p:spPr>
          <a:xfrm>
            <a:off x="2142548" y="13722801"/>
            <a:ext cx="16108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Dynamic origins</a:t>
            </a:r>
            <a:endParaRPr lang="en-US" sz="1400" dirty="0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617C93D4-2359-42FE-9153-E1F0BA5F5199}"/>
              </a:ext>
            </a:extLst>
          </p:cNvPr>
          <p:cNvSpPr/>
          <p:nvPr/>
        </p:nvSpPr>
        <p:spPr>
          <a:xfrm>
            <a:off x="387929" y="1615717"/>
            <a:ext cx="13993091" cy="14067633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5C2FAC7F-A1FF-46C0-B414-FAE423A11C83}"/>
              </a:ext>
            </a:extLst>
          </p:cNvPr>
          <p:cNvSpPr txBox="1"/>
          <p:nvPr/>
        </p:nvSpPr>
        <p:spPr>
          <a:xfrm>
            <a:off x="11106075" y="548890"/>
            <a:ext cx="46842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perimeter security, centralized model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1D165F3A-A7D6-4E4B-8AFA-1216AB936CFF}"/>
              </a:ext>
            </a:extLst>
          </p:cNvPr>
          <p:cNvGrpSpPr/>
          <p:nvPr/>
        </p:nvGrpSpPr>
        <p:grpSpPr>
          <a:xfrm>
            <a:off x="553244" y="695460"/>
            <a:ext cx="2662767" cy="762000"/>
            <a:chOff x="553242" y="376803"/>
            <a:chExt cx="2662767" cy="762000"/>
          </a:xfrm>
        </p:grpSpPr>
        <p:pic>
          <p:nvPicPr>
            <p:cNvPr id="168" name="Graphic 6">
              <a:extLst>
                <a:ext uri="{FF2B5EF4-FFF2-40B4-BE49-F238E27FC236}">
                  <a16:creationId xmlns:a16="http://schemas.microsoft.com/office/drawing/2014/main" id="{D454E87F-FCA1-4AFD-86B1-E86D136C8A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8">
              <a:extLst>
                <a:ext uri="{96DAC541-7B7A-43D3-8B79-37D633B846F1}">
                  <asvg:svgBlip xmlns:asvg="http://schemas.microsoft.com/office/drawing/2016/SVG/main" r:embed="rId49"/>
                </a:ext>
              </a:extLst>
            </a:blip>
            <a:srcRect/>
            <a:stretch/>
          </p:blipFill>
          <p:spPr bwMode="auto">
            <a:xfrm>
              <a:off x="553242" y="376803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9" name="TextBox 9">
              <a:extLst>
                <a:ext uri="{FF2B5EF4-FFF2-40B4-BE49-F238E27FC236}">
                  <a16:creationId xmlns:a16="http://schemas.microsoft.com/office/drawing/2014/main" id="{C59B7E76-97D1-4DDF-AC8C-0CAA7415AB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2872" y="570128"/>
              <a:ext cx="22431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Organization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2139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7303025-84A4-4090-8119-37193B7C56EB}"/>
              </a:ext>
            </a:extLst>
          </p:cNvPr>
          <p:cNvSpPr/>
          <p:nvPr/>
        </p:nvSpPr>
        <p:spPr>
          <a:xfrm>
            <a:off x="639561" y="2203705"/>
            <a:ext cx="5168786" cy="2874139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ECC7A81-D763-402C-81D9-9349EB0D6B50}"/>
              </a:ext>
            </a:extLst>
          </p:cNvPr>
          <p:cNvGrpSpPr/>
          <p:nvPr/>
        </p:nvGrpSpPr>
        <p:grpSpPr>
          <a:xfrm>
            <a:off x="1792020" y="2505519"/>
            <a:ext cx="1134104" cy="616063"/>
            <a:chOff x="2248016" y="1915634"/>
            <a:chExt cx="1134104" cy="61606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2FC82DA-142E-4E8D-B921-DD3C7E8F97FC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88DD6656-7890-4E29-A128-37B62E8CDF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D422704-917F-4D91-AD9D-20C40DD6464D}"/>
              </a:ext>
            </a:extLst>
          </p:cNvPr>
          <p:cNvGrpSpPr/>
          <p:nvPr/>
        </p:nvGrpSpPr>
        <p:grpSpPr>
          <a:xfrm>
            <a:off x="2625778" y="2416226"/>
            <a:ext cx="644414" cy="569276"/>
            <a:chOff x="10297579" y="5276566"/>
            <a:chExt cx="644414" cy="56927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967326A-1590-45F1-8DB4-9DBF1D86504D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0F832FB5-DAFE-4247-BDC7-07BD661572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FB9CE36-E548-4D99-838E-C83FE73C42FB}"/>
              </a:ext>
            </a:extLst>
          </p:cNvPr>
          <p:cNvCxnSpPr>
            <a:cxnSpLocks/>
          </p:cNvCxnSpPr>
          <p:nvPr/>
        </p:nvCxnSpPr>
        <p:spPr>
          <a:xfrm>
            <a:off x="1977620" y="2401902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CB6A306-A224-4C30-9A75-EB9F068C8247}"/>
              </a:ext>
            </a:extLst>
          </p:cNvPr>
          <p:cNvCxnSpPr>
            <a:cxnSpLocks/>
          </p:cNvCxnSpPr>
          <p:nvPr/>
        </p:nvCxnSpPr>
        <p:spPr>
          <a:xfrm>
            <a:off x="3247697" y="2401902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9372379-98B6-421D-97F1-297DD94711E2}"/>
              </a:ext>
            </a:extLst>
          </p:cNvPr>
          <p:cNvGrpSpPr/>
          <p:nvPr/>
        </p:nvGrpSpPr>
        <p:grpSpPr>
          <a:xfrm>
            <a:off x="739922" y="3620559"/>
            <a:ext cx="1740062" cy="1061869"/>
            <a:chOff x="1942939" y="5078781"/>
            <a:chExt cx="1740062" cy="106186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3EDCC18-1C9C-42AF-A753-E546B02EAD2E}"/>
                </a:ext>
              </a:extLst>
            </p:cNvPr>
            <p:cNvSpPr txBox="1"/>
            <p:nvPr/>
          </p:nvSpPr>
          <p:spPr>
            <a:xfrm>
              <a:off x="1942939" y="5832873"/>
              <a:ext cx="17400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GuardDuty</a:t>
              </a:r>
            </a:p>
          </p:txBody>
        </p:sp>
        <p:pic>
          <p:nvPicPr>
            <p:cNvPr id="13" name="Graphic 19">
              <a:extLst>
                <a:ext uri="{FF2B5EF4-FFF2-40B4-BE49-F238E27FC236}">
                  <a16:creationId xmlns:a16="http://schemas.microsoft.com/office/drawing/2014/main" id="{DD5F05B5-A40C-4A51-B7CF-04A377F3E2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2435289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FF85F84-A253-4349-96F9-A411EE2BDD0E}"/>
              </a:ext>
            </a:extLst>
          </p:cNvPr>
          <p:cNvGrpSpPr/>
          <p:nvPr/>
        </p:nvGrpSpPr>
        <p:grpSpPr>
          <a:xfrm>
            <a:off x="4343103" y="3620557"/>
            <a:ext cx="1364159" cy="1277312"/>
            <a:chOff x="5839946" y="5078781"/>
            <a:chExt cx="1364159" cy="127731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79C6693-9B5F-4284-8BDC-E02A0C817007}"/>
                </a:ext>
              </a:extLst>
            </p:cNvPr>
            <p:cNvSpPr txBox="1"/>
            <p:nvPr/>
          </p:nvSpPr>
          <p:spPr>
            <a:xfrm>
              <a:off x="5839946" y="5832873"/>
              <a:ext cx="13641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Firewall Manager</a:t>
              </a:r>
            </a:p>
          </p:txBody>
        </p:sp>
        <p:pic>
          <p:nvPicPr>
            <p:cNvPr id="16" name="Graphic 17">
              <a:extLst>
                <a:ext uri="{FF2B5EF4-FFF2-40B4-BE49-F238E27FC236}">
                  <a16:creationId xmlns:a16="http://schemas.microsoft.com/office/drawing/2014/main" id="{2BAB85DA-DCA8-4C2E-A989-281665C3DE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6146833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E8DE4DB-5293-42B5-907C-CDAFB972D240}"/>
              </a:ext>
            </a:extLst>
          </p:cNvPr>
          <p:cNvGrpSpPr/>
          <p:nvPr/>
        </p:nvGrpSpPr>
        <p:grpSpPr>
          <a:xfrm>
            <a:off x="2448454" y="3620559"/>
            <a:ext cx="1605724" cy="1277312"/>
            <a:chOff x="3863179" y="5078781"/>
            <a:chExt cx="1605724" cy="127731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4ABF507-DBAD-4F07-B1F1-351FC7B0FC89}"/>
                </a:ext>
              </a:extLst>
            </p:cNvPr>
            <p:cNvSpPr txBox="1"/>
            <p:nvPr/>
          </p:nvSpPr>
          <p:spPr>
            <a:xfrm>
              <a:off x="3863179" y="5832873"/>
              <a:ext cx="16057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Security Hub CSPM </a:t>
              </a:r>
            </a:p>
          </p:txBody>
        </p:sp>
        <p:pic>
          <p:nvPicPr>
            <p:cNvPr id="19" name="Graphic 19">
              <a:extLst>
                <a:ext uri="{FF2B5EF4-FFF2-40B4-BE49-F238E27FC236}">
                  <a16:creationId xmlns:a16="http://schemas.microsoft.com/office/drawing/2014/main" id="{F82FB25C-5E44-47D0-AB9A-F65F395296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4291061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E742B44-6FA8-4817-AC68-B8F3551DD0E9}"/>
              </a:ext>
            </a:extLst>
          </p:cNvPr>
          <p:cNvGrpSpPr/>
          <p:nvPr/>
        </p:nvGrpSpPr>
        <p:grpSpPr>
          <a:xfrm>
            <a:off x="630520" y="2378688"/>
            <a:ext cx="1364961" cy="965410"/>
            <a:chOff x="1523478" y="1290107"/>
            <a:chExt cx="1364961" cy="96541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1639691-ABF7-4AD6-ACA7-F06DAE60F7E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Security Tooling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22" name="Graphic 7">
              <a:extLst>
                <a:ext uri="{FF2B5EF4-FFF2-40B4-BE49-F238E27FC236}">
                  <a16:creationId xmlns:a16="http://schemas.microsoft.com/office/drawing/2014/main" id="{221FFDC3-B417-4837-A480-6AB9623B74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C74FFAC1-33DA-4E85-8104-23FC33603984}"/>
              </a:ext>
            </a:extLst>
          </p:cNvPr>
          <p:cNvSpPr/>
          <p:nvPr/>
        </p:nvSpPr>
        <p:spPr>
          <a:xfrm>
            <a:off x="639563" y="5280364"/>
            <a:ext cx="6441843" cy="3924812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C826A61-6460-47AC-9EA5-8A4A3FE03F0E}"/>
              </a:ext>
            </a:extLst>
          </p:cNvPr>
          <p:cNvGrpSpPr/>
          <p:nvPr/>
        </p:nvGrpSpPr>
        <p:grpSpPr>
          <a:xfrm>
            <a:off x="3609220" y="5477471"/>
            <a:ext cx="1571237" cy="1021655"/>
            <a:chOff x="5278903" y="2168132"/>
            <a:chExt cx="1187888" cy="759821"/>
          </a:xfrm>
        </p:grpSpPr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37337A3F-9989-462F-9922-A5CEAEDAEB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5637897" y="2458053"/>
              <a:ext cx="469900" cy="46990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A576FBA-1FF3-4017-A2C1-887DE38AC288}"/>
                </a:ext>
              </a:extLst>
            </p:cNvPr>
            <p:cNvSpPr txBox="1"/>
            <p:nvPr/>
          </p:nvSpPr>
          <p:spPr>
            <a:xfrm>
              <a:off x="5278903" y="2168132"/>
              <a:ext cx="1187888" cy="228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Central logs</a:t>
              </a:r>
              <a:endParaRPr lang="en-US" sz="1400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157B849-A18C-483F-B3F6-684D7ED9E420}"/>
              </a:ext>
            </a:extLst>
          </p:cNvPr>
          <p:cNvGrpSpPr/>
          <p:nvPr/>
        </p:nvGrpSpPr>
        <p:grpSpPr>
          <a:xfrm>
            <a:off x="1707984" y="5538609"/>
            <a:ext cx="1134104" cy="616063"/>
            <a:chOff x="2248016" y="1915634"/>
            <a:chExt cx="1134104" cy="61606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8B53514-E99E-4A75-B9A0-526B556663F4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6577C256-C0F8-4ED3-9B07-5D7BF9C1DB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163F33A-613C-467F-B56F-61CCCFCC28A1}"/>
              </a:ext>
            </a:extLst>
          </p:cNvPr>
          <p:cNvGrpSpPr/>
          <p:nvPr/>
        </p:nvGrpSpPr>
        <p:grpSpPr>
          <a:xfrm>
            <a:off x="2541742" y="5449316"/>
            <a:ext cx="644414" cy="569276"/>
            <a:chOff x="10297579" y="5276566"/>
            <a:chExt cx="644414" cy="56927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2F477C3-DDBB-461A-A319-4AE7FC4B68A1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D95593F6-A6D5-4EE1-B448-9FAA78EF48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0E988F3-3A95-42DA-B565-540C5AC6AC69}"/>
              </a:ext>
            </a:extLst>
          </p:cNvPr>
          <p:cNvCxnSpPr>
            <a:cxnSpLocks/>
          </p:cNvCxnSpPr>
          <p:nvPr/>
        </p:nvCxnSpPr>
        <p:spPr>
          <a:xfrm>
            <a:off x="1893584" y="5434992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766C54C-CA8B-49A2-9B0A-31FDC3AA3925}"/>
              </a:ext>
            </a:extLst>
          </p:cNvPr>
          <p:cNvCxnSpPr>
            <a:cxnSpLocks/>
          </p:cNvCxnSpPr>
          <p:nvPr/>
        </p:nvCxnSpPr>
        <p:spPr>
          <a:xfrm>
            <a:off x="3163661" y="5434992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3042906-00BE-43BB-8879-8C946693158F}"/>
              </a:ext>
            </a:extLst>
          </p:cNvPr>
          <p:cNvSpPr txBox="1"/>
          <p:nvPr/>
        </p:nvSpPr>
        <p:spPr>
          <a:xfrm>
            <a:off x="2650360" y="6962052"/>
            <a:ext cx="1134101" cy="633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/>
              <a:t>CloudFront access</a:t>
            </a:r>
            <a:endParaRPr lang="en-US" sz="1400" dirty="0"/>
          </a:p>
          <a:p>
            <a:pPr algn="ctr">
              <a:lnSpc>
                <a:spcPts val="1380"/>
              </a:lnSpc>
            </a:pPr>
            <a:r>
              <a:rPr lang="en-US" sz="1400"/>
              <a:t>logs</a:t>
            </a:r>
            <a:endParaRPr lang="en-US" sz="14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EB3E957-1459-4F3B-BDC3-4C36D832DAF4}"/>
              </a:ext>
            </a:extLst>
          </p:cNvPr>
          <p:cNvCxnSpPr>
            <a:cxnSpLocks/>
          </p:cNvCxnSpPr>
          <p:nvPr/>
        </p:nvCxnSpPr>
        <p:spPr>
          <a:xfrm flipV="1">
            <a:off x="3373772" y="6395396"/>
            <a:ext cx="685632" cy="500241"/>
          </a:xfrm>
          <a:prstGeom prst="straightConnector1">
            <a:avLst/>
          </a:prstGeom>
          <a:ln w="2222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D65C5B3-434A-4C0E-8106-4930F830DBE1}"/>
              </a:ext>
            </a:extLst>
          </p:cNvPr>
          <p:cNvGrpSpPr/>
          <p:nvPr/>
        </p:nvGrpSpPr>
        <p:grpSpPr>
          <a:xfrm>
            <a:off x="3794813" y="6561226"/>
            <a:ext cx="1195009" cy="1203445"/>
            <a:chOff x="5761661" y="3654810"/>
            <a:chExt cx="1195009" cy="1203445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97C3721-BAA5-445F-BD1E-17FB38D92E91}"/>
                </a:ext>
              </a:extLst>
            </p:cNvPr>
            <p:cNvSpPr txBox="1"/>
            <p:nvPr/>
          </p:nvSpPr>
          <p:spPr>
            <a:xfrm>
              <a:off x="5761661" y="4224812"/>
              <a:ext cx="1195009" cy="633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400"/>
                <a:t>Global Accelerator flow logs</a:t>
              </a:r>
              <a:endParaRPr lang="en-US" sz="1400" dirty="0"/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8063708A-7E49-430A-8C3B-A3E52D91581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55504" y="3654810"/>
              <a:ext cx="1" cy="523220"/>
            </a:xfrm>
            <a:prstGeom prst="straightConnector1">
              <a:avLst/>
            </a:prstGeom>
            <a:ln w="22225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1D3EB57-5B70-4F20-8D23-116CBD1E1ACA}"/>
              </a:ext>
            </a:extLst>
          </p:cNvPr>
          <p:cNvGrpSpPr/>
          <p:nvPr/>
        </p:nvGrpSpPr>
        <p:grpSpPr>
          <a:xfrm>
            <a:off x="4785276" y="8133011"/>
            <a:ext cx="1195014" cy="931090"/>
            <a:chOff x="6631266" y="5206711"/>
            <a:chExt cx="1195014" cy="931090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EF11C73-4C4D-436C-A195-123ABB0FC7BF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8F2171D7-CF69-4AA5-A0B6-B3EC2D347F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83DB3F6-C5F3-4E28-B6E2-2FCD92A6C9E5}"/>
              </a:ext>
            </a:extLst>
          </p:cNvPr>
          <p:cNvCxnSpPr>
            <a:cxnSpLocks/>
          </p:cNvCxnSpPr>
          <p:nvPr/>
        </p:nvCxnSpPr>
        <p:spPr>
          <a:xfrm>
            <a:off x="924593" y="7920271"/>
            <a:ext cx="59436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0AB594F-6D42-4840-A0F1-2070A7C4E8CE}"/>
              </a:ext>
            </a:extLst>
          </p:cNvPr>
          <p:cNvGrpSpPr/>
          <p:nvPr/>
        </p:nvGrpSpPr>
        <p:grpSpPr>
          <a:xfrm>
            <a:off x="5857922" y="8133013"/>
            <a:ext cx="1147961" cy="920831"/>
            <a:chOff x="7712648" y="5206711"/>
            <a:chExt cx="1147961" cy="920831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6ED096F-4BD3-4230-B6FB-C5BB591A9987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 dirty="0"/>
                <a:t>Organization trail</a:t>
              </a:r>
            </a:p>
          </p:txBody>
        </p:sp>
        <p:pic>
          <p:nvPicPr>
            <p:cNvPr id="46" name="Graphic 23">
              <a:extLst>
                <a:ext uri="{FF2B5EF4-FFF2-40B4-BE49-F238E27FC236}">
                  <a16:creationId xmlns:a16="http://schemas.microsoft.com/office/drawing/2014/main" id="{612E19C3-99F4-4D4D-8040-C0E2F8809D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11EAD7D-E239-4053-97FB-990132ACCC47}"/>
              </a:ext>
            </a:extLst>
          </p:cNvPr>
          <p:cNvGrpSpPr/>
          <p:nvPr/>
        </p:nvGrpSpPr>
        <p:grpSpPr>
          <a:xfrm>
            <a:off x="1688887" y="8133011"/>
            <a:ext cx="932222" cy="931090"/>
            <a:chOff x="3519407" y="5206711"/>
            <a:chExt cx="932222" cy="93109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C253170-C67D-4E2A-95BF-825FE816C864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49" name="Graphic 19">
              <a:extLst>
                <a:ext uri="{FF2B5EF4-FFF2-40B4-BE49-F238E27FC236}">
                  <a16:creationId xmlns:a16="http://schemas.microsoft.com/office/drawing/2014/main" id="{6DADDD71-670E-4889-828E-5021A765BB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98CB7D7-075A-4CC3-9A11-FF7C5A635F4D}"/>
              </a:ext>
            </a:extLst>
          </p:cNvPr>
          <p:cNvGrpSpPr/>
          <p:nvPr/>
        </p:nvGrpSpPr>
        <p:grpSpPr>
          <a:xfrm>
            <a:off x="2498738" y="8133011"/>
            <a:ext cx="1449440" cy="746424"/>
            <a:chOff x="4341273" y="5206711"/>
            <a:chExt cx="1449440" cy="746424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365240E-43D9-4180-8286-19AA97974B47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52" name="Graphic 6">
              <a:extLst>
                <a:ext uri="{FF2B5EF4-FFF2-40B4-BE49-F238E27FC236}">
                  <a16:creationId xmlns:a16="http://schemas.microsoft.com/office/drawing/2014/main" id="{46F3D455-3117-4988-B4D4-5574A95E0F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664A7B1E-C5CD-4A67-A30A-F847AC8E0BD8}"/>
              </a:ext>
            </a:extLst>
          </p:cNvPr>
          <p:cNvGrpSpPr/>
          <p:nvPr/>
        </p:nvGrpSpPr>
        <p:grpSpPr>
          <a:xfrm>
            <a:off x="3825807" y="8133011"/>
            <a:ext cx="1081840" cy="746424"/>
            <a:chOff x="5587035" y="5206711"/>
            <a:chExt cx="1081840" cy="746424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5F4044B-86A4-444B-8DE4-8CCD7CAA8FC4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55" name="Graphic 8">
              <a:extLst>
                <a:ext uri="{FF2B5EF4-FFF2-40B4-BE49-F238E27FC236}">
                  <a16:creationId xmlns:a16="http://schemas.microsoft.com/office/drawing/2014/main" id="{265B06D9-9BC6-4E13-A633-AECCFCF6A1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435E083-B4B3-49D4-93AF-0DC85BD20D91}"/>
              </a:ext>
            </a:extLst>
          </p:cNvPr>
          <p:cNvGrpSpPr/>
          <p:nvPr/>
        </p:nvGrpSpPr>
        <p:grpSpPr>
          <a:xfrm>
            <a:off x="778006" y="8133011"/>
            <a:ext cx="1033252" cy="931090"/>
            <a:chOff x="2404134" y="5206711"/>
            <a:chExt cx="1033252" cy="931090"/>
          </a:xfrm>
        </p:grpSpPr>
        <p:pic>
          <p:nvPicPr>
            <p:cNvPr id="57" name="Graphic 19">
              <a:extLst>
                <a:ext uri="{FF2B5EF4-FFF2-40B4-BE49-F238E27FC236}">
                  <a16:creationId xmlns:a16="http://schemas.microsoft.com/office/drawing/2014/main" id="{3A4C2CEF-0F35-4AED-A258-629901B6FF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23D5C9A-2150-4712-B06B-638D87A4E521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Hub CSPM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E160A83-8AE0-4564-93DD-14A51ED2482A}"/>
              </a:ext>
            </a:extLst>
          </p:cNvPr>
          <p:cNvGrpSpPr/>
          <p:nvPr/>
        </p:nvGrpSpPr>
        <p:grpSpPr>
          <a:xfrm>
            <a:off x="553244" y="5455932"/>
            <a:ext cx="1364961" cy="965410"/>
            <a:chOff x="1523478" y="1290107"/>
            <a:chExt cx="1364961" cy="965410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94359D7-30E0-404C-BEA2-C4E13C12464D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Log Archive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61" name="Graphic 7">
              <a:extLst>
                <a:ext uri="{FF2B5EF4-FFF2-40B4-BE49-F238E27FC236}">
                  <a16:creationId xmlns:a16="http://schemas.microsoft.com/office/drawing/2014/main" id="{C5322B5E-1582-427C-A743-5CF8E3EABF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099F6B0-9179-4738-B9B4-1E36450661AA}"/>
              </a:ext>
            </a:extLst>
          </p:cNvPr>
          <p:cNvCxnSpPr>
            <a:cxnSpLocks/>
          </p:cNvCxnSpPr>
          <p:nvPr/>
        </p:nvCxnSpPr>
        <p:spPr>
          <a:xfrm flipH="1" flipV="1">
            <a:off x="4705491" y="6419606"/>
            <a:ext cx="685632" cy="500241"/>
          </a:xfrm>
          <a:prstGeom prst="straightConnector1">
            <a:avLst/>
          </a:prstGeom>
          <a:ln w="2222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98532601-6AA0-46C2-987B-717549C06420}"/>
              </a:ext>
            </a:extLst>
          </p:cNvPr>
          <p:cNvSpPr txBox="1"/>
          <p:nvPr/>
        </p:nvSpPr>
        <p:spPr>
          <a:xfrm>
            <a:off x="4939210" y="6962052"/>
            <a:ext cx="1134101" cy="453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/>
              <a:t>AWS WAF</a:t>
            </a:r>
            <a:endParaRPr lang="en-US" sz="1400" dirty="0"/>
          </a:p>
          <a:p>
            <a:pPr algn="ctr">
              <a:lnSpc>
                <a:spcPts val="1380"/>
              </a:lnSpc>
            </a:pPr>
            <a:r>
              <a:rPr lang="en-US" sz="1400"/>
              <a:t>logs</a:t>
            </a:r>
            <a:endParaRPr lang="en-US" sz="14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EF205CE-306A-43F8-B0DF-BC253015A310}"/>
              </a:ext>
            </a:extLst>
          </p:cNvPr>
          <p:cNvSpPr txBox="1"/>
          <p:nvPr/>
        </p:nvSpPr>
        <p:spPr>
          <a:xfrm>
            <a:off x="1150248" y="1669947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Security</a:t>
            </a:r>
          </a:p>
        </p:txBody>
      </p:sp>
      <p:pic>
        <p:nvPicPr>
          <p:cNvPr id="65" name="Graphic 17">
            <a:extLst>
              <a:ext uri="{FF2B5EF4-FFF2-40B4-BE49-F238E27FC236}">
                <a16:creationId xmlns:a16="http://schemas.microsoft.com/office/drawing/2014/main" id="{937B1624-4EC7-4F28-8D4D-FC1393E47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608617" y="1595682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8E220F42-8605-4202-9684-0B85F2A69C1D}"/>
              </a:ext>
            </a:extLst>
          </p:cNvPr>
          <p:cNvSpPr txBox="1"/>
          <p:nvPr/>
        </p:nvSpPr>
        <p:spPr>
          <a:xfrm>
            <a:off x="7889163" y="1669947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Infrastructure</a:t>
            </a:r>
          </a:p>
        </p:txBody>
      </p:sp>
      <p:pic>
        <p:nvPicPr>
          <p:cNvPr id="67" name="Graphic 17">
            <a:extLst>
              <a:ext uri="{FF2B5EF4-FFF2-40B4-BE49-F238E27FC236}">
                <a16:creationId xmlns:a16="http://schemas.microsoft.com/office/drawing/2014/main" id="{EF741A74-85B8-49C8-9886-C4D297CEDD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7348152" y="1595682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1AA719CF-714E-47D1-9AC3-78B0E743CB3A}"/>
              </a:ext>
            </a:extLst>
          </p:cNvPr>
          <p:cNvSpPr/>
          <p:nvPr/>
        </p:nvSpPr>
        <p:spPr>
          <a:xfrm>
            <a:off x="7387429" y="2203148"/>
            <a:ext cx="6695434" cy="4881296"/>
          </a:xfrm>
          <a:prstGeom prst="rect">
            <a:avLst/>
          </a:prstGeom>
          <a:noFill/>
          <a:ln w="34925" cmpd="dbl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B6B4DFD-9272-4062-92A0-5FD11E21DB64}"/>
              </a:ext>
            </a:extLst>
          </p:cNvPr>
          <p:cNvGrpSpPr/>
          <p:nvPr/>
        </p:nvGrpSpPr>
        <p:grpSpPr>
          <a:xfrm>
            <a:off x="8339860" y="2489676"/>
            <a:ext cx="1134104" cy="616063"/>
            <a:chOff x="2248016" y="1915634"/>
            <a:chExt cx="1134104" cy="616063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6A85CF7B-F8E6-4B9A-896F-1C7829B5EA1F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71" name="Graphic 70">
              <a:extLst>
                <a:ext uri="{FF2B5EF4-FFF2-40B4-BE49-F238E27FC236}">
                  <a16:creationId xmlns:a16="http://schemas.microsoft.com/office/drawing/2014/main" id="{63E79012-0C8F-4A08-AB5A-AD244CA6C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C7B3723-DCE6-4AC1-A3E8-C6E022D6A121}"/>
              </a:ext>
            </a:extLst>
          </p:cNvPr>
          <p:cNvGrpSpPr/>
          <p:nvPr/>
        </p:nvGrpSpPr>
        <p:grpSpPr>
          <a:xfrm>
            <a:off x="9173618" y="2400383"/>
            <a:ext cx="644414" cy="569276"/>
            <a:chOff x="10297579" y="5276566"/>
            <a:chExt cx="644414" cy="569276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056164D8-1259-4BE4-8D59-C287991712C7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74" name="Graphic 73">
              <a:extLst>
                <a:ext uri="{FF2B5EF4-FFF2-40B4-BE49-F238E27FC236}">
                  <a16:creationId xmlns:a16="http://schemas.microsoft.com/office/drawing/2014/main" id="{E0C7C18A-8D6F-4250-9B1B-9DC32A99B6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E1FCBB0-1752-4A9C-93C7-BC0941DE3800}"/>
              </a:ext>
            </a:extLst>
          </p:cNvPr>
          <p:cNvCxnSpPr>
            <a:cxnSpLocks/>
          </p:cNvCxnSpPr>
          <p:nvPr/>
        </p:nvCxnSpPr>
        <p:spPr>
          <a:xfrm flipH="1">
            <a:off x="9807028" y="2402810"/>
            <a:ext cx="0" cy="98046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122A6FBF-AF7F-4897-A092-4B1E11BB9864}"/>
              </a:ext>
            </a:extLst>
          </p:cNvPr>
          <p:cNvCxnSpPr>
            <a:cxnSpLocks/>
          </p:cNvCxnSpPr>
          <p:nvPr/>
        </p:nvCxnSpPr>
        <p:spPr>
          <a:xfrm>
            <a:off x="8472083" y="2402810"/>
            <a:ext cx="0" cy="98046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Group 76">
            <a:extLst>
              <a:ext uri="{FF2B5EF4-FFF2-40B4-BE49-F238E27FC236}">
                <a16:creationId xmlns:a16="http://schemas.microsoft.com/office/drawing/2014/main" id="{E86068F8-77DE-45C8-A57E-BF6361805000}"/>
              </a:ext>
            </a:extLst>
          </p:cNvPr>
          <p:cNvGrpSpPr/>
          <p:nvPr/>
        </p:nvGrpSpPr>
        <p:grpSpPr>
          <a:xfrm>
            <a:off x="9838806" y="3726647"/>
            <a:ext cx="1827506" cy="1285516"/>
            <a:chOff x="10005061" y="4433236"/>
            <a:chExt cx="1827506" cy="1285516"/>
          </a:xfrm>
        </p:grpSpPr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B7BACC43-1184-4BA4-A5A8-644D0E788512}"/>
                </a:ext>
              </a:extLst>
            </p:cNvPr>
            <p:cNvCxnSpPr>
              <a:cxnSpLocks/>
            </p:cNvCxnSpPr>
            <p:nvPr/>
          </p:nvCxnSpPr>
          <p:spPr>
            <a:xfrm rot="20483727" flipV="1">
              <a:off x="11139965" y="4751935"/>
              <a:ext cx="685800" cy="723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CF97ADB2-73F4-4604-8D15-27D0FA8835A4}"/>
                </a:ext>
              </a:extLst>
            </p:cNvPr>
            <p:cNvSpPr txBox="1"/>
            <p:nvPr/>
          </p:nvSpPr>
          <p:spPr>
            <a:xfrm rot="20483727">
              <a:off x="11088085" y="4558977"/>
              <a:ext cx="744482" cy="453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400" dirty="0"/>
                <a:t>DNS</a:t>
              </a:r>
            </a:p>
            <a:p>
              <a:pPr algn="ctr">
                <a:lnSpc>
                  <a:spcPts val="1380"/>
                </a:lnSpc>
              </a:pPr>
              <a:r>
                <a:rPr lang="en-US" sz="1400" dirty="0"/>
                <a:t>l</a:t>
              </a:r>
              <a:r>
                <a:rPr lang="en-US" sz="1400"/>
                <a:t>ogs</a:t>
              </a:r>
              <a:endParaRPr lang="en-US" sz="1400" dirty="0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7A5D11C-5F47-4B19-8B2E-E43F163655F2}"/>
                </a:ext>
              </a:extLst>
            </p:cNvPr>
            <p:cNvSpPr txBox="1"/>
            <p:nvPr/>
          </p:nvSpPr>
          <p:spPr>
            <a:xfrm>
              <a:off x="10005061" y="5195532"/>
              <a:ext cx="15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</a:t>
              </a:r>
              <a:r>
                <a:rPr lang="en-US" sz="1400"/>
                <a:t>Route 53</a:t>
              </a:r>
            </a:p>
            <a:p>
              <a:pPr algn="ctr"/>
              <a:r>
                <a:rPr lang="en-US" sz="1400"/>
                <a:t>hosted zones</a:t>
              </a:r>
              <a:endParaRPr lang="en-US" sz="1400" dirty="0"/>
            </a:p>
          </p:txBody>
        </p:sp>
        <p:pic>
          <p:nvPicPr>
            <p:cNvPr id="81" name="Graphic 21">
              <a:extLst>
                <a:ext uri="{FF2B5EF4-FFF2-40B4-BE49-F238E27FC236}">
                  <a16:creationId xmlns:a16="http://schemas.microsoft.com/office/drawing/2014/main" id="{38503CB1-AE3A-4957-921A-593CA503EA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 bwMode="auto">
            <a:xfrm>
              <a:off x="10404081" y="4433236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0EF4B074-46A1-48A9-961B-AC5BF11D53B8}"/>
              </a:ext>
            </a:extLst>
          </p:cNvPr>
          <p:cNvGrpSpPr/>
          <p:nvPr/>
        </p:nvGrpSpPr>
        <p:grpSpPr>
          <a:xfrm>
            <a:off x="7265114" y="2383579"/>
            <a:ext cx="1364961" cy="965410"/>
            <a:chOff x="1523478" y="1290107"/>
            <a:chExt cx="1364961" cy="965410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618BAAB0-C99F-4AA4-A0D3-420838F0B270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Network 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84" name="Graphic 7">
              <a:extLst>
                <a:ext uri="{FF2B5EF4-FFF2-40B4-BE49-F238E27FC236}">
                  <a16:creationId xmlns:a16="http://schemas.microsoft.com/office/drawing/2014/main" id="{52AD28C1-886A-440B-91B3-B344385F51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E316E62F-FAA5-4B82-97AF-4D75F44702D6}"/>
              </a:ext>
            </a:extLst>
          </p:cNvPr>
          <p:cNvGrpSpPr/>
          <p:nvPr/>
        </p:nvGrpSpPr>
        <p:grpSpPr>
          <a:xfrm>
            <a:off x="11785246" y="5684537"/>
            <a:ext cx="1195014" cy="931090"/>
            <a:chOff x="6631266" y="5206711"/>
            <a:chExt cx="1195014" cy="931090"/>
          </a:xfrm>
        </p:grpSpPr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9FA24721-9C55-4FB1-AB78-167DD66A5082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87" name="Graphic 86">
              <a:extLst>
                <a:ext uri="{FF2B5EF4-FFF2-40B4-BE49-F238E27FC236}">
                  <a16:creationId xmlns:a16="http://schemas.microsoft.com/office/drawing/2014/main" id="{CA82D94A-EAE2-4F37-BBAE-6665738274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155D3D67-DD7A-4B7F-840F-03C88C6E846A}"/>
              </a:ext>
            </a:extLst>
          </p:cNvPr>
          <p:cNvCxnSpPr>
            <a:cxnSpLocks/>
          </p:cNvCxnSpPr>
          <p:nvPr/>
        </p:nvCxnSpPr>
        <p:spPr>
          <a:xfrm>
            <a:off x="7590914" y="5395804"/>
            <a:ext cx="63093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>
            <a:extLst>
              <a:ext uri="{FF2B5EF4-FFF2-40B4-BE49-F238E27FC236}">
                <a16:creationId xmlns:a16="http://schemas.microsoft.com/office/drawing/2014/main" id="{E9F75341-0D4D-45AB-B37A-1CF09E31E2F2}"/>
              </a:ext>
            </a:extLst>
          </p:cNvPr>
          <p:cNvGrpSpPr/>
          <p:nvPr/>
        </p:nvGrpSpPr>
        <p:grpSpPr>
          <a:xfrm>
            <a:off x="12903612" y="5684539"/>
            <a:ext cx="1147961" cy="920831"/>
            <a:chOff x="7712648" y="5206711"/>
            <a:chExt cx="1147961" cy="920831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499A11DF-1F18-4F54-B8BA-FD9ACDA377D5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 dirty="0"/>
                <a:t>Organization trail</a:t>
              </a:r>
            </a:p>
          </p:txBody>
        </p:sp>
        <p:pic>
          <p:nvPicPr>
            <p:cNvPr id="91" name="Graphic 23">
              <a:extLst>
                <a:ext uri="{FF2B5EF4-FFF2-40B4-BE49-F238E27FC236}">
                  <a16:creationId xmlns:a16="http://schemas.microsoft.com/office/drawing/2014/main" id="{0A6226D6-D402-4C74-A95F-498DE93AAD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41AABB1B-3B81-4959-9C17-E89732CB3533}"/>
              </a:ext>
            </a:extLst>
          </p:cNvPr>
          <p:cNvGrpSpPr/>
          <p:nvPr/>
        </p:nvGrpSpPr>
        <p:grpSpPr>
          <a:xfrm>
            <a:off x="8551697" y="5684537"/>
            <a:ext cx="932222" cy="931090"/>
            <a:chOff x="3519407" y="5206711"/>
            <a:chExt cx="932222" cy="931090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16D67F98-4EAA-416F-AAB1-52758E660114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94" name="Graphic 19">
              <a:extLst>
                <a:ext uri="{FF2B5EF4-FFF2-40B4-BE49-F238E27FC236}">
                  <a16:creationId xmlns:a16="http://schemas.microsoft.com/office/drawing/2014/main" id="{18E3DB35-B19D-4346-9807-A78C23572D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F8353DC1-8EF1-4418-BD9B-4EED9D3D7759}"/>
              </a:ext>
            </a:extLst>
          </p:cNvPr>
          <p:cNvGrpSpPr/>
          <p:nvPr/>
        </p:nvGrpSpPr>
        <p:grpSpPr>
          <a:xfrm>
            <a:off x="10780057" y="5684537"/>
            <a:ext cx="1081840" cy="746424"/>
            <a:chOff x="5587035" y="5206711"/>
            <a:chExt cx="1081840" cy="746424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4330CD7D-D64D-442C-98EB-7F752906DF60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97" name="Graphic 8">
              <a:extLst>
                <a:ext uri="{FF2B5EF4-FFF2-40B4-BE49-F238E27FC236}">
                  <a16:creationId xmlns:a16="http://schemas.microsoft.com/office/drawing/2014/main" id="{0D43A94E-7A86-4292-A325-7830CC1109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39ECCC59-916D-436A-833D-4C1A5404C038}"/>
              </a:ext>
            </a:extLst>
          </p:cNvPr>
          <p:cNvGrpSpPr/>
          <p:nvPr/>
        </p:nvGrpSpPr>
        <p:grpSpPr>
          <a:xfrm>
            <a:off x="7595096" y="5684537"/>
            <a:ext cx="1033252" cy="931090"/>
            <a:chOff x="2404134" y="5206711"/>
            <a:chExt cx="1033252" cy="931090"/>
          </a:xfrm>
        </p:grpSpPr>
        <p:pic>
          <p:nvPicPr>
            <p:cNvPr id="99" name="Graphic 19">
              <a:extLst>
                <a:ext uri="{FF2B5EF4-FFF2-40B4-BE49-F238E27FC236}">
                  <a16:creationId xmlns:a16="http://schemas.microsoft.com/office/drawing/2014/main" id="{9EE7252E-2F77-4FCA-AA85-2C0F5B9272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E25C6AC8-E3EC-4A1C-98CD-00A0AACC75A7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Hub CSPM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5ACAF9A7-1ABC-4E52-9538-E8635ADBE2F5}"/>
              </a:ext>
            </a:extLst>
          </p:cNvPr>
          <p:cNvGrpSpPr/>
          <p:nvPr/>
        </p:nvGrpSpPr>
        <p:grpSpPr>
          <a:xfrm>
            <a:off x="10210534" y="12529032"/>
            <a:ext cx="1449440" cy="931504"/>
            <a:chOff x="9196162" y="5940645"/>
            <a:chExt cx="1449440" cy="931504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DA5E9E9D-A279-4283-8CF6-9930933D87A4}"/>
                </a:ext>
              </a:extLst>
            </p:cNvPr>
            <p:cNvSpPr txBox="1"/>
            <p:nvPr/>
          </p:nvSpPr>
          <p:spPr>
            <a:xfrm>
              <a:off x="9196162" y="6410484"/>
              <a:ext cx="14494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</a:p>
            <a:p>
              <a:pPr algn="ctr"/>
              <a:r>
                <a:rPr lang="en-US" sz="1200"/>
                <a:t>EventBridge</a:t>
              </a:r>
              <a:endParaRPr lang="en-US" sz="1200" dirty="0"/>
            </a:p>
          </p:txBody>
        </p:sp>
        <p:pic>
          <p:nvPicPr>
            <p:cNvPr id="103" name="Graphic 19">
              <a:extLst>
                <a:ext uri="{FF2B5EF4-FFF2-40B4-BE49-F238E27FC236}">
                  <a16:creationId xmlns:a16="http://schemas.microsoft.com/office/drawing/2014/main" id="{9EFE7983-CF38-4784-B63C-9FDB6C9119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 bwMode="auto">
            <a:xfrm>
              <a:off x="9701636" y="594064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4" name="Rectangle 103">
            <a:extLst>
              <a:ext uri="{FF2B5EF4-FFF2-40B4-BE49-F238E27FC236}">
                <a16:creationId xmlns:a16="http://schemas.microsoft.com/office/drawing/2014/main" id="{9EC8F11B-2601-4BD0-80E8-637F46405045}"/>
              </a:ext>
            </a:extLst>
          </p:cNvPr>
          <p:cNvSpPr/>
          <p:nvPr/>
        </p:nvSpPr>
        <p:spPr>
          <a:xfrm>
            <a:off x="854722" y="11695389"/>
            <a:ext cx="3532213" cy="2376968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20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C78A947C-E777-4ED4-BD34-8CFC3AE8D02F}"/>
              </a:ext>
            </a:extLst>
          </p:cNvPr>
          <p:cNvSpPr/>
          <p:nvPr/>
        </p:nvSpPr>
        <p:spPr>
          <a:xfrm>
            <a:off x="640082" y="10114681"/>
            <a:ext cx="11002665" cy="5202510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9EAD48C-BD6D-4665-A5A8-E76A89E8C7DC}"/>
              </a:ext>
            </a:extLst>
          </p:cNvPr>
          <p:cNvSpPr txBox="1"/>
          <p:nvPr/>
        </p:nvSpPr>
        <p:spPr>
          <a:xfrm>
            <a:off x="1249700" y="14886437"/>
            <a:ext cx="1123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Static origins</a:t>
            </a:r>
            <a:endParaRPr lang="en-US" sz="1400" dirty="0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91E37416-4B7D-4765-9AAD-42336612DC21}"/>
              </a:ext>
            </a:extLst>
          </p:cNvPr>
          <p:cNvGrpSpPr/>
          <p:nvPr/>
        </p:nvGrpSpPr>
        <p:grpSpPr>
          <a:xfrm>
            <a:off x="1727404" y="10332822"/>
            <a:ext cx="1134104" cy="616063"/>
            <a:chOff x="2248016" y="1915634"/>
            <a:chExt cx="1134104" cy="616063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A567D90D-F91C-4AA1-A865-01112C5D124A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109" name="Graphic 108">
              <a:extLst>
                <a:ext uri="{FF2B5EF4-FFF2-40B4-BE49-F238E27FC236}">
                  <a16:creationId xmlns:a16="http://schemas.microsoft.com/office/drawing/2014/main" id="{749D2879-9FE0-46D6-9034-C32AF9321F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DE243851-68DE-4661-8FE1-45C27FBD8949}"/>
              </a:ext>
            </a:extLst>
          </p:cNvPr>
          <p:cNvGrpSpPr/>
          <p:nvPr/>
        </p:nvGrpSpPr>
        <p:grpSpPr>
          <a:xfrm>
            <a:off x="2561162" y="10243529"/>
            <a:ext cx="644414" cy="569276"/>
            <a:chOff x="10297579" y="5276566"/>
            <a:chExt cx="644414" cy="569276"/>
          </a:xfrm>
        </p:grpSpPr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4A348B82-94E2-4BF2-9AC2-9ACC0CA6E00B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112" name="Graphic 111">
              <a:extLst>
                <a:ext uri="{FF2B5EF4-FFF2-40B4-BE49-F238E27FC236}">
                  <a16:creationId xmlns:a16="http://schemas.microsoft.com/office/drawing/2014/main" id="{C109270A-BD67-4D23-85C1-64EBBA2D3E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9FFE7546-B575-40A3-B44E-F5043E757672}"/>
              </a:ext>
            </a:extLst>
          </p:cNvPr>
          <p:cNvCxnSpPr/>
          <p:nvPr/>
        </p:nvCxnSpPr>
        <p:spPr>
          <a:xfrm>
            <a:off x="3171797" y="102459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609AF5FB-6572-4337-B462-57A9DF40DDEC}"/>
              </a:ext>
            </a:extLst>
          </p:cNvPr>
          <p:cNvCxnSpPr/>
          <p:nvPr/>
        </p:nvCxnSpPr>
        <p:spPr>
          <a:xfrm>
            <a:off x="1913004" y="102459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0967675F-3D45-4837-940D-9B618DCB32B5}"/>
              </a:ext>
            </a:extLst>
          </p:cNvPr>
          <p:cNvSpPr txBox="1"/>
          <p:nvPr/>
        </p:nvSpPr>
        <p:spPr>
          <a:xfrm>
            <a:off x="2883371" y="12726638"/>
            <a:ext cx="161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Application</a:t>
            </a:r>
          </a:p>
          <a:p>
            <a:pPr algn="ctr"/>
            <a:r>
              <a:rPr lang="en-US" sz="1400" dirty="0"/>
              <a:t>Load Balancer</a:t>
            </a:r>
          </a:p>
        </p:txBody>
      </p:sp>
      <p:pic>
        <p:nvPicPr>
          <p:cNvPr id="116" name="Graphic 115">
            <a:extLst>
              <a:ext uri="{FF2B5EF4-FFF2-40B4-BE49-F238E27FC236}">
                <a16:creationId xmlns:a16="http://schemas.microsoft.com/office/drawing/2014/main" id="{76E89E05-6D99-4661-BEF0-37A8563B7662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3489701" y="12252805"/>
            <a:ext cx="469900" cy="469900"/>
          </a:xfrm>
          <a:prstGeom prst="rect">
            <a:avLst/>
          </a:prstGeom>
        </p:spPr>
      </p:pic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F385CC7A-B022-4718-BDBC-C797CC35ACDB}"/>
              </a:ext>
            </a:extLst>
          </p:cNvPr>
          <p:cNvCxnSpPr>
            <a:cxnSpLocks/>
          </p:cNvCxnSpPr>
          <p:nvPr/>
        </p:nvCxnSpPr>
        <p:spPr>
          <a:xfrm>
            <a:off x="8813827" y="10444036"/>
            <a:ext cx="0" cy="46634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EFA184FF-078C-420F-88A3-A44E0A8CF7E5}"/>
              </a:ext>
            </a:extLst>
          </p:cNvPr>
          <p:cNvSpPr txBox="1"/>
          <p:nvPr/>
        </p:nvSpPr>
        <p:spPr>
          <a:xfrm>
            <a:off x="1150248" y="9556982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Workloads</a:t>
            </a:r>
          </a:p>
        </p:txBody>
      </p:sp>
      <p:pic>
        <p:nvPicPr>
          <p:cNvPr id="119" name="Graphic 118">
            <a:extLst>
              <a:ext uri="{FF2B5EF4-FFF2-40B4-BE49-F238E27FC236}">
                <a16:creationId xmlns:a16="http://schemas.microsoft.com/office/drawing/2014/main" id="{F4A83D9F-9144-472E-8B28-937FC343EE2E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rcRect/>
          <a:stretch/>
        </p:blipFill>
        <p:spPr>
          <a:xfrm>
            <a:off x="854720" y="11695390"/>
            <a:ext cx="381000" cy="381000"/>
          </a:xfrm>
          <a:prstGeom prst="rect">
            <a:avLst/>
          </a:prstGeom>
        </p:spPr>
      </p:pic>
      <p:grpSp>
        <p:nvGrpSpPr>
          <p:cNvPr id="120" name="Group 119">
            <a:extLst>
              <a:ext uri="{FF2B5EF4-FFF2-40B4-BE49-F238E27FC236}">
                <a16:creationId xmlns:a16="http://schemas.microsoft.com/office/drawing/2014/main" id="{7B9C97FB-E4AD-42D6-9EE7-C5F1BB7B6F56}"/>
              </a:ext>
            </a:extLst>
          </p:cNvPr>
          <p:cNvGrpSpPr/>
          <p:nvPr/>
        </p:nvGrpSpPr>
        <p:grpSpPr>
          <a:xfrm>
            <a:off x="612433" y="10316097"/>
            <a:ext cx="1364961" cy="965410"/>
            <a:chOff x="1523478" y="1290107"/>
            <a:chExt cx="1364961" cy="965410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2E3C449B-7BA5-4521-941F-FC5C2A7AD777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122" name="Graphic 7">
              <a:extLst>
                <a:ext uri="{FF2B5EF4-FFF2-40B4-BE49-F238E27FC236}">
                  <a16:creationId xmlns:a16="http://schemas.microsoft.com/office/drawing/2014/main" id="{27E851DA-C751-4676-B24E-DB9B543D65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093AD3B6-6F65-4AA9-871F-52C6BC14C30C}"/>
              </a:ext>
            </a:extLst>
          </p:cNvPr>
          <p:cNvGrpSpPr/>
          <p:nvPr/>
        </p:nvGrpSpPr>
        <p:grpSpPr>
          <a:xfrm>
            <a:off x="10337747" y="11525690"/>
            <a:ext cx="1195014" cy="931090"/>
            <a:chOff x="6631266" y="5206711"/>
            <a:chExt cx="1195014" cy="931090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FA9ACFCF-CD59-4734-9DAD-D3D3056BE18F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125" name="Graphic 124">
              <a:extLst>
                <a:ext uri="{FF2B5EF4-FFF2-40B4-BE49-F238E27FC236}">
                  <a16:creationId xmlns:a16="http://schemas.microsoft.com/office/drawing/2014/main" id="{8852F837-F620-4D7B-9803-AFD6F4113AD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DF0B130D-BB9C-4B70-A9A7-71A76BDD3AA9}"/>
              </a:ext>
            </a:extLst>
          </p:cNvPr>
          <p:cNvGrpSpPr/>
          <p:nvPr/>
        </p:nvGrpSpPr>
        <p:grpSpPr>
          <a:xfrm>
            <a:off x="10361276" y="13532789"/>
            <a:ext cx="1147961" cy="920831"/>
            <a:chOff x="7712648" y="5206711"/>
            <a:chExt cx="1147961" cy="920831"/>
          </a:xfrm>
        </p:grpSpPr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7F335A14-3E95-4025-88B0-2DCE4A8E80C5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/>
                <a:t>Organization trail</a:t>
              </a:r>
              <a:endParaRPr lang="en-US" sz="1200" dirty="0"/>
            </a:p>
          </p:txBody>
        </p:sp>
        <p:pic>
          <p:nvPicPr>
            <p:cNvPr id="128" name="Graphic 23">
              <a:extLst>
                <a:ext uri="{FF2B5EF4-FFF2-40B4-BE49-F238E27FC236}">
                  <a16:creationId xmlns:a16="http://schemas.microsoft.com/office/drawing/2014/main" id="{33575A54-B367-4DA6-BF15-F6BA428CE6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F5432096-2A5A-42B3-81EA-1CA6155CAA84}"/>
              </a:ext>
            </a:extLst>
          </p:cNvPr>
          <p:cNvGrpSpPr/>
          <p:nvPr/>
        </p:nvGrpSpPr>
        <p:grpSpPr>
          <a:xfrm>
            <a:off x="8934004" y="12188016"/>
            <a:ext cx="1506292" cy="746424"/>
            <a:chOff x="3254487" y="5206711"/>
            <a:chExt cx="1506292" cy="746424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7B209492-57CA-413A-8C4A-0CAEF70A8782}"/>
                </a:ext>
              </a:extLst>
            </p:cNvPr>
            <p:cNvSpPr txBox="1"/>
            <p:nvPr/>
          </p:nvSpPr>
          <p:spPr>
            <a:xfrm>
              <a:off x="3254487" y="5676136"/>
              <a:ext cx="15062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GuardDuty</a:t>
              </a:r>
              <a:endParaRPr lang="en-US" sz="1200" dirty="0"/>
            </a:p>
          </p:txBody>
        </p:sp>
        <p:pic>
          <p:nvPicPr>
            <p:cNvPr id="131" name="Graphic 19">
              <a:extLst>
                <a:ext uri="{FF2B5EF4-FFF2-40B4-BE49-F238E27FC236}">
                  <a16:creationId xmlns:a16="http://schemas.microsoft.com/office/drawing/2014/main" id="{3F77F930-B154-429F-A986-1D9E684497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68EC58DB-6A25-490B-9649-13BECE662F1D}"/>
              </a:ext>
            </a:extLst>
          </p:cNvPr>
          <p:cNvGrpSpPr/>
          <p:nvPr/>
        </p:nvGrpSpPr>
        <p:grpSpPr>
          <a:xfrm>
            <a:off x="8962430" y="13825368"/>
            <a:ext cx="1449440" cy="746424"/>
            <a:chOff x="4341273" y="5206711"/>
            <a:chExt cx="1449440" cy="746424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83823FAE-B625-4C43-B9E6-7704E22F6DB8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134" name="Graphic 6">
              <a:extLst>
                <a:ext uri="{FF2B5EF4-FFF2-40B4-BE49-F238E27FC236}">
                  <a16:creationId xmlns:a16="http://schemas.microsoft.com/office/drawing/2014/main" id="{37EC655A-5125-409F-8C73-E03A21C0FC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612E3AEE-4634-411D-9A85-597F5801CEFE}"/>
              </a:ext>
            </a:extLst>
          </p:cNvPr>
          <p:cNvGrpSpPr/>
          <p:nvPr/>
        </p:nvGrpSpPr>
        <p:grpSpPr>
          <a:xfrm>
            <a:off x="9146230" y="13006692"/>
            <a:ext cx="1081840" cy="746424"/>
            <a:chOff x="5587035" y="5206711"/>
            <a:chExt cx="1081840" cy="746424"/>
          </a:xfrm>
        </p:grpSpPr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6835E068-13F5-4BBA-A4CD-69E791425AFB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137" name="Graphic 8">
              <a:extLst>
                <a:ext uri="{FF2B5EF4-FFF2-40B4-BE49-F238E27FC236}">
                  <a16:creationId xmlns:a16="http://schemas.microsoft.com/office/drawing/2014/main" id="{9E008FC2-2902-484E-ACD4-E322DD56D7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6B296E2E-D57E-4D6B-A962-53B5B4EF2AEF}"/>
              </a:ext>
            </a:extLst>
          </p:cNvPr>
          <p:cNvGrpSpPr/>
          <p:nvPr/>
        </p:nvGrpSpPr>
        <p:grpSpPr>
          <a:xfrm>
            <a:off x="9170524" y="11184674"/>
            <a:ext cx="1033252" cy="931090"/>
            <a:chOff x="2404134" y="5206711"/>
            <a:chExt cx="1033252" cy="931090"/>
          </a:xfrm>
        </p:grpSpPr>
        <p:pic>
          <p:nvPicPr>
            <p:cNvPr id="139" name="Graphic 19">
              <a:extLst>
                <a:ext uri="{FF2B5EF4-FFF2-40B4-BE49-F238E27FC236}">
                  <a16:creationId xmlns:a16="http://schemas.microsoft.com/office/drawing/2014/main" id="{AC8C187F-B1AB-4765-AFBD-51B91E944F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6C7D2E82-067E-4528-B64D-7EB3F3058C77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Hub CSPM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4DF9855B-67D2-4B3C-85D6-4348F7B69F6F}"/>
              </a:ext>
            </a:extLst>
          </p:cNvPr>
          <p:cNvGrpSpPr/>
          <p:nvPr/>
        </p:nvGrpSpPr>
        <p:grpSpPr>
          <a:xfrm>
            <a:off x="976437" y="12302457"/>
            <a:ext cx="1765300" cy="1254825"/>
            <a:chOff x="1423757" y="4362480"/>
            <a:chExt cx="1765300" cy="1254825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63473457-980C-47B3-AD56-BB91080D11CE}"/>
                </a:ext>
              </a:extLst>
            </p:cNvPr>
            <p:cNvSpPr txBox="1"/>
            <p:nvPr/>
          </p:nvSpPr>
          <p:spPr>
            <a:xfrm>
              <a:off x="1608785" y="5223444"/>
              <a:ext cx="15133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EC2 instances</a:t>
              </a:r>
              <a:endParaRPr lang="en-US" sz="1200" dirty="0"/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271934FA-EA0B-4F41-8FF7-BD487F2C7EC0}"/>
                </a:ext>
              </a:extLst>
            </p:cNvPr>
            <p:cNvSpPr/>
            <p:nvPr/>
          </p:nvSpPr>
          <p:spPr>
            <a:xfrm>
              <a:off x="1423757" y="4362480"/>
              <a:ext cx="1765300" cy="1254825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>
                <a:defRPr/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144" name="Graphic 143">
              <a:extLst>
                <a:ext uri="{FF2B5EF4-FFF2-40B4-BE49-F238E27FC236}">
                  <a16:creationId xmlns:a16="http://schemas.microsoft.com/office/drawing/2014/main" id="{AB65DC3E-757C-4C4D-8E81-80A6940355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rcRect/>
            <a:stretch/>
          </p:blipFill>
          <p:spPr>
            <a:xfrm>
              <a:off x="1423757" y="4362481"/>
              <a:ext cx="381000" cy="381000"/>
            </a:xfrm>
            <a:prstGeom prst="rect">
              <a:avLst/>
            </a:prstGeom>
          </p:spPr>
        </p:pic>
        <p:pic>
          <p:nvPicPr>
            <p:cNvPr id="145" name="Graphic 144">
              <a:extLst>
                <a:ext uri="{FF2B5EF4-FFF2-40B4-BE49-F238E27FC236}">
                  <a16:creationId xmlns:a16="http://schemas.microsoft.com/office/drawing/2014/main" id="{9DF4F537-1FE7-4E59-B29F-73FB2F4CDA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tretch>
              <a:fillRect/>
            </a:stretch>
          </p:blipFill>
          <p:spPr>
            <a:xfrm>
              <a:off x="2098822" y="4764085"/>
              <a:ext cx="457200" cy="457200"/>
            </a:xfrm>
            <a:prstGeom prst="rect">
              <a:avLst/>
            </a:prstGeom>
          </p:spPr>
        </p:pic>
      </p:grpSp>
      <p:pic>
        <p:nvPicPr>
          <p:cNvPr id="146" name="Graphic 145">
            <a:extLst>
              <a:ext uri="{FF2B5EF4-FFF2-40B4-BE49-F238E27FC236}">
                <a16:creationId xmlns:a16="http://schemas.microsoft.com/office/drawing/2014/main" id="{DC7B4586-ED98-44BB-A27C-A8C419445E27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582658" y="14431078"/>
            <a:ext cx="457200" cy="457200"/>
          </a:xfrm>
          <a:prstGeom prst="rect">
            <a:avLst/>
          </a:prstGeom>
        </p:spPr>
      </p:pic>
      <p:pic>
        <p:nvPicPr>
          <p:cNvPr id="147" name="Graphic 17">
            <a:extLst>
              <a:ext uri="{FF2B5EF4-FFF2-40B4-BE49-F238E27FC236}">
                <a16:creationId xmlns:a16="http://schemas.microsoft.com/office/drawing/2014/main" id="{693C4915-38D5-4615-9E31-B1167D93A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608617" y="9482717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C0C02C4-F423-4422-8BF0-88EB1C4AE911}"/>
              </a:ext>
            </a:extLst>
          </p:cNvPr>
          <p:cNvGrpSpPr/>
          <p:nvPr/>
        </p:nvGrpSpPr>
        <p:grpSpPr>
          <a:xfrm>
            <a:off x="9407268" y="5684537"/>
            <a:ext cx="1449440" cy="931504"/>
            <a:chOff x="9196162" y="5940645"/>
            <a:chExt cx="1449440" cy="931504"/>
          </a:xfrm>
        </p:grpSpPr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0D4CCA38-A76C-41F1-BE64-BE9B342782C0}"/>
                </a:ext>
              </a:extLst>
            </p:cNvPr>
            <p:cNvSpPr txBox="1"/>
            <p:nvPr/>
          </p:nvSpPr>
          <p:spPr>
            <a:xfrm>
              <a:off x="9196162" y="6410484"/>
              <a:ext cx="14494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</a:p>
            <a:p>
              <a:pPr algn="ctr"/>
              <a:r>
                <a:rPr lang="en-US" sz="1200"/>
                <a:t>EventBridge</a:t>
              </a:r>
              <a:endParaRPr lang="en-US" sz="1200" dirty="0"/>
            </a:p>
          </p:txBody>
        </p:sp>
        <p:pic>
          <p:nvPicPr>
            <p:cNvPr id="150" name="Graphic 19">
              <a:extLst>
                <a:ext uri="{FF2B5EF4-FFF2-40B4-BE49-F238E27FC236}">
                  <a16:creationId xmlns:a16="http://schemas.microsoft.com/office/drawing/2014/main" id="{A9515923-17AE-4298-997E-ECAFB86DB3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 bwMode="auto">
            <a:xfrm>
              <a:off x="9701636" y="594064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1" name="TextBox 150">
            <a:extLst>
              <a:ext uri="{FF2B5EF4-FFF2-40B4-BE49-F238E27FC236}">
                <a16:creationId xmlns:a16="http://schemas.microsoft.com/office/drawing/2014/main" id="{C1437506-2825-4E31-B0F7-9374F3054082}"/>
              </a:ext>
            </a:extLst>
          </p:cNvPr>
          <p:cNvSpPr txBox="1"/>
          <p:nvPr/>
        </p:nvSpPr>
        <p:spPr>
          <a:xfrm>
            <a:off x="2142548" y="13681240"/>
            <a:ext cx="16108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Dynamic origins</a:t>
            </a:r>
            <a:endParaRPr lang="en-US" sz="1400" dirty="0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5402367E-10AB-4C75-BFB9-4194F0218A60}"/>
              </a:ext>
            </a:extLst>
          </p:cNvPr>
          <p:cNvSpPr/>
          <p:nvPr/>
        </p:nvSpPr>
        <p:spPr>
          <a:xfrm>
            <a:off x="387929" y="1435610"/>
            <a:ext cx="13993091" cy="14109197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1346929" y="404647"/>
            <a:ext cx="46794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perimeter security, distributed model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AEC278F7-FC38-448D-9D58-C1B5A15087F0}"/>
              </a:ext>
            </a:extLst>
          </p:cNvPr>
          <p:cNvGrpSpPr/>
          <p:nvPr/>
        </p:nvGrpSpPr>
        <p:grpSpPr>
          <a:xfrm>
            <a:off x="6361648" y="13586597"/>
            <a:ext cx="1777293" cy="1270115"/>
            <a:chOff x="9685328" y="10261129"/>
            <a:chExt cx="1777293" cy="1270115"/>
          </a:xfrm>
        </p:grpSpPr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158889B0-4B59-40A8-9C23-CFD3FB1B7B41}"/>
                </a:ext>
              </a:extLst>
            </p:cNvPr>
            <p:cNvSpPr txBox="1"/>
            <p:nvPr/>
          </p:nvSpPr>
          <p:spPr>
            <a:xfrm>
              <a:off x="9685328" y="11008024"/>
              <a:ext cx="17772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</a:t>
              </a:r>
              <a:r>
                <a:rPr lang="en-US" sz="1400"/>
                <a:t>Shield </a:t>
              </a:r>
            </a:p>
            <a:p>
              <a:pPr algn="ctr"/>
              <a:r>
                <a:rPr lang="en-US" sz="1400"/>
                <a:t>Advanced</a:t>
              </a:r>
              <a:endParaRPr lang="en-US" sz="1400" dirty="0"/>
            </a:p>
          </p:txBody>
        </p:sp>
        <p:pic>
          <p:nvPicPr>
            <p:cNvPr id="156" name="Graphic 155">
              <a:extLst>
                <a:ext uri="{FF2B5EF4-FFF2-40B4-BE49-F238E27FC236}">
                  <a16:creationId xmlns:a16="http://schemas.microsoft.com/office/drawing/2014/main" id="{536B4BA4-8053-4A36-B633-8200423209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>
              <a:extLst>
                <a:ext uri="{96DAC541-7B7A-43D3-8B79-37D633B846F1}">
                  <asvg:svgBlip xmlns:asvg="http://schemas.microsoft.com/office/drawing/2016/SVG/main" r:embed="rId41"/>
                </a:ext>
              </a:extLst>
            </a:blip>
            <a:stretch>
              <a:fillRect/>
            </a:stretch>
          </p:blipFill>
          <p:spPr>
            <a:xfrm>
              <a:off x="10237826" y="10261129"/>
              <a:ext cx="740664" cy="740664"/>
            </a:xfrm>
            <a:prstGeom prst="rect">
              <a:avLst/>
            </a:prstGeom>
          </p:spPr>
        </p:pic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E49DBF80-E01A-4377-B7D9-081531E2CE44}"/>
              </a:ext>
            </a:extLst>
          </p:cNvPr>
          <p:cNvGrpSpPr/>
          <p:nvPr/>
        </p:nvGrpSpPr>
        <p:grpSpPr>
          <a:xfrm>
            <a:off x="6698043" y="12106276"/>
            <a:ext cx="1615650" cy="1065340"/>
            <a:chOff x="11552979" y="10250461"/>
            <a:chExt cx="1615650" cy="1065340"/>
          </a:xfrm>
        </p:grpSpPr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12FAF961-0370-43E0-B866-0ED52C92E64D}"/>
                </a:ext>
              </a:extLst>
            </p:cNvPr>
            <p:cNvSpPr txBox="1"/>
            <p:nvPr/>
          </p:nvSpPr>
          <p:spPr>
            <a:xfrm>
              <a:off x="11552979" y="11008024"/>
              <a:ext cx="10971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WAF</a:t>
              </a:r>
            </a:p>
          </p:txBody>
        </p:sp>
        <p:pic>
          <p:nvPicPr>
            <p:cNvPr id="159" name="Graphic 8">
              <a:extLst>
                <a:ext uri="{FF2B5EF4-FFF2-40B4-BE49-F238E27FC236}">
                  <a16:creationId xmlns:a16="http://schemas.microsoft.com/office/drawing/2014/main" id="{75B06A49-19B9-4490-A518-26ACD7085F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96DAC541-7B7A-43D3-8B79-37D633B846F1}">
                  <asvg:svgBlip xmlns:asvg="http://schemas.microsoft.com/office/drawing/2016/SVG/main" r:embed="rId43"/>
                </a:ext>
              </a:extLst>
            </a:blip>
            <a:srcRect/>
            <a:stretch/>
          </p:blipFill>
          <p:spPr bwMode="auto">
            <a:xfrm>
              <a:off x="11720552" y="1025046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F31B0FE2-1370-4771-906B-9DDEC2EEDA5A}"/>
                </a:ext>
              </a:extLst>
            </p:cNvPr>
            <p:cNvGrpSpPr/>
            <p:nvPr/>
          </p:nvGrpSpPr>
          <p:grpSpPr>
            <a:xfrm>
              <a:off x="12424147" y="10408482"/>
              <a:ext cx="744482" cy="453842"/>
              <a:chOff x="7071080" y="2825461"/>
              <a:chExt cx="744482" cy="453842"/>
            </a:xfrm>
          </p:grpSpPr>
          <p:cxnSp>
            <p:nvCxnSpPr>
              <p:cNvPr id="161" name="Straight Arrow Connector 160">
                <a:extLst>
                  <a:ext uri="{FF2B5EF4-FFF2-40B4-BE49-F238E27FC236}">
                    <a16:creationId xmlns:a16="http://schemas.microsoft.com/office/drawing/2014/main" id="{DF4B67B5-5E38-4400-8F0E-1F689A6C3725}"/>
                  </a:ext>
                </a:extLst>
              </p:cNvPr>
              <p:cNvCxnSpPr>
                <a:cxnSpLocks/>
              </p:cNvCxnSpPr>
              <p:nvPr/>
            </p:nvCxnSpPr>
            <p:spPr>
              <a:xfrm rot="20483727" flipV="1">
                <a:off x="7114655" y="3028530"/>
                <a:ext cx="685800" cy="72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86550736-EF11-444D-A469-E84E81AB70B0}"/>
                  </a:ext>
                </a:extLst>
              </p:cNvPr>
              <p:cNvSpPr txBox="1"/>
              <p:nvPr/>
            </p:nvSpPr>
            <p:spPr>
              <a:xfrm rot="20483727">
                <a:off x="7071080" y="2825461"/>
                <a:ext cx="744482" cy="4538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Access</a:t>
                </a:r>
              </a:p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l</a:t>
                </a:r>
                <a:r>
                  <a:rPr lang="en-US" sz="1400"/>
                  <a:t>ogs</a:t>
                </a:r>
                <a:endParaRPr lang="en-US" sz="1400" dirty="0"/>
              </a:p>
            </p:txBody>
          </p:sp>
        </p:grp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E990DFFD-E155-4BD9-89AE-4335B0F99D82}"/>
              </a:ext>
            </a:extLst>
          </p:cNvPr>
          <p:cNvGrpSpPr/>
          <p:nvPr/>
        </p:nvGrpSpPr>
        <p:grpSpPr>
          <a:xfrm>
            <a:off x="6195263" y="10565780"/>
            <a:ext cx="2201863" cy="1222077"/>
            <a:chOff x="10941799" y="12463615"/>
            <a:chExt cx="2201863" cy="1222077"/>
          </a:xfrm>
        </p:grpSpPr>
        <p:pic>
          <p:nvPicPr>
            <p:cNvPr id="164" name="Graphic 22">
              <a:extLst>
                <a:ext uri="{FF2B5EF4-FFF2-40B4-BE49-F238E27FC236}">
                  <a16:creationId xmlns:a16="http://schemas.microsoft.com/office/drawing/2014/main" id="{429B3AD0-643E-428E-9BA5-53BE342B3D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4">
              <a:extLst>
                <a:ext uri="{96DAC541-7B7A-43D3-8B79-37D633B846F1}">
                  <asvg:svgBlip xmlns:asvg="http://schemas.microsoft.com/office/drawing/2016/SVG/main" r:embed="rId45"/>
                </a:ext>
              </a:extLst>
            </a:blip>
            <a:srcRect/>
            <a:stretch/>
          </p:blipFill>
          <p:spPr bwMode="auto">
            <a:xfrm>
              <a:off x="11657762" y="12463615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5" name="TextBox 15">
              <a:extLst>
                <a:ext uri="{FF2B5EF4-FFF2-40B4-BE49-F238E27FC236}">
                  <a16:creationId xmlns:a16="http://schemas.microsoft.com/office/drawing/2014/main" id="{D862D773-D498-40E5-AB51-DB8407D5E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41799" y="13224027"/>
              <a:ext cx="22018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AWS Global </a:t>
              </a:r>
            </a:p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Accelerator</a:t>
              </a:r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C4542715-E8AF-4E28-AA48-88FE748290A9}"/>
                </a:ext>
              </a:extLst>
            </p:cNvPr>
            <p:cNvGrpSpPr/>
            <p:nvPr/>
          </p:nvGrpSpPr>
          <p:grpSpPr>
            <a:xfrm>
              <a:off x="12355122" y="12613879"/>
              <a:ext cx="744482" cy="453842"/>
              <a:chOff x="7071080" y="2825461"/>
              <a:chExt cx="744482" cy="453842"/>
            </a:xfrm>
          </p:grpSpPr>
          <p:cxnSp>
            <p:nvCxnSpPr>
              <p:cNvPr id="167" name="Straight Arrow Connector 166">
                <a:extLst>
                  <a:ext uri="{FF2B5EF4-FFF2-40B4-BE49-F238E27FC236}">
                    <a16:creationId xmlns:a16="http://schemas.microsoft.com/office/drawing/2014/main" id="{8877C151-D92C-4B0D-A67B-342F1FB8555A}"/>
                  </a:ext>
                </a:extLst>
              </p:cNvPr>
              <p:cNvCxnSpPr>
                <a:cxnSpLocks/>
              </p:cNvCxnSpPr>
              <p:nvPr/>
            </p:nvCxnSpPr>
            <p:spPr>
              <a:xfrm rot="20483727" flipV="1">
                <a:off x="7114655" y="3028530"/>
                <a:ext cx="685800" cy="72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D6566277-13AC-4EE7-B811-745F786C3AFD}"/>
                  </a:ext>
                </a:extLst>
              </p:cNvPr>
              <p:cNvSpPr txBox="1"/>
              <p:nvPr/>
            </p:nvSpPr>
            <p:spPr>
              <a:xfrm rot="20483727">
                <a:off x="7071080" y="2825461"/>
                <a:ext cx="744482" cy="4538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380"/>
                  </a:lnSpc>
                </a:pPr>
                <a:r>
                  <a:rPr lang="en-US" sz="1400"/>
                  <a:t>Flow</a:t>
                </a:r>
                <a:endParaRPr lang="en-US" sz="1400" dirty="0"/>
              </a:p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l</a:t>
                </a:r>
                <a:r>
                  <a:rPr lang="en-US" sz="1400"/>
                  <a:t>ogs</a:t>
                </a:r>
                <a:endParaRPr lang="en-US" sz="1400" dirty="0"/>
              </a:p>
            </p:txBody>
          </p:sp>
        </p:grp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23ADCB5D-EE8E-4F13-8EBE-FD7E842D9ECF}"/>
              </a:ext>
            </a:extLst>
          </p:cNvPr>
          <p:cNvGrpSpPr/>
          <p:nvPr/>
        </p:nvGrpSpPr>
        <p:grpSpPr>
          <a:xfrm>
            <a:off x="4739297" y="12106276"/>
            <a:ext cx="1560040" cy="1285516"/>
            <a:chOff x="10005061" y="4433236"/>
            <a:chExt cx="1560040" cy="1285516"/>
          </a:xfrm>
        </p:grpSpPr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FACF3843-46A1-41C4-8D88-F591337DB3FE}"/>
                </a:ext>
              </a:extLst>
            </p:cNvPr>
            <p:cNvSpPr txBox="1"/>
            <p:nvPr/>
          </p:nvSpPr>
          <p:spPr>
            <a:xfrm>
              <a:off x="10005061" y="5195532"/>
              <a:ext cx="15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</a:t>
              </a:r>
              <a:r>
                <a:rPr lang="en-US" sz="1400"/>
                <a:t>Route 53</a:t>
              </a:r>
            </a:p>
            <a:p>
              <a:pPr algn="ctr"/>
              <a:r>
                <a:rPr lang="en-US" sz="1400"/>
                <a:t>health checks</a:t>
              </a:r>
              <a:endParaRPr lang="en-US" sz="1400" dirty="0"/>
            </a:p>
          </p:txBody>
        </p:sp>
        <p:pic>
          <p:nvPicPr>
            <p:cNvPr id="171" name="Graphic 21">
              <a:extLst>
                <a:ext uri="{FF2B5EF4-FFF2-40B4-BE49-F238E27FC236}">
                  <a16:creationId xmlns:a16="http://schemas.microsoft.com/office/drawing/2014/main" id="{E7881C18-5E0D-4007-A819-C6532B2D2B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 bwMode="auto">
            <a:xfrm>
              <a:off x="10404081" y="4433236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CC1743EA-25E0-4030-B4F8-9C1132E2771E}"/>
              </a:ext>
            </a:extLst>
          </p:cNvPr>
          <p:cNvGrpSpPr/>
          <p:nvPr/>
        </p:nvGrpSpPr>
        <p:grpSpPr>
          <a:xfrm>
            <a:off x="4775577" y="13586595"/>
            <a:ext cx="1462846" cy="1299542"/>
            <a:chOff x="9547383" y="11858196"/>
            <a:chExt cx="1462846" cy="1299542"/>
          </a:xfrm>
        </p:grpSpPr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3479F77C-FC0D-4982-86A6-52CF0F87096A}"/>
                </a:ext>
              </a:extLst>
            </p:cNvPr>
            <p:cNvSpPr txBox="1"/>
            <p:nvPr/>
          </p:nvSpPr>
          <p:spPr>
            <a:xfrm>
              <a:off x="9547383" y="12634518"/>
              <a:ext cx="14628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Certificate Manager</a:t>
              </a:r>
            </a:p>
          </p:txBody>
        </p:sp>
        <p:pic>
          <p:nvPicPr>
            <p:cNvPr id="174" name="Graphic 20">
              <a:extLst>
                <a:ext uri="{FF2B5EF4-FFF2-40B4-BE49-F238E27FC236}">
                  <a16:creationId xmlns:a16="http://schemas.microsoft.com/office/drawing/2014/main" id="{A1C3B21A-9ED9-4BB5-AF1A-BA77D8B442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96DAC541-7B7A-43D3-8B79-37D633B846F1}">
                  <asvg:svgBlip xmlns:asvg="http://schemas.microsoft.com/office/drawing/2016/SVG/main" r:embed="rId47"/>
                </a:ext>
              </a:extLst>
            </a:blip>
            <a:srcRect/>
            <a:stretch/>
          </p:blipFill>
          <p:spPr bwMode="auto">
            <a:xfrm>
              <a:off x="9897806" y="11858196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8B546644-81F5-49E3-95C4-E6FA5D145066}"/>
              </a:ext>
            </a:extLst>
          </p:cNvPr>
          <p:cNvGrpSpPr/>
          <p:nvPr/>
        </p:nvGrpSpPr>
        <p:grpSpPr>
          <a:xfrm>
            <a:off x="4679834" y="10565780"/>
            <a:ext cx="1909182" cy="1070073"/>
            <a:chOff x="9534770" y="8697088"/>
            <a:chExt cx="1909182" cy="1070073"/>
          </a:xfrm>
        </p:grpSpPr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B5FB53B7-23A9-4B4E-95D5-413C48472169}"/>
                </a:ext>
              </a:extLst>
            </p:cNvPr>
            <p:cNvSpPr txBox="1"/>
            <p:nvPr/>
          </p:nvSpPr>
          <p:spPr>
            <a:xfrm>
              <a:off x="9534770" y="9459384"/>
              <a:ext cx="17285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CloudFront</a:t>
              </a:r>
            </a:p>
          </p:txBody>
        </p:sp>
        <p:pic>
          <p:nvPicPr>
            <p:cNvPr id="177" name="Graphic 19">
              <a:extLst>
                <a:ext uri="{FF2B5EF4-FFF2-40B4-BE49-F238E27FC236}">
                  <a16:creationId xmlns:a16="http://schemas.microsoft.com/office/drawing/2014/main" id="{F5C21912-77D0-47C9-9B31-5827A22AB7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8">
              <a:extLst>
                <a:ext uri="{96DAC541-7B7A-43D3-8B79-37D633B846F1}">
                  <asvg:svgBlip xmlns:asvg="http://schemas.microsoft.com/office/drawing/2016/SVG/main" r:embed="rId49"/>
                </a:ext>
              </a:extLst>
            </a:blip>
            <a:srcRect/>
            <a:stretch/>
          </p:blipFill>
          <p:spPr bwMode="auto">
            <a:xfrm>
              <a:off x="10018057" y="8697088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3003AF08-428D-400B-9B12-D3DBC1BB9FFC}"/>
                </a:ext>
              </a:extLst>
            </p:cNvPr>
            <p:cNvGrpSpPr/>
            <p:nvPr/>
          </p:nvGrpSpPr>
          <p:grpSpPr>
            <a:xfrm>
              <a:off x="10699470" y="8873101"/>
              <a:ext cx="744482" cy="453842"/>
              <a:chOff x="7071080" y="2825461"/>
              <a:chExt cx="744482" cy="453842"/>
            </a:xfrm>
          </p:grpSpPr>
          <p:cxnSp>
            <p:nvCxnSpPr>
              <p:cNvPr id="179" name="Straight Arrow Connector 178">
                <a:extLst>
                  <a:ext uri="{FF2B5EF4-FFF2-40B4-BE49-F238E27FC236}">
                    <a16:creationId xmlns:a16="http://schemas.microsoft.com/office/drawing/2014/main" id="{764CE640-8511-4711-9BC5-204611BC3144}"/>
                  </a:ext>
                </a:extLst>
              </p:cNvPr>
              <p:cNvCxnSpPr>
                <a:cxnSpLocks/>
              </p:cNvCxnSpPr>
              <p:nvPr/>
            </p:nvCxnSpPr>
            <p:spPr>
              <a:xfrm rot="20483727" flipV="1">
                <a:off x="7114655" y="3028530"/>
                <a:ext cx="685800" cy="72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0" name="TextBox 179">
                <a:extLst>
                  <a:ext uri="{FF2B5EF4-FFF2-40B4-BE49-F238E27FC236}">
                    <a16:creationId xmlns:a16="http://schemas.microsoft.com/office/drawing/2014/main" id="{13FC3A9E-F148-49A6-9542-B3280E5D59EE}"/>
                  </a:ext>
                </a:extLst>
              </p:cNvPr>
              <p:cNvSpPr txBox="1"/>
              <p:nvPr/>
            </p:nvSpPr>
            <p:spPr>
              <a:xfrm rot="20483727">
                <a:off x="7071080" y="2825461"/>
                <a:ext cx="744482" cy="4538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Access</a:t>
                </a:r>
              </a:p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l</a:t>
                </a:r>
                <a:r>
                  <a:rPr lang="en-US" sz="1400"/>
                  <a:t>ogs</a:t>
                </a:r>
                <a:endParaRPr lang="en-US" sz="1400" dirty="0"/>
              </a:p>
            </p:txBody>
          </p:sp>
        </p:grpSp>
      </p:grpSp>
      <p:sp>
        <p:nvSpPr>
          <p:cNvPr id="181" name="Rectangle 180">
            <a:extLst>
              <a:ext uri="{FF2B5EF4-FFF2-40B4-BE49-F238E27FC236}">
                <a16:creationId xmlns:a16="http://schemas.microsoft.com/office/drawing/2014/main" id="{4A362C99-A9C1-4E6B-B529-335F5D5DC2B5}"/>
              </a:ext>
            </a:extLst>
          </p:cNvPr>
          <p:cNvSpPr/>
          <p:nvPr/>
        </p:nvSpPr>
        <p:spPr>
          <a:xfrm>
            <a:off x="4634444" y="10310867"/>
            <a:ext cx="3880256" cy="4867321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>
              <a:defRPr/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A93A0CBC-B2F0-4D31-BB5C-41C222ED3FE1}"/>
              </a:ext>
            </a:extLst>
          </p:cNvPr>
          <p:cNvGrpSpPr/>
          <p:nvPr/>
        </p:nvGrpSpPr>
        <p:grpSpPr>
          <a:xfrm>
            <a:off x="553244" y="543063"/>
            <a:ext cx="2662767" cy="762000"/>
            <a:chOff x="553242" y="376803"/>
            <a:chExt cx="2662767" cy="762000"/>
          </a:xfrm>
        </p:grpSpPr>
        <p:pic>
          <p:nvPicPr>
            <p:cNvPr id="183" name="Graphic 6">
              <a:extLst>
                <a:ext uri="{FF2B5EF4-FFF2-40B4-BE49-F238E27FC236}">
                  <a16:creationId xmlns:a16="http://schemas.microsoft.com/office/drawing/2014/main" id="{8E9D9B6A-D2ED-4B8C-BD6E-E8CDDC53C3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0">
              <a:extLst>
                <a:ext uri="{96DAC541-7B7A-43D3-8B79-37D633B846F1}">
                  <asvg:svgBlip xmlns:asvg="http://schemas.microsoft.com/office/drawing/2016/SVG/main" r:embed="rId51"/>
                </a:ext>
              </a:extLst>
            </a:blip>
            <a:srcRect/>
            <a:stretch/>
          </p:blipFill>
          <p:spPr bwMode="auto">
            <a:xfrm>
              <a:off x="553242" y="376803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" name="TextBox 9">
              <a:extLst>
                <a:ext uri="{FF2B5EF4-FFF2-40B4-BE49-F238E27FC236}">
                  <a16:creationId xmlns:a16="http://schemas.microsoft.com/office/drawing/2014/main" id="{425D04A9-AB17-45B0-B15C-68D58F9695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2872" y="570128"/>
              <a:ext cx="22431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Organization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7114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E262A45-26CA-4579-96B0-1C44A910BE4E}"/>
              </a:ext>
            </a:extLst>
          </p:cNvPr>
          <p:cNvSpPr txBox="1"/>
          <p:nvPr/>
        </p:nvSpPr>
        <p:spPr>
          <a:xfrm>
            <a:off x="12688727" y="250866"/>
            <a:ext cx="36102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cyber forensics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90693D-3140-406C-A550-EA2ED1CAD019}"/>
              </a:ext>
            </a:extLst>
          </p:cNvPr>
          <p:cNvSpPr/>
          <p:nvPr/>
        </p:nvSpPr>
        <p:spPr>
          <a:xfrm>
            <a:off x="461035" y="2254817"/>
            <a:ext cx="4831395" cy="6463288"/>
          </a:xfrm>
          <a:prstGeom prst="rect">
            <a:avLst/>
          </a:prstGeom>
          <a:noFill/>
          <a:ln w="15875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Monitored account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A7AC3506-7221-41EF-A9DF-5FAF7FA3CB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61035" y="2254817"/>
            <a:ext cx="381000" cy="3810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EC615474-3AF9-4294-AE8D-283D07069062}"/>
              </a:ext>
            </a:extLst>
          </p:cNvPr>
          <p:cNvGrpSpPr/>
          <p:nvPr/>
        </p:nvGrpSpPr>
        <p:grpSpPr>
          <a:xfrm>
            <a:off x="2758367" y="5593563"/>
            <a:ext cx="1740062" cy="1061869"/>
            <a:chOff x="1942939" y="5078781"/>
            <a:chExt cx="1740062" cy="106186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DECE965-2D18-4F67-8BDD-7EFDC2A92A0D}"/>
                </a:ext>
              </a:extLst>
            </p:cNvPr>
            <p:cNvSpPr txBox="1"/>
            <p:nvPr/>
          </p:nvSpPr>
          <p:spPr>
            <a:xfrm>
              <a:off x="1942939" y="5832873"/>
              <a:ext cx="17400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GuardDuty</a:t>
              </a:r>
            </a:p>
          </p:txBody>
        </p:sp>
        <p:pic>
          <p:nvPicPr>
            <p:cNvPr id="7" name="Graphic 19">
              <a:extLst>
                <a:ext uri="{FF2B5EF4-FFF2-40B4-BE49-F238E27FC236}">
                  <a16:creationId xmlns:a16="http://schemas.microsoft.com/office/drawing/2014/main" id="{679A2AB1-861A-429E-9445-749A12A4EE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 bwMode="auto">
            <a:xfrm>
              <a:off x="2435289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E5387D7-8F32-4B88-A33A-6E1F49419530}"/>
              </a:ext>
            </a:extLst>
          </p:cNvPr>
          <p:cNvGrpSpPr/>
          <p:nvPr/>
        </p:nvGrpSpPr>
        <p:grpSpPr>
          <a:xfrm>
            <a:off x="3141002" y="2881595"/>
            <a:ext cx="974793" cy="1069021"/>
            <a:chOff x="7896313" y="6554752"/>
            <a:chExt cx="974793" cy="106902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D75E50D-07C9-4978-BAC8-1A744E0ED045}"/>
                </a:ext>
              </a:extLst>
            </p:cNvPr>
            <p:cNvSpPr txBox="1"/>
            <p:nvPr/>
          </p:nvSpPr>
          <p:spPr>
            <a:xfrm>
              <a:off x="7896313" y="7315996"/>
              <a:ext cx="9747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AWS KMS</a:t>
              </a:r>
              <a:endParaRPr lang="en-US" sz="1400" dirty="0"/>
            </a:p>
          </p:txBody>
        </p:sp>
        <p:pic>
          <p:nvPicPr>
            <p:cNvPr id="10" name="Graphic 7">
              <a:extLst>
                <a:ext uri="{FF2B5EF4-FFF2-40B4-BE49-F238E27FC236}">
                  <a16:creationId xmlns:a16="http://schemas.microsoft.com/office/drawing/2014/main" id="{C739B6D4-4299-4B3F-B078-E8ED0AA0C7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8001000" y="655475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2136F3F-34BF-4DB8-879C-B382BBACF2AC}"/>
              </a:ext>
            </a:extLst>
          </p:cNvPr>
          <p:cNvGrpSpPr/>
          <p:nvPr/>
        </p:nvGrpSpPr>
        <p:grpSpPr>
          <a:xfrm>
            <a:off x="2825536" y="4297045"/>
            <a:ext cx="1605724" cy="1061869"/>
            <a:chOff x="3863179" y="5078781"/>
            <a:chExt cx="1605724" cy="106186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75B42B9-D737-44C2-BBF4-4B372FE44E86}"/>
                </a:ext>
              </a:extLst>
            </p:cNvPr>
            <p:cNvSpPr txBox="1"/>
            <p:nvPr/>
          </p:nvSpPr>
          <p:spPr>
            <a:xfrm>
              <a:off x="3863179" y="5832873"/>
              <a:ext cx="16057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Security Hub </a:t>
              </a:r>
            </a:p>
          </p:txBody>
        </p:sp>
        <p:pic>
          <p:nvPicPr>
            <p:cNvPr id="13" name="Graphic 19">
              <a:extLst>
                <a:ext uri="{FF2B5EF4-FFF2-40B4-BE49-F238E27FC236}">
                  <a16:creationId xmlns:a16="http://schemas.microsoft.com/office/drawing/2014/main" id="{A0336C1C-F3B7-4448-B0C5-9D2472D4D5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4291061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0EFA4F2-5848-420E-AFDF-270D58EBB300}"/>
              </a:ext>
            </a:extLst>
          </p:cNvPr>
          <p:cNvGrpSpPr/>
          <p:nvPr/>
        </p:nvGrpSpPr>
        <p:grpSpPr>
          <a:xfrm>
            <a:off x="1115140" y="5335282"/>
            <a:ext cx="1265106" cy="1061869"/>
            <a:chOff x="7764138" y="5078781"/>
            <a:chExt cx="1265106" cy="106186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9B52DFE-A999-4E11-8A13-1870A0FDB538}"/>
                </a:ext>
              </a:extLst>
            </p:cNvPr>
            <p:cNvSpPr txBox="1"/>
            <p:nvPr/>
          </p:nvSpPr>
          <p:spPr>
            <a:xfrm>
              <a:off x="7764138" y="5832873"/>
              <a:ext cx="1265106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1200"/>
                <a:t>AWS Lambda</a:t>
              </a:r>
              <a:endParaRPr lang="en-US" sz="1200" dirty="0"/>
            </a:p>
          </p:txBody>
        </p:sp>
        <p:pic>
          <p:nvPicPr>
            <p:cNvPr id="16" name="Graphic 10">
              <a:extLst>
                <a:ext uri="{FF2B5EF4-FFF2-40B4-BE49-F238E27FC236}">
                  <a16:creationId xmlns:a16="http://schemas.microsoft.com/office/drawing/2014/main" id="{A495801B-D5EE-4E46-8006-41043CE66F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8002604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9AED9F5-9C8E-44CB-8BA3-F24681BBA60A}"/>
              </a:ext>
            </a:extLst>
          </p:cNvPr>
          <p:cNvGrpSpPr/>
          <p:nvPr/>
        </p:nvGrpSpPr>
        <p:grpSpPr>
          <a:xfrm>
            <a:off x="1174320" y="3371703"/>
            <a:ext cx="1180955" cy="1040587"/>
            <a:chOff x="1174320" y="3163888"/>
            <a:chExt cx="1180955" cy="1040587"/>
          </a:xfrm>
        </p:grpSpPr>
        <p:pic>
          <p:nvPicPr>
            <p:cNvPr id="18" name="Graphic 5">
              <a:extLst>
                <a:ext uri="{FF2B5EF4-FFF2-40B4-BE49-F238E27FC236}">
                  <a16:creationId xmlns:a16="http://schemas.microsoft.com/office/drawing/2014/main" id="{6457E10D-DC88-4455-A640-3A337A6633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366693" y="3163888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6">
              <a:extLst>
                <a:ext uri="{FF2B5EF4-FFF2-40B4-BE49-F238E27FC236}">
                  <a16:creationId xmlns:a16="http://schemas.microsoft.com/office/drawing/2014/main" id="{CBE3A2E0-209E-460E-9107-55136DA2B6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4320" y="3927476"/>
              <a:ext cx="11809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Amazon EC2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49624BC-7146-4ED0-A52A-CDF538C9AA54}"/>
              </a:ext>
            </a:extLst>
          </p:cNvPr>
          <p:cNvGrpSpPr/>
          <p:nvPr/>
        </p:nvGrpSpPr>
        <p:grpSpPr>
          <a:xfrm>
            <a:off x="4013636" y="4364781"/>
            <a:ext cx="632401" cy="734200"/>
            <a:chOff x="7583346" y="2803525"/>
            <a:chExt cx="632401" cy="734200"/>
          </a:xfrm>
        </p:grpSpPr>
        <p:sp>
          <p:nvSpPr>
            <p:cNvPr id="21" name="TextBox 16">
              <a:extLst>
                <a:ext uri="{FF2B5EF4-FFF2-40B4-BE49-F238E27FC236}">
                  <a16:creationId xmlns:a16="http://schemas.microsoft.com/office/drawing/2014/main" id="{6D990E3F-C798-4543-9ABD-D58D458BA8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83346" y="3260726"/>
              <a:ext cx="63240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Finding</a:t>
              </a:r>
            </a:p>
          </p:txBody>
        </p:sp>
        <p:pic>
          <p:nvPicPr>
            <p:cNvPr id="22" name="Graphic 20">
              <a:extLst>
                <a:ext uri="{FF2B5EF4-FFF2-40B4-BE49-F238E27FC236}">
                  <a16:creationId xmlns:a16="http://schemas.microsoft.com/office/drawing/2014/main" id="{EA3ED793-C574-4FC8-85BA-6D5160809E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 bwMode="auto">
            <a:xfrm>
              <a:off x="7691438" y="280352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058F218-70FD-4F12-8C31-D16677BFA247}"/>
              </a:ext>
            </a:extLst>
          </p:cNvPr>
          <p:cNvGrpSpPr/>
          <p:nvPr/>
        </p:nvGrpSpPr>
        <p:grpSpPr>
          <a:xfrm>
            <a:off x="4013636" y="5660862"/>
            <a:ext cx="632401" cy="734200"/>
            <a:chOff x="7583346" y="2803525"/>
            <a:chExt cx="632401" cy="734200"/>
          </a:xfrm>
        </p:grpSpPr>
        <p:sp>
          <p:nvSpPr>
            <p:cNvPr id="24" name="TextBox 16">
              <a:extLst>
                <a:ext uri="{FF2B5EF4-FFF2-40B4-BE49-F238E27FC236}">
                  <a16:creationId xmlns:a16="http://schemas.microsoft.com/office/drawing/2014/main" id="{2662F0C9-267B-4022-9063-D95FEC926B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83346" y="3260726"/>
              <a:ext cx="63240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Finding</a:t>
              </a:r>
            </a:p>
          </p:txBody>
        </p:sp>
        <p:pic>
          <p:nvPicPr>
            <p:cNvPr id="25" name="Graphic 20">
              <a:extLst>
                <a:ext uri="{FF2B5EF4-FFF2-40B4-BE49-F238E27FC236}">
                  <a16:creationId xmlns:a16="http://schemas.microsoft.com/office/drawing/2014/main" id="{E7AB9EEF-B861-437B-A1B7-0299CA0B2E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 bwMode="auto">
            <a:xfrm>
              <a:off x="7691438" y="280352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B28DF03-69D3-4003-9C79-74097EE95623}"/>
              </a:ext>
            </a:extLst>
          </p:cNvPr>
          <p:cNvGrpSpPr/>
          <p:nvPr/>
        </p:nvGrpSpPr>
        <p:grpSpPr>
          <a:xfrm>
            <a:off x="2828250" y="7683563"/>
            <a:ext cx="1282411" cy="886594"/>
            <a:chOff x="6226755" y="8471765"/>
            <a:chExt cx="1282411" cy="886594"/>
          </a:xfrm>
        </p:grpSpPr>
        <p:pic>
          <p:nvPicPr>
            <p:cNvPr id="27" name="Graphic 23">
              <a:extLst>
                <a:ext uri="{FF2B5EF4-FFF2-40B4-BE49-F238E27FC236}">
                  <a16:creationId xmlns:a16="http://schemas.microsoft.com/office/drawing/2014/main" id="{A4A12E31-6BC4-4E64-8831-2230BDAA2F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6553200" y="8471765"/>
              <a:ext cx="6096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Box 15">
              <a:extLst>
                <a:ext uri="{FF2B5EF4-FFF2-40B4-BE49-F238E27FC236}">
                  <a16:creationId xmlns:a16="http://schemas.microsoft.com/office/drawing/2014/main" id="{0AFBD744-B341-46A3-A088-31D0E5DF0B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26755" y="9081360"/>
              <a:ext cx="128241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AWS CloudTrail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3CD7EFD-A6E7-44CB-B6BA-84271D2E1A99}"/>
              </a:ext>
            </a:extLst>
          </p:cNvPr>
          <p:cNvGrpSpPr/>
          <p:nvPr/>
        </p:nvGrpSpPr>
        <p:grpSpPr>
          <a:xfrm>
            <a:off x="4277910" y="7835165"/>
            <a:ext cx="761837" cy="734992"/>
            <a:chOff x="8174863" y="8536433"/>
            <a:chExt cx="761837" cy="734992"/>
          </a:xfrm>
        </p:grpSpPr>
        <p:sp>
          <p:nvSpPr>
            <p:cNvPr id="30" name="TextBox 20">
              <a:extLst>
                <a:ext uri="{FF2B5EF4-FFF2-40B4-BE49-F238E27FC236}">
                  <a16:creationId xmlns:a16="http://schemas.microsoft.com/office/drawing/2014/main" id="{670AF5A6-AD39-4324-BB04-976727AE4B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74863" y="8994426"/>
              <a:ext cx="76183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Flow logs</a:t>
              </a:r>
            </a:p>
          </p:txBody>
        </p:sp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CB699CDC-9068-4971-BDF1-61D541806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8313237" y="8536433"/>
              <a:ext cx="457200" cy="457200"/>
            </a:xfrm>
            <a:prstGeom prst="rect">
              <a:avLst/>
            </a:prstGeom>
          </p:spPr>
        </p:pic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8E8C1E0A-96EC-4F4B-B947-1B87EA5FDF14}"/>
              </a:ext>
            </a:extLst>
          </p:cNvPr>
          <p:cNvSpPr/>
          <p:nvPr/>
        </p:nvSpPr>
        <p:spPr>
          <a:xfrm>
            <a:off x="2811898" y="7243702"/>
            <a:ext cx="2414153" cy="1326455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cs typeface="Arial" panose="020B0604020202020204" pitchFamily="34" charset="0"/>
              </a:rPr>
              <a:t>Logs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6C0AB34-A980-4B1E-9CF7-DBA3CAE75D77}"/>
              </a:ext>
            </a:extLst>
          </p:cNvPr>
          <p:cNvSpPr/>
          <p:nvPr/>
        </p:nvSpPr>
        <p:spPr>
          <a:xfrm>
            <a:off x="5718401" y="2254817"/>
            <a:ext cx="4831395" cy="6463288"/>
          </a:xfrm>
          <a:prstGeom prst="rect">
            <a:avLst/>
          </a:prstGeom>
          <a:noFill/>
          <a:ln w="15875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 Tooling account</a:t>
            </a:r>
          </a:p>
        </p:txBody>
      </p:sp>
      <p:pic>
        <p:nvPicPr>
          <p:cNvPr id="34" name="Graphic 33">
            <a:extLst>
              <a:ext uri="{FF2B5EF4-FFF2-40B4-BE49-F238E27FC236}">
                <a16:creationId xmlns:a16="http://schemas.microsoft.com/office/drawing/2014/main" id="{567A5983-195F-48B6-B1F1-8248AA0B03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718401" y="2254817"/>
            <a:ext cx="381000" cy="381000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33F273AB-5A1A-4B10-A511-E0D0585315BD}"/>
              </a:ext>
            </a:extLst>
          </p:cNvPr>
          <p:cNvGrpSpPr/>
          <p:nvPr/>
        </p:nvGrpSpPr>
        <p:grpSpPr>
          <a:xfrm>
            <a:off x="6214638" y="5596128"/>
            <a:ext cx="1740062" cy="1061869"/>
            <a:chOff x="1942939" y="5078781"/>
            <a:chExt cx="1740062" cy="1061869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37BC81D-81C0-4378-9928-722187291480}"/>
                </a:ext>
              </a:extLst>
            </p:cNvPr>
            <p:cNvSpPr txBox="1"/>
            <p:nvPr/>
          </p:nvSpPr>
          <p:spPr>
            <a:xfrm>
              <a:off x="1942939" y="5832873"/>
              <a:ext cx="17400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GuardDuty</a:t>
              </a:r>
            </a:p>
          </p:txBody>
        </p:sp>
        <p:pic>
          <p:nvPicPr>
            <p:cNvPr id="37" name="Graphic 19">
              <a:extLst>
                <a:ext uri="{FF2B5EF4-FFF2-40B4-BE49-F238E27FC236}">
                  <a16:creationId xmlns:a16="http://schemas.microsoft.com/office/drawing/2014/main" id="{7DC3FCF2-8D22-44A8-B9AC-F78FDD1BF6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 bwMode="auto">
            <a:xfrm>
              <a:off x="2435289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33823D6-414D-4665-BAC7-9E63ED1F929F}"/>
              </a:ext>
            </a:extLst>
          </p:cNvPr>
          <p:cNvGrpSpPr/>
          <p:nvPr/>
        </p:nvGrpSpPr>
        <p:grpSpPr>
          <a:xfrm>
            <a:off x="6281807" y="4297680"/>
            <a:ext cx="1605724" cy="1061869"/>
            <a:chOff x="3863179" y="5078781"/>
            <a:chExt cx="1605724" cy="1061869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BB968A7-346B-4FCB-A38A-E184A8A6167C}"/>
                </a:ext>
              </a:extLst>
            </p:cNvPr>
            <p:cNvSpPr txBox="1"/>
            <p:nvPr/>
          </p:nvSpPr>
          <p:spPr>
            <a:xfrm>
              <a:off x="3863179" y="5832873"/>
              <a:ext cx="16057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Security Hub </a:t>
              </a:r>
            </a:p>
          </p:txBody>
        </p:sp>
        <p:pic>
          <p:nvPicPr>
            <p:cNvPr id="43" name="Graphic 19">
              <a:extLst>
                <a:ext uri="{FF2B5EF4-FFF2-40B4-BE49-F238E27FC236}">
                  <a16:creationId xmlns:a16="http://schemas.microsoft.com/office/drawing/2014/main" id="{2F430FD8-5F9E-43FD-A547-C865124C75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4291061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04D3944-54A3-4F55-8725-D21CF65EE855}"/>
              </a:ext>
            </a:extLst>
          </p:cNvPr>
          <p:cNvGrpSpPr/>
          <p:nvPr/>
        </p:nvGrpSpPr>
        <p:grpSpPr>
          <a:xfrm>
            <a:off x="8085616" y="7683563"/>
            <a:ext cx="1282411" cy="886594"/>
            <a:chOff x="6226755" y="8471765"/>
            <a:chExt cx="1282411" cy="886594"/>
          </a:xfrm>
        </p:grpSpPr>
        <p:pic>
          <p:nvPicPr>
            <p:cNvPr id="57" name="Graphic 23">
              <a:extLst>
                <a:ext uri="{FF2B5EF4-FFF2-40B4-BE49-F238E27FC236}">
                  <a16:creationId xmlns:a16="http://schemas.microsoft.com/office/drawing/2014/main" id="{A34C3B88-7F31-4F07-839E-2D9742BC3B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6553200" y="8471765"/>
              <a:ext cx="6096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TextBox 15">
              <a:extLst>
                <a:ext uri="{FF2B5EF4-FFF2-40B4-BE49-F238E27FC236}">
                  <a16:creationId xmlns:a16="http://schemas.microsoft.com/office/drawing/2014/main" id="{E77677F5-D47B-462D-A3D4-A1BA70FA01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26755" y="9081360"/>
              <a:ext cx="128241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AWS CloudTrail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438FA864-923F-4CBC-B5C1-56CF0D74AF0B}"/>
              </a:ext>
            </a:extLst>
          </p:cNvPr>
          <p:cNvGrpSpPr/>
          <p:nvPr/>
        </p:nvGrpSpPr>
        <p:grpSpPr>
          <a:xfrm>
            <a:off x="9535276" y="7835165"/>
            <a:ext cx="761837" cy="734992"/>
            <a:chOff x="8174863" y="8536433"/>
            <a:chExt cx="761837" cy="734992"/>
          </a:xfrm>
        </p:grpSpPr>
        <p:sp>
          <p:nvSpPr>
            <p:cNvPr id="60" name="TextBox 20">
              <a:extLst>
                <a:ext uri="{FF2B5EF4-FFF2-40B4-BE49-F238E27FC236}">
                  <a16:creationId xmlns:a16="http://schemas.microsoft.com/office/drawing/2014/main" id="{8CDEBE57-3B66-4D0A-B89F-7E3A020A83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74863" y="8994426"/>
              <a:ext cx="76183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Flow logs</a:t>
              </a:r>
            </a:p>
          </p:txBody>
        </p:sp>
        <p:pic>
          <p:nvPicPr>
            <p:cNvPr id="61" name="Graphic 60">
              <a:extLst>
                <a:ext uri="{FF2B5EF4-FFF2-40B4-BE49-F238E27FC236}">
                  <a16:creationId xmlns:a16="http://schemas.microsoft.com/office/drawing/2014/main" id="{9D33D0E3-6442-4CEC-BEA5-2C21E95B5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8313237" y="8536433"/>
              <a:ext cx="457200" cy="457200"/>
            </a:xfrm>
            <a:prstGeom prst="rect">
              <a:avLst/>
            </a:prstGeom>
          </p:spPr>
        </p:pic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B9642EBF-C73A-4B00-97D4-33E1FD510ECD}"/>
              </a:ext>
            </a:extLst>
          </p:cNvPr>
          <p:cNvSpPr/>
          <p:nvPr/>
        </p:nvSpPr>
        <p:spPr>
          <a:xfrm>
            <a:off x="8069264" y="7243702"/>
            <a:ext cx="2414153" cy="1326455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cs typeface="Arial" panose="020B0604020202020204" pitchFamily="34" charset="0"/>
              </a:rPr>
              <a:t>Logs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D03547F-6CC5-428F-910A-315DE43583E4}"/>
              </a:ext>
            </a:extLst>
          </p:cNvPr>
          <p:cNvGrpSpPr/>
          <p:nvPr/>
        </p:nvGrpSpPr>
        <p:grpSpPr>
          <a:xfrm>
            <a:off x="8528434" y="4779551"/>
            <a:ext cx="1449472" cy="1303876"/>
            <a:chOff x="7667959" y="3601059"/>
            <a:chExt cx="1449472" cy="1303876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A1D5AD6-561E-4A1B-9133-3AD7F579FC34}"/>
                </a:ext>
              </a:extLst>
            </p:cNvPr>
            <p:cNvSpPr txBox="1"/>
            <p:nvPr/>
          </p:nvSpPr>
          <p:spPr>
            <a:xfrm>
              <a:off x="7667959" y="4381715"/>
              <a:ext cx="14494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Calibri" panose="020F0502020204030204" pitchFamily="34" charset="0"/>
                  <a:ea typeface="Amazon Ember" panose="020B0603020204020204" pitchFamily="34" charset="0"/>
                  <a:cs typeface="Calibri" panose="020F0502020204030204" pitchFamily="34" charset="0"/>
                </a:rPr>
                <a:t>Amazon EventBridge</a:t>
              </a:r>
            </a:p>
          </p:txBody>
        </p:sp>
        <p:pic>
          <p:nvPicPr>
            <p:cNvPr id="65" name="Graphic 19">
              <a:extLst>
                <a:ext uri="{FF2B5EF4-FFF2-40B4-BE49-F238E27FC236}">
                  <a16:creationId xmlns:a16="http://schemas.microsoft.com/office/drawing/2014/main" id="{AE60E76B-AD64-431C-8BC0-A72C8BB87B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7964177" y="3601059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0FA09B50-3B04-48FB-9182-7847CCAC6781}"/>
              </a:ext>
            </a:extLst>
          </p:cNvPr>
          <p:cNvGrpSpPr/>
          <p:nvPr/>
        </p:nvGrpSpPr>
        <p:grpSpPr>
          <a:xfrm>
            <a:off x="7469907" y="5672189"/>
            <a:ext cx="632401" cy="711546"/>
            <a:chOff x="7331362" y="5641951"/>
            <a:chExt cx="632401" cy="711546"/>
          </a:xfrm>
        </p:grpSpPr>
        <p:sp>
          <p:nvSpPr>
            <p:cNvPr id="54" name="TextBox 16">
              <a:extLst>
                <a:ext uri="{FF2B5EF4-FFF2-40B4-BE49-F238E27FC236}">
                  <a16:creationId xmlns:a16="http://schemas.microsoft.com/office/drawing/2014/main" id="{81233DAA-AC08-456E-A380-4B6E3A4CD3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31362" y="6076498"/>
              <a:ext cx="63240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Rule</a:t>
              </a:r>
            </a:p>
          </p:txBody>
        </p:sp>
        <p:pic>
          <p:nvPicPr>
            <p:cNvPr id="67" name="Graphic 66">
              <a:extLst>
                <a:ext uri="{FF2B5EF4-FFF2-40B4-BE49-F238E27FC236}">
                  <a16:creationId xmlns:a16="http://schemas.microsoft.com/office/drawing/2014/main" id="{E9A0D51D-1151-4BF0-8E79-4D72A3C7DD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7437256" y="5641951"/>
              <a:ext cx="457200" cy="457200"/>
            </a:xfrm>
            <a:prstGeom prst="rect">
              <a:avLst/>
            </a:prstGeom>
          </p:spPr>
        </p:pic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7BD42E0-FDAD-41A0-9923-3629C29E2626}"/>
              </a:ext>
            </a:extLst>
          </p:cNvPr>
          <p:cNvGrpSpPr/>
          <p:nvPr/>
        </p:nvGrpSpPr>
        <p:grpSpPr>
          <a:xfrm>
            <a:off x="7469902" y="4376108"/>
            <a:ext cx="632401" cy="711546"/>
            <a:chOff x="7331362" y="5641951"/>
            <a:chExt cx="632401" cy="711546"/>
          </a:xfrm>
        </p:grpSpPr>
        <p:sp>
          <p:nvSpPr>
            <p:cNvPr id="70" name="TextBox 16">
              <a:extLst>
                <a:ext uri="{FF2B5EF4-FFF2-40B4-BE49-F238E27FC236}">
                  <a16:creationId xmlns:a16="http://schemas.microsoft.com/office/drawing/2014/main" id="{55B25E42-C8E2-497C-A352-331A09F9DA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31362" y="6076498"/>
              <a:ext cx="63240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Rule</a:t>
              </a:r>
            </a:p>
          </p:txBody>
        </p:sp>
        <p:pic>
          <p:nvPicPr>
            <p:cNvPr id="71" name="Graphic 70">
              <a:extLst>
                <a:ext uri="{FF2B5EF4-FFF2-40B4-BE49-F238E27FC236}">
                  <a16:creationId xmlns:a16="http://schemas.microsoft.com/office/drawing/2014/main" id="{BC891D66-9CF2-4E8F-933B-377452F811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7437256" y="5641951"/>
              <a:ext cx="457200" cy="457200"/>
            </a:xfrm>
            <a:prstGeom prst="rect">
              <a:avLst/>
            </a:prstGeom>
          </p:spPr>
        </p:pic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575C9AC-6A3D-4A50-9539-0DC61330BE07}"/>
              </a:ext>
            </a:extLst>
          </p:cNvPr>
          <p:cNvGrpSpPr/>
          <p:nvPr/>
        </p:nvGrpSpPr>
        <p:grpSpPr>
          <a:xfrm>
            <a:off x="9588509" y="4820781"/>
            <a:ext cx="632401" cy="711546"/>
            <a:chOff x="7331362" y="5641951"/>
            <a:chExt cx="632401" cy="711546"/>
          </a:xfrm>
        </p:grpSpPr>
        <p:sp>
          <p:nvSpPr>
            <p:cNvPr id="73" name="TextBox 16">
              <a:extLst>
                <a:ext uri="{FF2B5EF4-FFF2-40B4-BE49-F238E27FC236}">
                  <a16:creationId xmlns:a16="http://schemas.microsoft.com/office/drawing/2014/main" id="{5C2A63BB-E159-4CDE-9C74-C29AE7DEC3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31362" y="6076498"/>
              <a:ext cx="63240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Rule</a:t>
              </a:r>
            </a:p>
          </p:txBody>
        </p:sp>
        <p:pic>
          <p:nvPicPr>
            <p:cNvPr id="74" name="Graphic 73">
              <a:extLst>
                <a:ext uri="{FF2B5EF4-FFF2-40B4-BE49-F238E27FC236}">
                  <a16:creationId xmlns:a16="http://schemas.microsoft.com/office/drawing/2014/main" id="{176A9434-5520-4E5B-AC32-2042E93332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7437256" y="5641951"/>
              <a:ext cx="457200" cy="457200"/>
            </a:xfrm>
            <a:prstGeom prst="rect">
              <a:avLst/>
            </a:prstGeom>
          </p:spPr>
        </p:pic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56A1EB63-6A4C-4619-81D9-60E633D8B76D}"/>
              </a:ext>
            </a:extLst>
          </p:cNvPr>
          <p:cNvSpPr/>
          <p:nvPr/>
        </p:nvSpPr>
        <p:spPr>
          <a:xfrm>
            <a:off x="10996983" y="2254812"/>
            <a:ext cx="4831395" cy="6463288"/>
          </a:xfrm>
          <a:prstGeom prst="rect">
            <a:avLst/>
          </a:prstGeom>
          <a:noFill/>
          <a:ln w="15875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Forensics account</a:t>
            </a:r>
          </a:p>
        </p:txBody>
      </p:sp>
      <p:pic>
        <p:nvPicPr>
          <p:cNvPr id="76" name="Graphic 75">
            <a:extLst>
              <a:ext uri="{FF2B5EF4-FFF2-40B4-BE49-F238E27FC236}">
                <a16:creationId xmlns:a16="http://schemas.microsoft.com/office/drawing/2014/main" id="{AF527C42-4490-4791-8A31-0AFE89E659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996983" y="2254812"/>
            <a:ext cx="381000" cy="381000"/>
          </a:xfrm>
          <a:prstGeom prst="rect">
            <a:avLst/>
          </a:prstGeom>
        </p:spPr>
      </p:pic>
      <p:grpSp>
        <p:nvGrpSpPr>
          <p:cNvPr id="83" name="Group 82">
            <a:extLst>
              <a:ext uri="{FF2B5EF4-FFF2-40B4-BE49-F238E27FC236}">
                <a16:creationId xmlns:a16="http://schemas.microsoft.com/office/drawing/2014/main" id="{BC09D4DA-930E-41D8-9C2F-36758084DCEB}"/>
              </a:ext>
            </a:extLst>
          </p:cNvPr>
          <p:cNvGrpSpPr/>
          <p:nvPr/>
        </p:nvGrpSpPr>
        <p:grpSpPr>
          <a:xfrm>
            <a:off x="13364198" y="7683558"/>
            <a:ext cx="1282411" cy="886594"/>
            <a:chOff x="6226755" y="8471765"/>
            <a:chExt cx="1282411" cy="886594"/>
          </a:xfrm>
        </p:grpSpPr>
        <p:pic>
          <p:nvPicPr>
            <p:cNvPr id="84" name="Graphic 23">
              <a:extLst>
                <a:ext uri="{FF2B5EF4-FFF2-40B4-BE49-F238E27FC236}">
                  <a16:creationId xmlns:a16="http://schemas.microsoft.com/office/drawing/2014/main" id="{877BF85A-323B-4AC2-BB78-66760F5C8B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6553200" y="8471765"/>
              <a:ext cx="6096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5" name="TextBox 15">
              <a:extLst>
                <a:ext uri="{FF2B5EF4-FFF2-40B4-BE49-F238E27FC236}">
                  <a16:creationId xmlns:a16="http://schemas.microsoft.com/office/drawing/2014/main" id="{B42C44B9-2B91-4A49-9688-0B62ACA270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26755" y="9081360"/>
              <a:ext cx="128241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AWS CloudTrail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BAD0326B-2372-48E4-AD98-9D1AB0ADD280}"/>
              </a:ext>
            </a:extLst>
          </p:cNvPr>
          <p:cNvGrpSpPr/>
          <p:nvPr/>
        </p:nvGrpSpPr>
        <p:grpSpPr>
          <a:xfrm>
            <a:off x="14813858" y="7835160"/>
            <a:ext cx="761837" cy="734992"/>
            <a:chOff x="8174863" y="8536433"/>
            <a:chExt cx="761837" cy="734992"/>
          </a:xfrm>
        </p:grpSpPr>
        <p:sp>
          <p:nvSpPr>
            <p:cNvPr id="87" name="TextBox 20">
              <a:extLst>
                <a:ext uri="{FF2B5EF4-FFF2-40B4-BE49-F238E27FC236}">
                  <a16:creationId xmlns:a16="http://schemas.microsoft.com/office/drawing/2014/main" id="{9436249A-4B16-4AF8-BC0C-8B3195E0F2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74863" y="8994426"/>
              <a:ext cx="76183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Flow logs</a:t>
              </a:r>
            </a:p>
          </p:txBody>
        </p:sp>
        <p:pic>
          <p:nvPicPr>
            <p:cNvPr id="88" name="Graphic 87">
              <a:extLst>
                <a:ext uri="{FF2B5EF4-FFF2-40B4-BE49-F238E27FC236}">
                  <a16:creationId xmlns:a16="http://schemas.microsoft.com/office/drawing/2014/main" id="{3362B0BC-BFC7-49AA-99A2-3667A2BDBC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8313237" y="8536433"/>
              <a:ext cx="457200" cy="457200"/>
            </a:xfrm>
            <a:prstGeom prst="rect">
              <a:avLst/>
            </a:prstGeom>
          </p:spPr>
        </p:pic>
      </p:grpSp>
      <p:sp>
        <p:nvSpPr>
          <p:cNvPr id="89" name="Rectangle 88">
            <a:extLst>
              <a:ext uri="{FF2B5EF4-FFF2-40B4-BE49-F238E27FC236}">
                <a16:creationId xmlns:a16="http://schemas.microsoft.com/office/drawing/2014/main" id="{1DCA0391-A003-4478-94AA-B51338FF3280}"/>
              </a:ext>
            </a:extLst>
          </p:cNvPr>
          <p:cNvSpPr/>
          <p:nvPr/>
        </p:nvSpPr>
        <p:spPr>
          <a:xfrm>
            <a:off x="13347846" y="7243697"/>
            <a:ext cx="2414153" cy="1326455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cs typeface="Arial" panose="020B0604020202020204" pitchFamily="34" charset="0"/>
              </a:rPr>
              <a:t>Logs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8F7D8420-67AF-40AA-AB18-551E694C6CC1}"/>
              </a:ext>
            </a:extLst>
          </p:cNvPr>
          <p:cNvGrpSpPr/>
          <p:nvPr/>
        </p:nvGrpSpPr>
        <p:grpSpPr>
          <a:xfrm>
            <a:off x="11363890" y="2881595"/>
            <a:ext cx="974793" cy="1069021"/>
            <a:chOff x="7896313" y="6554752"/>
            <a:chExt cx="974793" cy="1069021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44B38EF2-4821-4F53-8479-AC8A3BD3F4CC}"/>
                </a:ext>
              </a:extLst>
            </p:cNvPr>
            <p:cNvSpPr txBox="1"/>
            <p:nvPr/>
          </p:nvSpPr>
          <p:spPr>
            <a:xfrm>
              <a:off x="7896313" y="7315996"/>
              <a:ext cx="9747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AWS KMS</a:t>
              </a:r>
              <a:endParaRPr lang="en-US" sz="1400" dirty="0"/>
            </a:p>
          </p:txBody>
        </p:sp>
        <p:pic>
          <p:nvPicPr>
            <p:cNvPr id="104" name="Graphic 7">
              <a:extLst>
                <a:ext uri="{FF2B5EF4-FFF2-40B4-BE49-F238E27FC236}">
                  <a16:creationId xmlns:a16="http://schemas.microsoft.com/office/drawing/2014/main" id="{1BF0DEF9-C638-4ECD-9CDA-65381A2C3D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8001000" y="655475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92D974C0-E494-4A86-BEBB-01C08A799AE9}"/>
              </a:ext>
            </a:extLst>
          </p:cNvPr>
          <p:cNvGrpSpPr/>
          <p:nvPr/>
        </p:nvGrpSpPr>
        <p:grpSpPr>
          <a:xfrm>
            <a:off x="12865697" y="2885171"/>
            <a:ext cx="1265106" cy="1061869"/>
            <a:chOff x="7764138" y="5078781"/>
            <a:chExt cx="1265106" cy="1061869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5EF3F386-22F0-49CC-B9DD-094D74921F43}"/>
                </a:ext>
              </a:extLst>
            </p:cNvPr>
            <p:cNvSpPr txBox="1"/>
            <p:nvPr/>
          </p:nvSpPr>
          <p:spPr>
            <a:xfrm>
              <a:off x="7764138" y="5832873"/>
              <a:ext cx="1265106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1200"/>
                <a:t>AWS Lambda</a:t>
              </a:r>
              <a:endParaRPr lang="en-US" sz="1200" dirty="0"/>
            </a:p>
          </p:txBody>
        </p:sp>
        <p:pic>
          <p:nvPicPr>
            <p:cNvPr id="107" name="Graphic 10">
              <a:extLst>
                <a:ext uri="{FF2B5EF4-FFF2-40B4-BE49-F238E27FC236}">
                  <a16:creationId xmlns:a16="http://schemas.microsoft.com/office/drawing/2014/main" id="{0051C395-46AA-409C-8D6C-72668A8309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8002604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C49D85E-F5E6-4C56-9B53-5F2C1CD43DE2}"/>
              </a:ext>
            </a:extLst>
          </p:cNvPr>
          <p:cNvGrpSpPr/>
          <p:nvPr/>
        </p:nvGrpSpPr>
        <p:grpSpPr>
          <a:xfrm>
            <a:off x="13018613" y="4782961"/>
            <a:ext cx="1180955" cy="1040587"/>
            <a:chOff x="1174320" y="3163888"/>
            <a:chExt cx="1180955" cy="1040587"/>
          </a:xfrm>
        </p:grpSpPr>
        <p:pic>
          <p:nvPicPr>
            <p:cNvPr id="109" name="Graphic 5">
              <a:extLst>
                <a:ext uri="{FF2B5EF4-FFF2-40B4-BE49-F238E27FC236}">
                  <a16:creationId xmlns:a16="http://schemas.microsoft.com/office/drawing/2014/main" id="{5C570EC7-43FF-4C4A-8B77-A1442D4C05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366693" y="3163888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0" name="TextBox 6">
              <a:extLst>
                <a:ext uri="{FF2B5EF4-FFF2-40B4-BE49-F238E27FC236}">
                  <a16:creationId xmlns:a16="http://schemas.microsoft.com/office/drawing/2014/main" id="{5F1A6D6A-75E5-4CC4-9B6F-39214BF4CE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4320" y="3927476"/>
              <a:ext cx="11809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Amazon EC2</a:t>
              </a: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099B3C8-4876-4DA9-8779-FFA56D24D640}"/>
              </a:ext>
            </a:extLst>
          </p:cNvPr>
          <p:cNvGrpSpPr/>
          <p:nvPr/>
        </p:nvGrpSpPr>
        <p:grpSpPr>
          <a:xfrm>
            <a:off x="11226826" y="4778572"/>
            <a:ext cx="1288013" cy="1226840"/>
            <a:chOff x="13885072" y="5013013"/>
            <a:chExt cx="1288013" cy="1226840"/>
          </a:xfrm>
        </p:grpSpPr>
        <p:pic>
          <p:nvPicPr>
            <p:cNvPr id="111" name="Graphic 17">
              <a:extLst>
                <a:ext uri="{FF2B5EF4-FFF2-40B4-BE49-F238E27FC236}">
                  <a16:creationId xmlns:a16="http://schemas.microsoft.com/office/drawing/2014/main" id="{17B2C7AD-DDF8-4C66-9525-D65D0BF107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 bwMode="auto">
            <a:xfrm>
              <a:off x="14128533" y="5013013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" name="TextBox 9">
              <a:extLst>
                <a:ext uri="{FF2B5EF4-FFF2-40B4-BE49-F238E27FC236}">
                  <a16:creationId xmlns:a16="http://schemas.microsoft.com/office/drawing/2014/main" id="{88063A12-E445-49CF-BB3F-2F3908C20E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85072" y="5778188"/>
              <a:ext cx="128801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AWS Step Functions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4CFE4BB3-1BD6-4552-9F38-21E488901622}"/>
              </a:ext>
            </a:extLst>
          </p:cNvPr>
          <p:cNvGrpSpPr/>
          <p:nvPr/>
        </p:nvGrpSpPr>
        <p:grpSpPr>
          <a:xfrm>
            <a:off x="14555028" y="4782961"/>
            <a:ext cx="1081844" cy="1040586"/>
            <a:chOff x="7715797" y="11794972"/>
            <a:chExt cx="1081844" cy="1040586"/>
          </a:xfrm>
        </p:grpSpPr>
        <p:pic>
          <p:nvPicPr>
            <p:cNvPr id="113" name="Graphic 8">
              <a:extLst>
                <a:ext uri="{FF2B5EF4-FFF2-40B4-BE49-F238E27FC236}">
                  <a16:creationId xmlns:a16="http://schemas.microsoft.com/office/drawing/2014/main" id="{9F1E89F8-FBB8-4499-B2D6-0E445D74B2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 bwMode="auto">
            <a:xfrm>
              <a:off x="7887531" y="1179497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4" name="TextBox 9">
              <a:extLst>
                <a:ext uri="{FF2B5EF4-FFF2-40B4-BE49-F238E27FC236}">
                  <a16:creationId xmlns:a16="http://schemas.microsoft.com/office/drawing/2014/main" id="{E4950C4E-13C3-43EA-9617-1AD13FFBF3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15797" y="12558559"/>
              <a:ext cx="108184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Amazon S3</a:t>
              </a:r>
            </a:p>
          </p:txBody>
        </p:sp>
      </p:grpSp>
      <p:sp>
        <p:nvSpPr>
          <p:cNvPr id="117" name="Rectangle 116">
            <a:extLst>
              <a:ext uri="{FF2B5EF4-FFF2-40B4-BE49-F238E27FC236}">
                <a16:creationId xmlns:a16="http://schemas.microsoft.com/office/drawing/2014/main" id="{64A23E13-6487-472E-B0BE-D7797802CAA2}"/>
              </a:ext>
            </a:extLst>
          </p:cNvPr>
          <p:cNvSpPr/>
          <p:nvPr/>
        </p:nvSpPr>
        <p:spPr>
          <a:xfrm>
            <a:off x="5718401" y="9071875"/>
            <a:ext cx="4831395" cy="2078736"/>
          </a:xfrm>
          <a:prstGeom prst="rect">
            <a:avLst/>
          </a:prstGeom>
          <a:noFill/>
          <a:ln w="15875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 Archive account</a:t>
            </a:r>
          </a:p>
        </p:txBody>
      </p:sp>
      <p:pic>
        <p:nvPicPr>
          <p:cNvPr id="118" name="Graphic 117">
            <a:extLst>
              <a:ext uri="{FF2B5EF4-FFF2-40B4-BE49-F238E27FC236}">
                <a16:creationId xmlns:a16="http://schemas.microsoft.com/office/drawing/2014/main" id="{7C267D2A-BD55-49FB-A4F5-810AD04C08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718401" y="9071875"/>
            <a:ext cx="381000" cy="381000"/>
          </a:xfrm>
          <a:prstGeom prst="rect">
            <a:avLst/>
          </a:prstGeom>
        </p:spPr>
      </p:pic>
      <p:grpSp>
        <p:nvGrpSpPr>
          <p:cNvPr id="138" name="Group 137">
            <a:extLst>
              <a:ext uri="{FF2B5EF4-FFF2-40B4-BE49-F238E27FC236}">
                <a16:creationId xmlns:a16="http://schemas.microsoft.com/office/drawing/2014/main" id="{5BC05CAB-3CB5-496F-8135-8574214919E6}"/>
              </a:ext>
            </a:extLst>
          </p:cNvPr>
          <p:cNvGrpSpPr/>
          <p:nvPr/>
        </p:nvGrpSpPr>
        <p:grpSpPr>
          <a:xfrm>
            <a:off x="7758853" y="9825500"/>
            <a:ext cx="1081844" cy="1040586"/>
            <a:chOff x="7715797" y="11794972"/>
            <a:chExt cx="1081844" cy="1040586"/>
          </a:xfrm>
        </p:grpSpPr>
        <p:pic>
          <p:nvPicPr>
            <p:cNvPr id="139" name="Graphic 8">
              <a:extLst>
                <a:ext uri="{FF2B5EF4-FFF2-40B4-BE49-F238E27FC236}">
                  <a16:creationId xmlns:a16="http://schemas.microsoft.com/office/drawing/2014/main" id="{FCFA5420-F876-419C-BBCB-AB585F4AB8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 bwMode="auto">
            <a:xfrm>
              <a:off x="7887531" y="1179497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0" name="TextBox 9">
              <a:extLst>
                <a:ext uri="{FF2B5EF4-FFF2-40B4-BE49-F238E27FC236}">
                  <a16:creationId xmlns:a16="http://schemas.microsoft.com/office/drawing/2014/main" id="{8FCFAA7C-8497-4F11-89E1-32EB6A077B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15797" y="12558559"/>
              <a:ext cx="108184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Amazon S3</a:t>
              </a:r>
            </a:p>
          </p:txBody>
        </p:sp>
      </p:grp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DDFBC43D-465C-4396-A3E2-DCBB70DAD424}"/>
              </a:ext>
            </a:extLst>
          </p:cNvPr>
          <p:cNvCxnSpPr>
            <a:cxnSpLocks/>
            <a:endCxn id="19" idx="2"/>
          </p:cNvCxnSpPr>
          <p:nvPr/>
        </p:nvCxnSpPr>
        <p:spPr>
          <a:xfrm flipV="1">
            <a:off x="1764798" y="4412290"/>
            <a:ext cx="0" cy="91440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Elbow Connector 22">
            <a:extLst>
              <a:ext uri="{FF2B5EF4-FFF2-40B4-BE49-F238E27FC236}">
                <a16:creationId xmlns:a16="http://schemas.microsoft.com/office/drawing/2014/main" id="{D85B5AF6-F177-440A-8B0B-F62859265008}"/>
              </a:ext>
            </a:extLst>
          </p:cNvPr>
          <p:cNvCxnSpPr>
            <a:cxnSpLocks/>
            <a:stCxn id="15" idx="2"/>
            <a:endCxn id="64" idx="2"/>
          </p:cNvCxnSpPr>
          <p:nvPr/>
        </p:nvCxnSpPr>
        <p:spPr>
          <a:xfrm rot="5400000" flipH="1" flipV="1">
            <a:off x="5343569" y="2487550"/>
            <a:ext cx="313724" cy="7505477"/>
          </a:xfrm>
          <a:prstGeom prst="bentConnector3">
            <a:avLst>
              <a:gd name="adj1" fmla="val -170023"/>
            </a:avLst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>
            <a:extLst>
              <a:ext uri="{FF2B5EF4-FFF2-40B4-BE49-F238E27FC236}">
                <a16:creationId xmlns:a16="http://schemas.microsoft.com/office/drawing/2014/main" id="{D02B9FCD-3104-408F-A034-C237ADEFBD8C}"/>
              </a:ext>
            </a:extLst>
          </p:cNvPr>
          <p:cNvSpPr txBox="1"/>
          <p:nvPr/>
        </p:nvSpPr>
        <p:spPr>
          <a:xfrm>
            <a:off x="353284" y="4536919"/>
            <a:ext cx="1416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>
                <a:solidFill>
                  <a:srgbClr val="0070C0"/>
                </a:solidFill>
              </a:rPr>
              <a:t>Initiates collection</a:t>
            </a:r>
          </a:p>
          <a:p>
            <a:pPr algn="r"/>
            <a:r>
              <a:rPr lang="en-US" sz="1200">
                <a:solidFill>
                  <a:srgbClr val="0070C0"/>
                </a:solidFill>
              </a:rPr>
              <a:t>and/or</a:t>
            </a:r>
          </a:p>
          <a:p>
            <a:pPr algn="r"/>
            <a:r>
              <a:rPr lang="en-US" sz="1200">
                <a:solidFill>
                  <a:srgbClr val="0070C0"/>
                </a:solidFill>
              </a:rPr>
              <a:t>containment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97CA4FC7-9A1B-4F9D-A7B2-316B3711DA74}"/>
              </a:ext>
            </a:extLst>
          </p:cNvPr>
          <p:cNvSpPr txBox="1"/>
          <p:nvPr/>
        </p:nvSpPr>
        <p:spPr>
          <a:xfrm>
            <a:off x="8354801" y="6661905"/>
            <a:ext cx="8558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>
                <a:solidFill>
                  <a:srgbClr val="0070C0"/>
                </a:solidFill>
              </a:rPr>
              <a:t>Invokes</a:t>
            </a:r>
          </a:p>
        </p:txBody>
      </p: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B556EB15-4D39-4828-830B-3DC6F2F63B81}"/>
              </a:ext>
            </a:extLst>
          </p:cNvPr>
          <p:cNvCxnSpPr>
            <a:cxnSpLocks/>
            <a:stCxn id="13" idx="0"/>
            <a:endCxn id="43" idx="0"/>
          </p:cNvCxnSpPr>
          <p:nvPr/>
        </p:nvCxnSpPr>
        <p:spPr>
          <a:xfrm rot="16200000" flipH="1">
            <a:off x="5362235" y="2569227"/>
            <a:ext cx="635" cy="3456271"/>
          </a:xfrm>
          <a:prstGeom prst="bentConnector3">
            <a:avLst>
              <a:gd name="adj1" fmla="val -36000000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22724A11-5C89-44C0-BBCE-AA4C0268B326}"/>
              </a:ext>
            </a:extLst>
          </p:cNvPr>
          <p:cNvCxnSpPr>
            <a:cxnSpLocks/>
            <a:stCxn id="7" idx="0"/>
            <a:endCxn id="37" idx="0"/>
          </p:cNvCxnSpPr>
          <p:nvPr/>
        </p:nvCxnSpPr>
        <p:spPr>
          <a:xfrm rot="16200000" flipH="1">
            <a:off x="5358569" y="3866710"/>
            <a:ext cx="2565" cy="3456271"/>
          </a:xfrm>
          <a:prstGeom prst="bentConnector3">
            <a:avLst>
              <a:gd name="adj1" fmla="val -8912281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B29BFA9F-F727-447D-847A-A93BB74C8D02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0487507" y="3498902"/>
            <a:ext cx="979" cy="2560320"/>
          </a:xfrm>
          <a:prstGeom prst="bentConnector3">
            <a:avLst>
              <a:gd name="adj1" fmla="val 23450358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>
            <a:extLst>
              <a:ext uri="{FF2B5EF4-FFF2-40B4-BE49-F238E27FC236}">
                <a16:creationId xmlns:a16="http://schemas.microsoft.com/office/drawing/2014/main" id="{7B5C1CB6-FD47-45A1-8512-27A9AA6670D4}"/>
              </a:ext>
            </a:extLst>
          </p:cNvPr>
          <p:cNvSpPr txBox="1"/>
          <p:nvPr/>
        </p:nvSpPr>
        <p:spPr>
          <a:xfrm>
            <a:off x="9489568" y="4266735"/>
            <a:ext cx="8558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>
                <a:solidFill>
                  <a:srgbClr val="0070C0"/>
                </a:solidFill>
              </a:rPr>
              <a:t>Initiates</a:t>
            </a:r>
          </a:p>
        </p:txBody>
      </p:sp>
      <p:cxnSp>
        <p:nvCxnSpPr>
          <p:cNvPr id="174" name="Straight Arrow Connector 169">
            <a:extLst>
              <a:ext uri="{FF2B5EF4-FFF2-40B4-BE49-F238E27FC236}">
                <a16:creationId xmlns:a16="http://schemas.microsoft.com/office/drawing/2014/main" id="{71C7494D-1E35-46CC-B1EC-78718B10B942}"/>
              </a:ext>
            </a:extLst>
          </p:cNvPr>
          <p:cNvCxnSpPr>
            <a:cxnSpLocks/>
            <a:stCxn id="111" idx="0"/>
            <a:endCxn id="106" idx="2"/>
          </p:cNvCxnSpPr>
          <p:nvPr/>
        </p:nvCxnSpPr>
        <p:spPr>
          <a:xfrm rot="5400000" flipH="1" flipV="1">
            <a:off x="12328103" y="3608426"/>
            <a:ext cx="831532" cy="1508760"/>
          </a:xfrm>
          <a:prstGeom prst="bentConnector3">
            <a:avLst>
              <a:gd name="adj1" fmla="val 83323"/>
            </a:avLst>
          </a:prstGeom>
          <a:ln w="15875">
            <a:solidFill>
              <a:schemeClr val="tx1"/>
            </a:solidFill>
            <a:prstDash val="dash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69">
            <a:extLst>
              <a:ext uri="{FF2B5EF4-FFF2-40B4-BE49-F238E27FC236}">
                <a16:creationId xmlns:a16="http://schemas.microsoft.com/office/drawing/2014/main" id="{1542B2B3-803E-47F0-B7FA-79BBFF9BABA1}"/>
              </a:ext>
            </a:extLst>
          </p:cNvPr>
          <p:cNvCxnSpPr>
            <a:cxnSpLocks/>
            <a:stCxn id="111" idx="3"/>
            <a:endCxn id="109" idx="1"/>
          </p:cNvCxnSpPr>
          <p:nvPr/>
        </p:nvCxnSpPr>
        <p:spPr>
          <a:xfrm>
            <a:off x="12232287" y="5159572"/>
            <a:ext cx="978699" cy="4389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69">
            <a:extLst>
              <a:ext uri="{FF2B5EF4-FFF2-40B4-BE49-F238E27FC236}">
                <a16:creationId xmlns:a16="http://schemas.microsoft.com/office/drawing/2014/main" id="{25F1875D-9932-48DF-83B0-8DCADC5AA70F}"/>
              </a:ext>
            </a:extLst>
          </p:cNvPr>
          <p:cNvCxnSpPr>
            <a:cxnSpLocks/>
            <a:stCxn id="109" idx="3"/>
            <a:endCxn id="113" idx="1"/>
          </p:cNvCxnSpPr>
          <p:nvPr/>
        </p:nvCxnSpPr>
        <p:spPr>
          <a:xfrm>
            <a:off x="13972986" y="5163961"/>
            <a:ext cx="753776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>
            <a:extLst>
              <a:ext uri="{FF2B5EF4-FFF2-40B4-BE49-F238E27FC236}">
                <a16:creationId xmlns:a16="http://schemas.microsoft.com/office/drawing/2014/main" id="{A4B3F038-AD8F-443B-9C29-129749ACE14A}"/>
              </a:ext>
            </a:extLst>
          </p:cNvPr>
          <p:cNvSpPr txBox="1"/>
          <p:nvPr/>
        </p:nvSpPr>
        <p:spPr>
          <a:xfrm>
            <a:off x="13815666" y="4873939"/>
            <a:ext cx="8558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>
                <a:solidFill>
                  <a:srgbClr val="0070C0"/>
                </a:solidFill>
              </a:rPr>
              <a:t>Artifacts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3D1A89E0-A2D6-4175-AF6B-F45DBF459210}"/>
              </a:ext>
            </a:extLst>
          </p:cNvPr>
          <p:cNvSpPr txBox="1"/>
          <p:nvPr/>
        </p:nvSpPr>
        <p:spPr>
          <a:xfrm>
            <a:off x="12221279" y="4317932"/>
            <a:ext cx="10184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rgbClr val="0070C0"/>
                </a:solidFill>
              </a:rPr>
              <a:t>Spins up</a:t>
            </a:r>
          </a:p>
          <a:p>
            <a:pPr algn="ctr"/>
            <a:r>
              <a:rPr lang="en-US" sz="1200">
                <a:solidFill>
                  <a:srgbClr val="0070C0"/>
                </a:solidFill>
              </a:rPr>
              <a:t>temporary</a:t>
            </a:r>
          </a:p>
          <a:p>
            <a:pPr algn="ctr"/>
            <a:r>
              <a:rPr lang="en-US" sz="1200">
                <a:solidFill>
                  <a:srgbClr val="0070C0"/>
                </a:solidFill>
              </a:rPr>
              <a:t>forensic </a:t>
            </a:r>
          </a:p>
          <a:p>
            <a:pPr algn="ctr"/>
            <a:r>
              <a:rPr lang="en-US" sz="1200">
                <a:solidFill>
                  <a:srgbClr val="0070C0"/>
                </a:solidFill>
              </a:rPr>
              <a:t>EC2 instance</a:t>
            </a:r>
          </a:p>
        </p:txBody>
      </p:sp>
      <p:cxnSp>
        <p:nvCxnSpPr>
          <p:cNvPr id="188" name="Straight Arrow Connector 169">
            <a:extLst>
              <a:ext uri="{FF2B5EF4-FFF2-40B4-BE49-F238E27FC236}">
                <a16:creationId xmlns:a16="http://schemas.microsoft.com/office/drawing/2014/main" id="{6BB0EB6B-D226-4F9B-B68C-F46F9B97EB8D}"/>
              </a:ext>
            </a:extLst>
          </p:cNvPr>
          <p:cNvCxnSpPr>
            <a:cxnSpLocks/>
            <a:stCxn id="32" idx="1"/>
            <a:endCxn id="139" idx="1"/>
          </p:cNvCxnSpPr>
          <p:nvPr/>
        </p:nvCxnSpPr>
        <p:spPr>
          <a:xfrm rot="10800000" flipH="1" flipV="1">
            <a:off x="2811897" y="7906930"/>
            <a:ext cx="5118689" cy="2299570"/>
          </a:xfrm>
          <a:prstGeom prst="bentConnector3">
            <a:avLst>
              <a:gd name="adj1" fmla="val -4466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69">
            <a:extLst>
              <a:ext uri="{FF2B5EF4-FFF2-40B4-BE49-F238E27FC236}">
                <a16:creationId xmlns:a16="http://schemas.microsoft.com/office/drawing/2014/main" id="{BD3687F6-D08C-4E41-9622-57D1B6100A51}"/>
              </a:ext>
            </a:extLst>
          </p:cNvPr>
          <p:cNvCxnSpPr>
            <a:cxnSpLocks/>
            <a:stCxn id="89" idx="1"/>
            <a:endCxn id="139" idx="3"/>
          </p:cNvCxnSpPr>
          <p:nvPr/>
        </p:nvCxnSpPr>
        <p:spPr>
          <a:xfrm rot="10800000" flipV="1">
            <a:off x="8692588" y="7906924"/>
            <a:ext cx="4655259" cy="2299575"/>
          </a:xfrm>
          <a:prstGeom prst="bentConnector3">
            <a:avLst>
              <a:gd name="adj1" fmla="val 5358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Arrow Connector 169">
            <a:extLst>
              <a:ext uri="{FF2B5EF4-FFF2-40B4-BE49-F238E27FC236}">
                <a16:creationId xmlns:a16="http://schemas.microsoft.com/office/drawing/2014/main" id="{53FCA693-7624-4155-B342-974B923222B9}"/>
              </a:ext>
            </a:extLst>
          </p:cNvPr>
          <p:cNvCxnSpPr>
            <a:cxnSpLocks/>
            <a:endCxn id="139" idx="0"/>
          </p:cNvCxnSpPr>
          <p:nvPr/>
        </p:nvCxnSpPr>
        <p:spPr>
          <a:xfrm>
            <a:off x="8311587" y="8587681"/>
            <a:ext cx="0" cy="1237819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8923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Rectangle 151">
            <a:extLst>
              <a:ext uri="{FF2B5EF4-FFF2-40B4-BE49-F238E27FC236}">
                <a16:creationId xmlns:a16="http://schemas.microsoft.com/office/drawing/2014/main" id="{5402367E-10AB-4C75-BFB9-4194F0218A60}"/>
              </a:ext>
            </a:extLst>
          </p:cNvPr>
          <p:cNvSpPr/>
          <p:nvPr/>
        </p:nvSpPr>
        <p:spPr>
          <a:xfrm>
            <a:off x="387929" y="1435610"/>
            <a:ext cx="15752616" cy="806081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1346929" y="404647"/>
            <a:ext cx="42130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workforce identity management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0D1CCC0F-F35E-4B7B-B4E8-C1F2D6E9C59B}"/>
              </a:ext>
            </a:extLst>
          </p:cNvPr>
          <p:cNvSpPr/>
          <p:nvPr/>
        </p:nvSpPr>
        <p:spPr>
          <a:xfrm>
            <a:off x="7032918" y="2181225"/>
            <a:ext cx="5796147" cy="6496050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62AD8DA4-7F5B-4B5B-8808-4F544C8D2EFA}"/>
              </a:ext>
            </a:extLst>
          </p:cNvPr>
          <p:cNvCxnSpPr>
            <a:cxnSpLocks/>
          </p:cNvCxnSpPr>
          <p:nvPr/>
        </p:nvCxnSpPr>
        <p:spPr>
          <a:xfrm>
            <a:off x="7474109" y="7241171"/>
            <a:ext cx="491376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TextBox 197">
            <a:extLst>
              <a:ext uri="{FF2B5EF4-FFF2-40B4-BE49-F238E27FC236}">
                <a16:creationId xmlns:a16="http://schemas.microsoft.com/office/drawing/2014/main" id="{6DA5540C-99E2-48E3-9C32-53C3C2041237}"/>
              </a:ext>
            </a:extLst>
          </p:cNvPr>
          <p:cNvSpPr txBox="1"/>
          <p:nvPr/>
        </p:nvSpPr>
        <p:spPr>
          <a:xfrm>
            <a:off x="7724597" y="5242021"/>
            <a:ext cx="2301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IAM </a:t>
            </a:r>
            <a:r>
              <a:rPr lang="en-US" sz="1400"/>
              <a:t>Identity </a:t>
            </a:r>
          </a:p>
          <a:p>
            <a:pPr algn="ctr"/>
            <a:r>
              <a:rPr lang="en-US" sz="1400"/>
              <a:t>Center </a:t>
            </a:r>
            <a:r>
              <a:rPr lang="en-US" sz="1400" dirty="0"/>
              <a:t>(delegated)</a:t>
            </a:r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56F5D7EC-4AF6-47B9-B2B6-EFF9B7E3BDFF}"/>
              </a:ext>
            </a:extLst>
          </p:cNvPr>
          <p:cNvGrpSpPr/>
          <p:nvPr/>
        </p:nvGrpSpPr>
        <p:grpSpPr>
          <a:xfrm>
            <a:off x="7112717" y="2332404"/>
            <a:ext cx="1364961" cy="965410"/>
            <a:chOff x="1523478" y="1290107"/>
            <a:chExt cx="1364961" cy="965410"/>
          </a:xfrm>
        </p:grpSpPr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F970DB29-7889-488D-85BF-A3F27AFF458A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Shared Services 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201" name="Graphic 7">
              <a:extLst>
                <a:ext uri="{FF2B5EF4-FFF2-40B4-BE49-F238E27FC236}">
                  <a16:creationId xmlns:a16="http://schemas.microsoft.com/office/drawing/2014/main" id="{0B824ECC-5A11-440D-A5A3-35789FF7BE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4" name="Graphic 19">
            <a:extLst>
              <a:ext uri="{FF2B5EF4-FFF2-40B4-BE49-F238E27FC236}">
                <a16:creationId xmlns:a16="http://schemas.microsoft.com/office/drawing/2014/main" id="{AB870BC2-FDC6-4584-85D0-E76994F47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>
            <a:off x="8494549" y="4485874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6" name="Group 205">
            <a:extLst>
              <a:ext uri="{FF2B5EF4-FFF2-40B4-BE49-F238E27FC236}">
                <a16:creationId xmlns:a16="http://schemas.microsoft.com/office/drawing/2014/main" id="{E0A28A1C-59D0-429E-8968-55D7A555A245}"/>
              </a:ext>
            </a:extLst>
          </p:cNvPr>
          <p:cNvGrpSpPr/>
          <p:nvPr/>
        </p:nvGrpSpPr>
        <p:grpSpPr>
          <a:xfrm>
            <a:off x="10745468" y="7532408"/>
            <a:ext cx="1195014" cy="931090"/>
            <a:chOff x="6631266" y="5206711"/>
            <a:chExt cx="1195014" cy="931090"/>
          </a:xfrm>
        </p:grpSpPr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F3DF8297-C1A1-4CCB-9B27-799F19EACD8A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208" name="Graphic 207">
              <a:extLst>
                <a:ext uri="{FF2B5EF4-FFF2-40B4-BE49-F238E27FC236}">
                  <a16:creationId xmlns:a16="http://schemas.microsoft.com/office/drawing/2014/main" id="{4E9EDFDA-B3EE-4210-A3EE-4A8B55AB4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62532C19-AC1D-4C46-B4FA-EE1B4E61CCD9}"/>
              </a:ext>
            </a:extLst>
          </p:cNvPr>
          <p:cNvGrpSpPr/>
          <p:nvPr/>
        </p:nvGrpSpPr>
        <p:grpSpPr>
          <a:xfrm>
            <a:off x="11679241" y="7532408"/>
            <a:ext cx="1147961" cy="920831"/>
            <a:chOff x="7712648" y="5206711"/>
            <a:chExt cx="1147961" cy="920831"/>
          </a:xfrm>
        </p:grpSpPr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90DCF6C7-0F36-46C8-BC39-7B450E13BAD4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/>
                <a:t>Organization trail</a:t>
              </a:r>
              <a:endParaRPr lang="en-US" sz="1200" dirty="0"/>
            </a:p>
          </p:txBody>
        </p:sp>
        <p:pic>
          <p:nvPicPr>
            <p:cNvPr id="211" name="Graphic 23">
              <a:extLst>
                <a:ext uri="{FF2B5EF4-FFF2-40B4-BE49-F238E27FC236}">
                  <a16:creationId xmlns:a16="http://schemas.microsoft.com/office/drawing/2014/main" id="{759E7374-F714-4031-A968-0CEC28CBC5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FAE8B76D-488E-4C97-83C8-AB230B031C99}"/>
              </a:ext>
            </a:extLst>
          </p:cNvPr>
          <p:cNvGrpSpPr/>
          <p:nvPr/>
        </p:nvGrpSpPr>
        <p:grpSpPr>
          <a:xfrm>
            <a:off x="8048595" y="7532408"/>
            <a:ext cx="932222" cy="931090"/>
            <a:chOff x="3519407" y="5206711"/>
            <a:chExt cx="932222" cy="931090"/>
          </a:xfrm>
        </p:grpSpPr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2DA8F131-E9DC-4D04-8E45-36E92CD038D5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214" name="Graphic 19">
              <a:extLst>
                <a:ext uri="{FF2B5EF4-FFF2-40B4-BE49-F238E27FC236}">
                  <a16:creationId xmlns:a16="http://schemas.microsoft.com/office/drawing/2014/main" id="{1DBCE5E3-76AF-448F-991E-222E92E773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5ADFBD34-3DAC-4985-B1B5-1283C81ABB4D}"/>
              </a:ext>
            </a:extLst>
          </p:cNvPr>
          <p:cNvGrpSpPr/>
          <p:nvPr/>
        </p:nvGrpSpPr>
        <p:grpSpPr>
          <a:xfrm>
            <a:off x="8711032" y="7532408"/>
            <a:ext cx="1449440" cy="746424"/>
            <a:chOff x="4341273" y="5206711"/>
            <a:chExt cx="1449440" cy="746424"/>
          </a:xfrm>
        </p:grpSpPr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ABE7F091-FF00-4CD4-BB01-9D22EFE188D7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217" name="Graphic 6">
              <a:extLst>
                <a:ext uri="{FF2B5EF4-FFF2-40B4-BE49-F238E27FC236}">
                  <a16:creationId xmlns:a16="http://schemas.microsoft.com/office/drawing/2014/main" id="{A9FDDA70-1663-4601-9FF6-1599846A3D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B137D78D-012E-4C80-B1DD-8F2F9F03FD9F}"/>
              </a:ext>
            </a:extLst>
          </p:cNvPr>
          <p:cNvGrpSpPr/>
          <p:nvPr/>
        </p:nvGrpSpPr>
        <p:grpSpPr>
          <a:xfrm>
            <a:off x="9856501" y="7532408"/>
            <a:ext cx="1081840" cy="746424"/>
            <a:chOff x="5587035" y="5206711"/>
            <a:chExt cx="1081840" cy="746424"/>
          </a:xfrm>
        </p:grpSpPr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BD5BA07C-1A67-4759-A22E-2EC0F9A1E49C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220" name="Graphic 8">
              <a:extLst>
                <a:ext uri="{FF2B5EF4-FFF2-40B4-BE49-F238E27FC236}">
                  <a16:creationId xmlns:a16="http://schemas.microsoft.com/office/drawing/2014/main" id="{DDFFAC7E-E4A5-4C2B-8E2C-1E53B3A79E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132A0CF3-477C-479C-9B60-20AAAD7BC80E}"/>
              </a:ext>
            </a:extLst>
          </p:cNvPr>
          <p:cNvGrpSpPr/>
          <p:nvPr/>
        </p:nvGrpSpPr>
        <p:grpSpPr>
          <a:xfrm>
            <a:off x="7122758" y="7532408"/>
            <a:ext cx="1033252" cy="1115756"/>
            <a:chOff x="2404134" y="5206711"/>
            <a:chExt cx="1033252" cy="1115756"/>
          </a:xfrm>
        </p:grpSpPr>
        <p:pic>
          <p:nvPicPr>
            <p:cNvPr id="222" name="Graphic 19">
              <a:extLst>
                <a:ext uri="{FF2B5EF4-FFF2-40B4-BE49-F238E27FC236}">
                  <a16:creationId xmlns:a16="http://schemas.microsoft.com/office/drawing/2014/main" id="{2391A92E-95C2-40BF-969A-C278B19FDE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F63DBCB1-FEA6-44BF-AEEB-4BE86097A5B8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Hub CSPM CSPM</a:t>
              </a:r>
            </a:p>
          </p:txBody>
        </p:sp>
      </p:grpSp>
      <p:sp>
        <p:nvSpPr>
          <p:cNvPr id="224" name="Rectangle 223">
            <a:extLst>
              <a:ext uri="{FF2B5EF4-FFF2-40B4-BE49-F238E27FC236}">
                <a16:creationId xmlns:a16="http://schemas.microsoft.com/office/drawing/2014/main" id="{C295B0B1-93D3-4271-96FF-57346489BC76}"/>
              </a:ext>
            </a:extLst>
          </p:cNvPr>
          <p:cNvSpPr/>
          <p:nvPr/>
        </p:nvSpPr>
        <p:spPr>
          <a:xfrm>
            <a:off x="923925" y="3129153"/>
            <a:ext cx="3996179" cy="4773168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67E89134-E729-46F3-B069-87107E96D983}"/>
              </a:ext>
            </a:extLst>
          </p:cNvPr>
          <p:cNvGrpSpPr/>
          <p:nvPr/>
        </p:nvGrpSpPr>
        <p:grpSpPr>
          <a:xfrm>
            <a:off x="1307647" y="3403648"/>
            <a:ext cx="1175905" cy="476857"/>
            <a:chOff x="1967345" y="6875905"/>
            <a:chExt cx="1175905" cy="476857"/>
          </a:xfrm>
        </p:grpSpPr>
        <p:sp>
          <p:nvSpPr>
            <p:cNvPr id="225" name="Rectangle 224">
              <a:extLst>
                <a:ext uri="{FF2B5EF4-FFF2-40B4-BE49-F238E27FC236}">
                  <a16:creationId xmlns:a16="http://schemas.microsoft.com/office/drawing/2014/main" id="{84F21489-4A1A-4CAC-B306-6289133D3037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C71C5881-019D-4587-9D98-6420A317B4BD}"/>
                </a:ext>
              </a:extLst>
            </p:cNvPr>
            <p:cNvSpPr txBox="1"/>
            <p:nvPr/>
          </p:nvSpPr>
          <p:spPr>
            <a:xfrm>
              <a:off x="2133600" y="6891097"/>
              <a:ext cx="847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Active Directory</a:t>
              </a:r>
            </a:p>
          </p:txBody>
        </p:sp>
      </p:grpSp>
      <p:pic>
        <p:nvPicPr>
          <p:cNvPr id="227" name="Graphic 6" descr="AWS IAM Identity Center service icon.">
            <a:extLst>
              <a:ext uri="{FF2B5EF4-FFF2-40B4-BE49-F238E27FC236}">
                <a16:creationId xmlns:a16="http://schemas.microsoft.com/office/drawing/2014/main" id="{947FB48A-1BC9-4AE7-9A15-BD5AD0C3A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 bwMode="auto">
          <a:xfrm>
            <a:off x="3409340" y="341884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8" name="TextBox 9">
            <a:extLst>
              <a:ext uri="{FF2B5EF4-FFF2-40B4-BE49-F238E27FC236}">
                <a16:creationId xmlns:a16="http://schemas.microsoft.com/office/drawing/2014/main" id="{43227360-E645-4547-9A4C-D741781D1F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9615" y="4180840"/>
            <a:ext cx="1501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IAM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Identity 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Center 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directory</a:t>
            </a:r>
            <a:endParaRPr lang="en-US" altLang="en-US" sz="10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8ED82966-E222-41CD-8495-748B2BA690B2}"/>
              </a:ext>
            </a:extLst>
          </p:cNvPr>
          <p:cNvGrpSpPr/>
          <p:nvPr/>
        </p:nvGrpSpPr>
        <p:grpSpPr>
          <a:xfrm>
            <a:off x="1307647" y="4156475"/>
            <a:ext cx="1175905" cy="461665"/>
            <a:chOff x="1967345" y="6875905"/>
            <a:chExt cx="1175905" cy="461665"/>
          </a:xfrm>
        </p:grpSpPr>
        <p:sp>
          <p:nvSpPr>
            <p:cNvPr id="231" name="Rectangle 230">
              <a:extLst>
                <a:ext uri="{FF2B5EF4-FFF2-40B4-BE49-F238E27FC236}">
                  <a16:creationId xmlns:a16="http://schemas.microsoft.com/office/drawing/2014/main" id="{042E0AEE-2818-442A-9C9A-4BE16F53108D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E60C4E12-D9FC-46BF-8F71-F26FC4DBD5AD}"/>
                </a:ext>
              </a:extLst>
            </p:cNvPr>
            <p:cNvSpPr txBox="1"/>
            <p:nvPr/>
          </p:nvSpPr>
          <p:spPr>
            <a:xfrm>
              <a:off x="2133600" y="6967297"/>
              <a:ext cx="8477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OneLogin</a:t>
              </a:r>
            </a:p>
          </p:txBody>
        </p: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9668EF84-454B-4C65-8F28-7C29841E3186}"/>
              </a:ext>
            </a:extLst>
          </p:cNvPr>
          <p:cNvGrpSpPr/>
          <p:nvPr/>
        </p:nvGrpSpPr>
        <p:grpSpPr>
          <a:xfrm>
            <a:off x="1307647" y="4894110"/>
            <a:ext cx="1175905" cy="476857"/>
            <a:chOff x="1967345" y="6875905"/>
            <a:chExt cx="1175905" cy="476857"/>
          </a:xfrm>
        </p:grpSpPr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C502F455-4D7C-42A2-83A7-443FB5D5256D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DFE768A5-7FAB-4AE0-A3BA-3037F508C901}"/>
                </a:ext>
              </a:extLst>
            </p:cNvPr>
            <p:cNvSpPr txBox="1"/>
            <p:nvPr/>
          </p:nvSpPr>
          <p:spPr>
            <a:xfrm>
              <a:off x="2133600" y="6891097"/>
              <a:ext cx="847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Microsoft</a:t>
              </a:r>
            </a:p>
            <a:p>
              <a:pPr algn="ctr"/>
              <a:r>
                <a:rPr lang="en-US" sz="1200"/>
                <a:t>Entra ID</a:t>
              </a:r>
            </a:p>
          </p:txBody>
        </p: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6979C54C-6C71-4866-833C-BCA1721ED529}"/>
              </a:ext>
            </a:extLst>
          </p:cNvPr>
          <p:cNvGrpSpPr/>
          <p:nvPr/>
        </p:nvGrpSpPr>
        <p:grpSpPr>
          <a:xfrm>
            <a:off x="1307647" y="5646937"/>
            <a:ext cx="1175905" cy="461665"/>
            <a:chOff x="1967345" y="6875905"/>
            <a:chExt cx="1175905" cy="461665"/>
          </a:xfrm>
        </p:grpSpPr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95FDF86D-7F63-4347-94BA-F0FF41C8BD52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2A1BDB82-7B84-41E4-A4EE-E84644410A6F}"/>
                </a:ext>
              </a:extLst>
            </p:cNvPr>
            <p:cNvSpPr txBox="1"/>
            <p:nvPr/>
          </p:nvSpPr>
          <p:spPr>
            <a:xfrm>
              <a:off x="2133600" y="6967297"/>
              <a:ext cx="8477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Ping</a:t>
              </a:r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20C62E40-7165-4183-AD20-B5F29A9B4727}"/>
              </a:ext>
            </a:extLst>
          </p:cNvPr>
          <p:cNvGrpSpPr/>
          <p:nvPr/>
        </p:nvGrpSpPr>
        <p:grpSpPr>
          <a:xfrm>
            <a:off x="2150177" y="7199149"/>
            <a:ext cx="1559379" cy="476857"/>
            <a:chOff x="1967345" y="6875905"/>
            <a:chExt cx="1559379" cy="476857"/>
          </a:xfrm>
        </p:grpSpPr>
        <p:sp>
          <p:nvSpPr>
            <p:cNvPr id="240" name="Rectangle 239">
              <a:extLst>
                <a:ext uri="{FF2B5EF4-FFF2-40B4-BE49-F238E27FC236}">
                  <a16:creationId xmlns:a16="http://schemas.microsoft.com/office/drawing/2014/main" id="{FF2E8F3B-6563-4495-BC54-8E187E9F1FF9}"/>
                </a:ext>
              </a:extLst>
            </p:cNvPr>
            <p:cNvSpPr/>
            <p:nvPr/>
          </p:nvSpPr>
          <p:spPr>
            <a:xfrm>
              <a:off x="1967345" y="6875905"/>
              <a:ext cx="1559379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5F1AF279-C13E-4602-8EC0-6316F8503656}"/>
                </a:ext>
              </a:extLst>
            </p:cNvPr>
            <p:cNvSpPr txBox="1"/>
            <p:nvPr/>
          </p:nvSpPr>
          <p:spPr>
            <a:xfrm>
              <a:off x="2133600" y="6891097"/>
              <a:ext cx="12978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Other compatible SAML 2.0 IdPs</a:t>
              </a:r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977AB90B-FECC-4D95-A293-6ECC65764D71}"/>
              </a:ext>
            </a:extLst>
          </p:cNvPr>
          <p:cNvGrpSpPr/>
          <p:nvPr/>
        </p:nvGrpSpPr>
        <p:grpSpPr>
          <a:xfrm>
            <a:off x="3232549" y="4891271"/>
            <a:ext cx="1175905" cy="476857"/>
            <a:chOff x="1967345" y="6875905"/>
            <a:chExt cx="1175905" cy="476857"/>
          </a:xfrm>
        </p:grpSpPr>
        <p:sp>
          <p:nvSpPr>
            <p:cNvPr id="246" name="Rectangle 245">
              <a:extLst>
                <a:ext uri="{FF2B5EF4-FFF2-40B4-BE49-F238E27FC236}">
                  <a16:creationId xmlns:a16="http://schemas.microsoft.com/office/drawing/2014/main" id="{5DA80CAB-8F0B-46CC-9E9E-6A2560849121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B7A9E584-E815-4436-84AA-8D2B8077AE4E}"/>
                </a:ext>
              </a:extLst>
            </p:cNvPr>
            <p:cNvSpPr txBox="1"/>
            <p:nvPr/>
          </p:nvSpPr>
          <p:spPr>
            <a:xfrm>
              <a:off x="2038350" y="6891097"/>
              <a:ext cx="1009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Google</a:t>
              </a:r>
            </a:p>
            <a:p>
              <a:pPr algn="ctr"/>
              <a:r>
                <a:rPr lang="en-US" sz="1200"/>
                <a:t>Workspace</a:t>
              </a:r>
            </a:p>
          </p:txBody>
        </p: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A39ED4F7-74F0-40FD-AA90-2C6BAA11E631}"/>
              </a:ext>
            </a:extLst>
          </p:cNvPr>
          <p:cNvGrpSpPr/>
          <p:nvPr/>
        </p:nvGrpSpPr>
        <p:grpSpPr>
          <a:xfrm>
            <a:off x="3215798" y="5643753"/>
            <a:ext cx="1175905" cy="461665"/>
            <a:chOff x="1967345" y="6875905"/>
            <a:chExt cx="1175905" cy="461665"/>
          </a:xfrm>
        </p:grpSpPr>
        <p:sp>
          <p:nvSpPr>
            <p:cNvPr id="249" name="Rectangle 248">
              <a:extLst>
                <a:ext uri="{FF2B5EF4-FFF2-40B4-BE49-F238E27FC236}">
                  <a16:creationId xmlns:a16="http://schemas.microsoft.com/office/drawing/2014/main" id="{BDF6B5AA-FDB3-4BC6-AE39-57785A327532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TextBox 249">
              <a:extLst>
                <a:ext uri="{FF2B5EF4-FFF2-40B4-BE49-F238E27FC236}">
                  <a16:creationId xmlns:a16="http://schemas.microsoft.com/office/drawing/2014/main" id="{B746A2FA-1E48-4C4F-BA1A-DE1A49E37DAC}"/>
                </a:ext>
              </a:extLst>
            </p:cNvPr>
            <p:cNvSpPr txBox="1"/>
            <p:nvPr/>
          </p:nvSpPr>
          <p:spPr>
            <a:xfrm>
              <a:off x="2133600" y="6967297"/>
              <a:ext cx="8477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Okta</a:t>
              </a:r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ED4DFFA0-7D51-44F1-8A67-F3BFC49A60E5}"/>
              </a:ext>
            </a:extLst>
          </p:cNvPr>
          <p:cNvGrpSpPr/>
          <p:nvPr/>
        </p:nvGrpSpPr>
        <p:grpSpPr>
          <a:xfrm>
            <a:off x="3212845" y="6384417"/>
            <a:ext cx="1175905" cy="461665"/>
            <a:chOff x="1967345" y="6875905"/>
            <a:chExt cx="1175905" cy="461665"/>
          </a:xfrm>
        </p:grpSpPr>
        <p:sp>
          <p:nvSpPr>
            <p:cNvPr id="252" name="Rectangle 251">
              <a:extLst>
                <a:ext uri="{FF2B5EF4-FFF2-40B4-BE49-F238E27FC236}">
                  <a16:creationId xmlns:a16="http://schemas.microsoft.com/office/drawing/2014/main" id="{BA778C0F-1E60-4E8F-AD9C-6B1AC9C2C950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1FD9283F-8E9A-4BEB-83BA-D7ABB7CACAC5}"/>
                </a:ext>
              </a:extLst>
            </p:cNvPr>
            <p:cNvSpPr txBox="1"/>
            <p:nvPr/>
          </p:nvSpPr>
          <p:spPr>
            <a:xfrm>
              <a:off x="2133600" y="6967297"/>
              <a:ext cx="8477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CyberArk</a:t>
              </a:r>
            </a:p>
          </p:txBody>
        </p: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2BE9A569-84C5-466D-9730-3EB8220100D4}"/>
              </a:ext>
            </a:extLst>
          </p:cNvPr>
          <p:cNvGrpSpPr/>
          <p:nvPr/>
        </p:nvGrpSpPr>
        <p:grpSpPr>
          <a:xfrm>
            <a:off x="1346195" y="6384570"/>
            <a:ext cx="1175905" cy="461665"/>
            <a:chOff x="1967345" y="6875905"/>
            <a:chExt cx="1175905" cy="461665"/>
          </a:xfrm>
        </p:grpSpPr>
        <p:sp>
          <p:nvSpPr>
            <p:cNvPr id="255" name="Rectangle 254">
              <a:extLst>
                <a:ext uri="{FF2B5EF4-FFF2-40B4-BE49-F238E27FC236}">
                  <a16:creationId xmlns:a16="http://schemas.microsoft.com/office/drawing/2014/main" id="{0A748AFC-3A7D-44FE-8721-F5F3900DA7B9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TextBox 255">
              <a:extLst>
                <a:ext uri="{FF2B5EF4-FFF2-40B4-BE49-F238E27FC236}">
                  <a16:creationId xmlns:a16="http://schemas.microsoft.com/office/drawing/2014/main" id="{7356E051-70E8-488F-83F4-66EE6A2B69C9}"/>
                </a:ext>
              </a:extLst>
            </p:cNvPr>
            <p:cNvSpPr txBox="1"/>
            <p:nvPr/>
          </p:nvSpPr>
          <p:spPr>
            <a:xfrm>
              <a:off x="2047875" y="6967297"/>
              <a:ext cx="10293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JumpCloud</a:t>
              </a:r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2FAC676A-EDA0-4668-AC3F-6EFD19A9B790}"/>
              </a:ext>
            </a:extLst>
          </p:cNvPr>
          <p:cNvGrpSpPr/>
          <p:nvPr/>
        </p:nvGrpSpPr>
        <p:grpSpPr>
          <a:xfrm>
            <a:off x="9717754" y="3419480"/>
            <a:ext cx="1984399" cy="1552567"/>
            <a:chOff x="9089104" y="6343655"/>
            <a:chExt cx="1984399" cy="1552567"/>
          </a:xfrm>
        </p:grpSpPr>
        <p:pic>
          <p:nvPicPr>
            <p:cNvPr id="257" name="Graphic 256" descr="Permissions resource icon for the IAM service.">
              <a:extLst>
                <a:ext uri="{FF2B5EF4-FFF2-40B4-BE49-F238E27FC236}">
                  <a16:creationId xmlns:a16="http://schemas.microsoft.com/office/drawing/2014/main" id="{55977BC2-CE3D-4253-BA77-391F77AC7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9853822" y="6415703"/>
              <a:ext cx="457200" cy="457200"/>
            </a:xfrm>
            <a:prstGeom prst="rect">
              <a:avLst/>
            </a:prstGeom>
          </p:spPr>
        </p:pic>
        <p:sp>
          <p:nvSpPr>
            <p:cNvPr id="258" name="TextBox 21">
              <a:extLst>
                <a:ext uri="{FF2B5EF4-FFF2-40B4-BE49-F238E27FC236}">
                  <a16:creationId xmlns:a16="http://schemas.microsoft.com/office/drawing/2014/main" id="{D53EBA02-38C2-406C-8841-B6FAD3A38C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98715" y="6865645"/>
              <a:ext cx="116741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Multi-account</a:t>
              </a:r>
              <a:endPara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permissions</a:t>
              </a:r>
            </a:p>
            <a:p>
              <a:pPr algn="ctr" eaLnBrk="1" hangingPunct="1"/>
              <a:endPara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1" name="Rectangle: Rounded Corners 260">
              <a:extLst>
                <a:ext uri="{FF2B5EF4-FFF2-40B4-BE49-F238E27FC236}">
                  <a16:creationId xmlns:a16="http://schemas.microsoft.com/office/drawing/2014/main" id="{BB49D8B7-B2D8-400C-BCD1-F212F48F6601}"/>
                </a:ext>
              </a:extLst>
            </p:cNvPr>
            <p:cNvSpPr/>
            <p:nvPr/>
          </p:nvSpPr>
          <p:spPr>
            <a:xfrm>
              <a:off x="9089104" y="6343655"/>
              <a:ext cx="1984399" cy="1552567"/>
            </a:xfrm>
            <a:prstGeom prst="round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739CFECC-9971-4478-A570-FC9994DC43A1}"/>
                </a:ext>
              </a:extLst>
            </p:cNvPr>
            <p:cNvSpPr txBox="1"/>
            <p:nvPr/>
          </p:nvSpPr>
          <p:spPr>
            <a:xfrm>
              <a:off x="9121757" y="7293487"/>
              <a:ext cx="192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en-US" sz="140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One place to </a:t>
              </a:r>
            </a:p>
            <a:p>
              <a:pPr algn="ctr"/>
              <a:r>
                <a:rPr lang="en-US" altLang="en-US" sz="140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manage permissions</a:t>
              </a:r>
              <a:endParaRPr lang="en-US" altLang="en-US" sz="1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2FF999E9-D963-4F1E-A0DE-4C36096D43E4}"/>
              </a:ext>
            </a:extLst>
          </p:cNvPr>
          <p:cNvGrpSpPr/>
          <p:nvPr/>
        </p:nvGrpSpPr>
        <p:grpSpPr>
          <a:xfrm>
            <a:off x="9717754" y="5172943"/>
            <a:ext cx="1984399" cy="1552567"/>
            <a:chOff x="9089104" y="8097118"/>
            <a:chExt cx="1984399" cy="1552567"/>
          </a:xfrm>
        </p:grpSpPr>
        <p:sp>
          <p:nvSpPr>
            <p:cNvPr id="260" name="TextBox 18">
              <a:extLst>
                <a:ext uri="{FF2B5EF4-FFF2-40B4-BE49-F238E27FC236}">
                  <a16:creationId xmlns:a16="http://schemas.microsoft.com/office/drawing/2014/main" id="{678A9DF9-5DF6-420F-809C-CD58B98647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26772" y="8647275"/>
              <a:ext cx="15113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Application</a:t>
              </a:r>
            </a:p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assignments</a:t>
              </a:r>
            </a:p>
          </p:txBody>
        </p:sp>
        <p:sp>
          <p:nvSpPr>
            <p:cNvPr id="265" name="Rectangle: Rounded Corners 264">
              <a:extLst>
                <a:ext uri="{FF2B5EF4-FFF2-40B4-BE49-F238E27FC236}">
                  <a16:creationId xmlns:a16="http://schemas.microsoft.com/office/drawing/2014/main" id="{C5FE36E3-54B0-4178-86B9-E345645D1310}"/>
                </a:ext>
              </a:extLst>
            </p:cNvPr>
            <p:cNvSpPr/>
            <p:nvPr/>
          </p:nvSpPr>
          <p:spPr>
            <a:xfrm>
              <a:off x="9089104" y="8097118"/>
              <a:ext cx="1984399" cy="1552567"/>
            </a:xfrm>
            <a:prstGeom prst="round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2E6EDA54-5889-47EC-8AD2-6AD39DBB4329}"/>
                </a:ext>
              </a:extLst>
            </p:cNvPr>
            <p:cNvSpPr txBox="1"/>
            <p:nvPr/>
          </p:nvSpPr>
          <p:spPr>
            <a:xfrm>
              <a:off x="9121757" y="9075525"/>
              <a:ext cx="192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en-US" sz="1400">
                  <a:solidFill>
                    <a:srgbClr val="C00000"/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One place to </a:t>
              </a:r>
            </a:p>
            <a:p>
              <a:pPr algn="ctr"/>
              <a:r>
                <a:rPr lang="en-US" altLang="en-US" sz="1400">
                  <a:solidFill>
                    <a:srgbClr val="C00000"/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manage permissions</a:t>
              </a:r>
              <a:endParaRPr lang="en-US" altLang="en-US" sz="1400" dirty="0">
                <a:solidFill>
                  <a:srgbClr val="C00000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71" name="Straight Arrow Connector 270" descr="Right pointing horizontal arrow.">
            <a:extLst>
              <a:ext uri="{FF2B5EF4-FFF2-40B4-BE49-F238E27FC236}">
                <a16:creationId xmlns:a16="http://schemas.microsoft.com/office/drawing/2014/main" id="{C2C8AF37-65A1-4E77-8118-D990053EE95D}"/>
              </a:ext>
            </a:extLst>
          </p:cNvPr>
          <p:cNvCxnSpPr>
            <a:cxnSpLocks/>
          </p:cNvCxnSpPr>
          <p:nvPr/>
        </p:nvCxnSpPr>
        <p:spPr>
          <a:xfrm>
            <a:off x="4928055" y="4627665"/>
            <a:ext cx="2093976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TextBox 272">
            <a:extLst>
              <a:ext uri="{FF2B5EF4-FFF2-40B4-BE49-F238E27FC236}">
                <a16:creationId xmlns:a16="http://schemas.microsoft.com/office/drawing/2014/main" id="{B9565E30-9AFF-4169-8E4B-9DE787B3F622}"/>
              </a:ext>
            </a:extLst>
          </p:cNvPr>
          <p:cNvSpPr txBox="1"/>
          <p:nvPr/>
        </p:nvSpPr>
        <p:spPr>
          <a:xfrm>
            <a:off x="5545016" y="4308569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Sync</a:t>
            </a:r>
          </a:p>
        </p:txBody>
      </p:sp>
      <p:cxnSp>
        <p:nvCxnSpPr>
          <p:cNvPr id="276" name="Straight Arrow Connector 275" descr="Right pointing horizontal arrow.">
            <a:extLst>
              <a:ext uri="{FF2B5EF4-FFF2-40B4-BE49-F238E27FC236}">
                <a16:creationId xmlns:a16="http://schemas.microsoft.com/office/drawing/2014/main" id="{F95140DB-BED6-45ED-8BE8-1FBB33993F29}"/>
              </a:ext>
            </a:extLst>
          </p:cNvPr>
          <p:cNvCxnSpPr>
            <a:cxnSpLocks/>
          </p:cNvCxnSpPr>
          <p:nvPr/>
        </p:nvCxnSpPr>
        <p:spPr>
          <a:xfrm>
            <a:off x="4927551" y="6331240"/>
            <a:ext cx="2093976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TextBox 276">
            <a:extLst>
              <a:ext uri="{FF2B5EF4-FFF2-40B4-BE49-F238E27FC236}">
                <a16:creationId xmlns:a16="http://schemas.microsoft.com/office/drawing/2014/main" id="{CD8DB50C-1B74-45F1-948D-75AA57387E16}"/>
              </a:ext>
            </a:extLst>
          </p:cNvPr>
          <p:cNvSpPr txBox="1"/>
          <p:nvPr/>
        </p:nvSpPr>
        <p:spPr>
          <a:xfrm>
            <a:off x="5298436" y="6012144"/>
            <a:ext cx="1487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Authenticate</a:t>
            </a:r>
          </a:p>
        </p:txBody>
      </p:sp>
      <p:sp>
        <p:nvSpPr>
          <p:cNvPr id="279" name="TextBox 15">
            <a:extLst>
              <a:ext uri="{FF2B5EF4-FFF2-40B4-BE49-F238E27FC236}">
                <a16:creationId xmlns:a16="http://schemas.microsoft.com/office/drawing/2014/main" id="{D5636716-46D3-4AAC-84DC-59F7EFE3C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74413" y="4525353"/>
            <a:ext cx="1382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accounts</a:t>
            </a:r>
          </a:p>
        </p:txBody>
      </p:sp>
      <p:pic>
        <p:nvPicPr>
          <p:cNvPr id="280" name="Graphic 7" descr="Business Applications standard category icon.">
            <a:extLst>
              <a:ext uri="{FF2B5EF4-FFF2-40B4-BE49-F238E27FC236}">
                <a16:creationId xmlns:a16="http://schemas.microsoft.com/office/drawing/2014/main" id="{FDE9FFA1-1DF7-4078-9269-2D3D37367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10449585" y="5232496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1" name="Graphic 7" descr="Application Integration standard category icon.">
            <a:extLst>
              <a:ext uri="{FF2B5EF4-FFF2-40B4-BE49-F238E27FC236}">
                <a16:creationId xmlns:a16="http://schemas.microsoft.com/office/drawing/2014/main" id="{A83AE3A1-ABE0-4E1F-A50F-C6D0055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14075245" y="5404417"/>
            <a:ext cx="8509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2" name="Graphic 6" descr="AWS Organizations service icon.">
            <a:extLst>
              <a:ext uri="{FF2B5EF4-FFF2-40B4-BE49-F238E27FC236}">
                <a16:creationId xmlns:a16="http://schemas.microsoft.com/office/drawing/2014/main" id="{5C0654A1-E0C5-438F-B3B5-53BA7F7F2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 bwMode="auto">
          <a:xfrm>
            <a:off x="14084769" y="3746106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3" name="TextBox 15">
            <a:extLst>
              <a:ext uri="{FF2B5EF4-FFF2-40B4-BE49-F238E27FC236}">
                <a16:creationId xmlns:a16="http://schemas.microsoft.com/office/drawing/2014/main" id="{72126436-67CB-4ECC-BE48-2549E9FCBE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50340" y="6263383"/>
            <a:ext cx="25007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AWS-managed applications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Customer-managed applications</a:t>
            </a:r>
          </a:p>
        </p:txBody>
      </p:sp>
      <p:cxnSp>
        <p:nvCxnSpPr>
          <p:cNvPr id="284" name="Straight Arrow Connector 283" descr="Right pointing horizontal arrow.">
            <a:extLst>
              <a:ext uri="{FF2B5EF4-FFF2-40B4-BE49-F238E27FC236}">
                <a16:creationId xmlns:a16="http://schemas.microsoft.com/office/drawing/2014/main" id="{6FE39325-3268-45E8-A437-685985E9942E}"/>
              </a:ext>
            </a:extLst>
          </p:cNvPr>
          <p:cNvCxnSpPr>
            <a:cxnSpLocks/>
          </p:cNvCxnSpPr>
          <p:nvPr/>
        </p:nvCxnSpPr>
        <p:spPr>
          <a:xfrm>
            <a:off x="12833235" y="4131525"/>
            <a:ext cx="1232485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" name="TextBox 284">
            <a:extLst>
              <a:ext uri="{FF2B5EF4-FFF2-40B4-BE49-F238E27FC236}">
                <a16:creationId xmlns:a16="http://schemas.microsoft.com/office/drawing/2014/main" id="{69811122-CB6A-4A85-AFE1-D3F3AE58E854}"/>
              </a:ext>
            </a:extLst>
          </p:cNvPr>
          <p:cNvSpPr txBox="1"/>
          <p:nvPr/>
        </p:nvSpPr>
        <p:spPr>
          <a:xfrm>
            <a:off x="13030377" y="3800679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Access</a:t>
            </a:r>
          </a:p>
        </p:txBody>
      </p:sp>
      <p:cxnSp>
        <p:nvCxnSpPr>
          <p:cNvPr id="286" name="Straight Arrow Connector 285" descr="Right pointing horizontal arrow.">
            <a:extLst>
              <a:ext uri="{FF2B5EF4-FFF2-40B4-BE49-F238E27FC236}">
                <a16:creationId xmlns:a16="http://schemas.microsoft.com/office/drawing/2014/main" id="{17C6D353-9DA5-4701-B074-2D41C74BFC8A}"/>
              </a:ext>
            </a:extLst>
          </p:cNvPr>
          <p:cNvCxnSpPr>
            <a:cxnSpLocks/>
          </p:cNvCxnSpPr>
          <p:nvPr/>
        </p:nvCxnSpPr>
        <p:spPr>
          <a:xfrm>
            <a:off x="12824780" y="5832309"/>
            <a:ext cx="1234440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TextBox 286">
            <a:extLst>
              <a:ext uri="{FF2B5EF4-FFF2-40B4-BE49-F238E27FC236}">
                <a16:creationId xmlns:a16="http://schemas.microsoft.com/office/drawing/2014/main" id="{0D9CDF8D-6151-48B6-9E16-E3E841D957DA}"/>
              </a:ext>
            </a:extLst>
          </p:cNvPr>
          <p:cNvSpPr txBox="1"/>
          <p:nvPr/>
        </p:nvSpPr>
        <p:spPr>
          <a:xfrm>
            <a:off x="12705526" y="5501331"/>
            <a:ext cx="1487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Access</a:t>
            </a:r>
          </a:p>
        </p:txBody>
      </p:sp>
    </p:spTree>
    <p:extLst>
      <p:ext uri="{BB962C8B-B14F-4D97-AF65-F5344CB8AC3E}">
        <p14:creationId xmlns:p14="http://schemas.microsoft.com/office/powerpoint/2010/main" val="798518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Rectangle 151">
            <a:extLst>
              <a:ext uri="{FF2B5EF4-FFF2-40B4-BE49-F238E27FC236}">
                <a16:creationId xmlns:a16="http://schemas.microsoft.com/office/drawing/2014/main" id="{5402367E-10AB-4C75-BFB9-4194F0218A60}"/>
              </a:ext>
            </a:extLst>
          </p:cNvPr>
          <p:cNvSpPr/>
          <p:nvPr/>
        </p:nvSpPr>
        <p:spPr>
          <a:xfrm>
            <a:off x="762000" y="1435610"/>
            <a:ext cx="14382750" cy="806081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1346929" y="404647"/>
            <a:ext cx="44598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workforce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synchronizing identities from Active Directory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0D1CCC0F-F35E-4B7B-B4E8-C1F2D6E9C59B}"/>
              </a:ext>
            </a:extLst>
          </p:cNvPr>
          <p:cNvSpPr/>
          <p:nvPr/>
        </p:nvSpPr>
        <p:spPr>
          <a:xfrm>
            <a:off x="3858591" y="2181225"/>
            <a:ext cx="8046549" cy="6496050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62AD8DA4-7F5B-4B5B-8808-4F544C8D2EFA}"/>
              </a:ext>
            </a:extLst>
          </p:cNvPr>
          <p:cNvCxnSpPr>
            <a:cxnSpLocks/>
          </p:cNvCxnSpPr>
          <p:nvPr/>
        </p:nvCxnSpPr>
        <p:spPr>
          <a:xfrm>
            <a:off x="6550184" y="7241171"/>
            <a:ext cx="491376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TextBox 197">
            <a:extLst>
              <a:ext uri="{FF2B5EF4-FFF2-40B4-BE49-F238E27FC236}">
                <a16:creationId xmlns:a16="http://schemas.microsoft.com/office/drawing/2014/main" id="{6DA5540C-99E2-48E3-9C32-53C3C2041237}"/>
              </a:ext>
            </a:extLst>
          </p:cNvPr>
          <p:cNvSpPr txBox="1"/>
          <p:nvPr/>
        </p:nvSpPr>
        <p:spPr>
          <a:xfrm>
            <a:off x="6800672" y="5242021"/>
            <a:ext cx="2301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IAM </a:t>
            </a:r>
            <a:r>
              <a:rPr lang="en-US" sz="1400"/>
              <a:t>Identity </a:t>
            </a:r>
          </a:p>
          <a:p>
            <a:pPr algn="ctr"/>
            <a:r>
              <a:rPr lang="en-US" sz="1400"/>
              <a:t>Center </a:t>
            </a:r>
            <a:r>
              <a:rPr lang="en-US" sz="1400" dirty="0"/>
              <a:t>(delegated)</a:t>
            </a:r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56F5D7EC-4AF6-47B9-B2B6-EFF9B7E3BDFF}"/>
              </a:ext>
            </a:extLst>
          </p:cNvPr>
          <p:cNvGrpSpPr/>
          <p:nvPr/>
        </p:nvGrpSpPr>
        <p:grpSpPr>
          <a:xfrm>
            <a:off x="3914712" y="2332404"/>
            <a:ext cx="1364961" cy="965410"/>
            <a:chOff x="1523478" y="1290107"/>
            <a:chExt cx="1364961" cy="965410"/>
          </a:xfrm>
        </p:grpSpPr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F970DB29-7889-488D-85BF-A3F27AFF458A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Shared Services 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201" name="Graphic 7">
              <a:extLst>
                <a:ext uri="{FF2B5EF4-FFF2-40B4-BE49-F238E27FC236}">
                  <a16:creationId xmlns:a16="http://schemas.microsoft.com/office/drawing/2014/main" id="{0B824ECC-5A11-440D-A5A3-35789FF7BE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4" name="Graphic 19">
            <a:extLst>
              <a:ext uri="{FF2B5EF4-FFF2-40B4-BE49-F238E27FC236}">
                <a16:creationId xmlns:a16="http://schemas.microsoft.com/office/drawing/2014/main" id="{AB870BC2-FDC6-4584-85D0-E76994F47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>
            <a:off x="7570624" y="4484536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6" name="Group 205">
            <a:extLst>
              <a:ext uri="{FF2B5EF4-FFF2-40B4-BE49-F238E27FC236}">
                <a16:creationId xmlns:a16="http://schemas.microsoft.com/office/drawing/2014/main" id="{E0A28A1C-59D0-429E-8968-55D7A555A245}"/>
              </a:ext>
            </a:extLst>
          </p:cNvPr>
          <p:cNvGrpSpPr/>
          <p:nvPr/>
        </p:nvGrpSpPr>
        <p:grpSpPr>
          <a:xfrm>
            <a:off x="9821543" y="7532408"/>
            <a:ext cx="1195014" cy="931090"/>
            <a:chOff x="6631266" y="5206711"/>
            <a:chExt cx="1195014" cy="931090"/>
          </a:xfrm>
        </p:grpSpPr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F3DF8297-C1A1-4CCB-9B27-799F19EACD8A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208" name="Graphic 207">
              <a:extLst>
                <a:ext uri="{FF2B5EF4-FFF2-40B4-BE49-F238E27FC236}">
                  <a16:creationId xmlns:a16="http://schemas.microsoft.com/office/drawing/2014/main" id="{4E9EDFDA-B3EE-4210-A3EE-4A8B55AB4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62532C19-AC1D-4C46-B4FA-EE1B4E61CCD9}"/>
              </a:ext>
            </a:extLst>
          </p:cNvPr>
          <p:cNvGrpSpPr/>
          <p:nvPr/>
        </p:nvGrpSpPr>
        <p:grpSpPr>
          <a:xfrm>
            <a:off x="10755316" y="7532408"/>
            <a:ext cx="1147961" cy="920831"/>
            <a:chOff x="7712648" y="5206711"/>
            <a:chExt cx="1147961" cy="920831"/>
          </a:xfrm>
        </p:grpSpPr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90DCF6C7-0F36-46C8-BC39-7B450E13BAD4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/>
                <a:t>Organization trail</a:t>
              </a:r>
              <a:endParaRPr lang="en-US" sz="1200" dirty="0"/>
            </a:p>
          </p:txBody>
        </p:sp>
        <p:pic>
          <p:nvPicPr>
            <p:cNvPr id="211" name="Graphic 23">
              <a:extLst>
                <a:ext uri="{FF2B5EF4-FFF2-40B4-BE49-F238E27FC236}">
                  <a16:creationId xmlns:a16="http://schemas.microsoft.com/office/drawing/2014/main" id="{759E7374-F714-4031-A968-0CEC28CBC5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FAE8B76D-488E-4C97-83C8-AB230B031C99}"/>
              </a:ext>
            </a:extLst>
          </p:cNvPr>
          <p:cNvGrpSpPr/>
          <p:nvPr/>
        </p:nvGrpSpPr>
        <p:grpSpPr>
          <a:xfrm>
            <a:off x="7124670" y="7532408"/>
            <a:ext cx="932222" cy="931090"/>
            <a:chOff x="3519407" y="5206711"/>
            <a:chExt cx="932222" cy="931090"/>
          </a:xfrm>
        </p:grpSpPr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2DA8F131-E9DC-4D04-8E45-36E92CD038D5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214" name="Graphic 19">
              <a:extLst>
                <a:ext uri="{FF2B5EF4-FFF2-40B4-BE49-F238E27FC236}">
                  <a16:creationId xmlns:a16="http://schemas.microsoft.com/office/drawing/2014/main" id="{1DBCE5E3-76AF-448F-991E-222E92E773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5ADFBD34-3DAC-4985-B1B5-1283C81ABB4D}"/>
              </a:ext>
            </a:extLst>
          </p:cNvPr>
          <p:cNvGrpSpPr/>
          <p:nvPr/>
        </p:nvGrpSpPr>
        <p:grpSpPr>
          <a:xfrm>
            <a:off x="7787107" y="7532408"/>
            <a:ext cx="1449440" cy="746424"/>
            <a:chOff x="4341273" y="5206711"/>
            <a:chExt cx="1449440" cy="746424"/>
          </a:xfrm>
        </p:grpSpPr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ABE7F091-FF00-4CD4-BB01-9D22EFE188D7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217" name="Graphic 6">
              <a:extLst>
                <a:ext uri="{FF2B5EF4-FFF2-40B4-BE49-F238E27FC236}">
                  <a16:creationId xmlns:a16="http://schemas.microsoft.com/office/drawing/2014/main" id="{A9FDDA70-1663-4601-9FF6-1599846A3D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B137D78D-012E-4C80-B1DD-8F2F9F03FD9F}"/>
              </a:ext>
            </a:extLst>
          </p:cNvPr>
          <p:cNvGrpSpPr/>
          <p:nvPr/>
        </p:nvGrpSpPr>
        <p:grpSpPr>
          <a:xfrm>
            <a:off x="8932576" y="7532408"/>
            <a:ext cx="1081840" cy="746424"/>
            <a:chOff x="5587035" y="5206711"/>
            <a:chExt cx="1081840" cy="746424"/>
          </a:xfrm>
        </p:grpSpPr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BD5BA07C-1A67-4759-A22E-2EC0F9A1E49C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220" name="Graphic 8">
              <a:extLst>
                <a:ext uri="{FF2B5EF4-FFF2-40B4-BE49-F238E27FC236}">
                  <a16:creationId xmlns:a16="http://schemas.microsoft.com/office/drawing/2014/main" id="{DDFFAC7E-E4A5-4C2B-8E2C-1E53B3A79E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132A0CF3-477C-479C-9B60-20AAAD7BC80E}"/>
              </a:ext>
            </a:extLst>
          </p:cNvPr>
          <p:cNvGrpSpPr/>
          <p:nvPr/>
        </p:nvGrpSpPr>
        <p:grpSpPr>
          <a:xfrm>
            <a:off x="6198833" y="7532408"/>
            <a:ext cx="1033252" cy="931090"/>
            <a:chOff x="2404134" y="5206711"/>
            <a:chExt cx="1033252" cy="931090"/>
          </a:xfrm>
        </p:grpSpPr>
        <p:pic>
          <p:nvPicPr>
            <p:cNvPr id="222" name="Graphic 19">
              <a:extLst>
                <a:ext uri="{FF2B5EF4-FFF2-40B4-BE49-F238E27FC236}">
                  <a16:creationId xmlns:a16="http://schemas.microsoft.com/office/drawing/2014/main" id="{2391A92E-95C2-40BF-969A-C278B19FDE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F63DBCB1-FEA6-44BF-AEEB-4BE86097A5B8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Hub CSPM</a:t>
              </a:r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2FAC676A-EDA0-4668-AC3F-6EFD19A9B790}"/>
              </a:ext>
            </a:extLst>
          </p:cNvPr>
          <p:cNvGrpSpPr/>
          <p:nvPr/>
        </p:nvGrpSpPr>
        <p:grpSpPr>
          <a:xfrm>
            <a:off x="8793829" y="3419480"/>
            <a:ext cx="1984399" cy="1552567"/>
            <a:chOff x="9089104" y="6343655"/>
            <a:chExt cx="1984399" cy="1552567"/>
          </a:xfrm>
        </p:grpSpPr>
        <p:pic>
          <p:nvPicPr>
            <p:cNvPr id="257" name="Graphic 256" descr="Permissions resource icon for the IAM service.">
              <a:extLst>
                <a:ext uri="{FF2B5EF4-FFF2-40B4-BE49-F238E27FC236}">
                  <a16:creationId xmlns:a16="http://schemas.microsoft.com/office/drawing/2014/main" id="{55977BC2-CE3D-4253-BA77-391F77AC7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9853822" y="6415703"/>
              <a:ext cx="457200" cy="457200"/>
            </a:xfrm>
            <a:prstGeom prst="rect">
              <a:avLst/>
            </a:prstGeom>
          </p:spPr>
        </p:pic>
        <p:sp>
          <p:nvSpPr>
            <p:cNvPr id="258" name="TextBox 21">
              <a:extLst>
                <a:ext uri="{FF2B5EF4-FFF2-40B4-BE49-F238E27FC236}">
                  <a16:creationId xmlns:a16="http://schemas.microsoft.com/office/drawing/2014/main" id="{D53EBA02-38C2-406C-8841-B6FAD3A38C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98715" y="6865645"/>
              <a:ext cx="116741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Multi-account</a:t>
              </a:r>
              <a:endPara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permissions</a:t>
              </a:r>
            </a:p>
            <a:p>
              <a:pPr algn="ctr" eaLnBrk="1" hangingPunct="1"/>
              <a:endPara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1" name="Rectangle: Rounded Corners 260">
              <a:extLst>
                <a:ext uri="{FF2B5EF4-FFF2-40B4-BE49-F238E27FC236}">
                  <a16:creationId xmlns:a16="http://schemas.microsoft.com/office/drawing/2014/main" id="{BB49D8B7-B2D8-400C-BCD1-F212F48F6601}"/>
                </a:ext>
              </a:extLst>
            </p:cNvPr>
            <p:cNvSpPr/>
            <p:nvPr/>
          </p:nvSpPr>
          <p:spPr>
            <a:xfrm>
              <a:off x="9089104" y="6343655"/>
              <a:ext cx="1984399" cy="1552567"/>
            </a:xfrm>
            <a:prstGeom prst="round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739CFECC-9971-4478-A570-FC9994DC43A1}"/>
                </a:ext>
              </a:extLst>
            </p:cNvPr>
            <p:cNvSpPr txBox="1"/>
            <p:nvPr/>
          </p:nvSpPr>
          <p:spPr>
            <a:xfrm>
              <a:off x="9121757" y="7293487"/>
              <a:ext cx="192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en-US" sz="140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One place to </a:t>
              </a:r>
            </a:p>
            <a:p>
              <a:pPr algn="ctr"/>
              <a:r>
                <a:rPr lang="en-US" altLang="en-US" sz="140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manage permissions</a:t>
              </a:r>
              <a:endParaRPr lang="en-US" altLang="en-US" sz="1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2FF999E9-D963-4F1E-A0DE-4C36096D43E4}"/>
              </a:ext>
            </a:extLst>
          </p:cNvPr>
          <p:cNvGrpSpPr/>
          <p:nvPr/>
        </p:nvGrpSpPr>
        <p:grpSpPr>
          <a:xfrm>
            <a:off x="8793829" y="5172943"/>
            <a:ext cx="1984399" cy="1552567"/>
            <a:chOff x="9089104" y="8097118"/>
            <a:chExt cx="1984399" cy="1552567"/>
          </a:xfrm>
        </p:grpSpPr>
        <p:sp>
          <p:nvSpPr>
            <p:cNvPr id="260" name="TextBox 18">
              <a:extLst>
                <a:ext uri="{FF2B5EF4-FFF2-40B4-BE49-F238E27FC236}">
                  <a16:creationId xmlns:a16="http://schemas.microsoft.com/office/drawing/2014/main" id="{678A9DF9-5DF6-420F-809C-CD58B98647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26772" y="8647275"/>
              <a:ext cx="15113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Application</a:t>
              </a:r>
            </a:p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assignments</a:t>
              </a:r>
            </a:p>
          </p:txBody>
        </p:sp>
        <p:sp>
          <p:nvSpPr>
            <p:cNvPr id="265" name="Rectangle: Rounded Corners 264">
              <a:extLst>
                <a:ext uri="{FF2B5EF4-FFF2-40B4-BE49-F238E27FC236}">
                  <a16:creationId xmlns:a16="http://schemas.microsoft.com/office/drawing/2014/main" id="{C5FE36E3-54B0-4178-86B9-E345645D1310}"/>
                </a:ext>
              </a:extLst>
            </p:cNvPr>
            <p:cNvSpPr/>
            <p:nvPr/>
          </p:nvSpPr>
          <p:spPr>
            <a:xfrm>
              <a:off x="9089104" y="8097118"/>
              <a:ext cx="1984399" cy="1552567"/>
            </a:xfrm>
            <a:prstGeom prst="round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2E6EDA54-5889-47EC-8AD2-6AD39DBB4329}"/>
                </a:ext>
              </a:extLst>
            </p:cNvPr>
            <p:cNvSpPr txBox="1"/>
            <p:nvPr/>
          </p:nvSpPr>
          <p:spPr>
            <a:xfrm>
              <a:off x="9121757" y="9075525"/>
              <a:ext cx="192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en-US" sz="1400">
                  <a:solidFill>
                    <a:srgbClr val="C00000"/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One place to </a:t>
              </a:r>
            </a:p>
            <a:p>
              <a:pPr algn="ctr"/>
              <a:r>
                <a:rPr lang="en-US" altLang="en-US" sz="1400">
                  <a:solidFill>
                    <a:srgbClr val="C00000"/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manage permissions</a:t>
              </a:r>
              <a:endParaRPr lang="en-US" altLang="en-US" sz="1400" dirty="0">
                <a:solidFill>
                  <a:srgbClr val="C00000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71" name="Straight Arrow Connector 270" descr="Right pointing horizontal arrow.">
            <a:extLst>
              <a:ext uri="{FF2B5EF4-FFF2-40B4-BE49-F238E27FC236}">
                <a16:creationId xmlns:a16="http://schemas.microsoft.com/office/drawing/2014/main" id="{C2C8AF37-65A1-4E77-8118-D990053EE95D}"/>
              </a:ext>
            </a:extLst>
          </p:cNvPr>
          <p:cNvCxnSpPr>
            <a:cxnSpLocks/>
            <a:stCxn id="291" idx="0"/>
            <a:endCxn id="294" idx="1"/>
          </p:cNvCxnSpPr>
          <p:nvPr/>
        </p:nvCxnSpPr>
        <p:spPr>
          <a:xfrm rot="5400000" flipH="1" flipV="1">
            <a:off x="2787551" y="3817868"/>
            <a:ext cx="528695" cy="2624032"/>
          </a:xfrm>
          <a:prstGeom prst="bentConnector2">
            <a:avLst/>
          </a:prstGeom>
          <a:ln w="15875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TextBox 272">
            <a:extLst>
              <a:ext uri="{FF2B5EF4-FFF2-40B4-BE49-F238E27FC236}">
                <a16:creationId xmlns:a16="http://schemas.microsoft.com/office/drawing/2014/main" id="{B9565E30-9AFF-4169-8E4B-9DE787B3F622}"/>
              </a:ext>
            </a:extLst>
          </p:cNvPr>
          <p:cNvSpPr txBox="1"/>
          <p:nvPr/>
        </p:nvSpPr>
        <p:spPr>
          <a:xfrm>
            <a:off x="1947872" y="4307757"/>
            <a:ext cx="18026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Two-way trust / </a:t>
            </a:r>
          </a:p>
          <a:p>
            <a:pPr algn="ctr"/>
            <a:r>
              <a:rPr lang="en-US" sz="1600"/>
              <a:t>AD Connector</a:t>
            </a:r>
          </a:p>
        </p:txBody>
      </p:sp>
      <p:sp>
        <p:nvSpPr>
          <p:cNvPr id="279" name="TextBox 15">
            <a:extLst>
              <a:ext uri="{FF2B5EF4-FFF2-40B4-BE49-F238E27FC236}">
                <a16:creationId xmlns:a16="http://schemas.microsoft.com/office/drawing/2014/main" id="{D5636716-46D3-4AAC-84DC-59F7EFE3C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50488" y="4594624"/>
            <a:ext cx="1382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accounts</a:t>
            </a:r>
          </a:p>
        </p:txBody>
      </p:sp>
      <p:pic>
        <p:nvPicPr>
          <p:cNvPr id="280" name="Graphic 7" descr="Business Applications standard category icon.">
            <a:extLst>
              <a:ext uri="{FF2B5EF4-FFF2-40B4-BE49-F238E27FC236}">
                <a16:creationId xmlns:a16="http://schemas.microsoft.com/office/drawing/2014/main" id="{FDE9FFA1-1DF7-4078-9269-2D3D37367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9525660" y="5232496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1" name="Graphic 7" descr="Application Integration standard category icon.">
            <a:extLst>
              <a:ext uri="{FF2B5EF4-FFF2-40B4-BE49-F238E27FC236}">
                <a16:creationId xmlns:a16="http://schemas.microsoft.com/office/drawing/2014/main" id="{A83AE3A1-ABE0-4E1F-A50F-C6D0055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13151320" y="5473688"/>
            <a:ext cx="8509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2" name="Graphic 6" descr="AWS Organizations service icon.">
            <a:extLst>
              <a:ext uri="{FF2B5EF4-FFF2-40B4-BE49-F238E27FC236}">
                <a16:creationId xmlns:a16="http://schemas.microsoft.com/office/drawing/2014/main" id="{5C0654A1-E0C5-438F-B3B5-53BA7F7F2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13160844" y="3815377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3" name="TextBox 15">
            <a:extLst>
              <a:ext uri="{FF2B5EF4-FFF2-40B4-BE49-F238E27FC236}">
                <a16:creationId xmlns:a16="http://schemas.microsoft.com/office/drawing/2014/main" id="{72126436-67CB-4ECC-BE48-2549E9FCBE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26415" y="6332654"/>
            <a:ext cx="25007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AWS-managed applications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Customer-managed applications</a:t>
            </a:r>
          </a:p>
        </p:txBody>
      </p:sp>
      <p:cxnSp>
        <p:nvCxnSpPr>
          <p:cNvPr id="284" name="Straight Arrow Connector 283" descr="Right pointing horizontal arrow.">
            <a:extLst>
              <a:ext uri="{FF2B5EF4-FFF2-40B4-BE49-F238E27FC236}">
                <a16:creationId xmlns:a16="http://schemas.microsoft.com/office/drawing/2014/main" id="{6FE39325-3268-45E8-A437-685985E9942E}"/>
              </a:ext>
            </a:extLst>
          </p:cNvPr>
          <p:cNvCxnSpPr>
            <a:cxnSpLocks/>
          </p:cNvCxnSpPr>
          <p:nvPr/>
        </p:nvCxnSpPr>
        <p:spPr>
          <a:xfrm>
            <a:off x="11909310" y="4200796"/>
            <a:ext cx="1232485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" name="TextBox 284">
            <a:extLst>
              <a:ext uri="{FF2B5EF4-FFF2-40B4-BE49-F238E27FC236}">
                <a16:creationId xmlns:a16="http://schemas.microsoft.com/office/drawing/2014/main" id="{69811122-CB6A-4A85-AFE1-D3F3AE58E854}"/>
              </a:ext>
            </a:extLst>
          </p:cNvPr>
          <p:cNvSpPr txBox="1"/>
          <p:nvPr/>
        </p:nvSpPr>
        <p:spPr>
          <a:xfrm>
            <a:off x="12106452" y="3869950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Access</a:t>
            </a:r>
          </a:p>
        </p:txBody>
      </p:sp>
      <p:cxnSp>
        <p:nvCxnSpPr>
          <p:cNvPr id="286" name="Straight Arrow Connector 285" descr="Right pointing horizontal arrow.">
            <a:extLst>
              <a:ext uri="{FF2B5EF4-FFF2-40B4-BE49-F238E27FC236}">
                <a16:creationId xmlns:a16="http://schemas.microsoft.com/office/drawing/2014/main" id="{17C6D353-9DA5-4701-B074-2D41C74BFC8A}"/>
              </a:ext>
            </a:extLst>
          </p:cNvPr>
          <p:cNvCxnSpPr>
            <a:cxnSpLocks/>
          </p:cNvCxnSpPr>
          <p:nvPr/>
        </p:nvCxnSpPr>
        <p:spPr>
          <a:xfrm>
            <a:off x="11900855" y="5901580"/>
            <a:ext cx="1234440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TextBox 286">
            <a:extLst>
              <a:ext uri="{FF2B5EF4-FFF2-40B4-BE49-F238E27FC236}">
                <a16:creationId xmlns:a16="http://schemas.microsoft.com/office/drawing/2014/main" id="{0D9CDF8D-6151-48B6-9E16-E3E841D957DA}"/>
              </a:ext>
            </a:extLst>
          </p:cNvPr>
          <p:cNvSpPr txBox="1"/>
          <p:nvPr/>
        </p:nvSpPr>
        <p:spPr>
          <a:xfrm>
            <a:off x="11781601" y="5570602"/>
            <a:ext cx="1487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Access</a:t>
            </a:r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DD750A37-46A3-4947-9706-250822A81434}"/>
              </a:ext>
            </a:extLst>
          </p:cNvPr>
          <p:cNvSpPr txBox="1"/>
          <p:nvPr/>
        </p:nvSpPr>
        <p:spPr>
          <a:xfrm>
            <a:off x="854057" y="1587906"/>
            <a:ext cx="4866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Synchronizing identities from Active Directory</a:t>
            </a:r>
          </a:p>
        </p:txBody>
      </p:sp>
      <p:grpSp>
        <p:nvGrpSpPr>
          <p:cNvPr id="302" name="Group 301">
            <a:extLst>
              <a:ext uri="{FF2B5EF4-FFF2-40B4-BE49-F238E27FC236}">
                <a16:creationId xmlns:a16="http://schemas.microsoft.com/office/drawing/2014/main" id="{086A7E50-91BD-496A-9BE1-1E56059CE457}"/>
              </a:ext>
            </a:extLst>
          </p:cNvPr>
          <p:cNvGrpSpPr/>
          <p:nvPr/>
        </p:nvGrpSpPr>
        <p:grpSpPr>
          <a:xfrm>
            <a:off x="1013825" y="5394231"/>
            <a:ext cx="1644790" cy="1332060"/>
            <a:chOff x="1413875" y="5394231"/>
            <a:chExt cx="1644790" cy="1332060"/>
          </a:xfrm>
        </p:grpSpPr>
        <p:pic>
          <p:nvPicPr>
            <p:cNvPr id="291" name="Graphic 290" descr="Office building resource icon for the General Icons category.">
              <a:extLst>
                <a:ext uri="{FF2B5EF4-FFF2-40B4-BE49-F238E27FC236}">
                  <a16:creationId xmlns:a16="http://schemas.microsoft.com/office/drawing/2014/main" id="{FD9289F8-12A5-4BEA-9DAB-B635677DDB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1797032" y="5394231"/>
              <a:ext cx="685800" cy="685800"/>
            </a:xfrm>
            <a:prstGeom prst="rect">
              <a:avLst/>
            </a:prstGeom>
          </p:spPr>
        </p:pic>
        <p:pic>
          <p:nvPicPr>
            <p:cNvPr id="292" name="Graphic 22" descr="User resource icon for the General Icons category.">
              <a:extLst>
                <a:ext uri="{FF2B5EF4-FFF2-40B4-BE49-F238E27FC236}">
                  <a16:creationId xmlns:a16="http://schemas.microsoft.com/office/drawing/2014/main" id="{3866F682-05C5-43FE-8545-07ED2D7334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 bwMode="auto">
            <a:xfrm>
              <a:off x="2236270" y="5791418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3" name="TextBox 39">
              <a:extLst>
                <a:ext uri="{FF2B5EF4-FFF2-40B4-BE49-F238E27FC236}">
                  <a16:creationId xmlns:a16="http://schemas.microsoft.com/office/drawing/2014/main" id="{771864AB-CAFD-4E0A-A4EC-7BF67D2F65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3875" y="6264626"/>
              <a:ext cx="164479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cs typeface="Arial" panose="020B0604020202020204" pitchFamily="34" charset="0"/>
                </a:rPr>
                <a:t>On-premises</a:t>
              </a:r>
            </a:p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cs typeface="Arial" panose="020B0604020202020204" pitchFamily="34" charset="0"/>
                </a:rPr>
                <a:t>Active Directory</a:t>
              </a:r>
              <a:endParaRPr lang="en-US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94" name="Graphic 7" descr="AWS Directory Service service icon.">
            <a:extLst>
              <a:ext uri="{FF2B5EF4-FFF2-40B4-BE49-F238E27FC236}">
                <a16:creationId xmlns:a16="http://schemas.microsoft.com/office/drawing/2014/main" id="{A0011B1D-7057-49FB-B56C-EDF5C21713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rcRect/>
          <a:stretch/>
        </p:blipFill>
        <p:spPr bwMode="auto">
          <a:xfrm>
            <a:off x="4363914" y="4484536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5" name="TextBox 9">
            <a:extLst>
              <a:ext uri="{FF2B5EF4-FFF2-40B4-BE49-F238E27FC236}">
                <a16:creationId xmlns:a16="http://schemas.microsoft.com/office/drawing/2014/main" id="{B636E93C-B47E-4913-8AFD-62778F1E89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3102" y="5242021"/>
            <a:ext cx="12252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Directory</a:t>
            </a:r>
            <a:b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Service</a:t>
            </a:r>
          </a:p>
        </p:txBody>
      </p:sp>
      <p:cxnSp>
        <p:nvCxnSpPr>
          <p:cNvPr id="296" name="Straight Arrow Connector 295" descr="Right pointing horizontal arrow.">
            <a:extLst>
              <a:ext uri="{FF2B5EF4-FFF2-40B4-BE49-F238E27FC236}">
                <a16:creationId xmlns:a16="http://schemas.microsoft.com/office/drawing/2014/main" id="{09FE451D-48B3-495F-A596-54B51AB00E19}"/>
              </a:ext>
            </a:extLst>
          </p:cNvPr>
          <p:cNvCxnSpPr>
            <a:cxnSpLocks/>
          </p:cNvCxnSpPr>
          <p:nvPr/>
        </p:nvCxnSpPr>
        <p:spPr>
          <a:xfrm>
            <a:off x="5247472" y="4665210"/>
            <a:ext cx="2093976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TextBox 296">
            <a:extLst>
              <a:ext uri="{FF2B5EF4-FFF2-40B4-BE49-F238E27FC236}">
                <a16:creationId xmlns:a16="http://schemas.microsoft.com/office/drawing/2014/main" id="{1BE7D99A-E3ED-4707-9C86-34E61C8C13A9}"/>
              </a:ext>
            </a:extLst>
          </p:cNvPr>
          <p:cNvSpPr txBox="1"/>
          <p:nvPr/>
        </p:nvSpPr>
        <p:spPr>
          <a:xfrm>
            <a:off x="5864433" y="4346114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Sync</a:t>
            </a:r>
          </a:p>
        </p:txBody>
      </p:sp>
      <p:cxnSp>
        <p:nvCxnSpPr>
          <p:cNvPr id="298" name="Straight Arrow Connector 297" descr="Right pointing horizontal arrow.">
            <a:extLst>
              <a:ext uri="{FF2B5EF4-FFF2-40B4-BE49-F238E27FC236}">
                <a16:creationId xmlns:a16="http://schemas.microsoft.com/office/drawing/2014/main" id="{441FFBBC-A61E-43B0-AF6D-B57F62DA1606}"/>
              </a:ext>
            </a:extLst>
          </p:cNvPr>
          <p:cNvCxnSpPr>
            <a:cxnSpLocks/>
          </p:cNvCxnSpPr>
          <p:nvPr/>
        </p:nvCxnSpPr>
        <p:spPr>
          <a:xfrm>
            <a:off x="5246968" y="5096576"/>
            <a:ext cx="2093976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9" name="TextBox 298">
            <a:extLst>
              <a:ext uri="{FF2B5EF4-FFF2-40B4-BE49-F238E27FC236}">
                <a16:creationId xmlns:a16="http://schemas.microsoft.com/office/drawing/2014/main" id="{E834FB81-933B-4202-A671-3545530E9333}"/>
              </a:ext>
            </a:extLst>
          </p:cNvPr>
          <p:cNvSpPr txBox="1"/>
          <p:nvPr/>
        </p:nvSpPr>
        <p:spPr>
          <a:xfrm>
            <a:off x="5617853" y="5055776"/>
            <a:ext cx="1487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Authenticate</a:t>
            </a:r>
          </a:p>
        </p:txBody>
      </p:sp>
    </p:spTree>
    <p:extLst>
      <p:ext uri="{BB962C8B-B14F-4D97-AF65-F5344CB8AC3E}">
        <p14:creationId xmlns:p14="http://schemas.microsoft.com/office/powerpoint/2010/main" val="1524417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Rectangle 151">
            <a:extLst>
              <a:ext uri="{FF2B5EF4-FFF2-40B4-BE49-F238E27FC236}">
                <a16:creationId xmlns:a16="http://schemas.microsoft.com/office/drawing/2014/main" id="{5402367E-10AB-4C75-BFB9-4194F0218A60}"/>
              </a:ext>
            </a:extLst>
          </p:cNvPr>
          <p:cNvSpPr/>
          <p:nvPr/>
        </p:nvSpPr>
        <p:spPr>
          <a:xfrm>
            <a:off x="1149926" y="1435610"/>
            <a:ext cx="13994823" cy="806081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1346929" y="404647"/>
            <a:ext cx="44598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workforce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native identity management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0D1CCC0F-F35E-4B7B-B4E8-C1F2D6E9C59B}"/>
              </a:ext>
            </a:extLst>
          </p:cNvPr>
          <p:cNvSpPr/>
          <p:nvPr/>
        </p:nvSpPr>
        <p:spPr>
          <a:xfrm>
            <a:off x="1773381" y="2181225"/>
            <a:ext cx="10131759" cy="6496050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62AD8DA4-7F5B-4B5B-8808-4F544C8D2EFA}"/>
              </a:ext>
            </a:extLst>
          </p:cNvPr>
          <p:cNvCxnSpPr>
            <a:cxnSpLocks/>
          </p:cNvCxnSpPr>
          <p:nvPr/>
        </p:nvCxnSpPr>
        <p:spPr>
          <a:xfrm>
            <a:off x="6550184" y="7241171"/>
            <a:ext cx="491376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TextBox 197">
            <a:extLst>
              <a:ext uri="{FF2B5EF4-FFF2-40B4-BE49-F238E27FC236}">
                <a16:creationId xmlns:a16="http://schemas.microsoft.com/office/drawing/2014/main" id="{6DA5540C-99E2-48E3-9C32-53C3C2041237}"/>
              </a:ext>
            </a:extLst>
          </p:cNvPr>
          <p:cNvSpPr txBox="1"/>
          <p:nvPr/>
        </p:nvSpPr>
        <p:spPr>
          <a:xfrm>
            <a:off x="6800672" y="5242021"/>
            <a:ext cx="2301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IAM </a:t>
            </a:r>
            <a:r>
              <a:rPr lang="en-US" sz="1400"/>
              <a:t>Identity </a:t>
            </a:r>
          </a:p>
          <a:p>
            <a:pPr algn="ctr"/>
            <a:r>
              <a:rPr lang="en-US" sz="1400"/>
              <a:t>Center </a:t>
            </a:r>
            <a:r>
              <a:rPr lang="en-US" sz="1400" dirty="0"/>
              <a:t>(delegated)</a:t>
            </a:r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56F5D7EC-4AF6-47B9-B2B6-EFF9B7E3BDFF}"/>
              </a:ext>
            </a:extLst>
          </p:cNvPr>
          <p:cNvGrpSpPr/>
          <p:nvPr/>
        </p:nvGrpSpPr>
        <p:grpSpPr>
          <a:xfrm>
            <a:off x="1919648" y="2332404"/>
            <a:ext cx="1364961" cy="965410"/>
            <a:chOff x="1523478" y="1290107"/>
            <a:chExt cx="1364961" cy="965410"/>
          </a:xfrm>
        </p:grpSpPr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F970DB29-7889-488D-85BF-A3F27AFF458A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Shared Services 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201" name="Graphic 7">
              <a:extLst>
                <a:ext uri="{FF2B5EF4-FFF2-40B4-BE49-F238E27FC236}">
                  <a16:creationId xmlns:a16="http://schemas.microsoft.com/office/drawing/2014/main" id="{0B824ECC-5A11-440D-A5A3-35789FF7BE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4" name="Graphic 19">
            <a:extLst>
              <a:ext uri="{FF2B5EF4-FFF2-40B4-BE49-F238E27FC236}">
                <a16:creationId xmlns:a16="http://schemas.microsoft.com/office/drawing/2014/main" id="{AB870BC2-FDC6-4584-85D0-E76994F47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>
            <a:off x="7570624" y="4484536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6" name="Group 205">
            <a:extLst>
              <a:ext uri="{FF2B5EF4-FFF2-40B4-BE49-F238E27FC236}">
                <a16:creationId xmlns:a16="http://schemas.microsoft.com/office/drawing/2014/main" id="{E0A28A1C-59D0-429E-8968-55D7A555A245}"/>
              </a:ext>
            </a:extLst>
          </p:cNvPr>
          <p:cNvGrpSpPr/>
          <p:nvPr/>
        </p:nvGrpSpPr>
        <p:grpSpPr>
          <a:xfrm>
            <a:off x="9821543" y="7532408"/>
            <a:ext cx="1195014" cy="931090"/>
            <a:chOff x="6631266" y="5206711"/>
            <a:chExt cx="1195014" cy="931090"/>
          </a:xfrm>
        </p:grpSpPr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F3DF8297-C1A1-4CCB-9B27-799F19EACD8A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208" name="Graphic 207">
              <a:extLst>
                <a:ext uri="{FF2B5EF4-FFF2-40B4-BE49-F238E27FC236}">
                  <a16:creationId xmlns:a16="http://schemas.microsoft.com/office/drawing/2014/main" id="{4E9EDFDA-B3EE-4210-A3EE-4A8B55AB4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62532C19-AC1D-4C46-B4FA-EE1B4E61CCD9}"/>
              </a:ext>
            </a:extLst>
          </p:cNvPr>
          <p:cNvGrpSpPr/>
          <p:nvPr/>
        </p:nvGrpSpPr>
        <p:grpSpPr>
          <a:xfrm>
            <a:off x="10755316" y="7532408"/>
            <a:ext cx="1147961" cy="920831"/>
            <a:chOff x="7712648" y="5206711"/>
            <a:chExt cx="1147961" cy="920831"/>
          </a:xfrm>
        </p:grpSpPr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90DCF6C7-0F36-46C8-BC39-7B450E13BAD4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/>
                <a:t>Organization trail</a:t>
              </a:r>
              <a:endParaRPr lang="en-US" sz="1200" dirty="0"/>
            </a:p>
          </p:txBody>
        </p:sp>
        <p:pic>
          <p:nvPicPr>
            <p:cNvPr id="211" name="Graphic 23">
              <a:extLst>
                <a:ext uri="{FF2B5EF4-FFF2-40B4-BE49-F238E27FC236}">
                  <a16:creationId xmlns:a16="http://schemas.microsoft.com/office/drawing/2014/main" id="{759E7374-F714-4031-A968-0CEC28CBC5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FAE8B76D-488E-4C97-83C8-AB230B031C99}"/>
              </a:ext>
            </a:extLst>
          </p:cNvPr>
          <p:cNvGrpSpPr/>
          <p:nvPr/>
        </p:nvGrpSpPr>
        <p:grpSpPr>
          <a:xfrm>
            <a:off x="7124670" y="7532408"/>
            <a:ext cx="932222" cy="931090"/>
            <a:chOff x="3519407" y="5206711"/>
            <a:chExt cx="932222" cy="931090"/>
          </a:xfrm>
        </p:grpSpPr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2DA8F131-E9DC-4D04-8E45-36E92CD038D5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214" name="Graphic 19">
              <a:extLst>
                <a:ext uri="{FF2B5EF4-FFF2-40B4-BE49-F238E27FC236}">
                  <a16:creationId xmlns:a16="http://schemas.microsoft.com/office/drawing/2014/main" id="{1DBCE5E3-76AF-448F-991E-222E92E773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5ADFBD34-3DAC-4985-B1B5-1283C81ABB4D}"/>
              </a:ext>
            </a:extLst>
          </p:cNvPr>
          <p:cNvGrpSpPr/>
          <p:nvPr/>
        </p:nvGrpSpPr>
        <p:grpSpPr>
          <a:xfrm>
            <a:off x="7787107" y="7532408"/>
            <a:ext cx="1449440" cy="746424"/>
            <a:chOff x="4341273" y="5206711"/>
            <a:chExt cx="1449440" cy="746424"/>
          </a:xfrm>
        </p:grpSpPr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ABE7F091-FF00-4CD4-BB01-9D22EFE188D7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217" name="Graphic 6">
              <a:extLst>
                <a:ext uri="{FF2B5EF4-FFF2-40B4-BE49-F238E27FC236}">
                  <a16:creationId xmlns:a16="http://schemas.microsoft.com/office/drawing/2014/main" id="{A9FDDA70-1663-4601-9FF6-1599846A3D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B137D78D-012E-4C80-B1DD-8F2F9F03FD9F}"/>
              </a:ext>
            </a:extLst>
          </p:cNvPr>
          <p:cNvGrpSpPr/>
          <p:nvPr/>
        </p:nvGrpSpPr>
        <p:grpSpPr>
          <a:xfrm>
            <a:off x="8932576" y="7532408"/>
            <a:ext cx="1081840" cy="746424"/>
            <a:chOff x="5587035" y="5206711"/>
            <a:chExt cx="1081840" cy="746424"/>
          </a:xfrm>
        </p:grpSpPr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BD5BA07C-1A67-4759-A22E-2EC0F9A1E49C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220" name="Graphic 8">
              <a:extLst>
                <a:ext uri="{FF2B5EF4-FFF2-40B4-BE49-F238E27FC236}">
                  <a16:creationId xmlns:a16="http://schemas.microsoft.com/office/drawing/2014/main" id="{DDFFAC7E-E4A5-4C2B-8E2C-1E53B3A79E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132A0CF3-477C-479C-9B60-20AAAD7BC80E}"/>
              </a:ext>
            </a:extLst>
          </p:cNvPr>
          <p:cNvGrpSpPr/>
          <p:nvPr/>
        </p:nvGrpSpPr>
        <p:grpSpPr>
          <a:xfrm>
            <a:off x="6198833" y="7532408"/>
            <a:ext cx="1033252" cy="931090"/>
            <a:chOff x="2404134" y="5206711"/>
            <a:chExt cx="1033252" cy="931090"/>
          </a:xfrm>
        </p:grpSpPr>
        <p:pic>
          <p:nvPicPr>
            <p:cNvPr id="222" name="Graphic 19">
              <a:extLst>
                <a:ext uri="{FF2B5EF4-FFF2-40B4-BE49-F238E27FC236}">
                  <a16:creationId xmlns:a16="http://schemas.microsoft.com/office/drawing/2014/main" id="{2391A92E-95C2-40BF-969A-C278B19FDE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F63DBCB1-FEA6-44BF-AEEB-4BE86097A5B8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Hub CSPM</a:t>
              </a:r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2FAC676A-EDA0-4668-AC3F-6EFD19A9B790}"/>
              </a:ext>
            </a:extLst>
          </p:cNvPr>
          <p:cNvGrpSpPr/>
          <p:nvPr/>
        </p:nvGrpSpPr>
        <p:grpSpPr>
          <a:xfrm>
            <a:off x="8793829" y="3419480"/>
            <a:ext cx="1984399" cy="1552567"/>
            <a:chOff x="9089104" y="6343655"/>
            <a:chExt cx="1984399" cy="1552567"/>
          </a:xfrm>
        </p:grpSpPr>
        <p:pic>
          <p:nvPicPr>
            <p:cNvPr id="257" name="Graphic 256" descr="Permissions resource icon for the IAM service.">
              <a:extLst>
                <a:ext uri="{FF2B5EF4-FFF2-40B4-BE49-F238E27FC236}">
                  <a16:creationId xmlns:a16="http://schemas.microsoft.com/office/drawing/2014/main" id="{55977BC2-CE3D-4253-BA77-391F77AC7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9853822" y="6415703"/>
              <a:ext cx="457200" cy="457200"/>
            </a:xfrm>
            <a:prstGeom prst="rect">
              <a:avLst/>
            </a:prstGeom>
          </p:spPr>
        </p:pic>
        <p:sp>
          <p:nvSpPr>
            <p:cNvPr id="258" name="TextBox 21">
              <a:extLst>
                <a:ext uri="{FF2B5EF4-FFF2-40B4-BE49-F238E27FC236}">
                  <a16:creationId xmlns:a16="http://schemas.microsoft.com/office/drawing/2014/main" id="{D53EBA02-38C2-406C-8841-B6FAD3A38C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98715" y="6865645"/>
              <a:ext cx="116741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Multi-account</a:t>
              </a:r>
              <a:endPara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permissions</a:t>
              </a:r>
            </a:p>
            <a:p>
              <a:pPr algn="ctr" eaLnBrk="1" hangingPunct="1"/>
              <a:endPara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1" name="Rectangle: Rounded Corners 260">
              <a:extLst>
                <a:ext uri="{FF2B5EF4-FFF2-40B4-BE49-F238E27FC236}">
                  <a16:creationId xmlns:a16="http://schemas.microsoft.com/office/drawing/2014/main" id="{BB49D8B7-B2D8-400C-BCD1-F212F48F6601}"/>
                </a:ext>
              </a:extLst>
            </p:cNvPr>
            <p:cNvSpPr/>
            <p:nvPr/>
          </p:nvSpPr>
          <p:spPr>
            <a:xfrm>
              <a:off x="9089104" y="6343655"/>
              <a:ext cx="1984399" cy="1552567"/>
            </a:xfrm>
            <a:prstGeom prst="round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739CFECC-9971-4478-A570-FC9994DC43A1}"/>
                </a:ext>
              </a:extLst>
            </p:cNvPr>
            <p:cNvSpPr txBox="1"/>
            <p:nvPr/>
          </p:nvSpPr>
          <p:spPr>
            <a:xfrm>
              <a:off x="9121757" y="7293487"/>
              <a:ext cx="192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en-US" sz="140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One place to </a:t>
              </a:r>
            </a:p>
            <a:p>
              <a:pPr algn="ctr"/>
              <a:r>
                <a:rPr lang="en-US" altLang="en-US" sz="140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manage permissions</a:t>
              </a:r>
              <a:endParaRPr lang="en-US" altLang="en-US" sz="1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2FF999E9-D963-4F1E-A0DE-4C36096D43E4}"/>
              </a:ext>
            </a:extLst>
          </p:cNvPr>
          <p:cNvGrpSpPr/>
          <p:nvPr/>
        </p:nvGrpSpPr>
        <p:grpSpPr>
          <a:xfrm>
            <a:off x="8793829" y="5172943"/>
            <a:ext cx="1984399" cy="1552567"/>
            <a:chOff x="9089104" y="8097118"/>
            <a:chExt cx="1984399" cy="1552567"/>
          </a:xfrm>
        </p:grpSpPr>
        <p:sp>
          <p:nvSpPr>
            <p:cNvPr id="260" name="TextBox 18">
              <a:extLst>
                <a:ext uri="{FF2B5EF4-FFF2-40B4-BE49-F238E27FC236}">
                  <a16:creationId xmlns:a16="http://schemas.microsoft.com/office/drawing/2014/main" id="{678A9DF9-5DF6-420F-809C-CD58B98647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26772" y="8647275"/>
              <a:ext cx="15113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Application</a:t>
              </a:r>
            </a:p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assignments</a:t>
              </a:r>
            </a:p>
          </p:txBody>
        </p:sp>
        <p:sp>
          <p:nvSpPr>
            <p:cNvPr id="265" name="Rectangle: Rounded Corners 264">
              <a:extLst>
                <a:ext uri="{FF2B5EF4-FFF2-40B4-BE49-F238E27FC236}">
                  <a16:creationId xmlns:a16="http://schemas.microsoft.com/office/drawing/2014/main" id="{C5FE36E3-54B0-4178-86B9-E345645D1310}"/>
                </a:ext>
              </a:extLst>
            </p:cNvPr>
            <p:cNvSpPr/>
            <p:nvPr/>
          </p:nvSpPr>
          <p:spPr>
            <a:xfrm>
              <a:off x="9089104" y="8097118"/>
              <a:ext cx="1984399" cy="1552567"/>
            </a:xfrm>
            <a:prstGeom prst="round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2E6EDA54-5889-47EC-8AD2-6AD39DBB4329}"/>
                </a:ext>
              </a:extLst>
            </p:cNvPr>
            <p:cNvSpPr txBox="1"/>
            <p:nvPr/>
          </p:nvSpPr>
          <p:spPr>
            <a:xfrm>
              <a:off x="9121757" y="9075525"/>
              <a:ext cx="192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en-US" sz="1400">
                  <a:solidFill>
                    <a:srgbClr val="C00000"/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One place to </a:t>
              </a:r>
            </a:p>
            <a:p>
              <a:pPr algn="ctr"/>
              <a:r>
                <a:rPr lang="en-US" altLang="en-US" sz="1400">
                  <a:solidFill>
                    <a:srgbClr val="C00000"/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manage permissions</a:t>
              </a:r>
              <a:endParaRPr lang="en-US" altLang="en-US" sz="1400" dirty="0">
                <a:solidFill>
                  <a:srgbClr val="C00000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79" name="TextBox 15">
            <a:extLst>
              <a:ext uri="{FF2B5EF4-FFF2-40B4-BE49-F238E27FC236}">
                <a16:creationId xmlns:a16="http://schemas.microsoft.com/office/drawing/2014/main" id="{D5636716-46D3-4AAC-84DC-59F7EFE3C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50488" y="4469939"/>
            <a:ext cx="1382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accounts</a:t>
            </a:r>
          </a:p>
        </p:txBody>
      </p:sp>
      <p:pic>
        <p:nvPicPr>
          <p:cNvPr id="280" name="Graphic 7" descr="Business Applications standard category icon.">
            <a:extLst>
              <a:ext uri="{FF2B5EF4-FFF2-40B4-BE49-F238E27FC236}">
                <a16:creationId xmlns:a16="http://schemas.microsoft.com/office/drawing/2014/main" id="{FDE9FFA1-1DF7-4078-9269-2D3D37367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9525660" y="5232496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1" name="Graphic 7" descr="Application Integration standard category icon.">
            <a:extLst>
              <a:ext uri="{FF2B5EF4-FFF2-40B4-BE49-F238E27FC236}">
                <a16:creationId xmlns:a16="http://schemas.microsoft.com/office/drawing/2014/main" id="{A83AE3A1-ABE0-4E1F-A50F-C6D0055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13151320" y="5349003"/>
            <a:ext cx="8509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2" name="Graphic 6" descr="AWS Organizations service icon.">
            <a:extLst>
              <a:ext uri="{FF2B5EF4-FFF2-40B4-BE49-F238E27FC236}">
                <a16:creationId xmlns:a16="http://schemas.microsoft.com/office/drawing/2014/main" id="{5C0654A1-E0C5-438F-B3B5-53BA7F7F2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13160844" y="3690692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3" name="TextBox 15">
            <a:extLst>
              <a:ext uri="{FF2B5EF4-FFF2-40B4-BE49-F238E27FC236}">
                <a16:creationId xmlns:a16="http://schemas.microsoft.com/office/drawing/2014/main" id="{72126436-67CB-4ECC-BE48-2549E9FCBE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26415" y="6207969"/>
            <a:ext cx="25007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AWS-managed applications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Customer-managed applications</a:t>
            </a:r>
          </a:p>
        </p:txBody>
      </p:sp>
      <p:cxnSp>
        <p:nvCxnSpPr>
          <p:cNvPr id="284" name="Straight Arrow Connector 283" descr="Right pointing horizontal arrow.">
            <a:extLst>
              <a:ext uri="{FF2B5EF4-FFF2-40B4-BE49-F238E27FC236}">
                <a16:creationId xmlns:a16="http://schemas.microsoft.com/office/drawing/2014/main" id="{6FE39325-3268-45E8-A437-685985E9942E}"/>
              </a:ext>
            </a:extLst>
          </p:cNvPr>
          <p:cNvCxnSpPr>
            <a:cxnSpLocks/>
          </p:cNvCxnSpPr>
          <p:nvPr/>
        </p:nvCxnSpPr>
        <p:spPr>
          <a:xfrm>
            <a:off x="11909310" y="4076111"/>
            <a:ext cx="1232485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" name="TextBox 284">
            <a:extLst>
              <a:ext uri="{FF2B5EF4-FFF2-40B4-BE49-F238E27FC236}">
                <a16:creationId xmlns:a16="http://schemas.microsoft.com/office/drawing/2014/main" id="{69811122-CB6A-4A85-AFE1-D3F3AE58E854}"/>
              </a:ext>
            </a:extLst>
          </p:cNvPr>
          <p:cNvSpPr txBox="1"/>
          <p:nvPr/>
        </p:nvSpPr>
        <p:spPr>
          <a:xfrm>
            <a:off x="12106452" y="3745265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Access</a:t>
            </a:r>
          </a:p>
        </p:txBody>
      </p:sp>
      <p:cxnSp>
        <p:nvCxnSpPr>
          <p:cNvPr id="286" name="Straight Arrow Connector 285" descr="Right pointing horizontal arrow.">
            <a:extLst>
              <a:ext uri="{FF2B5EF4-FFF2-40B4-BE49-F238E27FC236}">
                <a16:creationId xmlns:a16="http://schemas.microsoft.com/office/drawing/2014/main" id="{17C6D353-9DA5-4701-B074-2D41C74BFC8A}"/>
              </a:ext>
            </a:extLst>
          </p:cNvPr>
          <p:cNvCxnSpPr>
            <a:cxnSpLocks/>
          </p:cNvCxnSpPr>
          <p:nvPr/>
        </p:nvCxnSpPr>
        <p:spPr>
          <a:xfrm>
            <a:off x="11900855" y="5776895"/>
            <a:ext cx="1234440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TextBox 286">
            <a:extLst>
              <a:ext uri="{FF2B5EF4-FFF2-40B4-BE49-F238E27FC236}">
                <a16:creationId xmlns:a16="http://schemas.microsoft.com/office/drawing/2014/main" id="{0D9CDF8D-6151-48B6-9E16-E3E841D957DA}"/>
              </a:ext>
            </a:extLst>
          </p:cNvPr>
          <p:cNvSpPr txBox="1"/>
          <p:nvPr/>
        </p:nvSpPr>
        <p:spPr>
          <a:xfrm>
            <a:off x="11781601" y="5445917"/>
            <a:ext cx="1487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Access</a:t>
            </a:r>
          </a:p>
        </p:txBody>
      </p:sp>
      <p:cxnSp>
        <p:nvCxnSpPr>
          <p:cNvPr id="296" name="Straight Arrow Connector 295" descr="Right pointing horizontal arrow.">
            <a:extLst>
              <a:ext uri="{FF2B5EF4-FFF2-40B4-BE49-F238E27FC236}">
                <a16:creationId xmlns:a16="http://schemas.microsoft.com/office/drawing/2014/main" id="{09FE451D-48B3-495F-A596-54B51AB00E19}"/>
              </a:ext>
            </a:extLst>
          </p:cNvPr>
          <p:cNvCxnSpPr>
            <a:cxnSpLocks/>
          </p:cNvCxnSpPr>
          <p:nvPr/>
        </p:nvCxnSpPr>
        <p:spPr>
          <a:xfrm>
            <a:off x="5247472" y="4665210"/>
            <a:ext cx="2093976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TextBox 296">
            <a:extLst>
              <a:ext uri="{FF2B5EF4-FFF2-40B4-BE49-F238E27FC236}">
                <a16:creationId xmlns:a16="http://schemas.microsoft.com/office/drawing/2014/main" id="{1BE7D99A-E3ED-4707-9C86-34E61C8C13A9}"/>
              </a:ext>
            </a:extLst>
          </p:cNvPr>
          <p:cNvSpPr txBox="1"/>
          <p:nvPr/>
        </p:nvSpPr>
        <p:spPr>
          <a:xfrm>
            <a:off x="5864433" y="4346114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Sync</a:t>
            </a:r>
          </a:p>
        </p:txBody>
      </p:sp>
      <p:cxnSp>
        <p:nvCxnSpPr>
          <p:cNvPr id="298" name="Straight Arrow Connector 297" descr="Right pointing horizontal arrow.">
            <a:extLst>
              <a:ext uri="{FF2B5EF4-FFF2-40B4-BE49-F238E27FC236}">
                <a16:creationId xmlns:a16="http://schemas.microsoft.com/office/drawing/2014/main" id="{441FFBBC-A61E-43B0-AF6D-B57F62DA1606}"/>
              </a:ext>
            </a:extLst>
          </p:cNvPr>
          <p:cNvCxnSpPr>
            <a:cxnSpLocks/>
          </p:cNvCxnSpPr>
          <p:nvPr/>
        </p:nvCxnSpPr>
        <p:spPr>
          <a:xfrm>
            <a:off x="5246968" y="5096576"/>
            <a:ext cx="2093976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9" name="TextBox 298">
            <a:extLst>
              <a:ext uri="{FF2B5EF4-FFF2-40B4-BE49-F238E27FC236}">
                <a16:creationId xmlns:a16="http://schemas.microsoft.com/office/drawing/2014/main" id="{E834FB81-933B-4202-A671-3545530E9333}"/>
              </a:ext>
            </a:extLst>
          </p:cNvPr>
          <p:cNvSpPr txBox="1"/>
          <p:nvPr/>
        </p:nvSpPr>
        <p:spPr>
          <a:xfrm>
            <a:off x="5617853" y="5055776"/>
            <a:ext cx="1487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Authenticate</a:t>
            </a:r>
          </a:p>
        </p:txBody>
      </p:sp>
      <p:pic>
        <p:nvPicPr>
          <p:cNvPr id="60" name="Graphic 6" descr="AWS IAM Identity Center service icon.">
            <a:extLst>
              <a:ext uri="{FF2B5EF4-FFF2-40B4-BE49-F238E27FC236}">
                <a16:creationId xmlns:a16="http://schemas.microsoft.com/office/drawing/2014/main" id="{608A44BD-3A03-4139-85C8-865CC91E3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 bwMode="auto">
          <a:xfrm>
            <a:off x="3328992" y="4456826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TextBox 9">
            <a:extLst>
              <a:ext uri="{FF2B5EF4-FFF2-40B4-BE49-F238E27FC236}">
                <a16:creationId xmlns:a16="http://schemas.microsoft.com/office/drawing/2014/main" id="{414D0A39-A3A2-4276-B842-00560A2FBF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267" y="5218826"/>
            <a:ext cx="1501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IAM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Identity 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Center 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directory</a:t>
            </a:r>
            <a:endParaRPr lang="en-US" altLang="en-US" sz="10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tangle 61" descr="Generic group.">
            <a:extLst>
              <a:ext uri="{FF2B5EF4-FFF2-40B4-BE49-F238E27FC236}">
                <a16:creationId xmlns:a16="http://schemas.microsoft.com/office/drawing/2014/main" id="{AF9B3EC8-38DA-4919-8920-13E850940310}"/>
              </a:ext>
            </a:extLst>
          </p:cNvPr>
          <p:cNvSpPr/>
          <p:nvPr/>
        </p:nvSpPr>
        <p:spPr>
          <a:xfrm>
            <a:off x="2198217" y="3863474"/>
            <a:ext cx="3002056" cy="2108916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and manage identities in AWS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460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1346929" y="404647"/>
            <a:ext cx="44598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workforce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multi-account IAM federation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54" name="Graphic 53" descr="Simple AD resource icon for the AWS Directory Service service.">
            <a:extLst>
              <a:ext uri="{FF2B5EF4-FFF2-40B4-BE49-F238E27FC236}">
                <a16:creationId xmlns:a16="http://schemas.microsoft.com/office/drawing/2014/main" id="{E764AAEA-EE94-4AB3-ABD9-A0EE12F22B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47039" y="4483529"/>
            <a:ext cx="914400" cy="914400"/>
          </a:xfrm>
          <a:prstGeom prst="rect">
            <a:avLst/>
          </a:prstGeom>
        </p:spPr>
      </p:pic>
      <p:sp>
        <p:nvSpPr>
          <p:cNvPr id="55" name="TextBox 15">
            <a:extLst>
              <a:ext uri="{FF2B5EF4-FFF2-40B4-BE49-F238E27FC236}">
                <a16:creationId xmlns:a16="http://schemas.microsoft.com/office/drawing/2014/main" id="{92B85178-1535-4D0F-9D19-1000F3B084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2726" y="5397929"/>
            <a:ext cx="13430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Identity provider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56" name="Graphic 55" descr="SAML token resource icon for the General Icons category.">
            <a:extLst>
              <a:ext uri="{FF2B5EF4-FFF2-40B4-BE49-F238E27FC236}">
                <a16:creationId xmlns:a16="http://schemas.microsoft.com/office/drawing/2014/main" id="{810958A4-F57B-4B73-B02B-DE49D785E8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39625" y="3044480"/>
            <a:ext cx="914400" cy="914400"/>
          </a:xfrm>
          <a:prstGeom prst="rect">
            <a:avLst/>
          </a:prstGeom>
        </p:spPr>
      </p:pic>
      <p:sp>
        <p:nvSpPr>
          <p:cNvPr id="57" name="TextBox 35">
            <a:extLst>
              <a:ext uri="{FF2B5EF4-FFF2-40B4-BE49-F238E27FC236}">
                <a16:creationId xmlns:a16="http://schemas.microsoft.com/office/drawing/2014/main" id="{832FBE4D-D848-42AD-94E7-BF0AD235AC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64426" y="3958880"/>
            <a:ext cx="14647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SAML federation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Graphic 23" descr="Users resource icon for the General Icons category.">
            <a:extLst>
              <a:ext uri="{FF2B5EF4-FFF2-40B4-BE49-F238E27FC236}">
                <a16:creationId xmlns:a16="http://schemas.microsoft.com/office/drawing/2014/main" id="{548F8D8D-B3E7-49EE-AE17-2D1B6945D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 flipH="1">
            <a:off x="3402112" y="4483529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Box 40">
            <a:extLst>
              <a:ext uri="{FF2B5EF4-FFF2-40B4-BE49-F238E27FC236}">
                <a16:creationId xmlns:a16="http://schemas.microsoft.com/office/drawing/2014/main" id="{849CDE0A-C179-4790-A85B-3DEBE5F7A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4894" y="5397929"/>
            <a:ext cx="10731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Users</a:t>
            </a:r>
          </a:p>
        </p:txBody>
      </p:sp>
      <p:pic>
        <p:nvPicPr>
          <p:cNvPr id="63" name="Graphic 62" descr="SAML token resource icon for the General Icons category.">
            <a:extLst>
              <a:ext uri="{FF2B5EF4-FFF2-40B4-BE49-F238E27FC236}">
                <a16:creationId xmlns:a16="http://schemas.microsoft.com/office/drawing/2014/main" id="{4FE2135A-FB16-4C04-A396-04B22F1CE3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39625" y="4483529"/>
            <a:ext cx="914400" cy="914400"/>
          </a:xfrm>
          <a:prstGeom prst="rect">
            <a:avLst/>
          </a:prstGeom>
        </p:spPr>
      </p:pic>
      <p:sp>
        <p:nvSpPr>
          <p:cNvPr id="64" name="TextBox 35">
            <a:extLst>
              <a:ext uri="{FF2B5EF4-FFF2-40B4-BE49-F238E27FC236}">
                <a16:creationId xmlns:a16="http://schemas.microsoft.com/office/drawing/2014/main" id="{FA67851B-9581-4374-8D1E-1FA7C2DC8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64426" y="5397929"/>
            <a:ext cx="14647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SAML federation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5" name="Graphic 64" descr="SAML token resource icon for the General Icons category.">
            <a:extLst>
              <a:ext uri="{FF2B5EF4-FFF2-40B4-BE49-F238E27FC236}">
                <a16:creationId xmlns:a16="http://schemas.microsoft.com/office/drawing/2014/main" id="{4F03C188-F684-49C1-916C-66CC37BFB5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39625" y="6046403"/>
            <a:ext cx="914400" cy="914400"/>
          </a:xfrm>
          <a:prstGeom prst="rect">
            <a:avLst/>
          </a:prstGeom>
        </p:spPr>
      </p:pic>
      <p:sp>
        <p:nvSpPr>
          <p:cNvPr id="66" name="TextBox 35">
            <a:extLst>
              <a:ext uri="{FF2B5EF4-FFF2-40B4-BE49-F238E27FC236}">
                <a16:creationId xmlns:a16="http://schemas.microsoft.com/office/drawing/2014/main" id="{914DF8F0-0CB0-4AE7-9DEC-0120C5006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64426" y="6960803"/>
            <a:ext cx="14647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SAML federation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Graphic 7" descr="Account resource icon for the AWS Organizations service">
            <a:extLst>
              <a:ext uri="{FF2B5EF4-FFF2-40B4-BE49-F238E27FC236}">
                <a16:creationId xmlns:a16="http://schemas.microsoft.com/office/drawing/2014/main" id="{D8AAC44A-F23B-4858-B72F-F44D1FF8A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10655300" y="310163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TextBox 15">
            <a:extLst>
              <a:ext uri="{FF2B5EF4-FFF2-40B4-BE49-F238E27FC236}">
                <a16:creationId xmlns:a16="http://schemas.microsoft.com/office/drawing/2014/main" id="{6A5EC164-896C-4542-98F1-D2109F188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4975" y="4016030"/>
            <a:ext cx="10350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Account 1</a:t>
            </a:r>
          </a:p>
        </p:txBody>
      </p:sp>
      <p:pic>
        <p:nvPicPr>
          <p:cNvPr id="69" name="Graphic 7" descr="Account resource icon for the AWS Organizations service">
            <a:extLst>
              <a:ext uri="{FF2B5EF4-FFF2-40B4-BE49-F238E27FC236}">
                <a16:creationId xmlns:a16="http://schemas.microsoft.com/office/drawing/2014/main" id="{0D803408-4587-4BAF-B7AD-91C69A541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10655300" y="4550204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extBox 15">
            <a:extLst>
              <a:ext uri="{FF2B5EF4-FFF2-40B4-BE49-F238E27FC236}">
                <a16:creationId xmlns:a16="http://schemas.microsoft.com/office/drawing/2014/main" id="{00EC9A87-C317-40A9-AD48-DA29BEBC3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4975" y="5464604"/>
            <a:ext cx="10350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Account 2</a:t>
            </a:r>
          </a:p>
        </p:txBody>
      </p:sp>
      <p:pic>
        <p:nvPicPr>
          <p:cNvPr id="71" name="Graphic 7" descr="Account resource icon for the AWS Organizations service">
            <a:extLst>
              <a:ext uri="{FF2B5EF4-FFF2-40B4-BE49-F238E27FC236}">
                <a16:creationId xmlns:a16="http://schemas.microsoft.com/office/drawing/2014/main" id="{8CDD8B91-D9BC-4230-A7FD-E73D63F300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10655300" y="610355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" name="TextBox 15">
            <a:extLst>
              <a:ext uri="{FF2B5EF4-FFF2-40B4-BE49-F238E27FC236}">
                <a16:creationId xmlns:a16="http://schemas.microsoft.com/office/drawing/2014/main" id="{31BDD4B1-DAD4-4F5A-B5AD-8382233624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4975" y="7017953"/>
            <a:ext cx="10350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Account N</a:t>
            </a:r>
          </a:p>
        </p:txBody>
      </p:sp>
      <p:cxnSp>
        <p:nvCxnSpPr>
          <p:cNvPr id="73" name="Straight Arrow Connector 72" descr="Right pointing horizontal arrow.">
            <a:extLst>
              <a:ext uri="{FF2B5EF4-FFF2-40B4-BE49-F238E27FC236}">
                <a16:creationId xmlns:a16="http://schemas.microsoft.com/office/drawing/2014/main" id="{521AE14D-63F4-4AA6-B1C6-9A3E5592C3A6}"/>
              </a:ext>
            </a:extLst>
          </p:cNvPr>
          <p:cNvCxnSpPr>
            <a:cxnSpLocks/>
          </p:cNvCxnSpPr>
          <p:nvPr/>
        </p:nvCxnSpPr>
        <p:spPr>
          <a:xfrm>
            <a:off x="4364137" y="5006340"/>
            <a:ext cx="1430527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Freeform 59" descr="Ninety degree arrow pointing up to the right.">
            <a:extLst>
              <a:ext uri="{FF2B5EF4-FFF2-40B4-BE49-F238E27FC236}">
                <a16:creationId xmlns:a16="http://schemas.microsoft.com/office/drawing/2014/main" id="{098920BA-AF11-4A3B-810A-33F8F4EDB7D3}"/>
              </a:ext>
            </a:extLst>
          </p:cNvPr>
          <p:cNvSpPr/>
          <p:nvPr/>
        </p:nvSpPr>
        <p:spPr>
          <a:xfrm flipH="1">
            <a:off x="6156612" y="3562350"/>
            <a:ext cx="1997814" cy="797760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5" name="Freeform 61" descr="Ninety degree arrow pointing down to the right.">
            <a:extLst>
              <a:ext uri="{FF2B5EF4-FFF2-40B4-BE49-F238E27FC236}">
                <a16:creationId xmlns:a16="http://schemas.microsoft.com/office/drawing/2014/main" id="{0CCE5B3C-DC68-4ACD-8398-E97F71011DE9}"/>
              </a:ext>
            </a:extLst>
          </p:cNvPr>
          <p:cNvSpPr/>
          <p:nvPr/>
        </p:nvSpPr>
        <p:spPr>
          <a:xfrm flipH="1" flipV="1">
            <a:off x="6156610" y="5770177"/>
            <a:ext cx="2002536" cy="795528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77" name="Straight Arrow Connector 76" descr="Right pointing horizontal arrow.">
            <a:extLst>
              <a:ext uri="{FF2B5EF4-FFF2-40B4-BE49-F238E27FC236}">
                <a16:creationId xmlns:a16="http://schemas.microsoft.com/office/drawing/2014/main" id="{C57BBA67-C4C8-49B8-A670-1CCFB693760D}"/>
              </a:ext>
            </a:extLst>
          </p:cNvPr>
          <p:cNvCxnSpPr>
            <a:cxnSpLocks/>
          </p:cNvCxnSpPr>
          <p:nvPr/>
        </p:nvCxnSpPr>
        <p:spPr>
          <a:xfrm>
            <a:off x="6709098" y="5007404"/>
            <a:ext cx="1430527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 descr="Right pointing horizontal arrow.">
            <a:extLst>
              <a:ext uri="{FF2B5EF4-FFF2-40B4-BE49-F238E27FC236}">
                <a16:creationId xmlns:a16="http://schemas.microsoft.com/office/drawing/2014/main" id="{BD95F3F1-FEE0-4C72-9677-5CCD4E223D1E}"/>
              </a:ext>
            </a:extLst>
          </p:cNvPr>
          <p:cNvCxnSpPr>
            <a:cxnSpLocks/>
          </p:cNvCxnSpPr>
          <p:nvPr/>
        </p:nvCxnSpPr>
        <p:spPr>
          <a:xfrm>
            <a:off x="9151235" y="3562350"/>
            <a:ext cx="1430527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 descr="Right pointing horizontal arrow.">
            <a:extLst>
              <a:ext uri="{FF2B5EF4-FFF2-40B4-BE49-F238E27FC236}">
                <a16:creationId xmlns:a16="http://schemas.microsoft.com/office/drawing/2014/main" id="{3665D334-D5EA-4750-8039-FD8BADE1D956}"/>
              </a:ext>
            </a:extLst>
          </p:cNvPr>
          <p:cNvCxnSpPr>
            <a:cxnSpLocks/>
          </p:cNvCxnSpPr>
          <p:nvPr/>
        </p:nvCxnSpPr>
        <p:spPr>
          <a:xfrm>
            <a:off x="9151235" y="5006340"/>
            <a:ext cx="1430527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 descr="Right pointing horizontal arrow.">
            <a:extLst>
              <a:ext uri="{FF2B5EF4-FFF2-40B4-BE49-F238E27FC236}">
                <a16:creationId xmlns:a16="http://schemas.microsoft.com/office/drawing/2014/main" id="{88D59D82-5383-4B67-8B89-7656B67B0481}"/>
              </a:ext>
            </a:extLst>
          </p:cNvPr>
          <p:cNvCxnSpPr>
            <a:cxnSpLocks/>
          </p:cNvCxnSpPr>
          <p:nvPr/>
        </p:nvCxnSpPr>
        <p:spPr>
          <a:xfrm>
            <a:off x="9151235" y="6565705"/>
            <a:ext cx="1430527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6575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7446</TotalTime>
  <Words>2324</Words>
  <Application>Microsoft Office PowerPoint</Application>
  <PresentationFormat>Custom</PresentationFormat>
  <Paragraphs>1091</Paragraphs>
  <Slides>29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Amazon Ember</vt:lpstr>
      <vt:lpstr>Aptos</vt:lpstr>
      <vt:lpstr>Arial</vt:lpstr>
      <vt:lpstr>Calibri</vt:lpstr>
      <vt:lpstr>Calibri Light</vt:lpstr>
      <vt:lpstr>Consolas</vt:lpstr>
      <vt:lpstr>-webkit-standard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Selamoglu, Handan</dc:creator>
  <cp:lastModifiedBy>Selamoglu, Handan</cp:lastModifiedBy>
  <cp:revision>64</cp:revision>
  <dcterms:created xsi:type="dcterms:W3CDTF">2023-11-03T19:59:11Z</dcterms:created>
  <dcterms:modified xsi:type="dcterms:W3CDTF">2025-08-29T22:30:27Z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9e68092-05df-4271-8e3e-b2a4c82ba797_Enabled">
    <vt:lpwstr>true</vt:lpwstr>
  </property>
  <property fmtid="{D5CDD505-2E9C-101B-9397-08002B2CF9AE}" pid="3" name="MSIP_Label_19e68092-05df-4271-8e3e-b2a4c82ba797_SetDate">
    <vt:lpwstr>2025-07-28T18:46:28Z</vt:lpwstr>
  </property>
  <property fmtid="{D5CDD505-2E9C-101B-9397-08002B2CF9AE}" pid="4" name="MSIP_Label_19e68092-05df-4271-8e3e-b2a4c82ba797_Method">
    <vt:lpwstr>Standard</vt:lpwstr>
  </property>
  <property fmtid="{D5CDD505-2E9C-101B-9397-08002B2CF9AE}" pid="5" name="MSIP_Label_19e68092-05df-4271-8e3e-b2a4c82ba797_Name">
    <vt:lpwstr>Amazon Confidential</vt:lpwstr>
  </property>
  <property fmtid="{D5CDD505-2E9C-101B-9397-08002B2CF9AE}" pid="6" name="MSIP_Label_19e68092-05df-4271-8e3e-b2a4c82ba797_SiteId">
    <vt:lpwstr>5280104a-472d-4538-9ccf-1e1d0efe8b1b</vt:lpwstr>
  </property>
  <property fmtid="{D5CDD505-2E9C-101B-9397-08002B2CF9AE}" pid="7" name="MSIP_Label_19e68092-05df-4271-8e3e-b2a4c82ba797_ActionId">
    <vt:lpwstr>a438accd-7456-4f8b-bff4-11267847d34e</vt:lpwstr>
  </property>
  <property fmtid="{D5CDD505-2E9C-101B-9397-08002B2CF9AE}" pid="8" name="MSIP_Label_19e68092-05df-4271-8e3e-b2a4c82ba797_ContentBits">
    <vt:lpwstr>0</vt:lpwstr>
  </property>
  <property fmtid="{D5CDD505-2E9C-101B-9397-08002B2CF9AE}" pid="9" name="MSIP_Label_19e68092-05df-4271-8e3e-b2a4c82ba797_Tag">
    <vt:lpwstr>50, 3, 0, 1</vt:lpwstr>
  </property>
</Properties>
</file>