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8"/>
  </p:notesMasterIdLst>
  <p:sldIdLst>
    <p:sldId id="276" r:id="rId2"/>
    <p:sldId id="278" r:id="rId3"/>
    <p:sldId id="279" r:id="rId4"/>
    <p:sldId id="280" r:id="rId5"/>
    <p:sldId id="281" r:id="rId6"/>
    <p:sldId id="277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Debby Chang" initials="DC" lastIdx="8" clrIdx="0">
    <p:extLst>
      <p:ext uri="{19B8F6BF-5375-455C-9EA6-DF929625EA0E}">
        <p15:presenceInfo xmlns:p15="http://schemas.microsoft.com/office/powerpoint/2012/main" userId="Debby Chang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CB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31329"/>
    <p:restoredTop sz="94721"/>
  </p:normalViewPr>
  <p:slideViewPr>
    <p:cSldViewPr snapToGrid="0" snapToObjects="1">
      <p:cViewPr varScale="1">
        <p:scale>
          <a:sx n="103" d="100"/>
          <a:sy n="103" d="100"/>
        </p:scale>
        <p:origin x="114" y="3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DE6B231-60EB-4C49-AAEF-269B5DFF8A47}" type="datetimeFigureOut">
              <a:rPr lang="en-US" smtClean="0"/>
              <a:t>1/16/2024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686CF6-1F11-0F42-9224-21A256809AA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17348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quip-amazon.com/5XEtAzI2yYvC/Code-Sample-Events" TargetMode="External"/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quip-amazon.com/5XEtAzI2yYvC/Code-Sample-Events" TargetMode="External"/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quip-amazon.com/5XEtAzI2yYvC/Code-Sample-Events" TargetMode="External"/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quip-amazon.com/5XEtAzI2yYvC/Code-Sample-Events" TargetMode="External"/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quip-amazon.com/5XEtAzI2yYvC/Code-Sample-Events" TargetMode="External"/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 developer initiates an activity in AWS CI/CD pipeline such as push code changes. These activities create Amazon </a:t>
            </a:r>
            <a:r>
              <a:rPr lang="en-US" sz="1200" u="sng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CloudWatch events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 Amazon EventBridge event rule detects the CloudWatch events and sends the event data to an Amazon Kinesis Firehose Delivery Stream. One event rule per event source.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 event rule is also created to capture event data from Amazon CloudWatch Synthetics Canary if customer has set up the canary – only needed for MTTR.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Firehose uses a Lambda function for data transformation. It extracts relevant data and sends it to an Amazon S3 bucket.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 Amazon Athena database queries the S3 data and returns the query result to an Amazon QuickSight.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 Amazon QuickSight obtains the query result and builds dashboard displays for the management team.</a:t>
            </a:r>
          </a:p>
          <a:p>
            <a:endParaRPr lang="en-US" b="1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353B235-0EC1-A945-8A73-E24DD50E9288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123642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 developer initiates an activity in AWS CI/CD pipeline such as push code changes. These activities create Amazon </a:t>
            </a:r>
            <a:r>
              <a:rPr lang="en-US" sz="1200" u="sng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CloudWatch events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 Amazon EventBridge event rule detects the CloudWatch events and sends the event data to an Amazon Kinesis Firehose Delivery Stream. One event rule per event source.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 event rule is also created to capture event data from Amazon CloudWatch Synthetics Canary if customer has set up the canary – only needed for MTTR.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Firehose uses a Lambda function for data transformation. It extracts relevant data and sends it to an Amazon S3 bucket.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 Amazon Athena database queries the S3 data and returns the query result to an Amazon QuickSight.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 Amazon QuickSight obtains the query result and builds dashboard displays for the management team.</a:t>
            </a:r>
          </a:p>
          <a:p>
            <a:endParaRPr lang="en-US" b="1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353B235-0EC1-A945-8A73-E24DD50E9288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81439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 developer initiates an activity in AWS CI/CD pipeline such as push code changes. These activities create Amazon </a:t>
            </a:r>
            <a:r>
              <a:rPr lang="en-US" sz="1200" u="sng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CloudWatch events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 Amazon EventBridge event rule detects the CloudWatch events and sends the event data to an Amazon Kinesis Firehose Delivery Stream. One event rule per event source.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 event rule is also created to capture event data from Amazon CloudWatch Synthetics Canary if customer has set up the canary – only needed for MTTR.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Firehose uses a Lambda function for data transformation. It extracts relevant data and sends it to an Amazon S3 bucket.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 Amazon Athena database queries the S3 data and returns the query result to an Amazon QuickSight.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 Amazon QuickSight obtains the query result and builds dashboard displays for the management team.</a:t>
            </a:r>
          </a:p>
          <a:p>
            <a:endParaRPr lang="en-US" b="1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353B235-0EC1-A945-8A73-E24DD50E9288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578267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 developer initiates an activity in AWS CI/CD pipeline such as push code changes. These activities create Amazon </a:t>
            </a:r>
            <a:r>
              <a:rPr lang="en-US" sz="1200" u="sng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CloudWatch events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 Amazon EventBridge event rule detects the CloudWatch events and sends the event data to an Amazon Kinesis Firehose Delivery Stream. One event rule per event source.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 event rule is also created to capture event data from Amazon CloudWatch Synthetics Canary if customer has set up the canary – only needed for MTTR.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Firehose uses a Lambda function for data transformation. It extracts relevant data and sends it to an Amazon S3 bucket.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 Amazon Athena database queries the S3 data and returns the query result to an Amazon QuickSight.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 Amazon QuickSight obtains the query result and builds dashboard displays for the management team.</a:t>
            </a:r>
          </a:p>
          <a:p>
            <a:endParaRPr lang="en-US" b="1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353B235-0EC1-A945-8A73-E24DD50E9288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04929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 developer initiates an activity in AWS CI/CD pipeline such as push code changes. These activities create Amazon </a:t>
            </a:r>
            <a:r>
              <a:rPr lang="en-US" sz="1200" u="sng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CloudWatch events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 Amazon EventBridge event rule detects the CloudWatch events and sends the event data to an Amazon Kinesis Firehose Delivery Stream. One event rule per event source.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 event rule is also created to capture event data from Amazon CloudWatch Synthetics Canary if customer has set up the canary – only needed for MTTR.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Firehose uses a Lambda function for data transformation. It extracts relevant data and sends it to an Amazon S3 bucket.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 Amazon Athena database queries the S3 data and returns the query result to an Amazon QuickSight.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 Amazon QuickSight obtains the query result and builds dashboard displays for the management team.</a:t>
            </a:r>
          </a:p>
          <a:p>
            <a:endParaRPr lang="en-US" b="1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353B235-0EC1-A945-8A73-E24DD50E9288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04385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F70B15-2441-8C40-A7FF-E2A903BA09D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AFEDCD3-FE1E-3A42-A167-0D7548E8604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AAA736C-3AF2-754D-B90D-CBD0931395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1/16/2024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0846406-6A04-E148-9208-C65993B695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6F5A83A-851E-1A44-9FCE-6FFD4813A6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7658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6A80F3-24C0-CB47-9701-966500419C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E4C93E1-0242-0D43-9778-62EBD48D13B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FF8B7D1-6415-D741-8ED7-723B58CDB6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1/16/2024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C8EDD59-7593-9648-BF09-F82F663A9C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33E32E3-4EBB-0146-BCB3-694DD54334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63946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BD1C21A-B8BD-4146-8AD7-8E9448250F6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B22FC8A-61FE-DB4B-8F2A-FE5EDE2F03E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B7F5535-45FC-9A44-81C9-97555F81DD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1/16/2024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A8AC401-C660-EF4F-B64A-0D14A2C67D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B02AEFD-3CC8-8F44-9371-5A08F34072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03680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D85C4C-80D1-964F-8C27-E6533D3185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75D3B0B-74C5-4245-AEBB-F2783844752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0775128-5C99-924A-8235-4D35BDF561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1/16/2024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C43A23-0936-5347-BCEE-94B0BBC5ED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6E944D-764C-594E-89F2-A935820D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76346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5914EC-30FA-784D-89FE-065ABF8A6F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3902DC6-75AF-934A-8CD0-3860E57B694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721C632-EFB6-984D-9E96-59FFF44896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1/16/2024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2F414A-1C2C-F74E-966B-28ED860758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D465928-0931-B243-805D-290462A0E4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25415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29B84D-AA29-BF47-A2C3-00F3CC6F5C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B9547C6-5414-4D49-B625-9F62F01829D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77F339C-0A28-6E45-9806-D043A1E2EB9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A000151-3BFF-394D-AA82-5EC5D874DE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1/16/2024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1A515EA-2174-8A4C-9226-DDCFAF19DD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48A7A2B-22F6-B34E-AAAA-F650C35AA0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37978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D5B524-B009-1849-954B-63F1A2B254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D1A1271-2C8E-744E-B3A6-F1F4D0BD5C2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30C27E9-0BB9-684A-83E9-B98AEBE76CE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68C2C89-FB2B-2848-9CBC-845ACD8AEE3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318A7B3-5BB6-F142-8991-B826A35EBCB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37F6A90-BCA7-A844-BDD1-229C01420A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1/16/2024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570EB13-5D11-5449-9512-615224438F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D989CFB-D3AA-5D40-8CD5-82FB72E23C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05529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A4C06F-E9D1-9848-8730-019EDC09AF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4F6A42A-BD0A-6044-B98A-667A10B91A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1/16/2024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E66F7CE-1782-F34B-8546-4418076A07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5A4FECA-CEB6-EA48-989E-7692058365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3831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725ACDC-A542-1644-ACC8-03BEFDCE93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1/16/2024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C73CAD7-D680-3248-89AC-406C3A2FBF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2F4454D-3F33-CF4C-AAEA-B9C5C3288F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03239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78DC62-3092-4F47-B1CE-3F896D0903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2C02A2-C681-EC4D-883E-EDD4C9F355F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3B3D7A2-001A-E546-90B4-92D80CF4849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B7D9759-F5A3-D041-9C49-871DE9391C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1/16/2024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F16F5AD-6FC4-0546-BCC8-1996C15EBD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C97A332-74A7-C049-9406-D84CFB5A08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185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6A51D8-6D19-DF4B-9F98-C7AC0FFEE2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7D56044-1EBB-F64A-B5BC-EF7CA426207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045DFA7-FA61-E240-8E13-D17D1C0DAB7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3896980-11CA-3B45-AE34-01194C85EF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1/16/2024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3CCDDE-3E46-2544-ACD5-1F7475EA95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5FCE0F-973C-2D41-A199-7D2984F733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37361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715F298-9AE0-F440-B542-5F54802A7B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099FAE3-2B3B-D548-B56B-CE84E6538C8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D3DF35-730C-C244-B98A-CB1C9F822F9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D802BD-3636-C34F-81A0-C5C670484C61}" type="datetimeFigureOut">
              <a:rPr lang="en-US" smtClean="0"/>
              <a:t>1/16/2024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4F7E14-3D8F-1644-8351-8BCD9C2C76C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B280F83-AAFE-764D-9B87-A488A02ADDE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12102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0.svg"/><Relationship Id="rId18" Type="http://schemas.openxmlformats.org/officeDocument/2006/relationships/image" Target="../media/image15.png"/><Relationship Id="rId26" Type="http://schemas.openxmlformats.org/officeDocument/2006/relationships/image" Target="../media/image23.png"/><Relationship Id="rId39" Type="http://schemas.openxmlformats.org/officeDocument/2006/relationships/image" Target="../media/image36.svg"/><Relationship Id="rId21" Type="http://schemas.openxmlformats.org/officeDocument/2006/relationships/image" Target="../media/image18.svg"/><Relationship Id="rId34" Type="http://schemas.openxmlformats.org/officeDocument/2006/relationships/image" Target="../media/image31.png"/><Relationship Id="rId42" Type="http://schemas.openxmlformats.org/officeDocument/2006/relationships/image" Target="../media/image39.png"/><Relationship Id="rId47" Type="http://schemas.openxmlformats.org/officeDocument/2006/relationships/image" Target="../media/image44.svg"/><Relationship Id="rId7" Type="http://schemas.openxmlformats.org/officeDocument/2006/relationships/image" Target="../media/image4.sv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3.png"/><Relationship Id="rId29" Type="http://schemas.openxmlformats.org/officeDocument/2006/relationships/image" Target="../media/image26.svg"/><Relationship Id="rId11" Type="http://schemas.openxmlformats.org/officeDocument/2006/relationships/image" Target="../media/image8.svg"/><Relationship Id="rId24" Type="http://schemas.openxmlformats.org/officeDocument/2006/relationships/image" Target="../media/image21.png"/><Relationship Id="rId32" Type="http://schemas.openxmlformats.org/officeDocument/2006/relationships/image" Target="../media/image29.png"/><Relationship Id="rId37" Type="http://schemas.openxmlformats.org/officeDocument/2006/relationships/image" Target="../media/image34.svg"/><Relationship Id="rId40" Type="http://schemas.openxmlformats.org/officeDocument/2006/relationships/image" Target="../media/image37.png"/><Relationship Id="rId45" Type="http://schemas.openxmlformats.org/officeDocument/2006/relationships/image" Target="../media/image42.svg"/><Relationship Id="rId5" Type="http://schemas.openxmlformats.org/officeDocument/2006/relationships/hyperlink" Target="https://docs.aws.amazon.com/architecture-diagrams/latest/aws-connected-vehicle/aws-connected-vehicle.html" TargetMode="External"/><Relationship Id="rId15" Type="http://schemas.openxmlformats.org/officeDocument/2006/relationships/image" Target="../media/image12.svg"/><Relationship Id="rId23" Type="http://schemas.openxmlformats.org/officeDocument/2006/relationships/image" Target="../media/image20.svg"/><Relationship Id="rId28" Type="http://schemas.openxmlformats.org/officeDocument/2006/relationships/image" Target="../media/image25.png"/><Relationship Id="rId36" Type="http://schemas.openxmlformats.org/officeDocument/2006/relationships/image" Target="../media/image33.png"/><Relationship Id="rId49" Type="http://schemas.openxmlformats.org/officeDocument/2006/relationships/image" Target="../media/image46.svg"/><Relationship Id="rId10" Type="http://schemas.openxmlformats.org/officeDocument/2006/relationships/image" Target="../media/image7.png"/><Relationship Id="rId19" Type="http://schemas.openxmlformats.org/officeDocument/2006/relationships/image" Target="../media/image16.svg"/><Relationship Id="rId31" Type="http://schemas.openxmlformats.org/officeDocument/2006/relationships/image" Target="../media/image28.svg"/><Relationship Id="rId44" Type="http://schemas.openxmlformats.org/officeDocument/2006/relationships/image" Target="../media/image41.png"/><Relationship Id="rId4" Type="http://schemas.openxmlformats.org/officeDocument/2006/relationships/image" Target="../media/image2.svg"/><Relationship Id="rId9" Type="http://schemas.openxmlformats.org/officeDocument/2006/relationships/image" Target="../media/image6.svg"/><Relationship Id="rId14" Type="http://schemas.openxmlformats.org/officeDocument/2006/relationships/image" Target="../media/image11.png"/><Relationship Id="rId22" Type="http://schemas.openxmlformats.org/officeDocument/2006/relationships/image" Target="../media/image19.png"/><Relationship Id="rId27" Type="http://schemas.openxmlformats.org/officeDocument/2006/relationships/image" Target="../media/image24.svg"/><Relationship Id="rId30" Type="http://schemas.openxmlformats.org/officeDocument/2006/relationships/image" Target="../media/image27.png"/><Relationship Id="rId35" Type="http://schemas.openxmlformats.org/officeDocument/2006/relationships/image" Target="../media/image32.svg"/><Relationship Id="rId43" Type="http://schemas.openxmlformats.org/officeDocument/2006/relationships/image" Target="../media/image40.svg"/><Relationship Id="rId48" Type="http://schemas.openxmlformats.org/officeDocument/2006/relationships/image" Target="../media/image45.png"/><Relationship Id="rId8" Type="http://schemas.openxmlformats.org/officeDocument/2006/relationships/image" Target="../media/image5.png"/><Relationship Id="rId3" Type="http://schemas.openxmlformats.org/officeDocument/2006/relationships/image" Target="../media/image1.png"/><Relationship Id="rId12" Type="http://schemas.openxmlformats.org/officeDocument/2006/relationships/image" Target="../media/image9.png"/><Relationship Id="rId17" Type="http://schemas.openxmlformats.org/officeDocument/2006/relationships/image" Target="../media/image14.svg"/><Relationship Id="rId25" Type="http://schemas.openxmlformats.org/officeDocument/2006/relationships/image" Target="../media/image22.svg"/><Relationship Id="rId33" Type="http://schemas.openxmlformats.org/officeDocument/2006/relationships/image" Target="../media/image30.svg"/><Relationship Id="rId38" Type="http://schemas.openxmlformats.org/officeDocument/2006/relationships/image" Target="../media/image35.png"/><Relationship Id="rId46" Type="http://schemas.openxmlformats.org/officeDocument/2006/relationships/image" Target="../media/image43.png"/><Relationship Id="rId20" Type="http://schemas.openxmlformats.org/officeDocument/2006/relationships/image" Target="../media/image17.png"/><Relationship Id="rId41" Type="http://schemas.openxmlformats.org/officeDocument/2006/relationships/image" Target="../media/image38.sv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26" Type="http://schemas.openxmlformats.org/officeDocument/2006/relationships/image" Target="../media/image60.svg"/><Relationship Id="rId21" Type="http://schemas.openxmlformats.org/officeDocument/2006/relationships/image" Target="../media/image57.png"/><Relationship Id="rId42" Type="http://schemas.openxmlformats.org/officeDocument/2006/relationships/image" Target="../media/image70.svg"/><Relationship Id="rId47" Type="http://schemas.openxmlformats.org/officeDocument/2006/relationships/image" Target="../media/image73.png"/><Relationship Id="rId63" Type="http://schemas.openxmlformats.org/officeDocument/2006/relationships/image" Target="../media/image37.png"/><Relationship Id="rId68" Type="http://schemas.openxmlformats.org/officeDocument/2006/relationships/image" Target="../media/image83.svg"/><Relationship Id="rId16" Type="http://schemas.openxmlformats.org/officeDocument/2006/relationships/image" Target="../media/image54.svg"/><Relationship Id="rId11" Type="http://schemas.openxmlformats.org/officeDocument/2006/relationships/image" Target="../media/image13.png"/><Relationship Id="rId24" Type="http://schemas.openxmlformats.org/officeDocument/2006/relationships/image" Target="../media/image20.svg"/><Relationship Id="rId32" Type="http://schemas.openxmlformats.org/officeDocument/2006/relationships/image" Target="../media/image64.svg"/><Relationship Id="rId37" Type="http://schemas.openxmlformats.org/officeDocument/2006/relationships/image" Target="../media/image65.png"/><Relationship Id="rId40" Type="http://schemas.openxmlformats.org/officeDocument/2006/relationships/image" Target="../media/image68.svg"/><Relationship Id="rId45" Type="http://schemas.openxmlformats.org/officeDocument/2006/relationships/image" Target="../media/image21.png"/><Relationship Id="rId53" Type="http://schemas.openxmlformats.org/officeDocument/2006/relationships/image" Target="../media/image29.png"/><Relationship Id="rId58" Type="http://schemas.openxmlformats.org/officeDocument/2006/relationships/image" Target="../media/image81.svg"/><Relationship Id="rId66" Type="http://schemas.openxmlformats.org/officeDocument/2006/relationships/image" Target="../media/image34.svg"/><Relationship Id="rId74" Type="http://schemas.openxmlformats.org/officeDocument/2006/relationships/image" Target="../media/image87.svg"/><Relationship Id="rId5" Type="http://schemas.openxmlformats.org/officeDocument/2006/relationships/hyperlink" Target="https://docs.aws.amazon.com/architecture-diagrams/latest/aws-connected-vehicle/aws-connected-vehicle.html" TargetMode="External"/><Relationship Id="rId61" Type="http://schemas.openxmlformats.org/officeDocument/2006/relationships/image" Target="../media/image23.png"/><Relationship Id="rId19" Type="http://schemas.openxmlformats.org/officeDocument/2006/relationships/image" Target="../media/image3.png"/><Relationship Id="rId14" Type="http://schemas.openxmlformats.org/officeDocument/2006/relationships/image" Target="../media/image52.svg"/><Relationship Id="rId22" Type="http://schemas.openxmlformats.org/officeDocument/2006/relationships/image" Target="../media/image58.svg"/><Relationship Id="rId27" Type="http://schemas.openxmlformats.org/officeDocument/2006/relationships/image" Target="../media/image41.png"/><Relationship Id="rId30" Type="http://schemas.openxmlformats.org/officeDocument/2006/relationships/image" Target="../media/image62.svg"/><Relationship Id="rId35" Type="http://schemas.openxmlformats.org/officeDocument/2006/relationships/image" Target="../media/image35.png"/><Relationship Id="rId43" Type="http://schemas.openxmlformats.org/officeDocument/2006/relationships/image" Target="../media/image71.png"/><Relationship Id="rId48" Type="http://schemas.openxmlformats.org/officeDocument/2006/relationships/image" Target="../media/image74.svg"/><Relationship Id="rId56" Type="http://schemas.openxmlformats.org/officeDocument/2006/relationships/image" Target="../media/image79.svg"/><Relationship Id="rId64" Type="http://schemas.openxmlformats.org/officeDocument/2006/relationships/image" Target="../media/image38.svg"/><Relationship Id="rId69" Type="http://schemas.openxmlformats.org/officeDocument/2006/relationships/image" Target="../media/image84.png"/><Relationship Id="rId77" Type="http://schemas.openxmlformats.org/officeDocument/2006/relationships/image" Target="../media/image90.png"/><Relationship Id="rId8" Type="http://schemas.openxmlformats.org/officeDocument/2006/relationships/image" Target="../media/image47.png"/><Relationship Id="rId51" Type="http://schemas.openxmlformats.org/officeDocument/2006/relationships/image" Target="../media/image75.png"/><Relationship Id="rId72" Type="http://schemas.openxmlformats.org/officeDocument/2006/relationships/image" Target="../media/image18.svg"/><Relationship Id="rId3" Type="http://schemas.openxmlformats.org/officeDocument/2006/relationships/image" Target="../media/image1.png"/><Relationship Id="rId12" Type="http://schemas.openxmlformats.org/officeDocument/2006/relationships/image" Target="../media/image50.svg"/><Relationship Id="rId17" Type="http://schemas.openxmlformats.org/officeDocument/2006/relationships/image" Target="../media/image55.png"/><Relationship Id="rId25" Type="http://schemas.openxmlformats.org/officeDocument/2006/relationships/image" Target="../media/image59.png"/><Relationship Id="rId33" Type="http://schemas.openxmlformats.org/officeDocument/2006/relationships/image" Target="../media/image31.png"/><Relationship Id="rId38" Type="http://schemas.openxmlformats.org/officeDocument/2006/relationships/image" Target="../media/image66.svg"/><Relationship Id="rId46" Type="http://schemas.openxmlformats.org/officeDocument/2006/relationships/image" Target="../media/image22.svg"/><Relationship Id="rId59" Type="http://schemas.openxmlformats.org/officeDocument/2006/relationships/image" Target="../media/image39.png"/><Relationship Id="rId67" Type="http://schemas.openxmlformats.org/officeDocument/2006/relationships/image" Target="../media/image82.png"/><Relationship Id="rId20" Type="http://schemas.openxmlformats.org/officeDocument/2006/relationships/image" Target="../media/image4.svg"/><Relationship Id="rId41" Type="http://schemas.openxmlformats.org/officeDocument/2006/relationships/image" Target="../media/image69.png"/><Relationship Id="rId54" Type="http://schemas.openxmlformats.org/officeDocument/2006/relationships/image" Target="../media/image77.svg"/><Relationship Id="rId62" Type="http://schemas.openxmlformats.org/officeDocument/2006/relationships/image" Target="../media/image24.svg"/><Relationship Id="rId70" Type="http://schemas.openxmlformats.org/officeDocument/2006/relationships/image" Target="../media/image85.svg"/><Relationship Id="rId75" Type="http://schemas.openxmlformats.org/officeDocument/2006/relationships/image" Target="../media/image88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png"/><Relationship Id="rId15" Type="http://schemas.openxmlformats.org/officeDocument/2006/relationships/image" Target="../media/image53.png"/><Relationship Id="rId23" Type="http://schemas.openxmlformats.org/officeDocument/2006/relationships/image" Target="../media/image19.png"/><Relationship Id="rId28" Type="http://schemas.openxmlformats.org/officeDocument/2006/relationships/image" Target="../media/image42.svg"/><Relationship Id="rId36" Type="http://schemas.openxmlformats.org/officeDocument/2006/relationships/image" Target="../media/image36.svg"/><Relationship Id="rId49" Type="http://schemas.openxmlformats.org/officeDocument/2006/relationships/image" Target="../media/image11.png"/><Relationship Id="rId57" Type="http://schemas.openxmlformats.org/officeDocument/2006/relationships/image" Target="../media/image80.png"/><Relationship Id="rId10" Type="http://schemas.openxmlformats.org/officeDocument/2006/relationships/image" Target="../media/image49.png"/><Relationship Id="rId31" Type="http://schemas.openxmlformats.org/officeDocument/2006/relationships/image" Target="../media/image63.png"/><Relationship Id="rId44" Type="http://schemas.openxmlformats.org/officeDocument/2006/relationships/image" Target="../media/image72.svg"/><Relationship Id="rId52" Type="http://schemas.openxmlformats.org/officeDocument/2006/relationships/image" Target="../media/image76.svg"/><Relationship Id="rId60" Type="http://schemas.openxmlformats.org/officeDocument/2006/relationships/image" Target="../media/image40.svg"/><Relationship Id="rId65" Type="http://schemas.openxmlformats.org/officeDocument/2006/relationships/image" Target="../media/image33.png"/><Relationship Id="rId73" Type="http://schemas.openxmlformats.org/officeDocument/2006/relationships/image" Target="../media/image86.png"/><Relationship Id="rId78" Type="http://schemas.openxmlformats.org/officeDocument/2006/relationships/image" Target="../media/image91.svg"/><Relationship Id="rId4" Type="http://schemas.openxmlformats.org/officeDocument/2006/relationships/image" Target="../media/image2.svg"/><Relationship Id="rId9" Type="http://schemas.openxmlformats.org/officeDocument/2006/relationships/image" Target="../media/image48.svg"/><Relationship Id="rId13" Type="http://schemas.openxmlformats.org/officeDocument/2006/relationships/image" Target="../media/image51.png"/><Relationship Id="rId18" Type="http://schemas.openxmlformats.org/officeDocument/2006/relationships/image" Target="../media/image56.svg"/><Relationship Id="rId39" Type="http://schemas.openxmlformats.org/officeDocument/2006/relationships/image" Target="../media/image67.png"/><Relationship Id="rId34" Type="http://schemas.openxmlformats.org/officeDocument/2006/relationships/image" Target="../media/image32.svg"/><Relationship Id="rId50" Type="http://schemas.openxmlformats.org/officeDocument/2006/relationships/image" Target="../media/image12.svg"/><Relationship Id="rId55" Type="http://schemas.openxmlformats.org/officeDocument/2006/relationships/image" Target="../media/image78.png"/><Relationship Id="rId76" Type="http://schemas.openxmlformats.org/officeDocument/2006/relationships/image" Target="../media/image89.svg"/><Relationship Id="rId7" Type="http://schemas.openxmlformats.org/officeDocument/2006/relationships/image" Target="../media/image10.svg"/><Relationship Id="rId71" Type="http://schemas.openxmlformats.org/officeDocument/2006/relationships/image" Target="../media/image17.png"/><Relationship Id="rId2" Type="http://schemas.openxmlformats.org/officeDocument/2006/relationships/notesSlide" Target="../notesSlides/notesSlide2.xml"/><Relationship Id="rId29" Type="http://schemas.openxmlformats.org/officeDocument/2006/relationships/image" Target="../media/image61.png"/></Relationships>
</file>

<file path=ppt/slides/_rels/slide3.xml.rels><?xml version="1.0" encoding="UTF-8" standalone="yes"?>
<Relationships xmlns="http://schemas.openxmlformats.org/package/2006/relationships"><Relationship Id="rId13" Type="http://schemas.openxmlformats.org/officeDocument/2006/relationships/image" Target="../media/image94.svg"/><Relationship Id="rId18" Type="http://schemas.openxmlformats.org/officeDocument/2006/relationships/image" Target="../media/image29.png"/><Relationship Id="rId26" Type="http://schemas.openxmlformats.org/officeDocument/2006/relationships/image" Target="../media/image95.png"/><Relationship Id="rId39" Type="http://schemas.openxmlformats.org/officeDocument/2006/relationships/image" Target="../media/image20.svg"/><Relationship Id="rId21" Type="http://schemas.openxmlformats.org/officeDocument/2006/relationships/image" Target="../media/image12.svg"/><Relationship Id="rId34" Type="http://schemas.openxmlformats.org/officeDocument/2006/relationships/image" Target="../media/image103.png"/><Relationship Id="rId42" Type="http://schemas.openxmlformats.org/officeDocument/2006/relationships/image" Target="../media/image107.png"/><Relationship Id="rId47" Type="http://schemas.openxmlformats.org/officeDocument/2006/relationships/image" Target="../media/image110.svg"/><Relationship Id="rId7" Type="http://schemas.openxmlformats.org/officeDocument/2006/relationships/image" Target="../media/image92.png"/><Relationship Id="rId2" Type="http://schemas.openxmlformats.org/officeDocument/2006/relationships/notesSlide" Target="../notesSlides/notesSlide3.xml"/><Relationship Id="rId16" Type="http://schemas.openxmlformats.org/officeDocument/2006/relationships/image" Target="../media/image78.png"/><Relationship Id="rId29" Type="http://schemas.openxmlformats.org/officeDocument/2006/relationships/image" Target="../media/image98.sv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9.png"/><Relationship Id="rId11" Type="http://schemas.openxmlformats.org/officeDocument/2006/relationships/image" Target="../media/image50.svg"/><Relationship Id="rId24" Type="http://schemas.openxmlformats.org/officeDocument/2006/relationships/image" Target="../media/image63.png"/><Relationship Id="rId32" Type="http://schemas.openxmlformats.org/officeDocument/2006/relationships/image" Target="../media/image101.png"/><Relationship Id="rId37" Type="http://schemas.openxmlformats.org/officeDocument/2006/relationships/image" Target="../media/image72.svg"/><Relationship Id="rId40" Type="http://schemas.openxmlformats.org/officeDocument/2006/relationships/image" Target="../media/image105.png"/><Relationship Id="rId45" Type="http://schemas.openxmlformats.org/officeDocument/2006/relationships/image" Target="../media/image4.svg"/><Relationship Id="rId5" Type="http://schemas.openxmlformats.org/officeDocument/2006/relationships/hyperlink" Target="https://docs.aws.amazon.com/architecture-diagrams/latest/aws-connected-vehicle/aws-connected-vehicle.html" TargetMode="External"/><Relationship Id="rId15" Type="http://schemas.openxmlformats.org/officeDocument/2006/relationships/image" Target="../media/image62.svg"/><Relationship Id="rId23" Type="http://schemas.openxmlformats.org/officeDocument/2006/relationships/image" Target="../media/image22.svg"/><Relationship Id="rId28" Type="http://schemas.openxmlformats.org/officeDocument/2006/relationships/image" Target="../media/image97.png"/><Relationship Id="rId36" Type="http://schemas.openxmlformats.org/officeDocument/2006/relationships/image" Target="../media/image71.png"/><Relationship Id="rId10" Type="http://schemas.openxmlformats.org/officeDocument/2006/relationships/image" Target="../media/image13.png"/><Relationship Id="rId19" Type="http://schemas.openxmlformats.org/officeDocument/2006/relationships/image" Target="../media/image77.svg"/><Relationship Id="rId31" Type="http://schemas.openxmlformats.org/officeDocument/2006/relationships/image" Target="../media/image100.svg"/><Relationship Id="rId44" Type="http://schemas.openxmlformats.org/officeDocument/2006/relationships/image" Target="../media/image3.png"/><Relationship Id="rId4" Type="http://schemas.openxmlformats.org/officeDocument/2006/relationships/image" Target="../media/image2.svg"/><Relationship Id="rId9" Type="http://schemas.openxmlformats.org/officeDocument/2006/relationships/image" Target="../media/image10.svg"/><Relationship Id="rId14" Type="http://schemas.openxmlformats.org/officeDocument/2006/relationships/image" Target="../media/image61.png"/><Relationship Id="rId22" Type="http://schemas.openxmlformats.org/officeDocument/2006/relationships/image" Target="../media/image21.png"/><Relationship Id="rId27" Type="http://schemas.openxmlformats.org/officeDocument/2006/relationships/image" Target="../media/image96.svg"/><Relationship Id="rId30" Type="http://schemas.openxmlformats.org/officeDocument/2006/relationships/image" Target="../media/image99.png"/><Relationship Id="rId35" Type="http://schemas.openxmlformats.org/officeDocument/2006/relationships/image" Target="../media/image104.svg"/><Relationship Id="rId43" Type="http://schemas.openxmlformats.org/officeDocument/2006/relationships/image" Target="../media/image108.svg"/><Relationship Id="rId8" Type="http://schemas.openxmlformats.org/officeDocument/2006/relationships/image" Target="../media/image9.png"/><Relationship Id="rId3" Type="http://schemas.openxmlformats.org/officeDocument/2006/relationships/image" Target="../media/image1.png"/><Relationship Id="rId12" Type="http://schemas.openxmlformats.org/officeDocument/2006/relationships/image" Target="../media/image93.png"/><Relationship Id="rId17" Type="http://schemas.openxmlformats.org/officeDocument/2006/relationships/image" Target="../media/image79.svg"/><Relationship Id="rId25" Type="http://schemas.openxmlformats.org/officeDocument/2006/relationships/image" Target="../media/image64.svg"/><Relationship Id="rId33" Type="http://schemas.openxmlformats.org/officeDocument/2006/relationships/image" Target="../media/image102.svg"/><Relationship Id="rId38" Type="http://schemas.openxmlformats.org/officeDocument/2006/relationships/image" Target="../media/image19.png"/><Relationship Id="rId46" Type="http://schemas.openxmlformats.org/officeDocument/2006/relationships/image" Target="../media/image109.png"/><Relationship Id="rId20" Type="http://schemas.openxmlformats.org/officeDocument/2006/relationships/image" Target="../media/image11.png"/><Relationship Id="rId41" Type="http://schemas.openxmlformats.org/officeDocument/2006/relationships/image" Target="../media/image106.svg"/></Relationships>
</file>

<file path=ppt/slides/_rels/slide4.xml.rels><?xml version="1.0" encoding="UTF-8" standalone="yes"?>
<Relationships xmlns="http://schemas.openxmlformats.org/package/2006/relationships"><Relationship Id="rId13" Type="http://schemas.openxmlformats.org/officeDocument/2006/relationships/image" Target="../media/image93.png"/><Relationship Id="rId18" Type="http://schemas.openxmlformats.org/officeDocument/2006/relationships/image" Target="../media/image79.svg"/><Relationship Id="rId26" Type="http://schemas.openxmlformats.org/officeDocument/2006/relationships/image" Target="../media/image18.svg"/><Relationship Id="rId39" Type="http://schemas.openxmlformats.org/officeDocument/2006/relationships/image" Target="../media/image3.png"/><Relationship Id="rId21" Type="http://schemas.openxmlformats.org/officeDocument/2006/relationships/image" Target="../media/image29.png"/><Relationship Id="rId34" Type="http://schemas.openxmlformats.org/officeDocument/2006/relationships/image" Target="../media/image100.svg"/><Relationship Id="rId42" Type="http://schemas.openxmlformats.org/officeDocument/2006/relationships/image" Target="../media/image108.sv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6" Type="http://schemas.openxmlformats.org/officeDocument/2006/relationships/image" Target="../media/image62.svg"/><Relationship Id="rId29" Type="http://schemas.openxmlformats.org/officeDocument/2006/relationships/image" Target="../media/image9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9.png"/><Relationship Id="rId11" Type="http://schemas.openxmlformats.org/officeDocument/2006/relationships/image" Target="../media/image13.png"/><Relationship Id="rId24" Type="http://schemas.openxmlformats.org/officeDocument/2006/relationships/image" Target="../media/image22.svg"/><Relationship Id="rId32" Type="http://schemas.openxmlformats.org/officeDocument/2006/relationships/image" Target="../media/image112.svg"/><Relationship Id="rId37" Type="http://schemas.openxmlformats.org/officeDocument/2006/relationships/image" Target="../media/image103.png"/><Relationship Id="rId40" Type="http://schemas.openxmlformats.org/officeDocument/2006/relationships/image" Target="../media/image4.svg"/><Relationship Id="rId45" Type="http://schemas.openxmlformats.org/officeDocument/2006/relationships/image" Target="../media/image109.png"/><Relationship Id="rId5" Type="http://schemas.openxmlformats.org/officeDocument/2006/relationships/hyperlink" Target="https://docs.aws.amazon.com/architecture-diagrams/latest/aws-connected-vehicle/aws-connected-vehicle.html" TargetMode="External"/><Relationship Id="rId15" Type="http://schemas.openxmlformats.org/officeDocument/2006/relationships/image" Target="../media/image61.png"/><Relationship Id="rId23" Type="http://schemas.openxmlformats.org/officeDocument/2006/relationships/image" Target="../media/image21.png"/><Relationship Id="rId28" Type="http://schemas.openxmlformats.org/officeDocument/2006/relationships/image" Target="../media/image42.svg"/><Relationship Id="rId36" Type="http://schemas.openxmlformats.org/officeDocument/2006/relationships/image" Target="../media/image102.svg"/><Relationship Id="rId10" Type="http://schemas.openxmlformats.org/officeDocument/2006/relationships/image" Target="../media/image48.svg"/><Relationship Id="rId19" Type="http://schemas.openxmlformats.org/officeDocument/2006/relationships/image" Target="../media/image11.png"/><Relationship Id="rId31" Type="http://schemas.openxmlformats.org/officeDocument/2006/relationships/image" Target="../media/image111.png"/><Relationship Id="rId44" Type="http://schemas.openxmlformats.org/officeDocument/2006/relationships/image" Target="../media/image20.svg"/><Relationship Id="rId4" Type="http://schemas.openxmlformats.org/officeDocument/2006/relationships/image" Target="../media/image2.svg"/><Relationship Id="rId9" Type="http://schemas.openxmlformats.org/officeDocument/2006/relationships/image" Target="../media/image47.png"/><Relationship Id="rId14" Type="http://schemas.openxmlformats.org/officeDocument/2006/relationships/image" Target="../media/image94.svg"/><Relationship Id="rId22" Type="http://schemas.openxmlformats.org/officeDocument/2006/relationships/image" Target="../media/image77.svg"/><Relationship Id="rId27" Type="http://schemas.openxmlformats.org/officeDocument/2006/relationships/image" Target="../media/image41.png"/><Relationship Id="rId30" Type="http://schemas.openxmlformats.org/officeDocument/2006/relationships/image" Target="../media/image98.svg"/><Relationship Id="rId35" Type="http://schemas.openxmlformats.org/officeDocument/2006/relationships/image" Target="../media/image101.png"/><Relationship Id="rId43" Type="http://schemas.openxmlformats.org/officeDocument/2006/relationships/image" Target="../media/image19.png"/><Relationship Id="rId8" Type="http://schemas.openxmlformats.org/officeDocument/2006/relationships/image" Target="../media/image10.svg"/><Relationship Id="rId3" Type="http://schemas.openxmlformats.org/officeDocument/2006/relationships/image" Target="../media/image1.png"/><Relationship Id="rId12" Type="http://schemas.openxmlformats.org/officeDocument/2006/relationships/image" Target="../media/image50.svg"/><Relationship Id="rId17" Type="http://schemas.openxmlformats.org/officeDocument/2006/relationships/image" Target="../media/image78.png"/><Relationship Id="rId25" Type="http://schemas.openxmlformats.org/officeDocument/2006/relationships/image" Target="../media/image17.png"/><Relationship Id="rId33" Type="http://schemas.openxmlformats.org/officeDocument/2006/relationships/image" Target="../media/image99.png"/><Relationship Id="rId38" Type="http://schemas.openxmlformats.org/officeDocument/2006/relationships/image" Target="../media/image104.svg"/><Relationship Id="rId46" Type="http://schemas.openxmlformats.org/officeDocument/2006/relationships/image" Target="../media/image110.svg"/><Relationship Id="rId20" Type="http://schemas.openxmlformats.org/officeDocument/2006/relationships/image" Target="../media/image12.svg"/><Relationship Id="rId41" Type="http://schemas.openxmlformats.org/officeDocument/2006/relationships/image" Target="../media/image107.png"/></Relationships>
</file>

<file path=ppt/slides/_rels/slide5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14.png"/><Relationship Id="rId18" Type="http://schemas.openxmlformats.org/officeDocument/2006/relationships/image" Target="../media/image42.svg"/><Relationship Id="rId26" Type="http://schemas.openxmlformats.org/officeDocument/2006/relationships/image" Target="../media/image34.svg"/><Relationship Id="rId39" Type="http://schemas.openxmlformats.org/officeDocument/2006/relationships/image" Target="../media/image124.png"/><Relationship Id="rId21" Type="http://schemas.openxmlformats.org/officeDocument/2006/relationships/image" Target="../media/image118.png"/><Relationship Id="rId34" Type="http://schemas.openxmlformats.org/officeDocument/2006/relationships/image" Target="../media/image14.svg"/><Relationship Id="rId42" Type="http://schemas.openxmlformats.org/officeDocument/2006/relationships/image" Target="../media/image20.svg"/><Relationship Id="rId7" Type="http://schemas.openxmlformats.org/officeDocument/2006/relationships/image" Target="../media/image4.svg"/><Relationship Id="rId2" Type="http://schemas.openxmlformats.org/officeDocument/2006/relationships/notesSlide" Target="../notesSlides/notesSlide5.xml"/><Relationship Id="rId16" Type="http://schemas.openxmlformats.org/officeDocument/2006/relationships/image" Target="../media/image40.svg"/><Relationship Id="rId20" Type="http://schemas.openxmlformats.org/officeDocument/2006/relationships/image" Target="../media/image117.svg"/><Relationship Id="rId29" Type="http://schemas.openxmlformats.org/officeDocument/2006/relationships/image" Target="../media/image21.png"/><Relationship Id="rId41" Type="http://schemas.openxmlformats.org/officeDocument/2006/relationships/image" Target="../media/image126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11" Type="http://schemas.openxmlformats.org/officeDocument/2006/relationships/image" Target="../media/image113.png"/><Relationship Id="rId24" Type="http://schemas.openxmlformats.org/officeDocument/2006/relationships/image" Target="../media/image81.svg"/><Relationship Id="rId32" Type="http://schemas.openxmlformats.org/officeDocument/2006/relationships/image" Target="../media/image62.svg"/><Relationship Id="rId37" Type="http://schemas.openxmlformats.org/officeDocument/2006/relationships/image" Target="../media/image29.png"/><Relationship Id="rId40" Type="http://schemas.openxmlformats.org/officeDocument/2006/relationships/image" Target="../media/image125.svg"/><Relationship Id="rId5" Type="http://schemas.openxmlformats.org/officeDocument/2006/relationships/hyperlink" Target="https://docs.aws.amazon.com/architecture-diagrams/latest/aws-connected-vehicle/aws-connected-vehicle.html" TargetMode="External"/><Relationship Id="rId15" Type="http://schemas.openxmlformats.org/officeDocument/2006/relationships/image" Target="../media/image39.png"/><Relationship Id="rId23" Type="http://schemas.openxmlformats.org/officeDocument/2006/relationships/image" Target="../media/image120.png"/><Relationship Id="rId28" Type="http://schemas.openxmlformats.org/officeDocument/2006/relationships/image" Target="../media/image123.svg"/><Relationship Id="rId36" Type="http://schemas.openxmlformats.org/officeDocument/2006/relationships/image" Target="../media/image94.svg"/><Relationship Id="rId10" Type="http://schemas.openxmlformats.org/officeDocument/2006/relationships/image" Target="../media/image49.png"/><Relationship Id="rId19" Type="http://schemas.openxmlformats.org/officeDocument/2006/relationships/image" Target="../media/image116.png"/><Relationship Id="rId31" Type="http://schemas.openxmlformats.org/officeDocument/2006/relationships/image" Target="../media/image61.png"/><Relationship Id="rId44" Type="http://schemas.openxmlformats.org/officeDocument/2006/relationships/image" Target="../media/image24.svg"/><Relationship Id="rId4" Type="http://schemas.openxmlformats.org/officeDocument/2006/relationships/image" Target="../media/image2.svg"/><Relationship Id="rId9" Type="http://schemas.openxmlformats.org/officeDocument/2006/relationships/image" Target="../media/image10.svg"/><Relationship Id="rId14" Type="http://schemas.openxmlformats.org/officeDocument/2006/relationships/image" Target="../media/image115.svg"/><Relationship Id="rId22" Type="http://schemas.openxmlformats.org/officeDocument/2006/relationships/image" Target="../media/image119.svg"/><Relationship Id="rId27" Type="http://schemas.openxmlformats.org/officeDocument/2006/relationships/image" Target="../media/image122.png"/><Relationship Id="rId30" Type="http://schemas.openxmlformats.org/officeDocument/2006/relationships/image" Target="../media/image22.svg"/><Relationship Id="rId35" Type="http://schemas.openxmlformats.org/officeDocument/2006/relationships/image" Target="../media/image93.png"/><Relationship Id="rId43" Type="http://schemas.openxmlformats.org/officeDocument/2006/relationships/image" Target="../media/image23.png"/><Relationship Id="rId8" Type="http://schemas.openxmlformats.org/officeDocument/2006/relationships/image" Target="../media/image9.png"/><Relationship Id="rId3" Type="http://schemas.openxmlformats.org/officeDocument/2006/relationships/image" Target="../media/image1.png"/><Relationship Id="rId12" Type="http://schemas.openxmlformats.org/officeDocument/2006/relationships/image" Target="../media/image12.svg"/><Relationship Id="rId17" Type="http://schemas.openxmlformats.org/officeDocument/2006/relationships/image" Target="../media/image41.png"/><Relationship Id="rId25" Type="http://schemas.openxmlformats.org/officeDocument/2006/relationships/image" Target="../media/image121.png"/><Relationship Id="rId33" Type="http://schemas.openxmlformats.org/officeDocument/2006/relationships/image" Target="../media/image13.png"/><Relationship Id="rId38" Type="http://schemas.openxmlformats.org/officeDocument/2006/relationships/image" Target="../media/image77.sv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aws.amazon.com/architecture/" TargetMode="External"/><Relationship Id="rId2" Type="http://schemas.openxmlformats.org/officeDocument/2006/relationships/hyperlink" Target="https://aws.amazon.com/architecture/icons/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docs-feedback.aws.amazon.com/feedback.jsp?feedback_destination_id=a0d18259-7974-4e8f-8382-0a4be53f4374&amp;topic_url=http://docs.aws.amazon.com/en_us/architecture-diagrams/latest/high-performance-computing-on-aws/high-performance-computing-on-aws.html" TargetMode="External"/><Relationship Id="rId4" Type="http://schemas.openxmlformats.org/officeDocument/2006/relationships/hyperlink" Target="https://aws.amazon.com/architecture/well-architected/?wa-lens-whitepapers.sort-by=item.additionalFields.sortDate&amp;wa-lens-whitepapers.sort-order=desc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TextBox 71">
            <a:extLst>
              <a:ext uri="{FF2B5EF4-FFF2-40B4-BE49-F238E27FC236}">
                <a16:creationId xmlns:a16="http://schemas.microsoft.com/office/drawing/2014/main" id="{1271BE9C-FDD5-DC4D-9BA5-3B7493EA2D8F}"/>
              </a:ext>
            </a:extLst>
          </p:cNvPr>
          <p:cNvSpPr txBox="1"/>
          <p:nvPr/>
        </p:nvSpPr>
        <p:spPr>
          <a:xfrm>
            <a:off x="95668" y="134489"/>
            <a:ext cx="786276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232F3C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AWS Connected Vehicle Architecture - Modernization</a:t>
            </a:r>
            <a:endParaRPr lang="en-US" sz="2000" b="1" dirty="0"/>
          </a:p>
        </p:txBody>
      </p:sp>
      <p:pic>
        <p:nvPicPr>
          <p:cNvPr id="103" name="Graphic 102">
            <a:extLst>
              <a:ext uri="{FF2B5EF4-FFF2-40B4-BE49-F238E27FC236}">
                <a16:creationId xmlns:a16="http://schemas.microsoft.com/office/drawing/2014/main" id="{1DD42CEA-08C0-B743-AC84-1AA6A123B8A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69392" y="6406198"/>
            <a:ext cx="585391" cy="348070"/>
          </a:xfrm>
          <a:prstGeom prst="rect">
            <a:avLst/>
          </a:prstGeom>
        </p:spPr>
      </p:pic>
      <p:sp>
        <p:nvSpPr>
          <p:cNvPr id="104" name="AWS copyright text">
            <a:extLst>
              <a:ext uri="{FF2B5EF4-FFF2-40B4-BE49-F238E27FC236}">
                <a16:creationId xmlns:a16="http://schemas.microsoft.com/office/drawing/2014/main" id="{E926D9DC-0FDF-1C44-85C5-53E31AA8B8D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43000" y="6619133"/>
            <a:ext cx="4036484" cy="143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x-none" sz="933" b="0" i="0" dirty="0">
                <a:solidFill>
                  <a:srgbClr val="7F7F7F"/>
                </a:solidFill>
                <a:latin typeface="Amazon Ember" charset="0"/>
                <a:ea typeface="Amazon Ember" charset="0"/>
                <a:cs typeface="Amazon Ember" charset="0"/>
              </a:rPr>
              <a:t>© 2023, Amazon Web Services, Inc. or its affiliates. All rights reserved.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54BEBEF-567F-BD43-B598-F246075C6BF3}"/>
              </a:ext>
            </a:extLst>
          </p:cNvPr>
          <p:cNvSpPr txBox="1"/>
          <p:nvPr/>
        </p:nvSpPr>
        <p:spPr>
          <a:xfrm>
            <a:off x="101092" y="458980"/>
            <a:ext cx="48628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For the architecture description, refer to the </a:t>
            </a:r>
            <a:r>
              <a:rPr lang="en-US" sz="1400" dirty="0">
                <a:hlinkClick r:id="rId5"/>
              </a:rPr>
              <a:t>full diagram</a:t>
            </a:r>
            <a:r>
              <a:rPr lang="en-US" sz="1400" dirty="0"/>
              <a:t>. </a:t>
            </a: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C77327C2-55B7-478F-ADC1-F7941688B5BB}"/>
              </a:ext>
            </a:extLst>
          </p:cNvPr>
          <p:cNvSpPr/>
          <p:nvPr/>
        </p:nvSpPr>
        <p:spPr bwMode="auto">
          <a:xfrm>
            <a:off x="4968777" y="3183003"/>
            <a:ext cx="2723125" cy="1133269"/>
          </a:xfrm>
          <a:prstGeom prst="rect">
            <a:avLst/>
          </a:prstGeom>
          <a:noFill/>
          <a:ln w="12700">
            <a:solidFill>
              <a:srgbClr val="7D8998"/>
            </a:solidFill>
            <a:prstDash val="solid"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32472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700" b="0" i="0" u="none" strike="noStrike" kern="1200" cap="none" spc="0" normalizeH="0" baseline="0" noProof="0" dirty="0">
              <a:ln>
                <a:noFill/>
              </a:ln>
              <a:solidFill>
                <a:srgbClr val="232F3C"/>
              </a:solidFill>
              <a:effectLst/>
              <a:uLnTx/>
              <a:uFillTx/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6162993A-64AA-4405-ABD5-392204FEA3E3}"/>
              </a:ext>
            </a:extLst>
          </p:cNvPr>
          <p:cNvSpPr/>
          <p:nvPr/>
        </p:nvSpPr>
        <p:spPr bwMode="auto">
          <a:xfrm>
            <a:off x="3940457" y="1056887"/>
            <a:ext cx="4256636" cy="1198622"/>
          </a:xfrm>
          <a:prstGeom prst="rect">
            <a:avLst/>
          </a:prstGeom>
          <a:noFill/>
          <a:ln w="12700">
            <a:solidFill>
              <a:srgbClr val="7D8998"/>
            </a:solidFill>
            <a:prstDash val="solid"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32472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700" b="0" i="0" u="none" strike="noStrike" kern="1200" cap="none" spc="0" normalizeH="0" baseline="0" noProof="0" dirty="0">
              <a:ln>
                <a:noFill/>
              </a:ln>
              <a:solidFill>
                <a:srgbClr val="232F3C"/>
              </a:solidFill>
              <a:effectLst/>
              <a:uLnTx/>
              <a:uFillTx/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4EB74CA7-7651-43C3-BA5F-8F480D76486F}"/>
              </a:ext>
            </a:extLst>
          </p:cNvPr>
          <p:cNvSpPr/>
          <p:nvPr/>
        </p:nvSpPr>
        <p:spPr bwMode="auto">
          <a:xfrm>
            <a:off x="3940457" y="2322677"/>
            <a:ext cx="4256636" cy="799813"/>
          </a:xfrm>
          <a:prstGeom prst="rect">
            <a:avLst/>
          </a:prstGeom>
          <a:noFill/>
          <a:ln w="12700">
            <a:solidFill>
              <a:srgbClr val="7D8998"/>
            </a:solidFill>
            <a:prstDash val="solid"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32472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700" b="0" i="0" u="none" strike="noStrike" kern="1200" cap="none" spc="0" normalizeH="0" baseline="0" noProof="0" dirty="0">
              <a:ln>
                <a:noFill/>
              </a:ln>
              <a:solidFill>
                <a:srgbClr val="232F3C"/>
              </a:solidFill>
              <a:effectLst/>
              <a:uLnTx/>
              <a:uFillTx/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sp useBgFill="1">
        <p:nvSpPr>
          <p:cNvPr id="55" name="TextBox 54">
            <a:extLst>
              <a:ext uri="{FF2B5EF4-FFF2-40B4-BE49-F238E27FC236}">
                <a16:creationId xmlns:a16="http://schemas.microsoft.com/office/drawing/2014/main" id="{FB17A025-21EA-433C-B51B-C49BFD99AC1D}"/>
              </a:ext>
            </a:extLst>
          </p:cNvPr>
          <p:cNvSpPr txBox="1"/>
          <p:nvPr/>
        </p:nvSpPr>
        <p:spPr>
          <a:xfrm>
            <a:off x="3415661" y="3950263"/>
            <a:ext cx="619416" cy="307953"/>
          </a:xfrm>
          <a:prstGeom prst="rect">
            <a:avLst/>
          </a:prstGeom>
        </p:spPr>
        <p:txBody>
          <a:bodyPr wrap="square" lIns="0" tIns="0" rIns="0" bIns="0" rtlCol="0" anchor="t">
            <a:noAutofit/>
          </a:bodyPr>
          <a:lstStyle/>
          <a:p>
            <a:pPr marL="0" marR="0" lvl="0" indent="0" algn="ctr" defTabSz="10972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232F3C"/>
                    </a:gs>
                    <a:gs pos="100000">
                      <a:srgbClr val="232F3C"/>
                    </a:gs>
                  </a:gsLst>
                  <a:lin ang="0" scaled="1"/>
                </a:gradFill>
                <a:effectLst/>
                <a:uLnTx/>
                <a:uFillTx/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AWS</a:t>
            </a:r>
            <a:br>
              <a:rPr kumimoji="0" lang="en-US" sz="900" b="0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232F3C"/>
                    </a:gs>
                    <a:gs pos="100000">
                      <a:srgbClr val="232F3C"/>
                    </a:gs>
                  </a:gsLst>
                  <a:lin ang="0" scaled="1"/>
                </a:gradFill>
                <a:effectLst/>
                <a:uLnTx/>
                <a:uFillTx/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</a:b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232F3C"/>
                    </a:gs>
                    <a:gs pos="100000">
                      <a:srgbClr val="232F3C"/>
                    </a:gs>
                  </a:gsLst>
                  <a:lin ang="0" scaled="1"/>
                </a:gradFill>
                <a:effectLst/>
                <a:uLnTx/>
                <a:uFillTx/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IoT Core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2EBE518C-81AD-4086-BD6E-C45483053C2C}"/>
              </a:ext>
            </a:extLst>
          </p:cNvPr>
          <p:cNvSpPr txBox="1"/>
          <p:nvPr/>
        </p:nvSpPr>
        <p:spPr>
          <a:xfrm>
            <a:off x="5285314" y="3209920"/>
            <a:ext cx="1888158" cy="123111"/>
          </a:xfrm>
          <a:prstGeom prst="rect">
            <a:avLst/>
          </a:prstGeom>
        </p:spPr>
        <p:txBody>
          <a:bodyPr wrap="square" lIns="0" tIns="0" rIns="0" bIns="0" rtlCol="0" anchor="t" anchorCtr="0">
            <a:spAutoFit/>
          </a:bodyPr>
          <a:lstStyle/>
          <a:p>
            <a:pPr marL="0" marR="0" lvl="0" indent="0" algn="l" defTabSz="10972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r</a:t>
            </a: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outing messages with user properties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A4FB4A1E-AA14-4C01-AADF-3B60E66F5003}"/>
              </a:ext>
            </a:extLst>
          </p:cNvPr>
          <p:cNvSpPr txBox="1"/>
          <p:nvPr/>
        </p:nvSpPr>
        <p:spPr>
          <a:xfrm>
            <a:off x="4997102" y="1093507"/>
            <a:ext cx="2322438" cy="123111"/>
          </a:xfrm>
          <a:prstGeom prst="rect">
            <a:avLst/>
          </a:prstGeom>
        </p:spPr>
        <p:txBody>
          <a:bodyPr wrap="square" lIns="0" tIns="0" rIns="0" bIns="0" rtlCol="0" anchor="t" anchorCtr="0">
            <a:spAutoFit/>
          </a:bodyPr>
          <a:lstStyle/>
          <a:p>
            <a:pPr marL="0" marR="0" lvl="0" indent="0" algn="l" defTabSz="10972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r</a:t>
            </a: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emote commands with request</a:t>
            </a:r>
            <a:r>
              <a:rPr 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 and </a:t>
            </a: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response</a:t>
            </a:r>
          </a:p>
        </p:txBody>
      </p:sp>
      <p:cxnSp>
        <p:nvCxnSpPr>
          <p:cNvPr id="58" name="Straight Arrow Connector 57">
            <a:extLst>
              <a:ext uri="{FF2B5EF4-FFF2-40B4-BE49-F238E27FC236}">
                <a16:creationId xmlns:a16="http://schemas.microsoft.com/office/drawing/2014/main" id="{A1135CEE-64C4-4AD3-ABC7-DA41A8B94CAF}"/>
              </a:ext>
            </a:extLst>
          </p:cNvPr>
          <p:cNvCxnSpPr>
            <a:cxnSpLocks/>
            <a:endCxn id="191" idx="1"/>
          </p:cNvCxnSpPr>
          <p:nvPr/>
        </p:nvCxnSpPr>
        <p:spPr>
          <a:xfrm flipV="1">
            <a:off x="2275288" y="3767383"/>
            <a:ext cx="1245188" cy="3390"/>
          </a:xfrm>
          <a:prstGeom prst="straightConnector1">
            <a:avLst/>
          </a:prstGeom>
          <a:ln w="12700" cap="rnd">
            <a:solidFill>
              <a:schemeClr val="tx1"/>
            </a:solidFill>
            <a:prstDash val="solid"/>
            <a:headEnd type="none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Rectangle 58">
            <a:extLst>
              <a:ext uri="{FF2B5EF4-FFF2-40B4-BE49-F238E27FC236}">
                <a16:creationId xmlns:a16="http://schemas.microsoft.com/office/drawing/2014/main" id="{806E05AC-EF6B-4BC1-9036-0AAE4BD620E3}"/>
              </a:ext>
            </a:extLst>
          </p:cNvPr>
          <p:cNvSpPr/>
          <p:nvPr/>
        </p:nvSpPr>
        <p:spPr>
          <a:xfrm>
            <a:off x="3420258" y="876043"/>
            <a:ext cx="6834922" cy="5486384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02920" tIns="9144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pic>
        <p:nvPicPr>
          <p:cNvPr id="60" name="Graphic 59">
            <a:extLst>
              <a:ext uri="{FF2B5EF4-FFF2-40B4-BE49-F238E27FC236}">
                <a16:creationId xmlns:a16="http://schemas.microsoft.com/office/drawing/2014/main" id="{CFB0618B-B79E-41F5-919E-D3D3DF6BF3B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rcRect/>
          <a:stretch/>
        </p:blipFill>
        <p:spPr>
          <a:xfrm>
            <a:off x="3409193" y="880073"/>
            <a:ext cx="354237" cy="380444"/>
          </a:xfrm>
          <a:prstGeom prst="rect">
            <a:avLst/>
          </a:prstGeom>
        </p:spPr>
      </p:pic>
      <p:sp>
        <p:nvSpPr>
          <p:cNvPr id="61" name="TextBox 60">
            <a:extLst>
              <a:ext uri="{FF2B5EF4-FFF2-40B4-BE49-F238E27FC236}">
                <a16:creationId xmlns:a16="http://schemas.microsoft.com/office/drawing/2014/main" id="{48E66C87-6CAE-44A8-9346-F93821BA59C3}"/>
              </a:ext>
            </a:extLst>
          </p:cNvPr>
          <p:cNvSpPr txBox="1"/>
          <p:nvPr/>
        </p:nvSpPr>
        <p:spPr>
          <a:xfrm>
            <a:off x="2406931" y="3785606"/>
            <a:ext cx="472947" cy="192437"/>
          </a:xfrm>
          <a:prstGeom prst="rect">
            <a:avLst/>
          </a:prstGeom>
          <a:noFill/>
        </p:spPr>
        <p:txBody>
          <a:bodyPr wrap="square" lIns="0" tIns="0" rIns="0" bIns="0" rtlCol="0" anchor="t">
            <a:noAutofit/>
          </a:bodyPr>
          <a:lstStyle/>
          <a:p>
            <a:pPr marL="0" marR="0" lvl="0" indent="0" algn="ctr" defTabSz="10972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232F3C"/>
                    </a:gs>
                    <a:gs pos="100000">
                      <a:srgbClr val="232F3C"/>
                    </a:gs>
                  </a:gsLst>
                  <a:lin ang="0" scaled="1"/>
                </a:gradFill>
                <a:effectLst/>
                <a:uLnTx/>
                <a:uFillTx/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mTLS</a:t>
            </a:r>
          </a:p>
        </p:txBody>
      </p:sp>
      <p:sp>
        <p:nvSpPr>
          <p:cNvPr id="62" name="TextBox 19">
            <a:extLst>
              <a:ext uri="{FF2B5EF4-FFF2-40B4-BE49-F238E27FC236}">
                <a16:creationId xmlns:a16="http://schemas.microsoft.com/office/drawing/2014/main" id="{745F173D-3C3E-4E2F-9F55-FD4B86075EA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73708" y="1459528"/>
            <a:ext cx="1090792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defRPr/>
            </a:pPr>
            <a:r>
              <a:rPr lang="en-US" altLang="en-US" sz="800" dirty="0">
                <a:solidFill>
                  <a:srgbClr val="232F3C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request IoT topic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E848B123-8E4D-4CC4-BF61-258EFD11C225}"/>
              </a:ext>
            </a:extLst>
          </p:cNvPr>
          <p:cNvSpPr txBox="1"/>
          <p:nvPr/>
        </p:nvSpPr>
        <p:spPr>
          <a:xfrm>
            <a:off x="6947543" y="1556578"/>
            <a:ext cx="1302683" cy="192437"/>
          </a:xfrm>
          <a:prstGeom prst="rect">
            <a:avLst/>
          </a:prstGeom>
          <a:noFill/>
        </p:spPr>
        <p:txBody>
          <a:bodyPr wrap="square" lIns="0" tIns="0" rIns="0" bIns="0" rtlCol="0" anchor="t">
            <a:noAutofit/>
          </a:bodyPr>
          <a:lstStyle/>
          <a:p>
            <a:pPr marL="0" marR="0" lvl="0" indent="0" algn="ctr" defTabSz="10972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232F3C"/>
                    </a:gs>
                    <a:gs pos="100000">
                      <a:srgbClr val="232F3C"/>
                    </a:gs>
                  </a:gsLst>
                  <a:lin ang="0" scaled="1"/>
                </a:gradFill>
                <a:effectLst/>
                <a:uLnTx/>
                <a:uFillTx/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Amazon API Gateway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C8084962-DB39-43FD-9F7D-A5D2FDB63071}"/>
              </a:ext>
            </a:extLst>
          </p:cNvPr>
          <p:cNvSpPr txBox="1"/>
          <p:nvPr/>
        </p:nvSpPr>
        <p:spPr>
          <a:xfrm>
            <a:off x="5911589" y="1802531"/>
            <a:ext cx="1012433" cy="192437"/>
          </a:xfrm>
          <a:prstGeom prst="rect">
            <a:avLst/>
          </a:prstGeom>
          <a:noFill/>
        </p:spPr>
        <p:txBody>
          <a:bodyPr wrap="square" lIns="0" tIns="0" rIns="0" bIns="0" rtlCol="0" anchor="t">
            <a:noAutofit/>
          </a:bodyPr>
          <a:lstStyle/>
          <a:p>
            <a:pPr marL="0" marR="0" lvl="0" indent="0" algn="ctr" defTabSz="10972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232F3C"/>
                    </a:gs>
                    <a:gs pos="100000">
                      <a:srgbClr val="232F3C"/>
                    </a:gs>
                  </a:gsLst>
                  <a:lin ang="0" scaled="1"/>
                </a:gradFill>
                <a:effectLst/>
                <a:uLnTx/>
                <a:uFillTx/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Amazon DynamoDB</a:t>
            </a:r>
          </a:p>
        </p:txBody>
      </p:sp>
      <p:sp>
        <p:nvSpPr>
          <p:cNvPr id="65" name="TextBox 19">
            <a:extLst>
              <a:ext uri="{FF2B5EF4-FFF2-40B4-BE49-F238E27FC236}">
                <a16:creationId xmlns:a16="http://schemas.microsoft.com/office/drawing/2014/main" id="{ED187976-9822-44B1-B981-0611276C62C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89354" y="2704424"/>
            <a:ext cx="85677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232F3C"/>
                </a:solidFill>
                <a:effectLst/>
                <a:uLnTx/>
                <a:uFillTx/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vehicle telemetry topic</a:t>
            </a: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FDBEE488-C89C-4229-9526-82FB9D279F61}"/>
              </a:ext>
            </a:extLst>
          </p:cNvPr>
          <p:cNvSpPr txBox="1"/>
          <p:nvPr/>
        </p:nvSpPr>
        <p:spPr>
          <a:xfrm>
            <a:off x="5044187" y="1816239"/>
            <a:ext cx="1006174" cy="192437"/>
          </a:xfrm>
          <a:prstGeom prst="rect">
            <a:avLst/>
          </a:prstGeom>
          <a:noFill/>
        </p:spPr>
        <p:txBody>
          <a:bodyPr wrap="square" lIns="0" tIns="0" rIns="0" bIns="0" rtlCol="0" anchor="t">
            <a:noAutofit/>
          </a:bodyPr>
          <a:lstStyle/>
          <a:p>
            <a:pPr marL="0" marR="0" lvl="0" indent="0" algn="ctr" defTabSz="10972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232F3C"/>
                    </a:gs>
                    <a:gs pos="100000">
                      <a:srgbClr val="232F3C"/>
                    </a:gs>
                  </a:gsLst>
                  <a:lin ang="0" scaled="1"/>
                </a:gradFill>
                <a:effectLst/>
                <a:uLnTx/>
                <a:uFillTx/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AWS</a:t>
            </a:r>
            <a:br>
              <a:rPr kumimoji="0" lang="en-US" sz="800" b="0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232F3C"/>
                    </a:gs>
                    <a:gs pos="100000">
                      <a:srgbClr val="232F3C"/>
                    </a:gs>
                  </a:gsLst>
                  <a:lin ang="0" scaled="1"/>
                </a:gradFill>
                <a:effectLst/>
                <a:uLnTx/>
                <a:uFillTx/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</a:b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232F3C"/>
                    </a:gs>
                    <a:gs pos="100000">
                      <a:srgbClr val="232F3C"/>
                    </a:gs>
                  </a:gsLst>
                  <a:lin ang="0" scaled="1"/>
                </a:gradFill>
                <a:effectLst/>
                <a:uLnTx/>
                <a:uFillTx/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Lambda</a:t>
            </a:r>
          </a:p>
        </p:txBody>
      </p:sp>
      <p:cxnSp>
        <p:nvCxnSpPr>
          <p:cNvPr id="67" name="Straight Arrow Connector 66">
            <a:extLst>
              <a:ext uri="{FF2B5EF4-FFF2-40B4-BE49-F238E27FC236}">
                <a16:creationId xmlns:a16="http://schemas.microsoft.com/office/drawing/2014/main" id="{17EA1DE6-F8F2-4FB0-AA5E-3EB18301827A}"/>
              </a:ext>
            </a:extLst>
          </p:cNvPr>
          <p:cNvCxnSpPr>
            <a:cxnSpLocks/>
          </p:cNvCxnSpPr>
          <p:nvPr/>
        </p:nvCxnSpPr>
        <p:spPr>
          <a:xfrm>
            <a:off x="5754064" y="1620575"/>
            <a:ext cx="457200" cy="0"/>
          </a:xfrm>
          <a:prstGeom prst="straightConnector1">
            <a:avLst/>
          </a:prstGeom>
          <a:ln w="12700">
            <a:solidFill>
              <a:schemeClr val="tx1"/>
            </a:solidFill>
            <a:prstDash val="solid"/>
            <a:headEnd type="arrow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Arrow Connector 67">
            <a:extLst>
              <a:ext uri="{FF2B5EF4-FFF2-40B4-BE49-F238E27FC236}">
                <a16:creationId xmlns:a16="http://schemas.microsoft.com/office/drawing/2014/main" id="{0AE57E48-0932-4B8F-A286-739AC7D3A2B9}"/>
              </a:ext>
            </a:extLst>
          </p:cNvPr>
          <p:cNvCxnSpPr>
            <a:cxnSpLocks/>
          </p:cNvCxnSpPr>
          <p:nvPr/>
        </p:nvCxnSpPr>
        <p:spPr>
          <a:xfrm>
            <a:off x="4462907" y="2638535"/>
            <a:ext cx="640080" cy="1618"/>
          </a:xfrm>
          <a:prstGeom prst="straightConnector1">
            <a:avLst/>
          </a:prstGeom>
          <a:ln w="12700">
            <a:solidFill>
              <a:schemeClr val="tx1"/>
            </a:solidFill>
            <a:prstDash val="solid"/>
            <a:headEnd type="none" w="sm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TextBox 6">
            <a:extLst>
              <a:ext uri="{FF2B5EF4-FFF2-40B4-BE49-F238E27FC236}">
                <a16:creationId xmlns:a16="http://schemas.microsoft.com/office/drawing/2014/main" id="{42ED131E-EFD4-4DE3-9CE9-9C169C3CCA4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92537" y="2839377"/>
            <a:ext cx="978530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ctr" defTabSz="10972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232F3C"/>
                </a:solidFill>
                <a:effectLst/>
                <a:uLnTx/>
                <a:uFillTx/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Amazon ECS</a:t>
            </a:r>
          </a:p>
        </p:txBody>
      </p:sp>
      <p:sp>
        <p:nvSpPr>
          <p:cNvPr id="70" name="TextBox 19">
            <a:extLst>
              <a:ext uri="{FF2B5EF4-FFF2-40B4-BE49-F238E27FC236}">
                <a16:creationId xmlns:a16="http://schemas.microsoft.com/office/drawing/2014/main" id="{8F61B475-0AC3-4639-B9D7-8B6742631FA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10708" y="2609834"/>
            <a:ext cx="792834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en-US" sz="800" i="1" dirty="0">
                <a:solidFill>
                  <a:srgbClr val="232F3C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s</a:t>
            </a:r>
            <a:r>
              <a:rPr kumimoji="0" lang="en-US" altLang="en-US" sz="800" b="0" i="1" u="none" strike="noStrike" kern="1200" cap="none" spc="0" normalizeH="0" baseline="0" noProof="0" dirty="0">
                <a:ln>
                  <a:noFill/>
                </a:ln>
                <a:solidFill>
                  <a:srgbClr val="232F3C"/>
                </a:solidFill>
                <a:effectLst/>
                <a:uLnTx/>
                <a:uFillTx/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hared subscription</a:t>
            </a:r>
          </a:p>
        </p:txBody>
      </p:sp>
      <p:sp>
        <p:nvSpPr>
          <p:cNvPr id="71" name="TextBox 6">
            <a:extLst>
              <a:ext uri="{FF2B5EF4-FFF2-40B4-BE49-F238E27FC236}">
                <a16:creationId xmlns:a16="http://schemas.microsoft.com/office/drawing/2014/main" id="{AD441698-510D-4D2A-B617-F1569B251E5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87856" y="2821358"/>
            <a:ext cx="862288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ctr" defTabSz="10972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en-US" sz="800" dirty="0">
                <a:solidFill>
                  <a:srgbClr val="232F3C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containers</a:t>
            </a:r>
            <a:endParaRPr kumimoji="0" lang="en-US" altLang="en-US" sz="800" b="0" i="0" u="none" strike="noStrike" kern="1200" cap="none" spc="0" normalizeH="0" baseline="0" noProof="0" dirty="0">
              <a:ln>
                <a:noFill/>
              </a:ln>
              <a:solidFill>
                <a:srgbClr val="232F3C"/>
              </a:solidFill>
              <a:effectLst/>
              <a:uLnTx/>
              <a:uFillTx/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cxnSp>
        <p:nvCxnSpPr>
          <p:cNvPr id="73" name="Straight Arrow Connector 72">
            <a:extLst>
              <a:ext uri="{FF2B5EF4-FFF2-40B4-BE49-F238E27FC236}">
                <a16:creationId xmlns:a16="http://schemas.microsoft.com/office/drawing/2014/main" id="{0E1DB7E4-2DBC-431D-A06E-0FF5D9583449}"/>
              </a:ext>
            </a:extLst>
          </p:cNvPr>
          <p:cNvCxnSpPr>
            <a:cxnSpLocks/>
          </p:cNvCxnSpPr>
          <p:nvPr/>
        </p:nvCxnSpPr>
        <p:spPr>
          <a:xfrm>
            <a:off x="6103464" y="2679849"/>
            <a:ext cx="182880" cy="4709"/>
          </a:xfrm>
          <a:prstGeom prst="straightConnector1">
            <a:avLst/>
          </a:prstGeom>
          <a:ln w="12700">
            <a:solidFill>
              <a:schemeClr val="tx1"/>
            </a:solidFill>
            <a:prstDash val="solid"/>
            <a:headEnd type="none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TextBox 73">
            <a:extLst>
              <a:ext uri="{FF2B5EF4-FFF2-40B4-BE49-F238E27FC236}">
                <a16:creationId xmlns:a16="http://schemas.microsoft.com/office/drawing/2014/main" id="{EF2390BC-CE7F-4D22-8549-C7DECD5648DA}"/>
              </a:ext>
            </a:extLst>
          </p:cNvPr>
          <p:cNvSpPr txBox="1"/>
          <p:nvPr/>
        </p:nvSpPr>
        <p:spPr>
          <a:xfrm>
            <a:off x="6835992" y="2857071"/>
            <a:ext cx="692513" cy="192437"/>
          </a:xfrm>
          <a:prstGeom prst="rect">
            <a:avLst/>
          </a:prstGeom>
          <a:noFill/>
        </p:spPr>
        <p:txBody>
          <a:bodyPr wrap="square" lIns="0" tIns="0" rIns="0" bIns="0" rtlCol="0" anchor="t">
            <a:noAutofit/>
          </a:bodyPr>
          <a:lstStyle/>
          <a:p>
            <a:pPr marL="0" marR="0" lvl="0" indent="0" algn="ctr" defTabSz="10972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232F3C"/>
                    </a:gs>
                    <a:gs pos="100000">
                      <a:srgbClr val="232F3C"/>
                    </a:gs>
                  </a:gsLst>
                  <a:lin ang="0" scaled="1"/>
                </a:gradFill>
                <a:effectLst/>
                <a:uLnTx/>
                <a:uFillTx/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AWS</a:t>
            </a:r>
            <a:br>
              <a:rPr kumimoji="0" lang="en-US" sz="800" b="0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232F3C"/>
                    </a:gs>
                    <a:gs pos="100000">
                      <a:srgbClr val="232F3C"/>
                    </a:gs>
                  </a:gsLst>
                  <a:lin ang="0" scaled="1"/>
                </a:gradFill>
                <a:effectLst/>
                <a:uLnTx/>
                <a:uFillTx/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</a:b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232F3C"/>
                    </a:gs>
                    <a:gs pos="100000">
                      <a:srgbClr val="232F3C"/>
                    </a:gs>
                  </a:gsLst>
                  <a:lin ang="0" scaled="1"/>
                </a:gradFill>
                <a:effectLst/>
                <a:uLnTx/>
                <a:uFillTx/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Lambda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7B0B32EA-D6F7-447F-AF20-FBCEC7FC3E7D}"/>
              </a:ext>
            </a:extLst>
          </p:cNvPr>
          <p:cNvSpPr txBox="1"/>
          <p:nvPr/>
        </p:nvSpPr>
        <p:spPr>
          <a:xfrm>
            <a:off x="7540815" y="2860174"/>
            <a:ext cx="675591" cy="306193"/>
          </a:xfrm>
          <a:prstGeom prst="rect">
            <a:avLst/>
          </a:prstGeom>
          <a:noFill/>
        </p:spPr>
        <p:txBody>
          <a:bodyPr wrap="square" lIns="0" tIns="0" rIns="0" bIns="0" rtlCol="0" anchor="t">
            <a:noAutofit/>
          </a:bodyPr>
          <a:lstStyle/>
          <a:p>
            <a:pPr marL="0" marR="0" lvl="0" indent="0" algn="ctr" defTabSz="10972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232F3C"/>
                    </a:gs>
                    <a:gs pos="100000">
                      <a:srgbClr val="232F3C"/>
                    </a:gs>
                  </a:gsLst>
                  <a:lin ang="0" scaled="1"/>
                </a:gradFill>
                <a:effectLst/>
                <a:uLnTx/>
                <a:uFillTx/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Amazon API</a:t>
            </a:r>
            <a:br>
              <a:rPr kumimoji="0" lang="en-US" sz="800" b="0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232F3C"/>
                    </a:gs>
                    <a:gs pos="100000">
                      <a:srgbClr val="232F3C"/>
                    </a:gs>
                  </a:gsLst>
                  <a:lin ang="0" scaled="1"/>
                </a:gradFill>
                <a:effectLst/>
                <a:uLnTx/>
                <a:uFillTx/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</a:b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232F3C"/>
                    </a:gs>
                    <a:gs pos="100000">
                      <a:srgbClr val="232F3C"/>
                    </a:gs>
                  </a:gsLst>
                  <a:lin ang="0" scaled="1"/>
                </a:gradFill>
                <a:effectLst/>
                <a:uLnTx/>
                <a:uFillTx/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Gateway</a:t>
            </a:r>
          </a:p>
        </p:txBody>
      </p:sp>
      <p:cxnSp>
        <p:nvCxnSpPr>
          <p:cNvPr id="76" name="Straight Arrow Connector 75">
            <a:extLst>
              <a:ext uri="{FF2B5EF4-FFF2-40B4-BE49-F238E27FC236}">
                <a16:creationId xmlns:a16="http://schemas.microsoft.com/office/drawing/2014/main" id="{DFC6E9A4-0750-49E7-AB6E-457DA7FDC27B}"/>
              </a:ext>
            </a:extLst>
          </p:cNvPr>
          <p:cNvCxnSpPr>
            <a:cxnSpLocks/>
          </p:cNvCxnSpPr>
          <p:nvPr/>
        </p:nvCxnSpPr>
        <p:spPr>
          <a:xfrm>
            <a:off x="6711892" y="2684558"/>
            <a:ext cx="274320" cy="0"/>
          </a:xfrm>
          <a:prstGeom prst="straightConnector1">
            <a:avLst/>
          </a:prstGeom>
          <a:ln w="12700">
            <a:solidFill>
              <a:schemeClr val="tx1"/>
            </a:solidFill>
            <a:prstDash val="solid"/>
            <a:headEnd type="none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Straight Arrow Connector 76">
            <a:extLst>
              <a:ext uri="{FF2B5EF4-FFF2-40B4-BE49-F238E27FC236}">
                <a16:creationId xmlns:a16="http://schemas.microsoft.com/office/drawing/2014/main" id="{26C3B6D4-0DAC-43F5-9025-F7BACDA9214E}"/>
              </a:ext>
            </a:extLst>
          </p:cNvPr>
          <p:cNvCxnSpPr>
            <a:cxnSpLocks/>
          </p:cNvCxnSpPr>
          <p:nvPr/>
        </p:nvCxnSpPr>
        <p:spPr>
          <a:xfrm>
            <a:off x="7391345" y="2684992"/>
            <a:ext cx="274320" cy="0"/>
          </a:xfrm>
          <a:prstGeom prst="straightConnector1">
            <a:avLst/>
          </a:prstGeom>
          <a:ln w="12700">
            <a:solidFill>
              <a:schemeClr val="tx1"/>
            </a:solidFill>
            <a:prstDash val="solid"/>
            <a:headEnd type="none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TextBox 77">
            <a:extLst>
              <a:ext uri="{FF2B5EF4-FFF2-40B4-BE49-F238E27FC236}">
                <a16:creationId xmlns:a16="http://schemas.microsoft.com/office/drawing/2014/main" id="{12521154-5437-4F65-B0D0-4C6A98A5F45E}"/>
              </a:ext>
            </a:extLst>
          </p:cNvPr>
          <p:cNvSpPr txBox="1"/>
          <p:nvPr/>
        </p:nvSpPr>
        <p:spPr>
          <a:xfrm>
            <a:off x="6694346" y="3684810"/>
            <a:ext cx="1003564" cy="192437"/>
          </a:xfrm>
          <a:prstGeom prst="rect">
            <a:avLst/>
          </a:prstGeom>
          <a:noFill/>
        </p:spPr>
        <p:txBody>
          <a:bodyPr wrap="square" lIns="0" tIns="0" rIns="0" bIns="0" rtlCol="0" anchor="t">
            <a:noAutofit/>
          </a:bodyPr>
          <a:lstStyle/>
          <a:p>
            <a:pPr marL="0" marR="0" lvl="0" indent="0" algn="ctr" defTabSz="10972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232F3C"/>
                    </a:gs>
                    <a:gs pos="100000">
                      <a:srgbClr val="232F3C"/>
                    </a:gs>
                  </a:gsLst>
                  <a:lin ang="0" scaled="1"/>
                </a:gradFill>
                <a:effectLst/>
                <a:uLnTx/>
                <a:uFillTx/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Amazon</a:t>
            </a:r>
            <a:r>
              <a:rPr lang="en-US" sz="800" dirty="0">
                <a:gradFill>
                  <a:gsLst>
                    <a:gs pos="0">
                      <a:srgbClr val="232F3C"/>
                    </a:gs>
                    <a:gs pos="100000">
                      <a:srgbClr val="232F3C"/>
                    </a:gs>
                  </a:gsLst>
                  <a:lin ang="0" scaled="1"/>
                </a:gra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 </a:t>
            </a: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232F3C"/>
                    </a:gs>
                    <a:gs pos="100000">
                      <a:srgbClr val="232F3C"/>
                    </a:gs>
                  </a:gsLst>
                  <a:lin ang="0" scaled="1"/>
                </a:gradFill>
                <a:effectLst/>
                <a:uLnTx/>
                <a:uFillTx/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Timestream</a:t>
            </a:r>
          </a:p>
        </p:txBody>
      </p:sp>
      <p:cxnSp>
        <p:nvCxnSpPr>
          <p:cNvPr id="79" name="Straight Arrow Connector 78">
            <a:extLst>
              <a:ext uri="{FF2B5EF4-FFF2-40B4-BE49-F238E27FC236}">
                <a16:creationId xmlns:a16="http://schemas.microsoft.com/office/drawing/2014/main" id="{FC89FDD9-985C-445B-8409-607BCF7A55FB}"/>
              </a:ext>
            </a:extLst>
          </p:cNvPr>
          <p:cNvCxnSpPr>
            <a:cxnSpLocks/>
            <a:stCxn id="191" idx="3"/>
          </p:cNvCxnSpPr>
          <p:nvPr/>
        </p:nvCxnSpPr>
        <p:spPr>
          <a:xfrm>
            <a:off x="3886236" y="3767383"/>
            <a:ext cx="1059232" cy="4410"/>
          </a:xfrm>
          <a:prstGeom prst="straightConnector1">
            <a:avLst/>
          </a:prstGeom>
          <a:ln w="12700">
            <a:solidFill>
              <a:schemeClr val="tx1"/>
            </a:solidFill>
            <a:prstDash val="solid"/>
            <a:headEnd type="none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" name="TextBox 19">
            <a:extLst>
              <a:ext uri="{FF2B5EF4-FFF2-40B4-BE49-F238E27FC236}">
                <a16:creationId xmlns:a16="http://schemas.microsoft.com/office/drawing/2014/main" id="{CC947525-25DD-4130-B08C-BC9A310BE7D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20566" y="3736508"/>
            <a:ext cx="899643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en-US" sz="800" dirty="0">
                <a:solidFill>
                  <a:srgbClr val="232F3C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specialized header</a:t>
            </a:r>
            <a:endParaRPr kumimoji="0" lang="en-US" altLang="en-US" sz="800" b="0" i="0" u="none" strike="noStrike" kern="1200" cap="none" spc="0" normalizeH="0" baseline="0" noProof="0" dirty="0">
              <a:ln>
                <a:noFill/>
              </a:ln>
              <a:solidFill>
                <a:srgbClr val="232F3C"/>
              </a:solidFill>
              <a:effectLst/>
              <a:uLnTx/>
              <a:uFillTx/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sp>
        <p:nvSpPr>
          <p:cNvPr id="81" name="TextBox 19">
            <a:extLst>
              <a:ext uri="{FF2B5EF4-FFF2-40B4-BE49-F238E27FC236}">
                <a16:creationId xmlns:a16="http://schemas.microsoft.com/office/drawing/2014/main" id="{601158AD-3D13-496B-B1E4-52DEDD65496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30291" y="3845114"/>
            <a:ext cx="609326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232F3C"/>
                </a:solidFill>
                <a:effectLst/>
                <a:uLnTx/>
                <a:uFillTx/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IoT </a:t>
            </a:r>
            <a:r>
              <a:rPr lang="en-US" altLang="en-US" sz="800" dirty="0">
                <a:solidFill>
                  <a:srgbClr val="232F3C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topic</a:t>
            </a:r>
            <a:endParaRPr kumimoji="0" lang="en-US" altLang="en-US" sz="800" b="0" i="0" u="none" strike="noStrike" kern="1200" cap="none" spc="0" normalizeH="0" baseline="0" noProof="0" dirty="0">
              <a:ln>
                <a:noFill/>
              </a:ln>
              <a:solidFill>
                <a:srgbClr val="232F3C"/>
              </a:solidFill>
              <a:effectLst/>
              <a:uLnTx/>
              <a:uFillTx/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grpSp>
        <p:nvGrpSpPr>
          <p:cNvPr id="82" name="Group 81">
            <a:extLst>
              <a:ext uri="{FF2B5EF4-FFF2-40B4-BE49-F238E27FC236}">
                <a16:creationId xmlns:a16="http://schemas.microsoft.com/office/drawing/2014/main" id="{7EDC2510-86F8-4C9C-B42F-D9E1FE229184}"/>
              </a:ext>
            </a:extLst>
          </p:cNvPr>
          <p:cNvGrpSpPr/>
          <p:nvPr/>
        </p:nvGrpSpPr>
        <p:grpSpPr>
          <a:xfrm>
            <a:off x="5733205" y="2507181"/>
            <a:ext cx="336625" cy="360938"/>
            <a:chOff x="4477800" y="2541412"/>
            <a:chExt cx="336625" cy="360938"/>
          </a:xfrm>
        </p:grpSpPr>
        <p:pic>
          <p:nvPicPr>
            <p:cNvPr id="83" name="Graphic 82">
              <a:extLst>
                <a:ext uri="{FF2B5EF4-FFF2-40B4-BE49-F238E27FC236}">
                  <a16:creationId xmlns:a16="http://schemas.microsoft.com/office/drawing/2014/main" id="{7A0E0D9B-E61B-4D1A-8D01-1B21CDBB3CC8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p:blipFill>
          <p:spPr>
            <a:xfrm>
              <a:off x="4477800" y="2541412"/>
              <a:ext cx="274320" cy="274320"/>
            </a:xfrm>
            <a:prstGeom prst="rect">
              <a:avLst/>
            </a:prstGeom>
          </p:spPr>
        </p:pic>
        <p:grpSp>
          <p:nvGrpSpPr>
            <p:cNvPr id="84" name="Group 83">
              <a:extLst>
                <a:ext uri="{FF2B5EF4-FFF2-40B4-BE49-F238E27FC236}">
                  <a16:creationId xmlns:a16="http://schemas.microsoft.com/office/drawing/2014/main" id="{FFE366A1-61F7-4662-8CD4-818D486E586D}"/>
                </a:ext>
              </a:extLst>
            </p:cNvPr>
            <p:cNvGrpSpPr/>
            <p:nvPr/>
          </p:nvGrpSpPr>
          <p:grpSpPr>
            <a:xfrm>
              <a:off x="4538456" y="2628030"/>
              <a:ext cx="275969" cy="274320"/>
              <a:chOff x="7771229" y="4046189"/>
              <a:chExt cx="275969" cy="274320"/>
            </a:xfrm>
          </p:grpSpPr>
          <p:pic>
            <p:nvPicPr>
              <p:cNvPr id="85" name="Graphic 84">
                <a:extLst>
                  <a:ext uri="{FF2B5EF4-FFF2-40B4-BE49-F238E27FC236}">
                    <a16:creationId xmlns:a16="http://schemas.microsoft.com/office/drawing/2014/main" id="{189476DC-349D-4A31-A9FB-E1FE2755C590}"/>
                  </a:ext>
                </a:extLst>
              </p:cNvPr>
              <p:cNvPicPr>
                <a:picLocks/>
              </p:cNvPicPr>
              <p:nvPr/>
            </p:nvPicPr>
            <p:blipFill>
              <a:blip r:embed="rId10">
                <a:extLst>
                  <a:ext uri="{96DAC541-7B7A-43D3-8B79-37D633B846F1}">
                    <asvg:svgBlip xmlns:asvg="http://schemas.microsoft.com/office/drawing/2016/SVG/main" r:embed="rId11"/>
                  </a:ext>
                </a:extLst>
              </a:blip>
              <a:stretch>
                <a:fillRect/>
              </a:stretch>
            </p:blipFill>
            <p:spPr>
              <a:xfrm>
                <a:off x="7772878" y="4107926"/>
                <a:ext cx="274320" cy="182880"/>
              </a:xfrm>
              <a:prstGeom prst="rect">
                <a:avLst/>
              </a:prstGeom>
            </p:spPr>
          </p:pic>
          <p:pic>
            <p:nvPicPr>
              <p:cNvPr id="86" name="Graphic 85">
                <a:extLst>
                  <a:ext uri="{FF2B5EF4-FFF2-40B4-BE49-F238E27FC236}">
                    <a16:creationId xmlns:a16="http://schemas.microsoft.com/office/drawing/2014/main" id="{55DF2290-9783-4EAF-805A-C31CA029863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>
                <a:extLst>
                  <a:ext uri="{96DAC541-7B7A-43D3-8B79-37D633B846F1}">
                    <asvg:svgBlip xmlns:asvg="http://schemas.microsoft.com/office/drawing/2016/SVG/main" r:embed="rId9"/>
                  </a:ext>
                </a:extLst>
              </a:blip>
              <a:stretch>
                <a:fillRect/>
              </a:stretch>
            </p:blipFill>
            <p:spPr>
              <a:xfrm>
                <a:off x="7771229" y="4046189"/>
                <a:ext cx="274320" cy="274320"/>
              </a:xfrm>
              <a:prstGeom prst="rect">
                <a:avLst/>
              </a:prstGeom>
            </p:spPr>
          </p:pic>
        </p:grpSp>
      </p:grpSp>
      <p:sp>
        <p:nvSpPr>
          <p:cNvPr id="87" name="TextBox 86">
            <a:extLst>
              <a:ext uri="{FF2B5EF4-FFF2-40B4-BE49-F238E27FC236}">
                <a16:creationId xmlns:a16="http://schemas.microsoft.com/office/drawing/2014/main" id="{E53DC0DF-C0F6-4968-8FC5-68D9FBBBA7B8}"/>
              </a:ext>
            </a:extLst>
          </p:cNvPr>
          <p:cNvSpPr txBox="1"/>
          <p:nvPr/>
        </p:nvSpPr>
        <p:spPr>
          <a:xfrm>
            <a:off x="2688510" y="3913916"/>
            <a:ext cx="759310" cy="511290"/>
          </a:xfrm>
          <a:prstGeom prst="rect">
            <a:avLst/>
          </a:prstGeom>
          <a:noFill/>
        </p:spPr>
        <p:txBody>
          <a:bodyPr wrap="square" lIns="0" tIns="0" rIns="0" bIns="0" rtlCol="0" anchor="t">
            <a:noAutofit/>
          </a:bodyPr>
          <a:lstStyle/>
          <a:p>
            <a:pPr marL="0" marR="0" lvl="0" indent="0" algn="ctr" defTabSz="10972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232F3C"/>
                    </a:gs>
                    <a:gs pos="100000">
                      <a:srgbClr val="232F3C"/>
                    </a:gs>
                  </a:gsLst>
                  <a:lin ang="0" scaled="1"/>
                </a:gradFill>
                <a:effectLst/>
                <a:uLnTx/>
                <a:uFillTx/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AWS PrivateLink</a:t>
            </a:r>
            <a:br>
              <a:rPr kumimoji="0" lang="en-US" sz="800" b="0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232F3C"/>
                    </a:gs>
                    <a:gs pos="100000">
                      <a:srgbClr val="232F3C"/>
                    </a:gs>
                  </a:gsLst>
                  <a:lin ang="0" scaled="1"/>
                </a:gradFill>
                <a:effectLst/>
                <a:uLnTx/>
                <a:uFillTx/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</a:br>
            <a:r>
              <a:rPr lang="en-US" sz="800" i="1" dirty="0">
                <a:gradFill>
                  <a:gsLst>
                    <a:gs pos="0">
                      <a:srgbClr val="232F3C"/>
                    </a:gs>
                    <a:gs pos="100000">
                      <a:srgbClr val="232F3C"/>
                    </a:gs>
                  </a:gsLst>
                  <a:lin ang="0" scaled="1"/>
                </a:gra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VPC endpoint</a:t>
            </a:r>
            <a:endParaRPr kumimoji="0" lang="en-US" sz="800" b="0" i="1" u="none" strike="noStrike" kern="1200" cap="none" spc="0" normalizeH="0" baseline="0" noProof="0" dirty="0">
              <a:ln>
                <a:noFill/>
              </a:ln>
              <a:gradFill>
                <a:gsLst>
                  <a:gs pos="0">
                    <a:srgbClr val="232F3C"/>
                  </a:gs>
                  <a:gs pos="100000">
                    <a:srgbClr val="232F3C"/>
                  </a:gs>
                </a:gsLst>
                <a:lin ang="0" scaled="1"/>
              </a:gradFill>
              <a:effectLst/>
              <a:uLnTx/>
              <a:uFillTx/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sp>
        <p:nvSpPr>
          <p:cNvPr id="88" name="TextBox 19">
            <a:extLst>
              <a:ext uri="{FF2B5EF4-FFF2-40B4-BE49-F238E27FC236}">
                <a16:creationId xmlns:a16="http://schemas.microsoft.com/office/drawing/2014/main" id="{FC2CF85E-FB2B-468A-BE2C-456B3CBAD92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07282" y="1972159"/>
            <a:ext cx="1090792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defRPr/>
            </a:pPr>
            <a:r>
              <a:rPr lang="en-US" altLang="en-US" sz="800" dirty="0">
                <a:solidFill>
                  <a:srgbClr val="232F3C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response IoT topic</a:t>
            </a: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EAC4A31F-36EF-41FD-9AAD-4D76738FBD26}"/>
              </a:ext>
            </a:extLst>
          </p:cNvPr>
          <p:cNvSpPr txBox="1"/>
          <p:nvPr/>
        </p:nvSpPr>
        <p:spPr>
          <a:xfrm>
            <a:off x="6013527" y="2863424"/>
            <a:ext cx="1006174" cy="192437"/>
          </a:xfrm>
          <a:prstGeom prst="rect">
            <a:avLst/>
          </a:prstGeom>
          <a:noFill/>
        </p:spPr>
        <p:txBody>
          <a:bodyPr wrap="square" lIns="0" tIns="0" rIns="0" bIns="0" rtlCol="0" anchor="t">
            <a:noAutofit/>
          </a:bodyPr>
          <a:lstStyle/>
          <a:p>
            <a:pPr marL="0" marR="0" lvl="0" indent="0" algn="ctr" defTabSz="10972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232F3C"/>
                    </a:gs>
                    <a:gs pos="100000">
                      <a:srgbClr val="232F3C"/>
                    </a:gs>
                  </a:gsLst>
                  <a:lin ang="0" scaled="1"/>
                </a:gradFill>
                <a:effectLst/>
                <a:uLnTx/>
                <a:uFillTx/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Amazon</a:t>
            </a:r>
            <a:br>
              <a:rPr kumimoji="0" lang="en-US" sz="800" b="0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232F3C"/>
                    </a:gs>
                    <a:gs pos="100000">
                      <a:srgbClr val="232F3C"/>
                    </a:gs>
                  </a:gsLst>
                  <a:lin ang="0" scaled="1"/>
                </a:gradFill>
                <a:effectLst/>
                <a:uLnTx/>
                <a:uFillTx/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</a:b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232F3C"/>
                    </a:gs>
                    <a:gs pos="100000">
                      <a:srgbClr val="232F3C"/>
                    </a:gs>
                  </a:gsLst>
                  <a:lin ang="0" scaled="1"/>
                </a:gradFill>
                <a:effectLst/>
                <a:uLnTx/>
                <a:uFillTx/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Timestream</a:t>
            </a:r>
          </a:p>
        </p:txBody>
      </p:sp>
      <p:sp>
        <p:nvSpPr>
          <p:cNvPr id="90" name="Rectangle 89">
            <a:extLst>
              <a:ext uri="{FF2B5EF4-FFF2-40B4-BE49-F238E27FC236}">
                <a16:creationId xmlns:a16="http://schemas.microsoft.com/office/drawing/2014/main" id="{38335950-D2EC-42BF-8F61-968E7518C624}"/>
              </a:ext>
            </a:extLst>
          </p:cNvPr>
          <p:cNvSpPr/>
          <p:nvPr/>
        </p:nvSpPr>
        <p:spPr bwMode="auto">
          <a:xfrm>
            <a:off x="4523943" y="4399578"/>
            <a:ext cx="3051876" cy="869607"/>
          </a:xfrm>
          <a:prstGeom prst="rect">
            <a:avLst/>
          </a:prstGeom>
          <a:noFill/>
          <a:ln w="12700">
            <a:solidFill>
              <a:srgbClr val="7D8998"/>
            </a:solidFill>
            <a:prstDash val="solid"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32472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700" b="0" i="0" u="none" strike="noStrike" kern="1200" cap="none" spc="0" normalizeH="0" baseline="0" noProof="0" dirty="0">
              <a:ln>
                <a:noFill/>
              </a:ln>
              <a:solidFill>
                <a:srgbClr val="232F3C"/>
              </a:solidFill>
              <a:effectLst/>
              <a:uLnTx/>
              <a:uFillTx/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1334F6A0-BBBF-4FAB-BFDA-6E46C8ABA519}"/>
              </a:ext>
            </a:extLst>
          </p:cNvPr>
          <p:cNvSpPr txBox="1"/>
          <p:nvPr/>
        </p:nvSpPr>
        <p:spPr>
          <a:xfrm>
            <a:off x="4793334" y="4425206"/>
            <a:ext cx="2685530" cy="123111"/>
          </a:xfrm>
          <a:prstGeom prst="rect">
            <a:avLst/>
          </a:prstGeom>
        </p:spPr>
        <p:txBody>
          <a:bodyPr wrap="square" lIns="0" tIns="0" rIns="0" bIns="0" rtlCol="0" anchor="t" anchorCtr="0">
            <a:spAutoFit/>
          </a:bodyPr>
          <a:lstStyle/>
          <a:p>
            <a:pPr marL="0" marR="0" lvl="0" indent="0" algn="l" defTabSz="10972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improved</a:t>
            </a: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 device control with session/message expiry</a:t>
            </a:r>
          </a:p>
        </p:txBody>
      </p:sp>
      <p:sp>
        <p:nvSpPr>
          <p:cNvPr id="92" name="TextBox 19">
            <a:extLst>
              <a:ext uri="{FF2B5EF4-FFF2-40B4-BE49-F238E27FC236}">
                <a16:creationId xmlns:a16="http://schemas.microsoft.com/office/drawing/2014/main" id="{3FA8248B-8E63-4CDC-83F3-2193AA8B236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61090" y="4940594"/>
            <a:ext cx="846075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en-US" sz="800" dirty="0">
                <a:solidFill>
                  <a:srgbClr val="232F3C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command</a:t>
            </a:r>
            <a:r>
              <a:rPr kumimoji="0" lang="en-US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232F3C"/>
                </a:solidFill>
                <a:effectLst/>
                <a:uLnTx/>
                <a:uFillTx/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 IoT topic</a:t>
            </a:r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5E194E6B-4C3E-423E-BB28-2E197633DB71}"/>
              </a:ext>
            </a:extLst>
          </p:cNvPr>
          <p:cNvSpPr txBox="1"/>
          <p:nvPr/>
        </p:nvSpPr>
        <p:spPr>
          <a:xfrm>
            <a:off x="6050361" y="5024772"/>
            <a:ext cx="837680" cy="192437"/>
          </a:xfrm>
          <a:prstGeom prst="rect">
            <a:avLst/>
          </a:prstGeom>
          <a:noFill/>
        </p:spPr>
        <p:txBody>
          <a:bodyPr wrap="square" lIns="0" tIns="0" rIns="0" bIns="0" rtlCol="0" anchor="t">
            <a:noAutofit/>
          </a:bodyPr>
          <a:lstStyle/>
          <a:p>
            <a:pPr marL="0" marR="0" lvl="0" indent="0" algn="ctr" defTabSz="10972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232F3C"/>
                    </a:gs>
                    <a:gs pos="100000">
                      <a:srgbClr val="232F3C"/>
                    </a:gs>
                  </a:gsLst>
                  <a:lin ang="0" scaled="1"/>
                </a:gradFill>
                <a:effectLst/>
                <a:uLnTx/>
                <a:uFillTx/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AWS Lambda</a:t>
            </a:r>
          </a:p>
        </p:txBody>
      </p:sp>
      <p:cxnSp>
        <p:nvCxnSpPr>
          <p:cNvPr id="94" name="Straight Arrow Connector 93">
            <a:extLst>
              <a:ext uri="{FF2B5EF4-FFF2-40B4-BE49-F238E27FC236}">
                <a16:creationId xmlns:a16="http://schemas.microsoft.com/office/drawing/2014/main" id="{A63D552A-FF55-400C-9914-A7E3D1A2912D}"/>
              </a:ext>
            </a:extLst>
          </p:cNvPr>
          <p:cNvCxnSpPr>
            <a:cxnSpLocks/>
          </p:cNvCxnSpPr>
          <p:nvPr/>
        </p:nvCxnSpPr>
        <p:spPr>
          <a:xfrm>
            <a:off x="5249563" y="4800684"/>
            <a:ext cx="273948" cy="3024"/>
          </a:xfrm>
          <a:prstGeom prst="straightConnector1">
            <a:avLst/>
          </a:prstGeom>
          <a:ln w="12700">
            <a:solidFill>
              <a:schemeClr val="tx1"/>
            </a:solidFill>
            <a:prstDash val="solid"/>
            <a:headEnd type="none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Straight Arrow Connector 94">
            <a:extLst>
              <a:ext uri="{FF2B5EF4-FFF2-40B4-BE49-F238E27FC236}">
                <a16:creationId xmlns:a16="http://schemas.microsoft.com/office/drawing/2014/main" id="{529BDFD1-0088-4367-A25D-BB3DF0A2F58F}"/>
              </a:ext>
            </a:extLst>
          </p:cNvPr>
          <p:cNvCxnSpPr>
            <a:cxnSpLocks/>
          </p:cNvCxnSpPr>
          <p:nvPr/>
        </p:nvCxnSpPr>
        <p:spPr>
          <a:xfrm>
            <a:off x="5958911" y="4792052"/>
            <a:ext cx="280606" cy="0"/>
          </a:xfrm>
          <a:prstGeom prst="straightConnector1">
            <a:avLst/>
          </a:prstGeom>
          <a:ln w="12700">
            <a:solidFill>
              <a:schemeClr val="tx1"/>
            </a:solidFill>
            <a:prstDash val="solid"/>
            <a:headEnd type="none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6" name="Rectangle 95">
            <a:extLst>
              <a:ext uri="{FF2B5EF4-FFF2-40B4-BE49-F238E27FC236}">
                <a16:creationId xmlns:a16="http://schemas.microsoft.com/office/drawing/2014/main" id="{7CB451B8-D1C8-4FC8-BB5D-369A1C52D77F}"/>
              </a:ext>
            </a:extLst>
          </p:cNvPr>
          <p:cNvSpPr/>
          <p:nvPr/>
        </p:nvSpPr>
        <p:spPr bwMode="auto">
          <a:xfrm>
            <a:off x="8751228" y="2030936"/>
            <a:ext cx="1239978" cy="1626915"/>
          </a:xfrm>
          <a:prstGeom prst="rect">
            <a:avLst/>
          </a:prstGeom>
          <a:noFill/>
          <a:ln>
            <a:solidFill>
              <a:srgbClr val="7D8998"/>
            </a:solidFill>
            <a:prstDash val="dash"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32472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700" b="0" i="0" u="none" strike="noStrike" kern="1200" cap="none" spc="0" normalizeH="0" baseline="0" noProof="0" dirty="0">
              <a:ln>
                <a:noFill/>
              </a:ln>
              <a:solidFill>
                <a:srgbClr val="232F3C"/>
              </a:solidFill>
              <a:effectLst/>
              <a:uLnTx/>
              <a:uFillTx/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AB39481E-C44D-4A28-87FF-7EDC8D976B0C}"/>
              </a:ext>
            </a:extLst>
          </p:cNvPr>
          <p:cNvSpPr txBox="1"/>
          <p:nvPr/>
        </p:nvSpPr>
        <p:spPr>
          <a:xfrm>
            <a:off x="8826343" y="2671060"/>
            <a:ext cx="410061" cy="271367"/>
          </a:xfrm>
          <a:prstGeom prst="rect">
            <a:avLst/>
          </a:prstGeom>
          <a:noFill/>
        </p:spPr>
        <p:txBody>
          <a:bodyPr wrap="square" lIns="0" tIns="0" rIns="0" bIns="0" rtlCol="0" anchor="t">
            <a:noAutofit/>
          </a:bodyPr>
          <a:lstStyle/>
          <a:p>
            <a:pPr marL="0" marR="0" lvl="0" indent="0" algn="ctr" defTabSz="10972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232F3C"/>
                    </a:gs>
                    <a:gs pos="100000">
                      <a:srgbClr val="232F3C"/>
                    </a:gs>
                  </a:gsLst>
                  <a:lin ang="0" scaled="1"/>
                </a:gradFill>
                <a:effectLst/>
                <a:uLnTx/>
                <a:uFillTx/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Amazon</a:t>
            </a:r>
            <a:br>
              <a:rPr kumimoji="0" lang="en-US" sz="800" b="0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232F3C"/>
                    </a:gs>
                    <a:gs pos="100000">
                      <a:srgbClr val="232F3C"/>
                    </a:gs>
                  </a:gsLst>
                  <a:lin ang="0" scaled="1"/>
                </a:gradFill>
                <a:effectLst/>
                <a:uLnTx/>
                <a:uFillTx/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</a:b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232F3C"/>
                    </a:gs>
                    <a:gs pos="100000">
                      <a:srgbClr val="232F3C"/>
                    </a:gs>
                  </a:gsLst>
                  <a:lin ang="0" scaled="1"/>
                </a:gradFill>
                <a:effectLst/>
                <a:uLnTx/>
                <a:uFillTx/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S3</a:t>
            </a: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DA18A8B4-07E2-4679-8596-E2DFBF93077F}"/>
              </a:ext>
            </a:extLst>
          </p:cNvPr>
          <p:cNvSpPr txBox="1"/>
          <p:nvPr/>
        </p:nvSpPr>
        <p:spPr>
          <a:xfrm>
            <a:off x="9423666" y="2671060"/>
            <a:ext cx="578605" cy="263527"/>
          </a:xfrm>
          <a:prstGeom prst="rect">
            <a:avLst/>
          </a:prstGeom>
          <a:noFill/>
        </p:spPr>
        <p:txBody>
          <a:bodyPr wrap="square" lIns="0" tIns="0" rIns="0" bIns="0" rtlCol="0" anchor="t">
            <a:noAutofit/>
          </a:bodyPr>
          <a:lstStyle/>
          <a:p>
            <a:pPr marL="0" marR="0" lvl="0" indent="0" algn="ctr" defTabSz="10972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232F3C"/>
                    </a:gs>
                    <a:gs pos="100000">
                      <a:srgbClr val="232F3C"/>
                    </a:gs>
                  </a:gsLst>
                  <a:lin ang="0" scaled="1"/>
                </a:gradFill>
                <a:effectLst/>
                <a:uLnTx/>
                <a:uFillTx/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Amazon</a:t>
            </a:r>
            <a:br>
              <a:rPr kumimoji="0" lang="en-US" sz="800" b="0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232F3C"/>
                    </a:gs>
                    <a:gs pos="100000">
                      <a:srgbClr val="232F3C"/>
                    </a:gs>
                  </a:gsLst>
                  <a:lin ang="0" scaled="1"/>
                </a:gradFill>
                <a:effectLst/>
                <a:uLnTx/>
                <a:uFillTx/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</a:b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232F3C"/>
                    </a:gs>
                    <a:gs pos="100000">
                      <a:srgbClr val="232F3C"/>
                    </a:gs>
                  </a:gsLst>
                  <a:lin ang="0" scaled="1"/>
                </a:gradFill>
                <a:effectLst/>
                <a:uLnTx/>
                <a:uFillTx/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CloudFront</a:t>
            </a: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63C814B4-4A28-4227-8C63-78C6D660C65A}"/>
              </a:ext>
            </a:extLst>
          </p:cNvPr>
          <p:cNvSpPr txBox="1"/>
          <p:nvPr/>
        </p:nvSpPr>
        <p:spPr>
          <a:xfrm>
            <a:off x="8857094" y="3399563"/>
            <a:ext cx="428514" cy="198121"/>
          </a:xfrm>
          <a:prstGeom prst="rect">
            <a:avLst/>
          </a:prstGeom>
          <a:noFill/>
        </p:spPr>
        <p:txBody>
          <a:bodyPr wrap="square" lIns="0" tIns="0" rIns="0" bIns="0" rtlCol="0" anchor="t">
            <a:noAutofit/>
          </a:bodyPr>
          <a:lstStyle/>
          <a:p>
            <a:pPr marL="0" marR="0" lvl="0" indent="0" algn="ctr" defTabSz="10972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232F3C"/>
                    </a:gs>
                    <a:gs pos="100000">
                      <a:srgbClr val="232F3C"/>
                    </a:gs>
                  </a:gsLst>
                  <a:lin ang="0" scaled="1"/>
                </a:gradFill>
                <a:effectLst/>
                <a:uLnTx/>
                <a:uFillTx/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Amazon </a:t>
            </a:r>
            <a:br>
              <a:rPr kumimoji="0" lang="en-US" sz="800" b="0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232F3C"/>
                    </a:gs>
                    <a:gs pos="100000">
                      <a:srgbClr val="232F3C"/>
                    </a:gs>
                  </a:gsLst>
                  <a:lin ang="0" scaled="1"/>
                </a:gradFill>
                <a:effectLst/>
                <a:uLnTx/>
                <a:uFillTx/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</a:b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232F3C"/>
                    </a:gs>
                    <a:gs pos="100000">
                      <a:srgbClr val="232F3C"/>
                    </a:gs>
                  </a:gsLst>
                  <a:lin ang="0" scaled="1"/>
                </a:gradFill>
                <a:effectLst/>
                <a:uLnTx/>
                <a:uFillTx/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Cognito</a:t>
            </a:r>
          </a:p>
        </p:txBody>
      </p:sp>
      <p:cxnSp>
        <p:nvCxnSpPr>
          <p:cNvPr id="100" name="Straight Arrow Connector 99">
            <a:extLst>
              <a:ext uri="{FF2B5EF4-FFF2-40B4-BE49-F238E27FC236}">
                <a16:creationId xmlns:a16="http://schemas.microsoft.com/office/drawing/2014/main" id="{F2990E5A-49FB-4CDD-8502-EE55F424C9C3}"/>
              </a:ext>
            </a:extLst>
          </p:cNvPr>
          <p:cNvCxnSpPr>
            <a:cxnSpLocks/>
          </p:cNvCxnSpPr>
          <p:nvPr/>
        </p:nvCxnSpPr>
        <p:spPr>
          <a:xfrm flipV="1">
            <a:off x="9260826" y="2461344"/>
            <a:ext cx="269822" cy="0"/>
          </a:xfrm>
          <a:prstGeom prst="straightConnector1">
            <a:avLst/>
          </a:prstGeom>
          <a:ln w="12700">
            <a:solidFill>
              <a:schemeClr val="tx1"/>
            </a:solidFill>
            <a:prstDash val="solid"/>
            <a:headEnd type="arrow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1" name="TextBox 100">
            <a:extLst>
              <a:ext uri="{FF2B5EF4-FFF2-40B4-BE49-F238E27FC236}">
                <a16:creationId xmlns:a16="http://schemas.microsoft.com/office/drawing/2014/main" id="{ADE7103F-CB33-45F2-A5F7-08CC2BE2CA10}"/>
              </a:ext>
            </a:extLst>
          </p:cNvPr>
          <p:cNvSpPr txBox="1"/>
          <p:nvPr/>
        </p:nvSpPr>
        <p:spPr>
          <a:xfrm>
            <a:off x="9517281" y="3391375"/>
            <a:ext cx="428514" cy="198121"/>
          </a:xfrm>
          <a:prstGeom prst="rect">
            <a:avLst/>
          </a:prstGeom>
          <a:noFill/>
        </p:spPr>
        <p:txBody>
          <a:bodyPr wrap="square" lIns="0" tIns="0" rIns="0" bIns="0" rtlCol="0" anchor="t">
            <a:noAutofit/>
          </a:bodyPr>
          <a:lstStyle/>
          <a:p>
            <a:pPr marL="0" marR="0" lvl="0" indent="0" algn="ctr" defTabSz="10972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232F3C"/>
                    </a:gs>
                    <a:gs pos="100000">
                      <a:srgbClr val="232F3C"/>
                    </a:gs>
                  </a:gsLst>
                  <a:lin ang="0" scaled="1"/>
                </a:gradFill>
                <a:effectLst/>
                <a:uLnTx/>
                <a:uFillTx/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AWS </a:t>
            </a:r>
            <a:br>
              <a:rPr kumimoji="0" lang="en-US" sz="800" b="0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232F3C"/>
                    </a:gs>
                    <a:gs pos="100000">
                      <a:srgbClr val="232F3C"/>
                    </a:gs>
                  </a:gsLst>
                  <a:lin ang="0" scaled="1"/>
                </a:gradFill>
                <a:effectLst/>
                <a:uLnTx/>
                <a:uFillTx/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</a:b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232F3C"/>
                    </a:gs>
                    <a:gs pos="100000">
                      <a:srgbClr val="232F3C"/>
                    </a:gs>
                  </a:gsLst>
                  <a:lin ang="0" scaled="1"/>
                </a:gradFill>
                <a:effectLst/>
                <a:uLnTx/>
                <a:uFillTx/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Amplify</a:t>
            </a:r>
          </a:p>
        </p:txBody>
      </p:sp>
      <p:cxnSp>
        <p:nvCxnSpPr>
          <p:cNvPr id="102" name="Straight Arrow Connector 101">
            <a:extLst>
              <a:ext uri="{FF2B5EF4-FFF2-40B4-BE49-F238E27FC236}">
                <a16:creationId xmlns:a16="http://schemas.microsoft.com/office/drawing/2014/main" id="{4BADBB33-B488-4287-A61E-655A52E189D8}"/>
              </a:ext>
            </a:extLst>
          </p:cNvPr>
          <p:cNvCxnSpPr>
            <a:cxnSpLocks/>
          </p:cNvCxnSpPr>
          <p:nvPr/>
        </p:nvCxnSpPr>
        <p:spPr>
          <a:xfrm>
            <a:off x="9254231" y="3200253"/>
            <a:ext cx="274320" cy="0"/>
          </a:xfrm>
          <a:prstGeom prst="straightConnector1">
            <a:avLst/>
          </a:prstGeom>
          <a:ln w="12700">
            <a:solidFill>
              <a:schemeClr val="tx1"/>
            </a:solidFill>
            <a:prstDash val="solid"/>
            <a:headEnd type="arrow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8" name="Rectangle 107">
            <a:extLst>
              <a:ext uri="{FF2B5EF4-FFF2-40B4-BE49-F238E27FC236}">
                <a16:creationId xmlns:a16="http://schemas.microsoft.com/office/drawing/2014/main" id="{02929DC3-260F-49AB-A145-FF8CAB7A2702}"/>
              </a:ext>
            </a:extLst>
          </p:cNvPr>
          <p:cNvSpPr/>
          <p:nvPr/>
        </p:nvSpPr>
        <p:spPr bwMode="auto">
          <a:xfrm>
            <a:off x="4523944" y="5352491"/>
            <a:ext cx="3044478" cy="795215"/>
          </a:xfrm>
          <a:prstGeom prst="rect">
            <a:avLst/>
          </a:prstGeom>
          <a:noFill/>
          <a:ln w="12700">
            <a:solidFill>
              <a:srgbClr val="7D8998"/>
            </a:solidFill>
            <a:prstDash val="solid"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32472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700" b="0" i="0" u="none" strike="noStrike" kern="1200" cap="none" spc="0" normalizeH="0" baseline="0" noProof="0" dirty="0">
              <a:ln>
                <a:noFill/>
              </a:ln>
              <a:solidFill>
                <a:srgbClr val="232F3C"/>
              </a:solidFill>
              <a:effectLst/>
              <a:uLnTx/>
              <a:uFillTx/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6DA5A4C5-170B-4D2C-95DA-7F5DF5E63420}"/>
              </a:ext>
            </a:extLst>
          </p:cNvPr>
          <p:cNvSpPr txBox="1"/>
          <p:nvPr/>
        </p:nvSpPr>
        <p:spPr>
          <a:xfrm>
            <a:off x="4817706" y="5381617"/>
            <a:ext cx="2669537" cy="123111"/>
          </a:xfrm>
          <a:prstGeom prst="rect">
            <a:avLst/>
          </a:prstGeom>
        </p:spPr>
        <p:txBody>
          <a:bodyPr wrap="square" lIns="0" tIns="0" rIns="0" bIns="0" rtlCol="0" anchor="t" anchorCtr="0">
            <a:spAutoFit/>
          </a:bodyPr>
          <a:lstStyle/>
          <a:p>
            <a:pPr marL="0" marR="0" lvl="0" indent="0" algn="l" defTabSz="10972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communicate</a:t>
            </a: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 critical messages with retained messages</a:t>
            </a:r>
          </a:p>
        </p:txBody>
      </p:sp>
      <p:sp>
        <p:nvSpPr>
          <p:cNvPr id="153" name="TextBox 19">
            <a:extLst>
              <a:ext uri="{FF2B5EF4-FFF2-40B4-BE49-F238E27FC236}">
                <a16:creationId xmlns:a16="http://schemas.microsoft.com/office/drawing/2014/main" id="{95E7FE56-3F89-4AA3-A235-A072772767D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32601" y="5849785"/>
            <a:ext cx="1090792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en-US" sz="800" dirty="0">
                <a:solidFill>
                  <a:srgbClr val="232F3C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critical command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232F3C"/>
                </a:solidFill>
                <a:effectLst/>
                <a:uLnTx/>
                <a:uFillTx/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 IoT topic</a:t>
            </a:r>
          </a:p>
        </p:txBody>
      </p:sp>
      <p:sp>
        <p:nvSpPr>
          <p:cNvPr id="154" name="TextBox 153">
            <a:extLst>
              <a:ext uri="{FF2B5EF4-FFF2-40B4-BE49-F238E27FC236}">
                <a16:creationId xmlns:a16="http://schemas.microsoft.com/office/drawing/2014/main" id="{9376850F-E311-4278-A73A-722C8EA3A851}"/>
              </a:ext>
            </a:extLst>
          </p:cNvPr>
          <p:cNvSpPr txBox="1"/>
          <p:nvPr/>
        </p:nvSpPr>
        <p:spPr>
          <a:xfrm>
            <a:off x="5639354" y="5916747"/>
            <a:ext cx="1006174" cy="208658"/>
          </a:xfrm>
          <a:prstGeom prst="rect">
            <a:avLst/>
          </a:prstGeom>
          <a:noFill/>
        </p:spPr>
        <p:txBody>
          <a:bodyPr wrap="square" lIns="0" tIns="0" rIns="0" bIns="0" rtlCol="0" anchor="t">
            <a:noAutofit/>
          </a:bodyPr>
          <a:lstStyle/>
          <a:p>
            <a:pPr marL="0" marR="0" lvl="0" indent="0" algn="ctr" defTabSz="10972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232F3C"/>
                    </a:gs>
                    <a:gs pos="100000">
                      <a:srgbClr val="232F3C"/>
                    </a:gs>
                  </a:gsLst>
                  <a:lin ang="0" scaled="1"/>
                </a:gradFill>
                <a:effectLst/>
                <a:uLnTx/>
                <a:uFillTx/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AWS Lambda</a:t>
            </a:r>
          </a:p>
        </p:txBody>
      </p:sp>
      <p:cxnSp>
        <p:nvCxnSpPr>
          <p:cNvPr id="155" name="Straight Arrow Connector 154">
            <a:extLst>
              <a:ext uri="{FF2B5EF4-FFF2-40B4-BE49-F238E27FC236}">
                <a16:creationId xmlns:a16="http://schemas.microsoft.com/office/drawing/2014/main" id="{45CB3AC2-96C3-4B32-88CC-C369C931B30C}"/>
              </a:ext>
            </a:extLst>
          </p:cNvPr>
          <p:cNvCxnSpPr>
            <a:cxnSpLocks/>
          </p:cNvCxnSpPr>
          <p:nvPr/>
        </p:nvCxnSpPr>
        <p:spPr>
          <a:xfrm flipV="1">
            <a:off x="5546598" y="5707259"/>
            <a:ext cx="354926" cy="4199"/>
          </a:xfrm>
          <a:prstGeom prst="straightConnector1">
            <a:avLst/>
          </a:prstGeom>
          <a:ln w="12700">
            <a:solidFill>
              <a:schemeClr val="tx1"/>
            </a:solidFill>
            <a:prstDash val="solid"/>
            <a:headEnd type="none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6" name="Straight Arrow Connector 155">
            <a:extLst>
              <a:ext uri="{FF2B5EF4-FFF2-40B4-BE49-F238E27FC236}">
                <a16:creationId xmlns:a16="http://schemas.microsoft.com/office/drawing/2014/main" id="{E6B52647-6B7F-4602-91D2-3F098B1B483D}"/>
              </a:ext>
            </a:extLst>
          </p:cNvPr>
          <p:cNvCxnSpPr>
            <a:cxnSpLocks/>
          </p:cNvCxnSpPr>
          <p:nvPr/>
        </p:nvCxnSpPr>
        <p:spPr>
          <a:xfrm>
            <a:off x="6377757" y="5711458"/>
            <a:ext cx="430268" cy="0"/>
          </a:xfrm>
          <a:prstGeom prst="straightConnector1">
            <a:avLst/>
          </a:prstGeom>
          <a:ln w="12700">
            <a:solidFill>
              <a:schemeClr val="tx1"/>
            </a:solidFill>
            <a:prstDash val="solid"/>
            <a:headEnd type="none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7" name="TextBox 156">
            <a:extLst>
              <a:ext uri="{FF2B5EF4-FFF2-40B4-BE49-F238E27FC236}">
                <a16:creationId xmlns:a16="http://schemas.microsoft.com/office/drawing/2014/main" id="{D0721BA3-84C4-4C47-B691-53D70930C84F}"/>
              </a:ext>
            </a:extLst>
          </p:cNvPr>
          <p:cNvSpPr txBox="1"/>
          <p:nvPr/>
        </p:nvSpPr>
        <p:spPr>
          <a:xfrm>
            <a:off x="9273927" y="1723300"/>
            <a:ext cx="521379" cy="266287"/>
          </a:xfrm>
          <a:prstGeom prst="rect">
            <a:avLst/>
          </a:prstGeom>
          <a:noFill/>
        </p:spPr>
        <p:txBody>
          <a:bodyPr wrap="square" lIns="0" tIns="0" rIns="0" bIns="0" rtlCol="0" anchor="t">
            <a:noAutofit/>
          </a:bodyPr>
          <a:lstStyle/>
          <a:p>
            <a:pPr marL="0" marR="0" lvl="0" indent="0" algn="ctr" defTabSz="10972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00" dirty="0">
                <a:gradFill>
                  <a:gsLst>
                    <a:gs pos="0">
                      <a:srgbClr val="232F3C"/>
                    </a:gs>
                    <a:gs pos="100000">
                      <a:srgbClr val="232F3C"/>
                    </a:gs>
                  </a:gsLst>
                  <a:lin ang="0" scaled="1"/>
                </a:gra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vehicle owner</a:t>
            </a:r>
            <a:endParaRPr kumimoji="0" lang="en-US" sz="800" b="0" i="0" u="none" strike="noStrike" kern="1200" cap="none" spc="0" normalizeH="0" baseline="0" noProof="0" dirty="0">
              <a:ln>
                <a:noFill/>
              </a:ln>
              <a:gradFill>
                <a:gsLst>
                  <a:gs pos="0">
                    <a:srgbClr val="232F3C"/>
                  </a:gs>
                  <a:gs pos="100000">
                    <a:srgbClr val="232F3C"/>
                  </a:gs>
                </a:gsLst>
                <a:lin ang="0" scaled="1"/>
              </a:gradFill>
              <a:effectLst/>
              <a:uLnTx/>
              <a:uFillTx/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cxnSp>
        <p:nvCxnSpPr>
          <p:cNvPr id="158" name="Connector: Elbow 410">
            <a:extLst>
              <a:ext uri="{FF2B5EF4-FFF2-40B4-BE49-F238E27FC236}">
                <a16:creationId xmlns:a16="http://schemas.microsoft.com/office/drawing/2014/main" id="{7AFE8893-5190-4E93-B57A-69F8520DC3A6}"/>
              </a:ext>
            </a:extLst>
          </p:cNvPr>
          <p:cNvCxnSpPr>
            <a:cxnSpLocks/>
          </p:cNvCxnSpPr>
          <p:nvPr/>
        </p:nvCxnSpPr>
        <p:spPr>
          <a:xfrm flipV="1">
            <a:off x="8906149" y="1560234"/>
            <a:ext cx="465068" cy="0"/>
          </a:xfrm>
          <a:prstGeom prst="bentConnector3">
            <a:avLst>
              <a:gd name="adj1" fmla="val 50000"/>
            </a:avLst>
          </a:prstGeom>
          <a:ln w="12700">
            <a:solidFill>
              <a:srgbClr val="232F3E"/>
            </a:solidFill>
            <a:prstDash val="solid"/>
            <a:headEnd type="arrow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9" name="TextBox 158">
            <a:extLst>
              <a:ext uri="{FF2B5EF4-FFF2-40B4-BE49-F238E27FC236}">
                <a16:creationId xmlns:a16="http://schemas.microsoft.com/office/drawing/2014/main" id="{E40B13D3-B015-424A-91D2-B6CF0C41113F}"/>
              </a:ext>
            </a:extLst>
          </p:cNvPr>
          <p:cNvSpPr txBox="1"/>
          <p:nvPr/>
        </p:nvSpPr>
        <p:spPr>
          <a:xfrm>
            <a:off x="8452503" y="1727437"/>
            <a:ext cx="617433" cy="209734"/>
          </a:xfrm>
          <a:prstGeom prst="rect">
            <a:avLst/>
          </a:prstGeom>
          <a:noFill/>
        </p:spPr>
        <p:txBody>
          <a:bodyPr wrap="square" lIns="0" tIns="0" rIns="0" bIns="0" rtlCol="0" anchor="t">
            <a:noAutofit/>
          </a:bodyPr>
          <a:lstStyle/>
          <a:p>
            <a:pPr marL="0" marR="0" lvl="0" indent="0" algn="ctr" defTabSz="10972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00" dirty="0">
                <a:gradFill>
                  <a:gsLst>
                    <a:gs pos="0">
                      <a:srgbClr val="232F3C"/>
                    </a:gs>
                    <a:gs pos="100000">
                      <a:srgbClr val="232F3C"/>
                    </a:gs>
                  </a:gsLst>
                  <a:lin ang="0" scaled="1"/>
                </a:gra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companion application</a:t>
            </a:r>
            <a:endParaRPr kumimoji="0" lang="en-US" sz="800" b="0" i="0" u="none" strike="noStrike" kern="1200" cap="none" spc="0" normalizeH="0" baseline="0" noProof="0" dirty="0">
              <a:ln>
                <a:noFill/>
              </a:ln>
              <a:gradFill>
                <a:gsLst>
                  <a:gs pos="0">
                    <a:srgbClr val="232F3C"/>
                  </a:gs>
                  <a:gs pos="100000">
                    <a:srgbClr val="232F3C"/>
                  </a:gs>
                </a:gsLst>
                <a:lin ang="0" scaled="1"/>
              </a:gradFill>
              <a:effectLst/>
              <a:uLnTx/>
              <a:uFillTx/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sp>
        <p:nvSpPr>
          <p:cNvPr id="160" name="NumBox 2">
            <a:extLst>
              <a:ext uri="{FF2B5EF4-FFF2-40B4-BE49-F238E27FC236}">
                <a16:creationId xmlns:a16="http://schemas.microsoft.com/office/drawing/2014/main" id="{5E672677-757F-4C84-96BE-A7D92D2EA3D2}"/>
              </a:ext>
            </a:extLst>
          </p:cNvPr>
          <p:cNvSpPr/>
          <p:nvPr/>
        </p:nvSpPr>
        <p:spPr>
          <a:xfrm>
            <a:off x="2935215" y="3231960"/>
            <a:ext cx="274320" cy="274320"/>
          </a:xfrm>
          <a:prstGeom prst="roundRect">
            <a:avLst/>
          </a:prstGeom>
          <a:solidFill>
            <a:srgbClr val="007C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FAFAFA"/>
                </a:solidFill>
                <a:effectLst/>
                <a:uLnTx/>
                <a:uFillTx/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2</a:t>
            </a:r>
          </a:p>
        </p:txBody>
      </p:sp>
      <p:sp>
        <p:nvSpPr>
          <p:cNvPr id="161" name="NumBox 3">
            <a:extLst>
              <a:ext uri="{FF2B5EF4-FFF2-40B4-BE49-F238E27FC236}">
                <a16:creationId xmlns:a16="http://schemas.microsoft.com/office/drawing/2014/main" id="{72AACEFE-7876-429C-B632-F6FB2E7D7C6D}"/>
              </a:ext>
            </a:extLst>
          </p:cNvPr>
          <p:cNvSpPr/>
          <p:nvPr/>
        </p:nvSpPr>
        <p:spPr>
          <a:xfrm>
            <a:off x="4604625" y="2335652"/>
            <a:ext cx="274320" cy="274320"/>
          </a:xfrm>
          <a:prstGeom prst="roundRect">
            <a:avLst/>
          </a:prstGeom>
          <a:solidFill>
            <a:srgbClr val="007C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FAFAFA"/>
                </a:solidFill>
                <a:effectLst/>
                <a:uLnTx/>
                <a:uFillTx/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3</a:t>
            </a:r>
          </a:p>
        </p:txBody>
      </p:sp>
      <p:sp>
        <p:nvSpPr>
          <p:cNvPr id="162" name="NumBox 4">
            <a:extLst>
              <a:ext uri="{FF2B5EF4-FFF2-40B4-BE49-F238E27FC236}">
                <a16:creationId xmlns:a16="http://schemas.microsoft.com/office/drawing/2014/main" id="{BED94596-9F32-493F-A2BF-442122E196B7}"/>
              </a:ext>
            </a:extLst>
          </p:cNvPr>
          <p:cNvSpPr/>
          <p:nvPr/>
        </p:nvSpPr>
        <p:spPr>
          <a:xfrm>
            <a:off x="8228778" y="2813001"/>
            <a:ext cx="274320" cy="274320"/>
          </a:xfrm>
          <a:prstGeom prst="roundRect">
            <a:avLst/>
          </a:prstGeom>
          <a:solidFill>
            <a:srgbClr val="007C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FAFAFA"/>
                </a:solidFill>
                <a:effectLst/>
                <a:uLnTx/>
                <a:uFillTx/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4</a:t>
            </a:r>
          </a:p>
        </p:txBody>
      </p:sp>
      <p:sp>
        <p:nvSpPr>
          <p:cNvPr id="163" name="NumBox 4">
            <a:extLst>
              <a:ext uri="{FF2B5EF4-FFF2-40B4-BE49-F238E27FC236}">
                <a16:creationId xmlns:a16="http://schemas.microsoft.com/office/drawing/2014/main" id="{D6C874D2-2151-479F-AF69-F85797C482DB}"/>
              </a:ext>
            </a:extLst>
          </p:cNvPr>
          <p:cNvSpPr/>
          <p:nvPr/>
        </p:nvSpPr>
        <p:spPr>
          <a:xfrm>
            <a:off x="4997102" y="3302470"/>
            <a:ext cx="274320" cy="274320"/>
          </a:xfrm>
          <a:prstGeom prst="roundRect">
            <a:avLst/>
          </a:prstGeom>
          <a:solidFill>
            <a:srgbClr val="007C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FAFAFA"/>
                </a:solidFill>
                <a:effectLst/>
                <a:uLnTx/>
                <a:uFillTx/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5</a:t>
            </a:r>
          </a:p>
        </p:txBody>
      </p:sp>
      <p:sp>
        <p:nvSpPr>
          <p:cNvPr id="164" name="NumBox 6">
            <a:extLst>
              <a:ext uri="{FF2B5EF4-FFF2-40B4-BE49-F238E27FC236}">
                <a16:creationId xmlns:a16="http://schemas.microsoft.com/office/drawing/2014/main" id="{5432E291-E171-4F46-8B18-9A5664055D44}"/>
              </a:ext>
            </a:extLst>
          </p:cNvPr>
          <p:cNvSpPr/>
          <p:nvPr/>
        </p:nvSpPr>
        <p:spPr>
          <a:xfrm>
            <a:off x="5009173" y="1234822"/>
            <a:ext cx="274320" cy="274320"/>
          </a:xfrm>
          <a:prstGeom prst="roundRect">
            <a:avLst/>
          </a:prstGeom>
          <a:solidFill>
            <a:srgbClr val="007C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FAFAFA"/>
                </a:solidFill>
                <a:effectLst/>
                <a:uLnTx/>
                <a:uFillTx/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6</a:t>
            </a:r>
          </a:p>
        </p:txBody>
      </p:sp>
      <p:sp>
        <p:nvSpPr>
          <p:cNvPr id="165" name="NumBox 7">
            <a:extLst>
              <a:ext uri="{FF2B5EF4-FFF2-40B4-BE49-F238E27FC236}">
                <a16:creationId xmlns:a16="http://schemas.microsoft.com/office/drawing/2014/main" id="{FE7D1A2B-5C6F-4D81-BEAB-49B7587E3687}"/>
              </a:ext>
            </a:extLst>
          </p:cNvPr>
          <p:cNvSpPr/>
          <p:nvPr/>
        </p:nvSpPr>
        <p:spPr>
          <a:xfrm>
            <a:off x="4587739" y="4582795"/>
            <a:ext cx="274320" cy="274320"/>
          </a:xfrm>
          <a:prstGeom prst="roundRect">
            <a:avLst/>
          </a:prstGeom>
          <a:solidFill>
            <a:srgbClr val="007C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FAFAFA"/>
                </a:solidFill>
                <a:effectLst/>
                <a:uLnTx/>
                <a:uFillTx/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7</a:t>
            </a:r>
          </a:p>
        </p:txBody>
      </p:sp>
      <p:sp>
        <p:nvSpPr>
          <p:cNvPr id="166" name="TextBox 165">
            <a:extLst>
              <a:ext uri="{FF2B5EF4-FFF2-40B4-BE49-F238E27FC236}">
                <a16:creationId xmlns:a16="http://schemas.microsoft.com/office/drawing/2014/main" id="{D2759A65-B34F-4C27-A648-B8C2686BFD32}"/>
              </a:ext>
            </a:extLst>
          </p:cNvPr>
          <p:cNvSpPr txBox="1"/>
          <p:nvPr/>
        </p:nvSpPr>
        <p:spPr>
          <a:xfrm>
            <a:off x="5232730" y="4994917"/>
            <a:ext cx="1006174" cy="192437"/>
          </a:xfrm>
          <a:prstGeom prst="rect">
            <a:avLst/>
          </a:prstGeom>
          <a:noFill/>
        </p:spPr>
        <p:txBody>
          <a:bodyPr wrap="square" lIns="0" tIns="0" rIns="0" bIns="0" rtlCol="0" anchor="t">
            <a:noAutofit/>
          </a:bodyPr>
          <a:lstStyle/>
          <a:p>
            <a:pPr marL="0" marR="0" lvl="0" indent="0" algn="ctr" defTabSz="10972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232F3C"/>
                    </a:gs>
                    <a:gs pos="100000">
                      <a:srgbClr val="232F3C"/>
                    </a:gs>
                  </a:gsLst>
                  <a:lin ang="0" scaled="1"/>
                </a:gradFill>
                <a:effectLst/>
                <a:uLnTx/>
                <a:uFillTx/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Amazon</a:t>
            </a:r>
            <a:br>
              <a:rPr kumimoji="0" lang="en-US" sz="800" b="0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232F3C"/>
                    </a:gs>
                    <a:gs pos="100000">
                      <a:srgbClr val="232F3C"/>
                    </a:gs>
                  </a:gsLst>
                  <a:lin ang="0" scaled="1"/>
                </a:gradFill>
                <a:effectLst/>
                <a:uLnTx/>
                <a:uFillTx/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</a:b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232F3C"/>
                    </a:gs>
                    <a:gs pos="100000">
                      <a:srgbClr val="232F3C"/>
                    </a:gs>
                  </a:gsLst>
                  <a:lin ang="0" scaled="1"/>
                </a:gradFill>
                <a:effectLst/>
                <a:uLnTx/>
                <a:uFillTx/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DynamoDB</a:t>
            </a:r>
          </a:p>
        </p:txBody>
      </p:sp>
      <p:sp>
        <p:nvSpPr>
          <p:cNvPr id="167" name="TextBox 166">
            <a:extLst>
              <a:ext uri="{FF2B5EF4-FFF2-40B4-BE49-F238E27FC236}">
                <a16:creationId xmlns:a16="http://schemas.microsoft.com/office/drawing/2014/main" id="{DE99156A-2C40-4064-A59F-4D07DCE11364}"/>
              </a:ext>
            </a:extLst>
          </p:cNvPr>
          <p:cNvSpPr txBox="1"/>
          <p:nvPr/>
        </p:nvSpPr>
        <p:spPr>
          <a:xfrm>
            <a:off x="6319564" y="5917919"/>
            <a:ext cx="1441994" cy="192437"/>
          </a:xfrm>
          <a:prstGeom prst="rect">
            <a:avLst/>
          </a:prstGeom>
          <a:noFill/>
        </p:spPr>
        <p:txBody>
          <a:bodyPr wrap="square" lIns="0" tIns="0" rIns="0" bIns="0" rtlCol="0" anchor="t">
            <a:noAutofit/>
          </a:bodyPr>
          <a:lstStyle/>
          <a:p>
            <a:pPr marL="0" marR="0" lvl="0" indent="0" algn="ctr" defTabSz="10972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232F3C"/>
                    </a:gs>
                    <a:gs pos="100000">
                      <a:srgbClr val="232F3C"/>
                    </a:gs>
                  </a:gsLst>
                  <a:lin ang="0" scaled="1"/>
                </a:gradFill>
                <a:effectLst/>
                <a:uLnTx/>
                <a:uFillTx/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Amazon DynamoDB</a:t>
            </a:r>
          </a:p>
        </p:txBody>
      </p:sp>
      <p:sp>
        <p:nvSpPr>
          <p:cNvPr id="168" name="TextBox 167">
            <a:extLst>
              <a:ext uri="{FF2B5EF4-FFF2-40B4-BE49-F238E27FC236}">
                <a16:creationId xmlns:a16="http://schemas.microsoft.com/office/drawing/2014/main" id="{80C5C98B-3E67-4482-A504-C1FE85989BD1}"/>
              </a:ext>
            </a:extLst>
          </p:cNvPr>
          <p:cNvSpPr txBox="1"/>
          <p:nvPr/>
        </p:nvSpPr>
        <p:spPr>
          <a:xfrm>
            <a:off x="6773521" y="5014720"/>
            <a:ext cx="984088" cy="306193"/>
          </a:xfrm>
          <a:prstGeom prst="rect">
            <a:avLst/>
          </a:prstGeom>
          <a:noFill/>
        </p:spPr>
        <p:txBody>
          <a:bodyPr wrap="square" lIns="0" tIns="0" rIns="0" bIns="0" rtlCol="0" anchor="t">
            <a:noAutofit/>
          </a:bodyPr>
          <a:lstStyle/>
          <a:p>
            <a:pPr marL="0" marR="0" lvl="0" indent="0" algn="ctr" defTabSz="10972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232F3C"/>
                    </a:gs>
                    <a:gs pos="100000">
                      <a:srgbClr val="232F3C"/>
                    </a:gs>
                  </a:gsLst>
                  <a:lin ang="0" scaled="1"/>
                </a:gradFill>
                <a:effectLst/>
                <a:uLnTx/>
                <a:uFillTx/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Amazon API</a:t>
            </a:r>
            <a:br>
              <a:rPr kumimoji="0" lang="en-US" sz="800" b="0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232F3C"/>
                    </a:gs>
                    <a:gs pos="100000">
                      <a:srgbClr val="232F3C"/>
                    </a:gs>
                  </a:gsLst>
                  <a:lin ang="0" scaled="1"/>
                </a:gradFill>
                <a:effectLst/>
                <a:uLnTx/>
                <a:uFillTx/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</a:b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232F3C"/>
                    </a:gs>
                    <a:gs pos="100000">
                      <a:srgbClr val="232F3C"/>
                    </a:gs>
                  </a:gsLst>
                  <a:lin ang="0" scaled="1"/>
                </a:gradFill>
                <a:effectLst/>
                <a:uLnTx/>
                <a:uFillTx/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Gateway</a:t>
            </a:r>
          </a:p>
        </p:txBody>
      </p:sp>
      <p:cxnSp>
        <p:nvCxnSpPr>
          <p:cNvPr id="169" name="Straight Arrow Connector 168">
            <a:extLst>
              <a:ext uri="{FF2B5EF4-FFF2-40B4-BE49-F238E27FC236}">
                <a16:creationId xmlns:a16="http://schemas.microsoft.com/office/drawing/2014/main" id="{B9E89F13-20E6-481B-9E1C-E086AA782A44}"/>
              </a:ext>
            </a:extLst>
          </p:cNvPr>
          <p:cNvCxnSpPr>
            <a:cxnSpLocks/>
          </p:cNvCxnSpPr>
          <p:nvPr/>
        </p:nvCxnSpPr>
        <p:spPr>
          <a:xfrm>
            <a:off x="6740915" y="4792913"/>
            <a:ext cx="280606" cy="0"/>
          </a:xfrm>
          <a:prstGeom prst="straightConnector1">
            <a:avLst/>
          </a:prstGeom>
          <a:ln w="12700">
            <a:solidFill>
              <a:schemeClr val="tx1"/>
            </a:solidFill>
            <a:prstDash val="solid"/>
            <a:headEnd type="none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0" name="NumBox 8">
            <a:extLst>
              <a:ext uri="{FF2B5EF4-FFF2-40B4-BE49-F238E27FC236}">
                <a16:creationId xmlns:a16="http://schemas.microsoft.com/office/drawing/2014/main" id="{BF67F9DC-C235-4756-B041-B6DC2EA10188}"/>
              </a:ext>
            </a:extLst>
          </p:cNvPr>
          <p:cNvSpPr/>
          <p:nvPr/>
        </p:nvSpPr>
        <p:spPr>
          <a:xfrm>
            <a:off x="4745623" y="5566975"/>
            <a:ext cx="274320" cy="274320"/>
          </a:xfrm>
          <a:prstGeom prst="roundRect">
            <a:avLst/>
          </a:prstGeom>
          <a:solidFill>
            <a:srgbClr val="007C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FAFAFA"/>
                </a:solidFill>
                <a:effectLst/>
                <a:uLnTx/>
                <a:uFillTx/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8</a:t>
            </a:r>
          </a:p>
        </p:txBody>
      </p:sp>
      <p:sp>
        <p:nvSpPr>
          <p:cNvPr id="171" name="TextBox 170">
            <a:extLst>
              <a:ext uri="{FF2B5EF4-FFF2-40B4-BE49-F238E27FC236}">
                <a16:creationId xmlns:a16="http://schemas.microsoft.com/office/drawing/2014/main" id="{CDE8B43D-3DFF-4707-8CEF-4C822138009D}"/>
              </a:ext>
            </a:extLst>
          </p:cNvPr>
          <p:cNvSpPr txBox="1"/>
          <p:nvPr/>
        </p:nvSpPr>
        <p:spPr>
          <a:xfrm>
            <a:off x="9023070" y="2078062"/>
            <a:ext cx="1042167" cy="123111"/>
          </a:xfrm>
          <a:prstGeom prst="rect">
            <a:avLst/>
          </a:prstGeom>
        </p:spPr>
        <p:txBody>
          <a:bodyPr wrap="square" lIns="0" tIns="0" rIns="0" bIns="0" rtlCol="0" anchor="t" anchorCtr="0">
            <a:spAutoFit/>
          </a:bodyPr>
          <a:lstStyle/>
          <a:p>
            <a:pPr marL="0" marR="0" lvl="0" indent="0" algn="l" defTabSz="10972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data</a:t>
            </a: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 visualization</a:t>
            </a:r>
          </a:p>
        </p:txBody>
      </p:sp>
      <p:pic>
        <p:nvPicPr>
          <p:cNvPr id="172" name="Graphic 171">
            <a:extLst>
              <a:ext uri="{FF2B5EF4-FFF2-40B4-BE49-F238E27FC236}">
                <a16:creationId xmlns:a16="http://schemas.microsoft.com/office/drawing/2014/main" id="{EBD16806-7093-4A35-AFA3-8CA036BAA0B0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9128270" y="5035488"/>
            <a:ext cx="365760" cy="365760"/>
          </a:xfrm>
          <a:prstGeom prst="rect">
            <a:avLst/>
          </a:prstGeom>
        </p:spPr>
      </p:pic>
      <p:sp>
        <p:nvSpPr>
          <p:cNvPr id="173" name="TextBox 172">
            <a:extLst>
              <a:ext uri="{FF2B5EF4-FFF2-40B4-BE49-F238E27FC236}">
                <a16:creationId xmlns:a16="http://schemas.microsoft.com/office/drawing/2014/main" id="{E30BFEFE-D0B2-4D42-BA30-395750109A74}"/>
              </a:ext>
            </a:extLst>
          </p:cNvPr>
          <p:cNvSpPr txBox="1"/>
          <p:nvPr/>
        </p:nvSpPr>
        <p:spPr>
          <a:xfrm>
            <a:off x="8960401" y="5447817"/>
            <a:ext cx="719035" cy="401967"/>
          </a:xfrm>
          <a:prstGeom prst="rect">
            <a:avLst/>
          </a:prstGeom>
          <a:noFill/>
        </p:spPr>
        <p:txBody>
          <a:bodyPr wrap="square" lIns="0" tIns="0" rIns="0" bIns="0" rtlCol="0" anchor="t">
            <a:noAutofit/>
          </a:bodyPr>
          <a:lstStyle/>
          <a:p>
            <a:pPr marL="0" marR="0" lvl="0" indent="0" algn="ctr" defTabSz="10972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00" dirty="0">
                <a:gradFill>
                  <a:gsLst>
                    <a:gs pos="0">
                      <a:srgbClr val="232F3C"/>
                    </a:gs>
                    <a:gs pos="100000">
                      <a:srgbClr val="232F3C"/>
                    </a:gs>
                  </a:gsLst>
                  <a:lin ang="0" scaled="1"/>
                </a:gra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vehicle management platform</a:t>
            </a:r>
            <a:endParaRPr kumimoji="0" lang="en-US" sz="800" b="0" i="0" u="none" strike="noStrike" kern="1200" cap="none" spc="0" normalizeH="0" baseline="0" noProof="0" dirty="0">
              <a:ln>
                <a:noFill/>
              </a:ln>
              <a:gradFill>
                <a:gsLst>
                  <a:gs pos="0">
                    <a:srgbClr val="232F3C"/>
                  </a:gs>
                  <a:gs pos="100000">
                    <a:srgbClr val="232F3C"/>
                  </a:gs>
                </a:gsLst>
                <a:lin ang="0" scaled="1"/>
              </a:gradFill>
              <a:effectLst/>
              <a:uLnTx/>
              <a:uFillTx/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sp>
        <p:nvSpPr>
          <p:cNvPr id="174" name="TextBox 6">
            <a:extLst>
              <a:ext uri="{FF2B5EF4-FFF2-40B4-BE49-F238E27FC236}">
                <a16:creationId xmlns:a16="http://schemas.microsoft.com/office/drawing/2014/main" id="{B30F30DD-BF51-42ED-8DC9-672FFD4E379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16996" y="3827765"/>
            <a:ext cx="862288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ctr" defTabSz="10972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en-US" sz="800" dirty="0">
                <a:solidFill>
                  <a:srgbClr val="232F3C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containers</a:t>
            </a:r>
            <a:endParaRPr kumimoji="0" lang="en-US" altLang="en-US" sz="800" b="0" i="0" u="none" strike="noStrike" kern="1200" cap="none" spc="0" normalizeH="0" baseline="0" noProof="0" dirty="0">
              <a:ln>
                <a:noFill/>
              </a:ln>
              <a:solidFill>
                <a:srgbClr val="232F3C"/>
              </a:solidFill>
              <a:effectLst/>
              <a:uLnTx/>
              <a:uFillTx/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cxnSp>
        <p:nvCxnSpPr>
          <p:cNvPr id="175" name="Straight Arrow Connector 174">
            <a:extLst>
              <a:ext uri="{FF2B5EF4-FFF2-40B4-BE49-F238E27FC236}">
                <a16:creationId xmlns:a16="http://schemas.microsoft.com/office/drawing/2014/main" id="{ADC74017-C46D-4EC6-B22E-844F98314AB1}"/>
              </a:ext>
            </a:extLst>
          </p:cNvPr>
          <p:cNvCxnSpPr>
            <a:cxnSpLocks/>
          </p:cNvCxnSpPr>
          <p:nvPr/>
        </p:nvCxnSpPr>
        <p:spPr>
          <a:xfrm>
            <a:off x="5576669" y="3731490"/>
            <a:ext cx="307659" cy="0"/>
          </a:xfrm>
          <a:prstGeom prst="straightConnector1">
            <a:avLst/>
          </a:prstGeom>
          <a:ln w="12700">
            <a:solidFill>
              <a:schemeClr val="tx1"/>
            </a:solidFill>
            <a:prstDash val="solid"/>
            <a:headEnd type="none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6" name="TextBox 175">
            <a:extLst>
              <a:ext uri="{FF2B5EF4-FFF2-40B4-BE49-F238E27FC236}">
                <a16:creationId xmlns:a16="http://schemas.microsoft.com/office/drawing/2014/main" id="{19EA2DB1-FEDA-478C-99AB-BF85F24BC28B}"/>
              </a:ext>
            </a:extLst>
          </p:cNvPr>
          <p:cNvSpPr txBox="1"/>
          <p:nvPr/>
        </p:nvSpPr>
        <p:spPr>
          <a:xfrm>
            <a:off x="6920499" y="4184858"/>
            <a:ext cx="551258" cy="138461"/>
          </a:xfrm>
          <a:prstGeom prst="rect">
            <a:avLst/>
          </a:prstGeom>
          <a:noFill/>
        </p:spPr>
        <p:txBody>
          <a:bodyPr wrap="square" lIns="0" tIns="0" rIns="0" bIns="0" rtlCol="0" anchor="t">
            <a:noAutofit/>
          </a:bodyPr>
          <a:lstStyle/>
          <a:p>
            <a:pPr marL="0" marR="0" lvl="0" indent="0" algn="ctr" defTabSz="10972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232F3C"/>
                    </a:gs>
                    <a:gs pos="100000">
                      <a:srgbClr val="232F3C"/>
                    </a:gs>
                  </a:gsLst>
                  <a:lin ang="0" scaled="1"/>
                </a:gradFill>
                <a:effectLst/>
                <a:uLnTx/>
                <a:uFillTx/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Amazon S3</a:t>
            </a:r>
          </a:p>
        </p:txBody>
      </p:sp>
      <p:sp>
        <p:nvSpPr>
          <p:cNvPr id="177" name="TextBox 6">
            <a:extLst>
              <a:ext uri="{FF2B5EF4-FFF2-40B4-BE49-F238E27FC236}">
                <a16:creationId xmlns:a16="http://schemas.microsoft.com/office/drawing/2014/main" id="{57E60C25-1C3A-400A-A87E-E7CAF39D942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209517" y="2044579"/>
            <a:ext cx="788925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AWS Amplify</a:t>
            </a:r>
          </a:p>
        </p:txBody>
      </p:sp>
      <p:cxnSp>
        <p:nvCxnSpPr>
          <p:cNvPr id="178" name="Elbow Connector 44">
            <a:extLst>
              <a:ext uri="{FF2B5EF4-FFF2-40B4-BE49-F238E27FC236}">
                <a16:creationId xmlns:a16="http://schemas.microsoft.com/office/drawing/2014/main" id="{89DA0CA5-7EC3-4501-B122-96084DC7257E}"/>
              </a:ext>
            </a:extLst>
          </p:cNvPr>
          <p:cNvCxnSpPr>
            <a:cxnSpLocks/>
            <a:stCxn id="191" idx="0"/>
            <a:endCxn id="53" idx="1"/>
          </p:cNvCxnSpPr>
          <p:nvPr/>
        </p:nvCxnSpPr>
        <p:spPr>
          <a:xfrm rot="5400000" flipH="1" flipV="1">
            <a:off x="2857754" y="2501801"/>
            <a:ext cx="1928305" cy="237101"/>
          </a:xfrm>
          <a:prstGeom prst="bentConnector2">
            <a:avLst/>
          </a:prstGeom>
          <a:ln w="12700">
            <a:solidFill>
              <a:schemeClr val="tx1"/>
            </a:solidFill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9" name="Elbow Connector 53">
            <a:extLst>
              <a:ext uri="{FF2B5EF4-FFF2-40B4-BE49-F238E27FC236}">
                <a16:creationId xmlns:a16="http://schemas.microsoft.com/office/drawing/2014/main" id="{65A46748-B878-49E8-B688-75BEFD09846B}"/>
              </a:ext>
            </a:extLst>
          </p:cNvPr>
          <p:cNvCxnSpPr>
            <a:cxnSpLocks/>
            <a:stCxn id="191" idx="0"/>
            <a:endCxn id="54" idx="1"/>
          </p:cNvCxnSpPr>
          <p:nvPr/>
        </p:nvCxnSpPr>
        <p:spPr>
          <a:xfrm rot="5400000" flipH="1" flipV="1">
            <a:off x="3390947" y="3034994"/>
            <a:ext cx="861919" cy="237101"/>
          </a:xfrm>
          <a:prstGeom prst="bentConnector2">
            <a:avLst/>
          </a:prstGeom>
          <a:ln w="12700">
            <a:solidFill>
              <a:schemeClr val="tx1"/>
            </a:solidFill>
            <a:headEnd type="none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0" name="Straight Arrow Connector 179">
            <a:extLst>
              <a:ext uri="{FF2B5EF4-FFF2-40B4-BE49-F238E27FC236}">
                <a16:creationId xmlns:a16="http://schemas.microsoft.com/office/drawing/2014/main" id="{5453A0E3-E13D-4AF7-8DA1-DB55D9CB2B9A}"/>
              </a:ext>
            </a:extLst>
          </p:cNvPr>
          <p:cNvCxnSpPr>
            <a:cxnSpLocks/>
          </p:cNvCxnSpPr>
          <p:nvPr/>
        </p:nvCxnSpPr>
        <p:spPr>
          <a:xfrm flipV="1">
            <a:off x="8262734" y="2630330"/>
            <a:ext cx="457200" cy="0"/>
          </a:xfrm>
          <a:prstGeom prst="straightConnector1">
            <a:avLst/>
          </a:prstGeom>
          <a:ln w="12700">
            <a:solidFill>
              <a:srgbClr val="232F3E"/>
            </a:solidFill>
            <a:prstDash val="solid"/>
            <a:headEnd type="none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1" name="Straight Arrow Connector 180">
            <a:extLst>
              <a:ext uri="{FF2B5EF4-FFF2-40B4-BE49-F238E27FC236}">
                <a16:creationId xmlns:a16="http://schemas.microsoft.com/office/drawing/2014/main" id="{EC09B1A1-C80F-4E61-B1A7-B15C5D7795E5}"/>
              </a:ext>
            </a:extLst>
          </p:cNvPr>
          <p:cNvCxnSpPr/>
          <p:nvPr/>
        </p:nvCxnSpPr>
        <p:spPr>
          <a:xfrm>
            <a:off x="7757609" y="3523853"/>
            <a:ext cx="914400" cy="0"/>
          </a:xfrm>
          <a:prstGeom prst="straightConnector1">
            <a:avLst/>
          </a:prstGeom>
          <a:ln w="12700">
            <a:solidFill>
              <a:srgbClr val="232F3E"/>
            </a:solidFill>
            <a:prstDash val="solid"/>
            <a:headEnd type="none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2" name="Elbow Connector 494">
            <a:extLst>
              <a:ext uri="{FF2B5EF4-FFF2-40B4-BE49-F238E27FC236}">
                <a16:creationId xmlns:a16="http://schemas.microsoft.com/office/drawing/2014/main" id="{5B5A4E26-E8A6-41CE-AEFA-471A380BEF29}"/>
              </a:ext>
            </a:extLst>
          </p:cNvPr>
          <p:cNvCxnSpPr>
            <a:cxnSpLocks/>
            <a:stCxn id="55" idx="2"/>
            <a:endCxn id="108" idx="1"/>
          </p:cNvCxnSpPr>
          <p:nvPr/>
        </p:nvCxnSpPr>
        <p:spPr>
          <a:xfrm rot="16200000" flipH="1">
            <a:off x="3378715" y="4604869"/>
            <a:ext cx="1491883" cy="798575"/>
          </a:xfrm>
          <a:prstGeom prst="bentConnector2">
            <a:avLst/>
          </a:prstGeom>
          <a:ln w="12700">
            <a:solidFill>
              <a:schemeClr val="tx1"/>
            </a:solidFill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3" name="Elbow Connector 496">
            <a:extLst>
              <a:ext uri="{FF2B5EF4-FFF2-40B4-BE49-F238E27FC236}">
                <a16:creationId xmlns:a16="http://schemas.microsoft.com/office/drawing/2014/main" id="{70426D4F-7701-4FA9-BED9-E3321F316BD2}"/>
              </a:ext>
            </a:extLst>
          </p:cNvPr>
          <p:cNvCxnSpPr>
            <a:cxnSpLocks/>
            <a:stCxn id="55" idx="2"/>
            <a:endCxn id="90" idx="1"/>
          </p:cNvCxnSpPr>
          <p:nvPr/>
        </p:nvCxnSpPr>
        <p:spPr>
          <a:xfrm rot="16200000" flipH="1">
            <a:off x="3836573" y="4147012"/>
            <a:ext cx="576166" cy="798574"/>
          </a:xfrm>
          <a:prstGeom prst="bentConnector2">
            <a:avLst/>
          </a:prstGeom>
          <a:ln w="12700">
            <a:solidFill>
              <a:schemeClr val="tx1"/>
            </a:solidFill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4" name="Straight Arrow Connector 183">
            <a:extLst>
              <a:ext uri="{FF2B5EF4-FFF2-40B4-BE49-F238E27FC236}">
                <a16:creationId xmlns:a16="http://schemas.microsoft.com/office/drawing/2014/main" id="{C5E5C58A-AC9B-4B82-BC85-524C6B0FF28C}"/>
              </a:ext>
            </a:extLst>
          </p:cNvPr>
          <p:cNvCxnSpPr>
            <a:cxnSpLocks/>
          </p:cNvCxnSpPr>
          <p:nvPr/>
        </p:nvCxnSpPr>
        <p:spPr>
          <a:xfrm>
            <a:off x="8249216" y="1569254"/>
            <a:ext cx="400846" cy="0"/>
          </a:xfrm>
          <a:prstGeom prst="straightConnector1">
            <a:avLst/>
          </a:prstGeom>
          <a:ln w="12700">
            <a:solidFill>
              <a:schemeClr val="tx1"/>
            </a:solidFill>
            <a:prstDash val="solid"/>
            <a:headEnd type="arrow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85" name="Group 184">
            <a:extLst>
              <a:ext uri="{FF2B5EF4-FFF2-40B4-BE49-F238E27FC236}">
                <a16:creationId xmlns:a16="http://schemas.microsoft.com/office/drawing/2014/main" id="{873CFA7B-4C94-416D-B2DB-D1C3D29E12D8}"/>
              </a:ext>
            </a:extLst>
          </p:cNvPr>
          <p:cNvGrpSpPr/>
          <p:nvPr/>
        </p:nvGrpSpPr>
        <p:grpSpPr>
          <a:xfrm>
            <a:off x="1176336" y="3036803"/>
            <a:ext cx="1317803" cy="1581173"/>
            <a:chOff x="101831" y="2590563"/>
            <a:chExt cx="1317803" cy="1581173"/>
          </a:xfrm>
        </p:grpSpPr>
        <p:sp>
          <p:nvSpPr>
            <p:cNvPr id="186" name="Rectangle 185">
              <a:extLst>
                <a:ext uri="{FF2B5EF4-FFF2-40B4-BE49-F238E27FC236}">
                  <a16:creationId xmlns:a16="http://schemas.microsoft.com/office/drawing/2014/main" id="{87CEEC50-7D60-4E8D-828A-92507423C87D}"/>
                </a:ext>
              </a:extLst>
            </p:cNvPr>
            <p:cNvSpPr/>
            <p:nvPr/>
          </p:nvSpPr>
          <p:spPr>
            <a:xfrm>
              <a:off x="101831" y="2590563"/>
              <a:ext cx="1137624" cy="1581173"/>
            </a:xfrm>
            <a:prstGeom prst="rect">
              <a:avLst/>
            </a:prstGeom>
            <a:noFill/>
            <a:ln w="12700">
              <a:solidFill>
                <a:srgbClr val="7AA116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502920" tIns="91440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endParaRPr>
            </a:p>
          </p:txBody>
        </p:sp>
        <p:sp>
          <p:nvSpPr>
            <p:cNvPr id="187" name="NumBox 1">
              <a:extLst>
                <a:ext uri="{FF2B5EF4-FFF2-40B4-BE49-F238E27FC236}">
                  <a16:creationId xmlns:a16="http://schemas.microsoft.com/office/drawing/2014/main" id="{FB06859E-1394-434D-AD55-E1CD411FC0D4}"/>
                </a:ext>
              </a:extLst>
            </p:cNvPr>
            <p:cNvSpPr/>
            <p:nvPr/>
          </p:nvSpPr>
          <p:spPr>
            <a:xfrm>
              <a:off x="890832" y="2838794"/>
              <a:ext cx="274320" cy="274320"/>
            </a:xfrm>
            <a:prstGeom prst="roundRect">
              <a:avLst/>
            </a:prstGeom>
            <a:solidFill>
              <a:srgbClr val="007CB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45720" rIns="45720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FAFAFA"/>
                  </a:solidFill>
                  <a:effectLst/>
                  <a:uLnTx/>
                  <a:uFillTx/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  <a:t>1</a:t>
              </a:r>
            </a:p>
          </p:txBody>
        </p:sp>
        <p:sp>
          <p:nvSpPr>
            <p:cNvPr id="188" name="Rectangle 187">
              <a:extLst>
                <a:ext uri="{FF2B5EF4-FFF2-40B4-BE49-F238E27FC236}">
                  <a16:creationId xmlns:a16="http://schemas.microsoft.com/office/drawing/2014/main" id="{07F8A6CE-AECF-449A-9875-444DD815B08E}"/>
                </a:ext>
              </a:extLst>
            </p:cNvPr>
            <p:cNvSpPr/>
            <p:nvPr/>
          </p:nvSpPr>
          <p:spPr>
            <a:xfrm>
              <a:off x="221050" y="3471166"/>
              <a:ext cx="949655" cy="240568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800" dirty="0">
                  <a:solidFill>
                    <a:srgbClr val="232F3C"/>
                  </a:solidFill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  <a:t>vehicle gateway</a:t>
              </a:r>
              <a:endPara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232F3C"/>
                </a:solidFill>
                <a:effectLst/>
                <a:uLnTx/>
                <a:uFillTx/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endParaRPr>
            </a:p>
          </p:txBody>
        </p:sp>
        <p:sp>
          <p:nvSpPr>
            <p:cNvPr id="189" name="Rectangle 188">
              <a:extLst>
                <a:ext uri="{FF2B5EF4-FFF2-40B4-BE49-F238E27FC236}">
                  <a16:creationId xmlns:a16="http://schemas.microsoft.com/office/drawing/2014/main" id="{20BD7613-8DA2-427D-92D6-1C723279CE54}"/>
                </a:ext>
              </a:extLst>
            </p:cNvPr>
            <p:cNvSpPr/>
            <p:nvPr/>
          </p:nvSpPr>
          <p:spPr>
            <a:xfrm>
              <a:off x="169753" y="3782195"/>
              <a:ext cx="1020540" cy="240568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800" dirty="0">
                  <a:solidFill>
                    <a:srgbClr val="232F3C"/>
                  </a:solidFill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  <a:t>MQTT/OpenSSL libraries</a:t>
              </a:r>
              <a:endPara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232F3C"/>
                </a:solidFill>
                <a:effectLst/>
                <a:uLnTx/>
                <a:uFillTx/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endParaRPr>
            </a:p>
          </p:txBody>
        </p:sp>
        <p:sp>
          <p:nvSpPr>
            <p:cNvPr id="190" name="Rectangle 189">
              <a:extLst>
                <a:ext uri="{FF2B5EF4-FFF2-40B4-BE49-F238E27FC236}">
                  <a16:creationId xmlns:a16="http://schemas.microsoft.com/office/drawing/2014/main" id="{3CBC3B25-5E45-4B50-95E7-85F9BB30CBB1}"/>
                </a:ext>
              </a:extLst>
            </p:cNvPr>
            <p:cNvSpPr/>
            <p:nvPr/>
          </p:nvSpPr>
          <p:spPr>
            <a:xfrm>
              <a:off x="488238" y="2646870"/>
              <a:ext cx="931396" cy="273125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900" dirty="0">
                  <a:solidFill>
                    <a:srgbClr val="232F3C"/>
                  </a:solidFill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  <a:t>connected car</a:t>
              </a:r>
              <a:endPara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232F3C"/>
                </a:solidFill>
                <a:effectLst/>
                <a:uLnTx/>
                <a:uFillTx/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endParaRPr>
            </a:p>
          </p:txBody>
        </p:sp>
      </p:grpSp>
      <p:pic>
        <p:nvPicPr>
          <p:cNvPr id="191" name="Graphic 6">
            <a:extLst>
              <a:ext uri="{FF2B5EF4-FFF2-40B4-BE49-F238E27FC236}">
                <a16:creationId xmlns:a16="http://schemas.microsoft.com/office/drawing/2014/main" id="{7CB608D9-1742-4F04-A50E-F810E8647EE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rcRect/>
          <a:stretch/>
        </p:blipFill>
        <p:spPr bwMode="auto">
          <a:xfrm>
            <a:off x="3520476" y="3584503"/>
            <a:ext cx="365760" cy="3657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2" name="Graphic 191">
            <a:extLst>
              <a:ext uri="{FF2B5EF4-FFF2-40B4-BE49-F238E27FC236}">
                <a16:creationId xmlns:a16="http://schemas.microsoft.com/office/drawing/2014/main" id="{E6C2EF22-762A-4228-B4AF-483A2F943870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96DAC541-7B7A-43D3-8B79-37D633B846F1}">
                <asvg:svgBlip xmlns:asvg="http://schemas.microsoft.com/office/drawing/2016/SVG/main" r:embed="rId17"/>
              </a:ext>
            </a:extLst>
          </a:blip>
          <a:stretch>
            <a:fillRect/>
          </a:stretch>
        </p:blipFill>
        <p:spPr>
          <a:xfrm>
            <a:off x="1166217" y="3028350"/>
            <a:ext cx="365760" cy="365760"/>
          </a:xfrm>
          <a:prstGeom prst="rect">
            <a:avLst/>
          </a:prstGeom>
        </p:spPr>
      </p:pic>
      <p:pic>
        <p:nvPicPr>
          <p:cNvPr id="193" name="Graphic 192">
            <a:extLst>
              <a:ext uri="{FF2B5EF4-FFF2-40B4-BE49-F238E27FC236}">
                <a16:creationId xmlns:a16="http://schemas.microsoft.com/office/drawing/2014/main" id="{C6E3C183-6FAD-4B78-A085-331AEE2B21D9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96DAC541-7B7A-43D3-8B79-37D633B846F1}">
                <asvg:svgBlip xmlns:asvg="http://schemas.microsoft.com/office/drawing/2016/SVG/main" r:embed="rId19"/>
              </a:ext>
            </a:extLst>
          </a:blip>
          <a:stretch>
            <a:fillRect/>
          </a:stretch>
        </p:blipFill>
        <p:spPr>
          <a:xfrm>
            <a:off x="1554166" y="3507772"/>
            <a:ext cx="365760" cy="365760"/>
          </a:xfrm>
          <a:prstGeom prst="rect">
            <a:avLst/>
          </a:prstGeom>
        </p:spPr>
      </p:pic>
      <p:pic>
        <p:nvPicPr>
          <p:cNvPr id="194" name="Graphic 17">
            <a:extLst>
              <a:ext uri="{FF2B5EF4-FFF2-40B4-BE49-F238E27FC236}">
                <a16:creationId xmlns:a16="http://schemas.microsoft.com/office/drawing/2014/main" id="{1C18C7AD-758B-4E35-BD75-71B9EEC0EED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0">
            <a:extLst>
              <a:ext uri="{96DAC541-7B7A-43D3-8B79-37D633B846F1}">
                <asvg:svgBlip xmlns:asvg="http://schemas.microsoft.com/office/drawing/2016/SVG/main" r:embed="rId21"/>
              </a:ext>
            </a:extLst>
          </a:blip>
          <a:srcRect/>
          <a:stretch/>
        </p:blipFill>
        <p:spPr bwMode="auto">
          <a:xfrm>
            <a:off x="7452926" y="1162349"/>
            <a:ext cx="365760" cy="3657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5" name="Graphic 23">
            <a:extLst>
              <a:ext uri="{FF2B5EF4-FFF2-40B4-BE49-F238E27FC236}">
                <a16:creationId xmlns:a16="http://schemas.microsoft.com/office/drawing/2014/main" id="{14DFF341-D8A5-4D61-92FF-69C2B4B51B0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2">
            <a:extLst>
              <a:ext uri="{96DAC541-7B7A-43D3-8B79-37D633B846F1}">
                <asvg:svgBlip xmlns:asvg="http://schemas.microsoft.com/office/drawing/2016/SVG/main" r:embed="rId23"/>
              </a:ext>
            </a:extLst>
          </a:blip>
          <a:srcRect/>
          <a:stretch/>
        </p:blipFill>
        <p:spPr bwMode="auto">
          <a:xfrm>
            <a:off x="6226876" y="1415881"/>
            <a:ext cx="365760" cy="3657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6" name="Graphic 61">
            <a:extLst>
              <a:ext uri="{FF2B5EF4-FFF2-40B4-BE49-F238E27FC236}">
                <a16:creationId xmlns:a16="http://schemas.microsoft.com/office/drawing/2014/main" id="{E47DA9F8-E454-4C95-B783-386EC6B097A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4">
            <a:extLst>
              <a:ext uri="{96DAC541-7B7A-43D3-8B79-37D633B846F1}">
                <asvg:svgBlip xmlns:asvg="http://schemas.microsoft.com/office/drawing/2016/SVG/main" r:embed="rId25"/>
              </a:ext>
            </a:extLst>
          </a:blip>
          <a:srcRect/>
          <a:stretch/>
        </p:blipFill>
        <p:spPr bwMode="auto">
          <a:xfrm>
            <a:off x="4261657" y="1156441"/>
            <a:ext cx="365760" cy="3657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7" name="Graphic 61">
            <a:extLst>
              <a:ext uri="{FF2B5EF4-FFF2-40B4-BE49-F238E27FC236}">
                <a16:creationId xmlns:a16="http://schemas.microsoft.com/office/drawing/2014/main" id="{DBF0F56A-01F2-4AC6-B1B3-E116ABA7E8C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4">
            <a:extLst>
              <a:ext uri="{96DAC541-7B7A-43D3-8B79-37D633B846F1}">
                <asvg:svgBlip xmlns:asvg="http://schemas.microsoft.com/office/drawing/2016/SVG/main" r:embed="rId25"/>
              </a:ext>
            </a:extLst>
          </a:blip>
          <a:srcRect/>
          <a:stretch/>
        </p:blipFill>
        <p:spPr bwMode="auto">
          <a:xfrm>
            <a:off x="4252400" y="1646609"/>
            <a:ext cx="365760" cy="3657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8" name="Graphic 197">
            <a:extLst>
              <a:ext uri="{FF2B5EF4-FFF2-40B4-BE49-F238E27FC236}">
                <a16:creationId xmlns:a16="http://schemas.microsoft.com/office/drawing/2014/main" id="{7237088C-22FA-4F9E-83DC-43D9C53388CA}"/>
              </a:ext>
            </a:extLst>
          </p:cNvPr>
          <p:cNvPicPr>
            <a:picLocks noChangeAspect="1"/>
          </p:cNvPicPr>
          <p:nvPr/>
        </p:nvPicPr>
        <p:blipFill>
          <a:blip r:embed="rId26">
            <a:extLst>
              <a:ext uri="{96DAC541-7B7A-43D3-8B79-37D633B846F1}">
                <asvg:svgBlip xmlns:asvg="http://schemas.microsoft.com/office/drawing/2016/SVG/main" r:embed="rId27"/>
              </a:ext>
            </a:extLst>
          </a:blip>
          <a:stretch>
            <a:fillRect/>
          </a:stretch>
        </p:blipFill>
        <p:spPr>
          <a:xfrm>
            <a:off x="8591535" y="1352482"/>
            <a:ext cx="365760" cy="365760"/>
          </a:xfrm>
          <a:prstGeom prst="rect">
            <a:avLst/>
          </a:prstGeom>
        </p:spPr>
      </p:pic>
      <p:pic>
        <p:nvPicPr>
          <p:cNvPr id="199" name="Graphic 22">
            <a:extLst>
              <a:ext uri="{FF2B5EF4-FFF2-40B4-BE49-F238E27FC236}">
                <a16:creationId xmlns:a16="http://schemas.microsoft.com/office/drawing/2014/main" id="{01F04AA0-450A-479B-9AA3-6C72B54B62A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8">
            <a:extLst>
              <a:ext uri="{96DAC541-7B7A-43D3-8B79-37D633B846F1}">
                <asvg:svgBlip xmlns:asvg="http://schemas.microsoft.com/office/drawing/2016/SVG/main" r:embed="rId29"/>
              </a:ext>
            </a:extLst>
          </a:blip>
          <a:srcRect/>
          <a:stretch/>
        </p:blipFill>
        <p:spPr bwMode="auto">
          <a:xfrm>
            <a:off x="9351736" y="1364486"/>
            <a:ext cx="365760" cy="3657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0" name="TextBox 199">
            <a:extLst>
              <a:ext uri="{FF2B5EF4-FFF2-40B4-BE49-F238E27FC236}">
                <a16:creationId xmlns:a16="http://schemas.microsoft.com/office/drawing/2014/main" id="{95D3F3A3-4125-4FFE-9E1E-CF0C163FCC2E}"/>
              </a:ext>
            </a:extLst>
          </p:cNvPr>
          <p:cNvSpPr txBox="1"/>
          <p:nvPr/>
        </p:nvSpPr>
        <p:spPr>
          <a:xfrm>
            <a:off x="5000160" y="2345671"/>
            <a:ext cx="2322438" cy="123111"/>
          </a:xfrm>
          <a:prstGeom prst="rect">
            <a:avLst/>
          </a:prstGeom>
        </p:spPr>
        <p:txBody>
          <a:bodyPr wrap="square" lIns="0" tIns="0" rIns="0" bIns="0" rtlCol="0" anchor="t" anchorCtr="0">
            <a:spAutoFit/>
          </a:bodyPr>
          <a:lstStyle/>
          <a:p>
            <a:pPr lvl="0" defTabSz="1097280">
              <a:defRPr/>
            </a:pPr>
            <a:r>
              <a:rPr 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data ingest with shared subscriptions</a:t>
            </a:r>
          </a:p>
        </p:txBody>
      </p:sp>
      <p:pic>
        <p:nvPicPr>
          <p:cNvPr id="201" name="Graphic 61">
            <a:extLst>
              <a:ext uri="{FF2B5EF4-FFF2-40B4-BE49-F238E27FC236}">
                <a16:creationId xmlns:a16="http://schemas.microsoft.com/office/drawing/2014/main" id="{FE67B9E2-7E40-4359-9636-69528DDC9AC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4">
            <a:extLst>
              <a:ext uri="{96DAC541-7B7A-43D3-8B79-37D633B846F1}">
                <asvg:svgBlip xmlns:asvg="http://schemas.microsoft.com/office/drawing/2016/SVG/main" r:embed="rId25"/>
              </a:ext>
            </a:extLst>
          </a:blip>
          <a:srcRect/>
          <a:stretch/>
        </p:blipFill>
        <p:spPr bwMode="auto">
          <a:xfrm>
            <a:off x="4159646" y="2399350"/>
            <a:ext cx="365760" cy="3657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2" name="Graphic 61">
            <a:extLst>
              <a:ext uri="{FF2B5EF4-FFF2-40B4-BE49-F238E27FC236}">
                <a16:creationId xmlns:a16="http://schemas.microsoft.com/office/drawing/2014/main" id="{34F170EF-96FD-41C4-A268-C2A4D781183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4">
            <a:extLst>
              <a:ext uri="{96DAC541-7B7A-43D3-8B79-37D633B846F1}">
                <asvg:svgBlip xmlns:asvg="http://schemas.microsoft.com/office/drawing/2016/SVG/main" r:embed="rId25"/>
              </a:ext>
            </a:extLst>
          </a:blip>
          <a:srcRect/>
          <a:stretch/>
        </p:blipFill>
        <p:spPr bwMode="auto">
          <a:xfrm>
            <a:off x="4889385" y="4620828"/>
            <a:ext cx="365760" cy="3657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3" name="Graphic 61">
            <a:extLst>
              <a:ext uri="{FF2B5EF4-FFF2-40B4-BE49-F238E27FC236}">
                <a16:creationId xmlns:a16="http://schemas.microsoft.com/office/drawing/2014/main" id="{9144C46C-B642-49A0-A69A-17EC018548F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4">
            <a:extLst>
              <a:ext uri="{96DAC541-7B7A-43D3-8B79-37D633B846F1}">
                <asvg:svgBlip xmlns:asvg="http://schemas.microsoft.com/office/drawing/2016/SVG/main" r:embed="rId25"/>
              </a:ext>
            </a:extLst>
          </a:blip>
          <a:srcRect/>
          <a:stretch/>
        </p:blipFill>
        <p:spPr bwMode="auto">
          <a:xfrm>
            <a:off x="5100613" y="5526479"/>
            <a:ext cx="365760" cy="3657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" name="Graphic 81">
            <a:extLst>
              <a:ext uri="{FF2B5EF4-FFF2-40B4-BE49-F238E27FC236}">
                <a16:creationId xmlns:a16="http://schemas.microsoft.com/office/drawing/2014/main" id="{7C98140C-C74B-42E4-AE22-0F63F41F36A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0">
            <a:extLst>
              <a:ext uri="{96DAC541-7B7A-43D3-8B79-37D633B846F1}">
                <asvg:svgBlip xmlns:asvg="http://schemas.microsoft.com/office/drawing/2016/SVG/main" r:embed="rId31"/>
              </a:ext>
            </a:extLst>
          </a:blip>
          <a:srcRect/>
          <a:stretch/>
        </p:blipFill>
        <p:spPr bwMode="auto">
          <a:xfrm>
            <a:off x="5235663" y="3497350"/>
            <a:ext cx="365760" cy="3657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05" name="Group 204">
            <a:extLst>
              <a:ext uri="{FF2B5EF4-FFF2-40B4-BE49-F238E27FC236}">
                <a16:creationId xmlns:a16="http://schemas.microsoft.com/office/drawing/2014/main" id="{217958DD-66F0-42A0-9005-266446DBD6B8}"/>
              </a:ext>
            </a:extLst>
          </p:cNvPr>
          <p:cNvGrpSpPr/>
          <p:nvPr/>
        </p:nvGrpSpPr>
        <p:grpSpPr>
          <a:xfrm>
            <a:off x="2158044" y="3634633"/>
            <a:ext cx="274320" cy="274320"/>
            <a:chOff x="1313314" y="4963395"/>
            <a:chExt cx="365760" cy="365760"/>
          </a:xfrm>
        </p:grpSpPr>
        <p:sp>
          <p:nvSpPr>
            <p:cNvPr id="206" name="Rectangle 205">
              <a:extLst>
                <a:ext uri="{FF2B5EF4-FFF2-40B4-BE49-F238E27FC236}">
                  <a16:creationId xmlns:a16="http://schemas.microsoft.com/office/drawing/2014/main" id="{0169297F-5AC4-43CF-8D6F-351DF0AC2EAD}"/>
                </a:ext>
              </a:extLst>
            </p:cNvPr>
            <p:cNvSpPr/>
            <p:nvPr/>
          </p:nvSpPr>
          <p:spPr>
            <a:xfrm>
              <a:off x="1354519" y="5000390"/>
              <a:ext cx="315384" cy="32876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endParaRPr>
            </a:p>
          </p:txBody>
        </p:sp>
        <p:pic>
          <p:nvPicPr>
            <p:cNvPr id="207" name="Graphic 206">
              <a:extLst>
                <a:ext uri="{FF2B5EF4-FFF2-40B4-BE49-F238E27FC236}">
                  <a16:creationId xmlns:a16="http://schemas.microsoft.com/office/drawing/2014/main" id="{70739C71-4D60-4874-A24B-A2BFFB069123}"/>
                </a:ext>
              </a:extLst>
            </p:cNvPr>
            <p:cNvPicPr>
              <a:picLocks noChangeAspect="1"/>
            </p:cNvPicPr>
            <p:nvPr/>
          </p:nvPicPr>
          <p:blipFill>
            <a:blip r:embed="rId32">
              <a:extLst>
                <a:ext uri="{96DAC541-7B7A-43D3-8B79-37D633B846F1}">
                  <asvg:svgBlip xmlns:asvg="http://schemas.microsoft.com/office/drawing/2016/SVG/main" r:embed="rId33"/>
                </a:ext>
              </a:extLst>
            </a:blip>
            <a:stretch>
              <a:fillRect/>
            </a:stretch>
          </p:blipFill>
          <p:spPr>
            <a:xfrm>
              <a:off x="1313314" y="4963395"/>
              <a:ext cx="365760" cy="365760"/>
            </a:xfrm>
            <a:prstGeom prst="rect">
              <a:avLst/>
            </a:prstGeom>
          </p:spPr>
        </p:pic>
      </p:grpSp>
      <p:cxnSp>
        <p:nvCxnSpPr>
          <p:cNvPr id="208" name="Straight Arrow Connector 207">
            <a:extLst>
              <a:ext uri="{FF2B5EF4-FFF2-40B4-BE49-F238E27FC236}">
                <a16:creationId xmlns:a16="http://schemas.microsoft.com/office/drawing/2014/main" id="{2A4DDB4F-5308-4470-AFCF-6DC270BF4D36}"/>
              </a:ext>
            </a:extLst>
          </p:cNvPr>
          <p:cNvCxnSpPr>
            <a:cxnSpLocks/>
          </p:cNvCxnSpPr>
          <p:nvPr/>
        </p:nvCxnSpPr>
        <p:spPr>
          <a:xfrm>
            <a:off x="5538726" y="2668011"/>
            <a:ext cx="182880" cy="0"/>
          </a:xfrm>
          <a:prstGeom prst="straightConnector1">
            <a:avLst/>
          </a:prstGeom>
          <a:ln w="12700">
            <a:solidFill>
              <a:schemeClr val="tx1"/>
            </a:solidFill>
            <a:prstDash val="solid"/>
            <a:headEnd type="none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9" name="Graphic 19">
            <a:extLst>
              <a:ext uri="{FF2B5EF4-FFF2-40B4-BE49-F238E27FC236}">
                <a16:creationId xmlns:a16="http://schemas.microsoft.com/office/drawing/2014/main" id="{5CCA5316-1421-4C11-B161-D645B56D365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4">
            <a:extLst>
              <a:ext uri="{96DAC541-7B7A-43D3-8B79-37D633B846F1}">
                <asvg:svgBlip xmlns:asvg="http://schemas.microsoft.com/office/drawing/2016/SVG/main" r:embed="rId35"/>
              </a:ext>
            </a:extLst>
          </a:blip>
          <a:srcRect/>
          <a:stretch/>
        </p:blipFill>
        <p:spPr bwMode="auto">
          <a:xfrm>
            <a:off x="6332354" y="2476191"/>
            <a:ext cx="365760" cy="3657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0" name="Graphic 17">
            <a:extLst>
              <a:ext uri="{FF2B5EF4-FFF2-40B4-BE49-F238E27FC236}">
                <a16:creationId xmlns:a16="http://schemas.microsoft.com/office/drawing/2014/main" id="{04F104AA-1B81-4E42-8B48-6EBDCA11024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0">
            <a:extLst>
              <a:ext uri="{96DAC541-7B7A-43D3-8B79-37D633B846F1}">
                <asvg:svgBlip xmlns:asvg="http://schemas.microsoft.com/office/drawing/2016/SVG/main" r:embed="rId21"/>
              </a:ext>
            </a:extLst>
          </a:blip>
          <a:srcRect/>
          <a:stretch/>
        </p:blipFill>
        <p:spPr bwMode="auto">
          <a:xfrm>
            <a:off x="7673922" y="2487367"/>
            <a:ext cx="365760" cy="3657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1" name="Graphic 19">
            <a:extLst>
              <a:ext uri="{FF2B5EF4-FFF2-40B4-BE49-F238E27FC236}">
                <a16:creationId xmlns:a16="http://schemas.microsoft.com/office/drawing/2014/main" id="{27A9A3CE-21DA-4F02-883F-98C5FEB088D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6">
            <a:extLst>
              <a:ext uri="{96DAC541-7B7A-43D3-8B79-37D633B846F1}">
                <asvg:svgBlip xmlns:asvg="http://schemas.microsoft.com/office/drawing/2016/SVG/main" r:embed="rId37"/>
              </a:ext>
            </a:extLst>
          </a:blip>
          <a:srcRect/>
          <a:stretch/>
        </p:blipFill>
        <p:spPr bwMode="auto">
          <a:xfrm>
            <a:off x="9549943" y="2278959"/>
            <a:ext cx="365760" cy="3657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2" name="Graphic 8">
            <a:extLst>
              <a:ext uri="{FF2B5EF4-FFF2-40B4-BE49-F238E27FC236}">
                <a16:creationId xmlns:a16="http://schemas.microsoft.com/office/drawing/2014/main" id="{E38FDCD4-42B3-40C7-BD61-475DD9DFA11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8">
            <a:extLst>
              <a:ext uri="{96DAC541-7B7A-43D3-8B79-37D633B846F1}">
                <asvg:svgBlip xmlns:asvg="http://schemas.microsoft.com/office/drawing/2016/SVG/main" r:embed="rId39"/>
              </a:ext>
            </a:extLst>
          </a:blip>
          <a:srcRect/>
          <a:stretch/>
        </p:blipFill>
        <p:spPr bwMode="auto">
          <a:xfrm>
            <a:off x="8865929" y="2270606"/>
            <a:ext cx="365760" cy="3657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3" name="Graphic 17">
            <a:extLst>
              <a:ext uri="{FF2B5EF4-FFF2-40B4-BE49-F238E27FC236}">
                <a16:creationId xmlns:a16="http://schemas.microsoft.com/office/drawing/2014/main" id="{4EDB5DF9-A6CE-496F-A861-49177CC49CB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0">
            <a:extLst>
              <a:ext uri="{96DAC541-7B7A-43D3-8B79-37D633B846F1}">
                <asvg:svgBlip xmlns:asvg="http://schemas.microsoft.com/office/drawing/2016/SVG/main" r:embed="rId41"/>
              </a:ext>
            </a:extLst>
          </a:blip>
          <a:srcRect/>
          <a:stretch/>
        </p:blipFill>
        <p:spPr bwMode="auto">
          <a:xfrm>
            <a:off x="8888471" y="3026468"/>
            <a:ext cx="365760" cy="3657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4" name="Graphic 10">
            <a:extLst>
              <a:ext uri="{FF2B5EF4-FFF2-40B4-BE49-F238E27FC236}">
                <a16:creationId xmlns:a16="http://schemas.microsoft.com/office/drawing/2014/main" id="{81DAAE33-0B51-4D63-9279-D964CDC1871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2">
            <a:extLst>
              <a:ext uri="{96DAC541-7B7A-43D3-8B79-37D633B846F1}">
                <asvg:svgBlip xmlns:asvg="http://schemas.microsoft.com/office/drawing/2016/SVG/main" r:embed="rId43"/>
              </a:ext>
            </a:extLst>
          </a:blip>
          <a:srcRect/>
          <a:stretch/>
        </p:blipFill>
        <p:spPr bwMode="auto">
          <a:xfrm>
            <a:off x="7435008" y="1717742"/>
            <a:ext cx="365760" cy="3657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" name="Graphic 10">
            <a:extLst>
              <a:ext uri="{FF2B5EF4-FFF2-40B4-BE49-F238E27FC236}">
                <a16:creationId xmlns:a16="http://schemas.microsoft.com/office/drawing/2014/main" id="{8BE86C4A-9908-416A-8240-16902AF47F4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2">
            <a:extLst>
              <a:ext uri="{96DAC541-7B7A-43D3-8B79-37D633B846F1}">
                <asvg:svgBlip xmlns:asvg="http://schemas.microsoft.com/office/drawing/2016/SVG/main" r:embed="rId43"/>
              </a:ext>
            </a:extLst>
          </a:blip>
          <a:srcRect/>
          <a:stretch/>
        </p:blipFill>
        <p:spPr bwMode="auto">
          <a:xfrm>
            <a:off x="9547864" y="3017373"/>
            <a:ext cx="365760" cy="3657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6" name="Graphic 10">
            <a:extLst>
              <a:ext uri="{FF2B5EF4-FFF2-40B4-BE49-F238E27FC236}">
                <a16:creationId xmlns:a16="http://schemas.microsoft.com/office/drawing/2014/main" id="{B87362E4-0688-4258-BC20-B368158FB97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4">
            <a:extLst>
              <a:ext uri="{96DAC541-7B7A-43D3-8B79-37D633B846F1}">
                <asvg:svgBlip xmlns:asvg="http://schemas.microsoft.com/office/drawing/2016/SVG/main" r:embed="rId45"/>
              </a:ext>
            </a:extLst>
          </a:blip>
          <a:srcRect/>
          <a:stretch/>
        </p:blipFill>
        <p:spPr bwMode="auto">
          <a:xfrm>
            <a:off x="5353910" y="1413820"/>
            <a:ext cx="365760" cy="3657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7" name="Graphic 10">
            <a:extLst>
              <a:ext uri="{FF2B5EF4-FFF2-40B4-BE49-F238E27FC236}">
                <a16:creationId xmlns:a16="http://schemas.microsoft.com/office/drawing/2014/main" id="{074F9885-0654-4071-B59E-DE445929E6C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4">
            <a:extLst>
              <a:ext uri="{96DAC541-7B7A-43D3-8B79-37D633B846F1}">
                <asvg:svgBlip xmlns:asvg="http://schemas.microsoft.com/office/drawing/2016/SVG/main" r:embed="rId45"/>
              </a:ext>
            </a:extLst>
          </a:blip>
          <a:srcRect/>
          <a:stretch/>
        </p:blipFill>
        <p:spPr bwMode="auto">
          <a:xfrm>
            <a:off x="7005936" y="2473296"/>
            <a:ext cx="365760" cy="3657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8" name="Graphic 10">
            <a:extLst>
              <a:ext uri="{FF2B5EF4-FFF2-40B4-BE49-F238E27FC236}">
                <a16:creationId xmlns:a16="http://schemas.microsoft.com/office/drawing/2014/main" id="{B13E9367-9607-4642-A616-56517C89B00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4">
            <a:extLst>
              <a:ext uri="{96DAC541-7B7A-43D3-8B79-37D633B846F1}">
                <asvg:svgBlip xmlns:asvg="http://schemas.microsoft.com/office/drawing/2016/SVG/main" r:embed="rId45"/>
              </a:ext>
            </a:extLst>
          </a:blip>
          <a:srcRect/>
          <a:stretch/>
        </p:blipFill>
        <p:spPr bwMode="auto">
          <a:xfrm>
            <a:off x="6307298" y="4610033"/>
            <a:ext cx="365760" cy="3657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9" name="Graphic 10">
            <a:extLst>
              <a:ext uri="{FF2B5EF4-FFF2-40B4-BE49-F238E27FC236}">
                <a16:creationId xmlns:a16="http://schemas.microsoft.com/office/drawing/2014/main" id="{E4475286-E9DB-446D-9621-5D3BD5BEF0F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4">
            <a:extLst>
              <a:ext uri="{96DAC541-7B7A-43D3-8B79-37D633B846F1}">
                <asvg:svgBlip xmlns:asvg="http://schemas.microsoft.com/office/drawing/2016/SVG/main" r:embed="rId45"/>
              </a:ext>
            </a:extLst>
          </a:blip>
          <a:srcRect/>
          <a:stretch/>
        </p:blipFill>
        <p:spPr bwMode="auto">
          <a:xfrm>
            <a:off x="5952448" y="5521391"/>
            <a:ext cx="365760" cy="3657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0" name="Graphic 23">
            <a:extLst>
              <a:ext uri="{FF2B5EF4-FFF2-40B4-BE49-F238E27FC236}">
                <a16:creationId xmlns:a16="http://schemas.microsoft.com/office/drawing/2014/main" id="{3F712618-A916-4CA4-ADED-34EA389F61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2">
            <a:extLst>
              <a:ext uri="{96DAC541-7B7A-43D3-8B79-37D633B846F1}">
                <asvg:svgBlip xmlns:asvg="http://schemas.microsoft.com/office/drawing/2016/SVG/main" r:embed="rId23"/>
              </a:ext>
            </a:extLst>
          </a:blip>
          <a:srcRect/>
          <a:stretch/>
        </p:blipFill>
        <p:spPr bwMode="auto">
          <a:xfrm>
            <a:off x="5547619" y="4617978"/>
            <a:ext cx="365760" cy="3657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1" name="Graphic 23">
            <a:extLst>
              <a:ext uri="{FF2B5EF4-FFF2-40B4-BE49-F238E27FC236}">
                <a16:creationId xmlns:a16="http://schemas.microsoft.com/office/drawing/2014/main" id="{005CA863-1DDA-437E-94CC-57563C15A1E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2">
            <a:extLst>
              <a:ext uri="{96DAC541-7B7A-43D3-8B79-37D633B846F1}">
                <asvg:svgBlip xmlns:asvg="http://schemas.microsoft.com/office/drawing/2016/SVG/main" r:embed="rId23"/>
              </a:ext>
            </a:extLst>
          </a:blip>
          <a:srcRect/>
          <a:stretch/>
        </p:blipFill>
        <p:spPr bwMode="auto">
          <a:xfrm>
            <a:off x="6859711" y="5521255"/>
            <a:ext cx="365760" cy="3657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2" name="Graphic 19">
            <a:extLst>
              <a:ext uri="{FF2B5EF4-FFF2-40B4-BE49-F238E27FC236}">
                <a16:creationId xmlns:a16="http://schemas.microsoft.com/office/drawing/2014/main" id="{766F3D8E-8305-4AAF-9C3E-46CB4CFB68B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4">
            <a:extLst>
              <a:ext uri="{96DAC541-7B7A-43D3-8B79-37D633B846F1}">
                <asvg:svgBlip xmlns:asvg="http://schemas.microsoft.com/office/drawing/2016/SVG/main" r:embed="rId35"/>
              </a:ext>
            </a:extLst>
          </a:blip>
          <a:srcRect/>
          <a:stretch/>
        </p:blipFill>
        <p:spPr bwMode="auto">
          <a:xfrm>
            <a:off x="7014718" y="3303938"/>
            <a:ext cx="365760" cy="3657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3" name="Graphic 8">
            <a:extLst>
              <a:ext uri="{FF2B5EF4-FFF2-40B4-BE49-F238E27FC236}">
                <a16:creationId xmlns:a16="http://schemas.microsoft.com/office/drawing/2014/main" id="{F39DFFCF-1506-46E1-8591-2D7CBB5832E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8">
            <a:extLst>
              <a:ext uri="{96DAC541-7B7A-43D3-8B79-37D633B846F1}">
                <asvg:svgBlip xmlns:asvg="http://schemas.microsoft.com/office/drawing/2016/SVG/main" r:embed="rId39"/>
              </a:ext>
            </a:extLst>
          </a:blip>
          <a:srcRect/>
          <a:stretch/>
        </p:blipFill>
        <p:spPr bwMode="auto">
          <a:xfrm>
            <a:off x="7019849" y="3813800"/>
            <a:ext cx="365760" cy="3657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4" name="Graphic 17">
            <a:extLst>
              <a:ext uri="{FF2B5EF4-FFF2-40B4-BE49-F238E27FC236}">
                <a16:creationId xmlns:a16="http://schemas.microsoft.com/office/drawing/2014/main" id="{88011F15-1F0D-4AE0-8B22-0C167529E3A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0">
            <a:extLst>
              <a:ext uri="{96DAC541-7B7A-43D3-8B79-37D633B846F1}">
                <asvg:svgBlip xmlns:asvg="http://schemas.microsoft.com/office/drawing/2016/SVG/main" r:embed="rId21"/>
              </a:ext>
            </a:extLst>
          </a:blip>
          <a:srcRect/>
          <a:stretch/>
        </p:blipFill>
        <p:spPr bwMode="auto">
          <a:xfrm>
            <a:off x="7060562" y="4610033"/>
            <a:ext cx="365760" cy="3657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" name="Graphic 18">
            <a:extLst>
              <a:ext uri="{FF2B5EF4-FFF2-40B4-BE49-F238E27FC236}">
                <a16:creationId xmlns:a16="http://schemas.microsoft.com/office/drawing/2014/main" id="{31F54F7F-0B82-4CB6-9CD3-6360315D995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6">
            <a:extLst>
              <a:ext uri="{96DAC541-7B7A-43D3-8B79-37D633B846F1}">
                <asvg:svgBlip xmlns:asvg="http://schemas.microsoft.com/office/drawing/2016/SVG/main" r:embed="rId47"/>
              </a:ext>
            </a:extLst>
          </a:blip>
          <a:srcRect/>
          <a:stretch/>
        </p:blipFill>
        <p:spPr bwMode="auto">
          <a:xfrm>
            <a:off x="5120682" y="2485131"/>
            <a:ext cx="365760" cy="3657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6" name="Graphic 23">
            <a:extLst>
              <a:ext uri="{FF2B5EF4-FFF2-40B4-BE49-F238E27FC236}">
                <a16:creationId xmlns:a16="http://schemas.microsoft.com/office/drawing/2014/main" id="{2C05171F-894B-47F5-A8F7-F2DD35E40BD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8">
            <a:extLst>
              <a:ext uri="{96DAC541-7B7A-43D3-8B79-37D633B846F1}">
                <asvg:svgBlip xmlns:asvg="http://schemas.microsoft.com/office/drawing/2016/SVG/main" r:embed="rId49"/>
              </a:ext>
            </a:extLst>
          </a:blip>
          <a:srcRect/>
          <a:stretch/>
        </p:blipFill>
        <p:spPr bwMode="auto">
          <a:xfrm>
            <a:off x="2879372" y="3548610"/>
            <a:ext cx="365760" cy="3657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27" name="Group 226">
            <a:extLst>
              <a:ext uri="{FF2B5EF4-FFF2-40B4-BE49-F238E27FC236}">
                <a16:creationId xmlns:a16="http://schemas.microsoft.com/office/drawing/2014/main" id="{392FA5F5-AA6B-4A51-A7F3-BFF667613AB1}"/>
              </a:ext>
            </a:extLst>
          </p:cNvPr>
          <p:cNvGrpSpPr/>
          <p:nvPr/>
        </p:nvGrpSpPr>
        <p:grpSpPr>
          <a:xfrm>
            <a:off x="5975902" y="3526606"/>
            <a:ext cx="336625" cy="360938"/>
            <a:chOff x="4477800" y="2541412"/>
            <a:chExt cx="336625" cy="360938"/>
          </a:xfrm>
        </p:grpSpPr>
        <p:pic>
          <p:nvPicPr>
            <p:cNvPr id="228" name="Graphic 227">
              <a:extLst>
                <a:ext uri="{FF2B5EF4-FFF2-40B4-BE49-F238E27FC236}">
                  <a16:creationId xmlns:a16="http://schemas.microsoft.com/office/drawing/2014/main" id="{92A3A09B-6719-4E58-B587-93960D02EC1B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p:blipFill>
          <p:spPr>
            <a:xfrm>
              <a:off x="4477800" y="2541412"/>
              <a:ext cx="274320" cy="274320"/>
            </a:xfrm>
            <a:prstGeom prst="rect">
              <a:avLst/>
            </a:prstGeom>
          </p:spPr>
        </p:pic>
        <p:grpSp>
          <p:nvGrpSpPr>
            <p:cNvPr id="229" name="Group 228">
              <a:extLst>
                <a:ext uri="{FF2B5EF4-FFF2-40B4-BE49-F238E27FC236}">
                  <a16:creationId xmlns:a16="http://schemas.microsoft.com/office/drawing/2014/main" id="{70E79A43-BB07-4D93-A53F-054FE96C49A5}"/>
                </a:ext>
              </a:extLst>
            </p:cNvPr>
            <p:cNvGrpSpPr/>
            <p:nvPr/>
          </p:nvGrpSpPr>
          <p:grpSpPr>
            <a:xfrm>
              <a:off x="4538456" y="2628030"/>
              <a:ext cx="275969" cy="274320"/>
              <a:chOff x="7771229" y="4046189"/>
              <a:chExt cx="275969" cy="274320"/>
            </a:xfrm>
          </p:grpSpPr>
          <p:pic>
            <p:nvPicPr>
              <p:cNvPr id="230" name="Graphic 229">
                <a:extLst>
                  <a:ext uri="{FF2B5EF4-FFF2-40B4-BE49-F238E27FC236}">
                    <a16:creationId xmlns:a16="http://schemas.microsoft.com/office/drawing/2014/main" id="{5F887D39-6E78-4C15-97CB-FEEC5F8B4BC9}"/>
                  </a:ext>
                </a:extLst>
              </p:cNvPr>
              <p:cNvPicPr>
                <a:picLocks/>
              </p:cNvPicPr>
              <p:nvPr/>
            </p:nvPicPr>
            <p:blipFill>
              <a:blip r:embed="rId10">
                <a:extLst>
                  <a:ext uri="{96DAC541-7B7A-43D3-8B79-37D633B846F1}">
                    <asvg:svgBlip xmlns:asvg="http://schemas.microsoft.com/office/drawing/2016/SVG/main" r:embed="rId11"/>
                  </a:ext>
                </a:extLst>
              </a:blip>
              <a:stretch>
                <a:fillRect/>
              </a:stretch>
            </p:blipFill>
            <p:spPr>
              <a:xfrm>
                <a:off x="7772878" y="4107926"/>
                <a:ext cx="274320" cy="182880"/>
              </a:xfrm>
              <a:prstGeom prst="rect">
                <a:avLst/>
              </a:prstGeom>
            </p:spPr>
          </p:pic>
          <p:pic>
            <p:nvPicPr>
              <p:cNvPr id="231" name="Graphic 230">
                <a:extLst>
                  <a:ext uri="{FF2B5EF4-FFF2-40B4-BE49-F238E27FC236}">
                    <a16:creationId xmlns:a16="http://schemas.microsoft.com/office/drawing/2014/main" id="{3099E1C0-24F0-4840-9F55-DE6459A3D50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>
                <a:extLst>
                  <a:ext uri="{96DAC541-7B7A-43D3-8B79-37D633B846F1}">
                    <asvg:svgBlip xmlns:asvg="http://schemas.microsoft.com/office/drawing/2016/SVG/main" r:embed="rId9"/>
                  </a:ext>
                </a:extLst>
              </a:blip>
              <a:stretch>
                <a:fillRect/>
              </a:stretch>
            </p:blipFill>
            <p:spPr>
              <a:xfrm>
                <a:off x="7771229" y="4046189"/>
                <a:ext cx="274320" cy="274320"/>
              </a:xfrm>
              <a:prstGeom prst="rect">
                <a:avLst/>
              </a:prstGeom>
            </p:spPr>
          </p:pic>
        </p:grpSp>
      </p:grpSp>
      <p:cxnSp>
        <p:nvCxnSpPr>
          <p:cNvPr id="232" name="Connector: Elbow 231">
            <a:extLst>
              <a:ext uri="{FF2B5EF4-FFF2-40B4-BE49-F238E27FC236}">
                <a16:creationId xmlns:a16="http://schemas.microsoft.com/office/drawing/2014/main" id="{5AC76A6E-6FA1-47AE-8456-A5EF1773E3CD}"/>
              </a:ext>
            </a:extLst>
          </p:cNvPr>
          <p:cNvCxnSpPr>
            <a:stCxn id="231" idx="3"/>
            <a:endCxn id="222" idx="1"/>
          </p:cNvCxnSpPr>
          <p:nvPr/>
        </p:nvCxnSpPr>
        <p:spPr>
          <a:xfrm flipV="1">
            <a:off x="6310878" y="3486818"/>
            <a:ext cx="703840" cy="263566"/>
          </a:xfrm>
          <a:prstGeom prst="bentConnector3">
            <a:avLst/>
          </a:prstGeom>
          <a:ln w="12700">
            <a:solidFill>
              <a:srgbClr val="232F3E"/>
            </a:solidFill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3" name="Connector: Elbow 232">
            <a:extLst>
              <a:ext uri="{FF2B5EF4-FFF2-40B4-BE49-F238E27FC236}">
                <a16:creationId xmlns:a16="http://schemas.microsoft.com/office/drawing/2014/main" id="{8C9DB468-935D-48E3-97FC-9B7E262CA6AB}"/>
              </a:ext>
            </a:extLst>
          </p:cNvPr>
          <p:cNvCxnSpPr>
            <a:cxnSpLocks/>
            <a:stCxn id="231" idx="3"/>
            <a:endCxn id="223" idx="1"/>
          </p:cNvCxnSpPr>
          <p:nvPr/>
        </p:nvCxnSpPr>
        <p:spPr>
          <a:xfrm>
            <a:off x="6310878" y="3750384"/>
            <a:ext cx="708971" cy="246296"/>
          </a:xfrm>
          <a:prstGeom prst="bentConnector3">
            <a:avLst/>
          </a:prstGeom>
          <a:ln w="12700">
            <a:solidFill>
              <a:srgbClr val="232F3E"/>
            </a:solidFill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4" name="Connector: Elbow 233">
            <a:extLst>
              <a:ext uri="{FF2B5EF4-FFF2-40B4-BE49-F238E27FC236}">
                <a16:creationId xmlns:a16="http://schemas.microsoft.com/office/drawing/2014/main" id="{F883861B-422E-4E89-8F15-5008160D7885}"/>
              </a:ext>
            </a:extLst>
          </p:cNvPr>
          <p:cNvCxnSpPr/>
          <p:nvPr/>
        </p:nvCxnSpPr>
        <p:spPr>
          <a:xfrm flipV="1">
            <a:off x="6663956" y="1370793"/>
            <a:ext cx="703840" cy="263566"/>
          </a:xfrm>
          <a:prstGeom prst="bentConnector3">
            <a:avLst/>
          </a:prstGeom>
          <a:ln w="12700">
            <a:solidFill>
              <a:srgbClr val="232F3E"/>
            </a:solidFill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5" name="Connector: Elbow 234">
            <a:extLst>
              <a:ext uri="{FF2B5EF4-FFF2-40B4-BE49-F238E27FC236}">
                <a16:creationId xmlns:a16="http://schemas.microsoft.com/office/drawing/2014/main" id="{5602A562-97D2-4449-88DD-A9C723618EAE}"/>
              </a:ext>
            </a:extLst>
          </p:cNvPr>
          <p:cNvCxnSpPr>
            <a:cxnSpLocks/>
          </p:cNvCxnSpPr>
          <p:nvPr/>
        </p:nvCxnSpPr>
        <p:spPr>
          <a:xfrm>
            <a:off x="6663956" y="1634359"/>
            <a:ext cx="708971" cy="246296"/>
          </a:xfrm>
          <a:prstGeom prst="bentConnector3">
            <a:avLst/>
          </a:prstGeom>
          <a:ln w="12700">
            <a:solidFill>
              <a:srgbClr val="232F3E"/>
            </a:solidFill>
            <a:headEnd type="arrow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6" name="Connector: Elbow 235">
            <a:extLst>
              <a:ext uri="{FF2B5EF4-FFF2-40B4-BE49-F238E27FC236}">
                <a16:creationId xmlns:a16="http://schemas.microsoft.com/office/drawing/2014/main" id="{3D597FDA-F5CE-4CAC-8CEE-A8DC65E3870B}"/>
              </a:ext>
            </a:extLst>
          </p:cNvPr>
          <p:cNvCxnSpPr>
            <a:cxnSpLocks/>
          </p:cNvCxnSpPr>
          <p:nvPr/>
        </p:nvCxnSpPr>
        <p:spPr>
          <a:xfrm flipH="1" flipV="1">
            <a:off x="4611020" y="1353012"/>
            <a:ext cx="703840" cy="263566"/>
          </a:xfrm>
          <a:prstGeom prst="bentConnector3">
            <a:avLst/>
          </a:prstGeom>
          <a:ln w="12700">
            <a:solidFill>
              <a:srgbClr val="232F3E"/>
            </a:solidFill>
            <a:tailEnd type="arrow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7" name="Connector: Elbow 236">
            <a:extLst>
              <a:ext uri="{FF2B5EF4-FFF2-40B4-BE49-F238E27FC236}">
                <a16:creationId xmlns:a16="http://schemas.microsoft.com/office/drawing/2014/main" id="{F949A620-B61E-4444-919D-A5F31BBE578A}"/>
              </a:ext>
            </a:extLst>
          </p:cNvPr>
          <p:cNvCxnSpPr>
            <a:cxnSpLocks/>
          </p:cNvCxnSpPr>
          <p:nvPr/>
        </p:nvCxnSpPr>
        <p:spPr>
          <a:xfrm flipH="1">
            <a:off x="4611020" y="1616578"/>
            <a:ext cx="708971" cy="246296"/>
          </a:xfrm>
          <a:prstGeom prst="bentConnector3">
            <a:avLst/>
          </a:prstGeom>
          <a:ln w="12700">
            <a:solidFill>
              <a:srgbClr val="232F3E"/>
            </a:solidFill>
            <a:headEnd type="arrow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8" name="TextBox 237">
            <a:extLst>
              <a:ext uri="{FF2B5EF4-FFF2-40B4-BE49-F238E27FC236}">
                <a16:creationId xmlns:a16="http://schemas.microsoft.com/office/drawing/2014/main" id="{0162AD7E-B299-4142-944A-7C771ADF6BEE}"/>
              </a:ext>
            </a:extLst>
          </p:cNvPr>
          <p:cNvSpPr txBox="1"/>
          <p:nvPr/>
        </p:nvSpPr>
        <p:spPr>
          <a:xfrm>
            <a:off x="3589652" y="918410"/>
            <a:ext cx="989955" cy="265842"/>
          </a:xfrm>
          <a:prstGeom prst="rect">
            <a:avLst/>
          </a:prstGeom>
          <a:noFill/>
        </p:spPr>
        <p:txBody>
          <a:bodyPr wrap="square" lIns="0" tIns="0" rIns="0" bIns="0" rtlCol="0" anchor="t">
            <a:noAutofit/>
          </a:bodyPr>
          <a:lstStyle/>
          <a:p>
            <a:pPr marL="0" marR="0" lvl="0" indent="0" algn="ctr" defTabSz="10972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900" dirty="0">
                <a:gradFill>
                  <a:gsLst>
                    <a:gs pos="0">
                      <a:srgbClr val="232F3C"/>
                    </a:gs>
                    <a:gs pos="100000">
                      <a:srgbClr val="232F3C"/>
                    </a:gs>
                  </a:gsLst>
                  <a:lin ang="0" scaled="1"/>
                </a:gra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AWS Cloud</a:t>
            </a:r>
            <a:endParaRPr kumimoji="0" lang="en-US" sz="900" b="0" i="0" u="none" strike="noStrike" kern="1200" cap="none" spc="0" normalizeH="0" baseline="0" noProof="0" dirty="0">
              <a:ln>
                <a:noFill/>
              </a:ln>
              <a:gradFill>
                <a:gsLst>
                  <a:gs pos="0">
                    <a:srgbClr val="232F3C"/>
                  </a:gs>
                  <a:gs pos="100000">
                    <a:srgbClr val="232F3C"/>
                  </a:gs>
                </a:gsLst>
                <a:lin ang="0" scaled="1"/>
              </a:gradFill>
              <a:effectLst/>
              <a:uLnTx/>
              <a:uFillTx/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cxnSp>
        <p:nvCxnSpPr>
          <p:cNvPr id="239" name="Elbow Connector 494">
            <a:extLst>
              <a:ext uri="{FF2B5EF4-FFF2-40B4-BE49-F238E27FC236}">
                <a16:creationId xmlns:a16="http://schemas.microsoft.com/office/drawing/2014/main" id="{51F769D3-8C4F-429C-AE2B-BE62887869FB}"/>
              </a:ext>
            </a:extLst>
          </p:cNvPr>
          <p:cNvCxnSpPr>
            <a:cxnSpLocks/>
          </p:cNvCxnSpPr>
          <p:nvPr/>
        </p:nvCxnSpPr>
        <p:spPr>
          <a:xfrm flipV="1">
            <a:off x="7566798" y="5263628"/>
            <a:ext cx="1504994" cy="516708"/>
          </a:xfrm>
          <a:prstGeom prst="bentConnector3">
            <a:avLst>
              <a:gd name="adj1" fmla="val 50000"/>
            </a:avLst>
          </a:prstGeom>
          <a:ln w="12700">
            <a:solidFill>
              <a:schemeClr val="tx1"/>
            </a:solidFill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0" name="Elbow Connector 494">
            <a:extLst>
              <a:ext uri="{FF2B5EF4-FFF2-40B4-BE49-F238E27FC236}">
                <a16:creationId xmlns:a16="http://schemas.microsoft.com/office/drawing/2014/main" id="{C288893A-103D-412D-9A8D-79B55DEE8645}"/>
              </a:ext>
            </a:extLst>
          </p:cNvPr>
          <p:cNvCxnSpPr>
            <a:cxnSpLocks/>
          </p:cNvCxnSpPr>
          <p:nvPr/>
        </p:nvCxnSpPr>
        <p:spPr>
          <a:xfrm>
            <a:off x="7575173" y="4761321"/>
            <a:ext cx="1497597" cy="399009"/>
          </a:xfrm>
          <a:prstGeom prst="bentConnector3">
            <a:avLst>
              <a:gd name="adj1" fmla="val 50000"/>
            </a:avLst>
          </a:prstGeom>
          <a:ln w="12700">
            <a:solidFill>
              <a:schemeClr val="tx1"/>
            </a:solidFill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443758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TextBox 71">
            <a:extLst>
              <a:ext uri="{FF2B5EF4-FFF2-40B4-BE49-F238E27FC236}">
                <a16:creationId xmlns:a16="http://schemas.microsoft.com/office/drawing/2014/main" id="{1271BE9C-FDD5-DC4D-9BA5-3B7493EA2D8F}"/>
              </a:ext>
            </a:extLst>
          </p:cNvPr>
          <p:cNvSpPr txBox="1"/>
          <p:nvPr/>
        </p:nvSpPr>
        <p:spPr>
          <a:xfrm>
            <a:off x="95668" y="134489"/>
            <a:ext cx="91401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AWS Connected Vehicle Architecture – Gather, Process, Analyze</a:t>
            </a:r>
          </a:p>
        </p:txBody>
      </p:sp>
      <p:pic>
        <p:nvPicPr>
          <p:cNvPr id="103" name="Graphic 102">
            <a:extLst>
              <a:ext uri="{FF2B5EF4-FFF2-40B4-BE49-F238E27FC236}">
                <a16:creationId xmlns:a16="http://schemas.microsoft.com/office/drawing/2014/main" id="{1DD42CEA-08C0-B743-AC84-1AA6A123B8A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69392" y="6406198"/>
            <a:ext cx="585391" cy="348070"/>
          </a:xfrm>
          <a:prstGeom prst="rect">
            <a:avLst/>
          </a:prstGeom>
        </p:spPr>
      </p:pic>
      <p:sp>
        <p:nvSpPr>
          <p:cNvPr id="104" name="AWS copyright text">
            <a:extLst>
              <a:ext uri="{FF2B5EF4-FFF2-40B4-BE49-F238E27FC236}">
                <a16:creationId xmlns:a16="http://schemas.microsoft.com/office/drawing/2014/main" id="{E926D9DC-0FDF-1C44-85C5-53E31AA8B8D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43000" y="6619133"/>
            <a:ext cx="4036484" cy="143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x-none" sz="933" b="0" i="0" dirty="0">
                <a:solidFill>
                  <a:srgbClr val="7F7F7F"/>
                </a:solidFill>
                <a:latin typeface="Amazon Ember" charset="0"/>
                <a:ea typeface="Amazon Ember" charset="0"/>
                <a:cs typeface="Amazon Ember" charset="0"/>
              </a:rPr>
              <a:t>© 2023, Amazon Web Services, Inc. or its affiliates. All rights reserved.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54BEBEF-567F-BD43-B598-F246075C6BF3}"/>
              </a:ext>
            </a:extLst>
          </p:cNvPr>
          <p:cNvSpPr txBox="1"/>
          <p:nvPr/>
        </p:nvSpPr>
        <p:spPr>
          <a:xfrm>
            <a:off x="101092" y="458980"/>
            <a:ext cx="48628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For the architecture description, refer to the </a:t>
            </a:r>
            <a:r>
              <a:rPr lang="en-US" sz="1400" dirty="0">
                <a:hlinkClick r:id="rId5"/>
              </a:rPr>
              <a:t>full diagram</a:t>
            </a:r>
            <a:r>
              <a:rPr lang="en-US" sz="1400" dirty="0"/>
              <a:t>. </a:t>
            </a: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D0B231B0-9927-4655-A594-E6371FF6AA4D}"/>
              </a:ext>
            </a:extLst>
          </p:cNvPr>
          <p:cNvSpPr/>
          <p:nvPr/>
        </p:nvSpPr>
        <p:spPr bwMode="auto">
          <a:xfrm>
            <a:off x="7864007" y="3448666"/>
            <a:ext cx="1662838" cy="872572"/>
          </a:xfrm>
          <a:prstGeom prst="rect">
            <a:avLst/>
          </a:prstGeom>
          <a:noFill/>
          <a:ln w="12700">
            <a:solidFill>
              <a:srgbClr val="545B64"/>
            </a:solidFill>
            <a:prstDash val="solid"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32472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700" b="0" i="0" u="none" strike="noStrike" kern="1200" cap="none" spc="0" normalizeH="0" baseline="0" noProof="0" dirty="0">
              <a:ln>
                <a:noFill/>
              </a:ln>
              <a:solidFill>
                <a:srgbClr val="232F3C"/>
              </a:solidFill>
              <a:effectLst/>
              <a:uLnTx/>
              <a:uFillTx/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pic>
        <p:nvPicPr>
          <p:cNvPr id="53" name="Graphic 52">
            <a:extLst>
              <a:ext uri="{FF2B5EF4-FFF2-40B4-BE49-F238E27FC236}">
                <a16:creationId xmlns:a16="http://schemas.microsoft.com/office/drawing/2014/main" id="{5D4C717C-28D8-47E5-9B96-E3DC85C1E14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9830911" y="2620693"/>
            <a:ext cx="246183" cy="246183"/>
          </a:xfrm>
          <a:prstGeom prst="rect">
            <a:avLst/>
          </a:prstGeom>
        </p:spPr>
      </p:pic>
      <p:pic>
        <p:nvPicPr>
          <p:cNvPr id="54" name="Graphic 53">
            <a:extLst>
              <a:ext uri="{FF2B5EF4-FFF2-40B4-BE49-F238E27FC236}">
                <a16:creationId xmlns:a16="http://schemas.microsoft.com/office/drawing/2014/main" id="{BE10C40B-9806-4312-A656-2C59579A95E6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9834113" y="3621739"/>
            <a:ext cx="246180" cy="246180"/>
          </a:xfrm>
          <a:prstGeom prst="rect">
            <a:avLst/>
          </a:prstGeom>
        </p:spPr>
      </p:pic>
      <p:sp useBgFill="1">
        <p:nvSpPr>
          <p:cNvPr id="55" name="TextBox 54">
            <a:extLst>
              <a:ext uri="{FF2B5EF4-FFF2-40B4-BE49-F238E27FC236}">
                <a16:creationId xmlns:a16="http://schemas.microsoft.com/office/drawing/2014/main" id="{BD315E7F-3DE3-4AEC-AEC7-B1E5D6895FFD}"/>
              </a:ext>
            </a:extLst>
          </p:cNvPr>
          <p:cNvSpPr txBox="1"/>
          <p:nvPr/>
        </p:nvSpPr>
        <p:spPr>
          <a:xfrm>
            <a:off x="3562570" y="3659466"/>
            <a:ext cx="404521" cy="288045"/>
          </a:xfrm>
          <a:prstGeom prst="rect">
            <a:avLst/>
          </a:prstGeom>
        </p:spPr>
        <p:txBody>
          <a:bodyPr wrap="square" lIns="0" tIns="0" rIns="0" bIns="0" rtlCol="0" anchor="t">
            <a:noAutofit/>
          </a:bodyPr>
          <a:lstStyle/>
          <a:p>
            <a:pPr marL="0" marR="0" lvl="0" indent="0" algn="ctr" defTabSz="10972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232F3C"/>
                    </a:gs>
                    <a:gs pos="100000">
                      <a:srgbClr val="232F3C"/>
                    </a:gs>
                  </a:gsLst>
                  <a:lin ang="0" scaled="1"/>
                </a:gradFill>
                <a:effectLst/>
                <a:uLnTx/>
                <a:uFillTx/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AWS IoT Core</a:t>
            </a:r>
          </a:p>
        </p:txBody>
      </p:sp>
      <p:cxnSp>
        <p:nvCxnSpPr>
          <p:cNvPr id="56" name="Straight Arrow Connector 55">
            <a:extLst>
              <a:ext uri="{FF2B5EF4-FFF2-40B4-BE49-F238E27FC236}">
                <a16:creationId xmlns:a16="http://schemas.microsoft.com/office/drawing/2014/main" id="{CD753A2A-6ED0-48F1-AE3C-2E985B20DF38}"/>
              </a:ext>
            </a:extLst>
          </p:cNvPr>
          <p:cNvCxnSpPr>
            <a:cxnSpLocks/>
          </p:cNvCxnSpPr>
          <p:nvPr/>
        </p:nvCxnSpPr>
        <p:spPr>
          <a:xfrm>
            <a:off x="2661003" y="3496192"/>
            <a:ext cx="821630" cy="3253"/>
          </a:xfrm>
          <a:prstGeom prst="straightConnector1">
            <a:avLst/>
          </a:prstGeom>
          <a:ln w="12700" cap="rnd">
            <a:solidFill>
              <a:schemeClr val="tx1"/>
            </a:solidFill>
            <a:prstDash val="solid"/>
            <a:headEnd type="none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Rectangle 56">
            <a:extLst>
              <a:ext uri="{FF2B5EF4-FFF2-40B4-BE49-F238E27FC236}">
                <a16:creationId xmlns:a16="http://schemas.microsoft.com/office/drawing/2014/main" id="{AD0600D2-1F50-4CA2-92BB-0C699AE9D812}"/>
              </a:ext>
            </a:extLst>
          </p:cNvPr>
          <p:cNvSpPr/>
          <p:nvPr/>
        </p:nvSpPr>
        <p:spPr>
          <a:xfrm>
            <a:off x="1348780" y="2127241"/>
            <a:ext cx="1369991" cy="2099620"/>
          </a:xfrm>
          <a:prstGeom prst="rect">
            <a:avLst/>
          </a:prstGeom>
          <a:noFill/>
          <a:ln w="12700">
            <a:solidFill>
              <a:srgbClr val="7AA11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02920" tIns="9144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sp>
        <p:nvSpPr>
          <p:cNvPr id="58" name="NumBox 1">
            <a:extLst>
              <a:ext uri="{FF2B5EF4-FFF2-40B4-BE49-F238E27FC236}">
                <a16:creationId xmlns:a16="http://schemas.microsoft.com/office/drawing/2014/main" id="{4337BFF8-25EE-4D5C-9016-6B9232CD8F6E}"/>
              </a:ext>
            </a:extLst>
          </p:cNvPr>
          <p:cNvSpPr/>
          <p:nvPr/>
        </p:nvSpPr>
        <p:spPr>
          <a:xfrm>
            <a:off x="1357295" y="4308018"/>
            <a:ext cx="274320" cy="274320"/>
          </a:xfrm>
          <a:prstGeom prst="roundRect">
            <a:avLst/>
          </a:prstGeom>
          <a:solidFill>
            <a:srgbClr val="007C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FAFAFA"/>
                </a:solidFill>
                <a:effectLst/>
                <a:uLnTx/>
                <a:uFillTx/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1</a:t>
            </a:r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4D2B09AA-BA29-48CC-9173-2D3A22EC9614}"/>
              </a:ext>
            </a:extLst>
          </p:cNvPr>
          <p:cNvSpPr/>
          <p:nvPr/>
        </p:nvSpPr>
        <p:spPr>
          <a:xfrm>
            <a:off x="1740495" y="2172084"/>
            <a:ext cx="931396" cy="273125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000" dirty="0">
                <a:solidFill>
                  <a:srgbClr val="7AA116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connected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7AA116"/>
                </a:solidFill>
                <a:effectLst/>
                <a:uLnTx/>
                <a:uFillTx/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 car</a:t>
            </a:r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965CB468-3BF5-43AC-A30B-0E76FBED4D99}"/>
              </a:ext>
            </a:extLst>
          </p:cNvPr>
          <p:cNvSpPr/>
          <p:nvPr/>
        </p:nvSpPr>
        <p:spPr>
          <a:xfrm>
            <a:off x="3494719" y="756372"/>
            <a:ext cx="6977528" cy="5558791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02920" tIns="9144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31A481FC-E653-4990-9ACC-9639039E62ED}"/>
              </a:ext>
            </a:extLst>
          </p:cNvPr>
          <p:cNvSpPr txBox="1"/>
          <p:nvPr/>
        </p:nvSpPr>
        <p:spPr>
          <a:xfrm>
            <a:off x="2898545" y="3246907"/>
            <a:ext cx="362622" cy="91244"/>
          </a:xfrm>
          <a:prstGeom prst="rect">
            <a:avLst/>
          </a:prstGeom>
          <a:noFill/>
        </p:spPr>
        <p:txBody>
          <a:bodyPr wrap="square" lIns="0" tIns="0" rIns="0" bIns="0" rtlCol="0" anchor="t">
            <a:noAutofit/>
          </a:bodyPr>
          <a:lstStyle/>
          <a:p>
            <a:pPr marL="0" marR="0" lvl="0" indent="0" algn="ctr" defTabSz="10972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232F3C"/>
                    </a:gs>
                    <a:gs pos="100000">
                      <a:srgbClr val="232F3C"/>
                    </a:gs>
                  </a:gsLst>
                  <a:lin ang="0" scaled="1"/>
                </a:gradFill>
                <a:effectLst/>
                <a:uLnTx/>
                <a:uFillTx/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mTLS</a:t>
            </a:r>
            <a:endParaRPr kumimoji="0" lang="en-US" sz="700" b="0" i="0" u="none" strike="noStrike" kern="1200" cap="none" spc="0" normalizeH="0" baseline="0" noProof="0" dirty="0">
              <a:ln>
                <a:noFill/>
              </a:ln>
              <a:gradFill>
                <a:gsLst>
                  <a:gs pos="0">
                    <a:srgbClr val="232F3C"/>
                  </a:gs>
                  <a:gs pos="100000">
                    <a:srgbClr val="232F3C"/>
                  </a:gs>
                </a:gsLst>
                <a:lin ang="0" scaled="1"/>
              </a:gradFill>
              <a:effectLst/>
              <a:uLnTx/>
              <a:uFillTx/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382156C8-F11D-424B-AB85-0A273C04A21F}"/>
              </a:ext>
            </a:extLst>
          </p:cNvPr>
          <p:cNvSpPr/>
          <p:nvPr/>
        </p:nvSpPr>
        <p:spPr bwMode="auto">
          <a:xfrm>
            <a:off x="7862050" y="1237999"/>
            <a:ext cx="1668009" cy="815468"/>
          </a:xfrm>
          <a:prstGeom prst="rect">
            <a:avLst/>
          </a:prstGeom>
          <a:noFill/>
          <a:ln w="12700">
            <a:solidFill>
              <a:srgbClr val="545B64"/>
            </a:solidFill>
            <a:prstDash val="solid"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32472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700" b="0" i="0" u="none" strike="noStrike" kern="1200" cap="none" spc="0" normalizeH="0" baseline="0" noProof="0" dirty="0">
              <a:ln>
                <a:noFill/>
              </a:ln>
              <a:solidFill>
                <a:srgbClr val="232F3C"/>
              </a:solidFill>
              <a:effectLst/>
              <a:uLnTx/>
              <a:uFillTx/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BE288860-F34F-40DF-86D1-A4E194DA4012}"/>
              </a:ext>
            </a:extLst>
          </p:cNvPr>
          <p:cNvSpPr txBox="1"/>
          <p:nvPr/>
        </p:nvSpPr>
        <p:spPr>
          <a:xfrm>
            <a:off x="7940619" y="1277822"/>
            <a:ext cx="1614798" cy="123111"/>
          </a:xfrm>
          <a:prstGeom prst="rect">
            <a:avLst/>
          </a:prstGeom>
        </p:spPr>
        <p:txBody>
          <a:bodyPr wrap="square" lIns="0" tIns="0" rIns="0" bIns="0" rtlCol="0" anchor="t" anchorCtr="0">
            <a:spAutoFit/>
          </a:bodyPr>
          <a:lstStyle/>
          <a:p>
            <a:pPr marL="0" marR="0" lvl="0" indent="0" algn="l" defTabSz="10972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consumer</a:t>
            </a: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 connected services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B400BE41-BBAE-4849-B6F4-997FEB1CBF9C}"/>
              </a:ext>
            </a:extLst>
          </p:cNvPr>
          <p:cNvSpPr txBox="1"/>
          <p:nvPr/>
        </p:nvSpPr>
        <p:spPr>
          <a:xfrm>
            <a:off x="9090878" y="1772111"/>
            <a:ext cx="428514" cy="198121"/>
          </a:xfrm>
          <a:prstGeom prst="rect">
            <a:avLst/>
          </a:prstGeom>
          <a:noFill/>
        </p:spPr>
        <p:txBody>
          <a:bodyPr wrap="square" lIns="0" tIns="0" rIns="0" bIns="0" rtlCol="0" anchor="t">
            <a:noAutofit/>
          </a:bodyPr>
          <a:lstStyle/>
          <a:p>
            <a:pPr marL="0" marR="0" lvl="0" indent="0" algn="ctr" defTabSz="10972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232F3C"/>
                    </a:gs>
                    <a:gs pos="100000">
                      <a:srgbClr val="232F3C"/>
                    </a:gs>
                  </a:gsLst>
                  <a:lin ang="0" scaled="1"/>
                </a:gradFill>
                <a:effectLst/>
                <a:uLnTx/>
                <a:uFillTx/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AWS </a:t>
            </a:r>
            <a:br>
              <a:rPr kumimoji="0" lang="en-US" sz="800" b="0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232F3C"/>
                    </a:gs>
                    <a:gs pos="100000">
                      <a:srgbClr val="232F3C"/>
                    </a:gs>
                  </a:gsLst>
                  <a:lin ang="0" scaled="1"/>
                </a:gradFill>
                <a:effectLst/>
                <a:uLnTx/>
                <a:uFillTx/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</a:b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232F3C"/>
                    </a:gs>
                    <a:gs pos="100000">
                      <a:srgbClr val="232F3C"/>
                    </a:gs>
                  </a:gsLst>
                  <a:lin ang="0" scaled="1"/>
                </a:gradFill>
                <a:effectLst/>
                <a:uLnTx/>
                <a:uFillTx/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Amplify</a:t>
            </a:r>
          </a:p>
        </p:txBody>
      </p:sp>
      <p:cxnSp>
        <p:nvCxnSpPr>
          <p:cNvPr id="65" name="Straight Arrow Connector 64">
            <a:extLst>
              <a:ext uri="{FF2B5EF4-FFF2-40B4-BE49-F238E27FC236}">
                <a16:creationId xmlns:a16="http://schemas.microsoft.com/office/drawing/2014/main" id="{86F347F8-E681-408F-B8F9-534BF5748ED8}"/>
              </a:ext>
            </a:extLst>
          </p:cNvPr>
          <p:cNvCxnSpPr>
            <a:cxnSpLocks/>
            <a:stCxn id="254" idx="3"/>
            <a:endCxn id="255" idx="1"/>
          </p:cNvCxnSpPr>
          <p:nvPr/>
        </p:nvCxnSpPr>
        <p:spPr>
          <a:xfrm>
            <a:off x="8289663" y="1603658"/>
            <a:ext cx="884954" cy="0"/>
          </a:xfrm>
          <a:prstGeom prst="straightConnector1">
            <a:avLst/>
          </a:prstGeom>
          <a:ln w="12700">
            <a:solidFill>
              <a:schemeClr val="tx1"/>
            </a:solidFill>
            <a:prstDash val="solid"/>
            <a:headEnd type="arrow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Arrow Connector 65">
            <a:extLst>
              <a:ext uri="{FF2B5EF4-FFF2-40B4-BE49-F238E27FC236}">
                <a16:creationId xmlns:a16="http://schemas.microsoft.com/office/drawing/2014/main" id="{A213B46A-FA2B-42B1-A9FB-BDD66EF7CD60}"/>
              </a:ext>
            </a:extLst>
          </p:cNvPr>
          <p:cNvCxnSpPr>
            <a:cxnSpLocks/>
            <a:endCxn id="256" idx="1"/>
          </p:cNvCxnSpPr>
          <p:nvPr/>
        </p:nvCxnSpPr>
        <p:spPr>
          <a:xfrm>
            <a:off x="9538332" y="1639096"/>
            <a:ext cx="398907" cy="0"/>
          </a:xfrm>
          <a:prstGeom prst="straightConnector1">
            <a:avLst/>
          </a:prstGeom>
          <a:ln w="12700">
            <a:solidFill>
              <a:schemeClr val="tx1"/>
            </a:solidFill>
            <a:prstDash val="solid"/>
            <a:headEnd type="none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TextBox 66">
            <a:extLst>
              <a:ext uri="{FF2B5EF4-FFF2-40B4-BE49-F238E27FC236}">
                <a16:creationId xmlns:a16="http://schemas.microsoft.com/office/drawing/2014/main" id="{B743B708-35ED-4FD1-ABD5-1D774B790C03}"/>
              </a:ext>
            </a:extLst>
          </p:cNvPr>
          <p:cNvSpPr txBox="1"/>
          <p:nvPr/>
        </p:nvSpPr>
        <p:spPr>
          <a:xfrm>
            <a:off x="9870277" y="1861443"/>
            <a:ext cx="578397" cy="274607"/>
          </a:xfrm>
          <a:prstGeom prst="rect">
            <a:avLst/>
          </a:prstGeom>
          <a:noFill/>
        </p:spPr>
        <p:txBody>
          <a:bodyPr wrap="square" lIns="0" tIns="0" rIns="0" bIns="0" rtlCol="0" anchor="t">
            <a:noAutofit/>
          </a:bodyPr>
          <a:lstStyle/>
          <a:p>
            <a:pPr marL="0" marR="0" lvl="0" indent="0" algn="ctr" defTabSz="10972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00" dirty="0">
                <a:gradFill>
                  <a:gsLst>
                    <a:gs pos="0">
                      <a:srgbClr val="232F3C"/>
                    </a:gs>
                    <a:gs pos="100000">
                      <a:srgbClr val="232F3C"/>
                    </a:gs>
                  </a:gsLst>
                  <a:lin ang="0" scaled="1"/>
                </a:gra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companion application</a:t>
            </a:r>
            <a:endParaRPr kumimoji="0" lang="en-US" sz="800" b="0" i="0" u="none" strike="noStrike" kern="1200" cap="none" spc="0" normalizeH="0" baseline="0" noProof="0" dirty="0">
              <a:ln>
                <a:noFill/>
              </a:ln>
              <a:gradFill>
                <a:gsLst>
                  <a:gs pos="0">
                    <a:srgbClr val="232F3C"/>
                  </a:gs>
                  <a:gs pos="100000">
                    <a:srgbClr val="232F3C"/>
                  </a:gs>
                </a:gsLst>
                <a:lin ang="0" scaled="1"/>
              </a:gradFill>
              <a:effectLst/>
              <a:uLnTx/>
              <a:uFillTx/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69FC6820-ABEC-41FD-974A-450FF0FF9A45}"/>
              </a:ext>
            </a:extLst>
          </p:cNvPr>
          <p:cNvSpPr txBox="1"/>
          <p:nvPr/>
        </p:nvSpPr>
        <p:spPr>
          <a:xfrm>
            <a:off x="3276119" y="2525727"/>
            <a:ext cx="956089" cy="282847"/>
          </a:xfrm>
          <a:prstGeom prst="rect">
            <a:avLst/>
          </a:prstGeom>
          <a:noFill/>
        </p:spPr>
        <p:txBody>
          <a:bodyPr wrap="square" lIns="0" tIns="0" rIns="0" bIns="0" rtlCol="0" anchor="t">
            <a:noAutofit/>
          </a:bodyPr>
          <a:lstStyle/>
          <a:p>
            <a:pPr marL="0" marR="0" lvl="0" indent="0" algn="ctr" defTabSz="10972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232F3C"/>
                    </a:gs>
                    <a:gs pos="100000">
                      <a:srgbClr val="232F3C"/>
                    </a:gs>
                  </a:gsLst>
                  <a:lin ang="0" scaled="1"/>
                </a:gradFill>
                <a:effectLst/>
                <a:uLnTx/>
                <a:uFillTx/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AWS IoT</a:t>
            </a:r>
            <a:br>
              <a:rPr kumimoji="0" lang="en-US" sz="700" b="0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232F3C"/>
                    </a:gs>
                    <a:gs pos="100000">
                      <a:srgbClr val="232F3C"/>
                    </a:gs>
                  </a:gsLst>
                  <a:lin ang="0" scaled="1"/>
                </a:gradFill>
                <a:effectLst/>
                <a:uLnTx/>
                <a:uFillTx/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</a:br>
            <a:r>
              <a:rPr kumimoji="0" lang="en-US" sz="700" b="0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232F3C"/>
                    </a:gs>
                    <a:gs pos="100000">
                      <a:srgbClr val="232F3C"/>
                    </a:gs>
                  </a:gsLst>
                  <a:lin ang="0" scaled="1"/>
                </a:gradFill>
                <a:effectLst/>
                <a:uLnTx/>
                <a:uFillTx/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FleetWise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2F1A506C-D3A6-48C5-8B02-B80FF9F7016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567" y="2971366"/>
            <a:ext cx="1035403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00" dirty="0">
                <a:solidFill>
                  <a:srgbClr val="232F3C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data</a:t>
            </a: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232F3C"/>
                </a:solidFill>
                <a:effectLst/>
                <a:uLnTx/>
                <a:uFillTx/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 campaign</a:t>
            </a:r>
            <a:endParaRPr kumimoji="0" lang="en-US" altLang="en-US" sz="800" b="0" i="0" u="none" strike="noStrike" kern="1200" cap="none" spc="0" normalizeH="0" baseline="0" noProof="0" dirty="0">
              <a:ln>
                <a:noFill/>
              </a:ln>
              <a:solidFill>
                <a:srgbClr val="232F3C"/>
              </a:solidFill>
              <a:effectLst/>
              <a:uLnTx/>
              <a:uFillTx/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pic>
        <p:nvPicPr>
          <p:cNvPr id="70" name="Graphic 43">
            <a:extLst>
              <a:ext uri="{FF2B5EF4-FFF2-40B4-BE49-F238E27FC236}">
                <a16:creationId xmlns:a16="http://schemas.microsoft.com/office/drawing/2014/main" id="{EE88987E-5B91-445F-8C1C-49ECEF6C164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28254" y="4412339"/>
            <a:ext cx="291865" cy="291865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sp>
        <p:nvSpPr>
          <p:cNvPr id="71" name="TextBox 70">
            <a:extLst>
              <a:ext uri="{FF2B5EF4-FFF2-40B4-BE49-F238E27FC236}">
                <a16:creationId xmlns:a16="http://schemas.microsoft.com/office/drawing/2014/main" id="{FDF0AA05-2489-4B81-96A1-C912B384039E}"/>
              </a:ext>
            </a:extLst>
          </p:cNvPr>
          <p:cNvSpPr txBox="1"/>
          <p:nvPr/>
        </p:nvSpPr>
        <p:spPr>
          <a:xfrm>
            <a:off x="9443645" y="4691687"/>
            <a:ext cx="1081373" cy="266287"/>
          </a:xfrm>
          <a:prstGeom prst="rect">
            <a:avLst/>
          </a:prstGeom>
          <a:noFill/>
        </p:spPr>
        <p:txBody>
          <a:bodyPr wrap="square" lIns="0" tIns="0" rIns="0" bIns="0" rtlCol="0" anchor="t">
            <a:noAutofit/>
          </a:bodyPr>
          <a:lstStyle/>
          <a:p>
            <a:pPr marL="0" marR="0" lvl="0" indent="0" algn="ctr" defTabSz="10972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00" dirty="0">
                <a:gradFill>
                  <a:gsLst>
                    <a:gs pos="0">
                      <a:srgbClr val="232F3C"/>
                    </a:gs>
                    <a:gs pos="100000">
                      <a:srgbClr val="232F3C"/>
                    </a:gs>
                  </a:gsLst>
                  <a:lin ang="0" scaled="1"/>
                </a:gra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fleet</a:t>
            </a: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232F3C"/>
                    </a:gs>
                    <a:gs pos="100000">
                      <a:srgbClr val="232F3C"/>
                    </a:gs>
                  </a:gsLst>
                  <a:lin ang="0" scaled="1"/>
                </a:gradFill>
                <a:effectLst/>
                <a:uLnTx/>
                <a:uFillTx/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 </a:t>
            </a:r>
            <a:r>
              <a:rPr lang="en-US" sz="800" dirty="0">
                <a:gradFill>
                  <a:gsLst>
                    <a:gs pos="0">
                      <a:srgbClr val="232F3C"/>
                    </a:gs>
                    <a:gs pos="100000">
                      <a:srgbClr val="232F3C"/>
                    </a:gs>
                  </a:gsLst>
                  <a:lin ang="0" scaled="1"/>
                </a:gra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aggregators</a:t>
            </a: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232F3C"/>
                    </a:gs>
                    <a:gs pos="100000">
                      <a:srgbClr val="232F3C"/>
                    </a:gs>
                  </a:gsLst>
                  <a:lin ang="0" scaled="1"/>
                </a:gradFill>
                <a:effectLst/>
                <a:uLnTx/>
                <a:uFillTx/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,</a:t>
            </a:r>
          </a:p>
          <a:p>
            <a:pPr marL="0" marR="0" lvl="0" indent="0" algn="ctr" defTabSz="10972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232F3C"/>
                    </a:gs>
                    <a:gs pos="100000">
                      <a:srgbClr val="232F3C"/>
                    </a:gs>
                  </a:gsLst>
                  <a:lin ang="0" scaled="1"/>
                </a:gradFill>
                <a:effectLst/>
                <a:uLnTx/>
                <a:uFillTx/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third </a:t>
            </a:r>
            <a:r>
              <a:rPr lang="en-US" sz="800" dirty="0">
                <a:gradFill>
                  <a:gsLst>
                    <a:gs pos="0">
                      <a:srgbClr val="232F3C"/>
                    </a:gs>
                    <a:gs pos="100000">
                      <a:srgbClr val="232F3C"/>
                    </a:gs>
                  </a:gsLst>
                  <a:lin ang="0" scaled="1"/>
                </a:gra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p</a:t>
            </a: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232F3C"/>
                    </a:gs>
                    <a:gs pos="100000">
                      <a:srgbClr val="232F3C"/>
                    </a:gs>
                  </a:gsLst>
                  <a:lin ang="0" scaled="1"/>
                </a:gradFill>
                <a:effectLst/>
                <a:uLnTx/>
                <a:uFillTx/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arty </a:t>
            </a:r>
            <a:r>
              <a:rPr lang="en-US" sz="800" dirty="0">
                <a:gradFill>
                  <a:gsLst>
                    <a:gs pos="0">
                      <a:srgbClr val="232F3C"/>
                    </a:gs>
                    <a:gs pos="100000">
                      <a:srgbClr val="232F3C"/>
                    </a:gs>
                  </a:gsLst>
                  <a:lin ang="0" scaled="1"/>
                </a:gra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applications</a:t>
            </a: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232F3C"/>
                    </a:gs>
                    <a:gs pos="100000">
                      <a:srgbClr val="232F3C"/>
                    </a:gs>
                  </a:gsLst>
                  <a:lin ang="0" scaled="1"/>
                </a:gradFill>
                <a:effectLst/>
                <a:uLnTx/>
                <a:uFillTx/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,</a:t>
            </a:r>
          </a:p>
          <a:p>
            <a:pPr marL="0" marR="0" lvl="0" indent="0" algn="ctr" defTabSz="10972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00" dirty="0">
                <a:gradFill>
                  <a:gsLst>
                    <a:gs pos="0">
                      <a:srgbClr val="232F3C"/>
                    </a:gs>
                    <a:gs pos="100000">
                      <a:srgbClr val="232F3C"/>
                    </a:gs>
                  </a:gsLst>
                  <a:lin ang="0" scaled="1"/>
                </a:gra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external</a:t>
            </a: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232F3C"/>
                    </a:gs>
                    <a:gs pos="100000">
                      <a:srgbClr val="232F3C"/>
                    </a:gs>
                  </a:gsLst>
                  <a:lin ang="0" scaled="1"/>
                </a:gradFill>
                <a:effectLst/>
                <a:uLnTx/>
                <a:uFillTx/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 </a:t>
            </a:r>
            <a:r>
              <a:rPr lang="en-US" sz="800" dirty="0">
                <a:gradFill>
                  <a:gsLst>
                    <a:gs pos="0">
                      <a:srgbClr val="232F3C"/>
                    </a:gs>
                    <a:gs pos="100000">
                      <a:srgbClr val="232F3C"/>
                    </a:gs>
                  </a:gsLst>
                  <a:lin ang="0" scaled="1"/>
                </a:gra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users</a:t>
            </a:r>
            <a:endParaRPr kumimoji="0" lang="en-US" sz="800" b="0" i="0" u="none" strike="noStrike" kern="1200" cap="none" spc="0" normalizeH="0" baseline="0" noProof="0" dirty="0">
              <a:ln>
                <a:noFill/>
              </a:ln>
              <a:gradFill>
                <a:gsLst>
                  <a:gs pos="0">
                    <a:srgbClr val="232F3C"/>
                  </a:gs>
                  <a:gs pos="100000">
                    <a:srgbClr val="232F3C"/>
                  </a:gs>
                </a:gsLst>
                <a:lin ang="0" scaled="1"/>
              </a:gradFill>
              <a:effectLst/>
              <a:uLnTx/>
              <a:uFillTx/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cxnSp>
        <p:nvCxnSpPr>
          <p:cNvPr id="73" name="Straight Arrow Connector 72">
            <a:extLst>
              <a:ext uri="{FF2B5EF4-FFF2-40B4-BE49-F238E27FC236}">
                <a16:creationId xmlns:a16="http://schemas.microsoft.com/office/drawing/2014/main" id="{9EE0DC8A-EA3B-4529-9A8F-2D43B9844C18}"/>
              </a:ext>
            </a:extLst>
          </p:cNvPr>
          <p:cNvCxnSpPr>
            <a:cxnSpLocks/>
            <a:endCxn id="70" idx="1"/>
          </p:cNvCxnSpPr>
          <p:nvPr/>
        </p:nvCxnSpPr>
        <p:spPr>
          <a:xfrm>
            <a:off x="9401103" y="4555234"/>
            <a:ext cx="427151" cy="3038"/>
          </a:xfrm>
          <a:prstGeom prst="straightConnector1">
            <a:avLst/>
          </a:prstGeom>
          <a:ln w="12700">
            <a:solidFill>
              <a:schemeClr val="tx1"/>
            </a:solidFill>
            <a:prstDash val="solid"/>
            <a:headEnd type="none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TextBox 73">
            <a:extLst>
              <a:ext uri="{FF2B5EF4-FFF2-40B4-BE49-F238E27FC236}">
                <a16:creationId xmlns:a16="http://schemas.microsoft.com/office/drawing/2014/main" id="{201BB669-FCB0-439B-8C63-E2F442952A2F}"/>
              </a:ext>
            </a:extLst>
          </p:cNvPr>
          <p:cNvSpPr txBox="1"/>
          <p:nvPr/>
        </p:nvSpPr>
        <p:spPr>
          <a:xfrm>
            <a:off x="9505210" y="3894351"/>
            <a:ext cx="913533" cy="257918"/>
          </a:xfrm>
          <a:prstGeom prst="rect">
            <a:avLst/>
          </a:prstGeom>
          <a:noFill/>
        </p:spPr>
        <p:txBody>
          <a:bodyPr wrap="square" lIns="0" tIns="0" rIns="0" bIns="0" rtlCol="0" anchor="t">
            <a:noAutofit/>
          </a:bodyPr>
          <a:lstStyle/>
          <a:p>
            <a:pPr marL="0" marR="0" lvl="0" indent="0" algn="ctr" defTabSz="10972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232F3C"/>
                    </a:gs>
                    <a:gs pos="100000">
                      <a:srgbClr val="232F3C"/>
                    </a:gs>
                  </a:gsLst>
                  <a:lin ang="0" scaled="1"/>
                </a:gradFill>
                <a:effectLst/>
                <a:uLnTx/>
                <a:uFillTx/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OEM </a:t>
            </a:r>
            <a:r>
              <a:rPr lang="en-US" sz="800" dirty="0">
                <a:gradFill>
                  <a:gsLst>
                    <a:gs pos="0">
                      <a:srgbClr val="232F3C"/>
                    </a:gs>
                    <a:gs pos="100000">
                      <a:srgbClr val="232F3C"/>
                    </a:gs>
                  </a:gsLst>
                  <a:lin ang="0" scaled="1"/>
                </a:gra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engineer</a:t>
            </a: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232F3C"/>
                    </a:gs>
                    <a:gs pos="100000">
                      <a:srgbClr val="232F3C"/>
                    </a:gs>
                  </a:gsLst>
                  <a:lin ang="0" scaled="1"/>
                </a:gradFill>
                <a:effectLst/>
                <a:uLnTx/>
                <a:uFillTx/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, data scientist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1EA78822-263A-40DC-8260-C23B458E0B7C}"/>
              </a:ext>
            </a:extLst>
          </p:cNvPr>
          <p:cNvSpPr txBox="1"/>
          <p:nvPr/>
        </p:nvSpPr>
        <p:spPr>
          <a:xfrm>
            <a:off x="7891173" y="3930408"/>
            <a:ext cx="698159" cy="269675"/>
          </a:xfrm>
          <a:prstGeom prst="rect">
            <a:avLst/>
          </a:prstGeom>
          <a:noFill/>
        </p:spPr>
        <p:txBody>
          <a:bodyPr wrap="square" lIns="0" tIns="0" rIns="0" bIns="0" rtlCol="0" anchor="t">
            <a:noAutofit/>
          </a:bodyPr>
          <a:lstStyle/>
          <a:p>
            <a:pPr marL="0" marR="0" lvl="0" indent="0" algn="ctr" defTabSz="10972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232F3C"/>
                    </a:gs>
                    <a:gs pos="100000">
                      <a:srgbClr val="232F3C"/>
                    </a:gs>
                  </a:gsLst>
                  <a:lin ang="0" scaled="1"/>
                </a:gradFill>
                <a:effectLst/>
                <a:uLnTx/>
                <a:uFillTx/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Amazon Managed Grafana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397EE5F8-5046-4EB2-8D10-C51F8CD0CB2C}"/>
              </a:ext>
            </a:extLst>
          </p:cNvPr>
          <p:cNvSpPr txBox="1"/>
          <p:nvPr/>
        </p:nvSpPr>
        <p:spPr>
          <a:xfrm>
            <a:off x="8042265" y="3465824"/>
            <a:ext cx="1340255" cy="123111"/>
          </a:xfrm>
          <a:prstGeom prst="rect">
            <a:avLst/>
          </a:prstGeom>
        </p:spPr>
        <p:txBody>
          <a:bodyPr wrap="square" lIns="0" tIns="0" rIns="0" bIns="0" rtlCol="0" anchor="t" anchorCtr="0">
            <a:spAutoFit/>
          </a:bodyPr>
          <a:lstStyle/>
          <a:p>
            <a:pPr marL="0" marR="0" lvl="0" indent="0" algn="l" defTabSz="10972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analytics</a:t>
            </a: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 and visualization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B54AA1B7-42DB-4248-8104-AD6BEC498332}"/>
              </a:ext>
            </a:extLst>
          </p:cNvPr>
          <p:cNvSpPr txBox="1"/>
          <p:nvPr/>
        </p:nvSpPr>
        <p:spPr>
          <a:xfrm>
            <a:off x="8621581" y="3937965"/>
            <a:ext cx="577995" cy="198121"/>
          </a:xfrm>
          <a:prstGeom prst="rect">
            <a:avLst/>
          </a:prstGeom>
          <a:noFill/>
        </p:spPr>
        <p:txBody>
          <a:bodyPr wrap="square" lIns="0" tIns="0" rIns="0" bIns="0" rtlCol="0" anchor="t">
            <a:noAutofit/>
          </a:bodyPr>
          <a:lstStyle/>
          <a:p>
            <a:pPr marL="0" marR="0" lvl="0" indent="0" algn="ctr" defTabSz="10972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232F3C"/>
                    </a:gs>
                    <a:gs pos="100000">
                      <a:srgbClr val="232F3C"/>
                    </a:gs>
                  </a:gsLst>
                  <a:lin ang="0" scaled="1"/>
                </a:gradFill>
                <a:effectLst/>
                <a:uLnTx/>
                <a:uFillTx/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Amazon </a:t>
            </a:r>
          </a:p>
          <a:p>
            <a:pPr marL="0" marR="0" lvl="0" indent="0" algn="ctr" defTabSz="10972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232F3C"/>
                    </a:gs>
                    <a:gs pos="100000">
                      <a:srgbClr val="232F3C"/>
                    </a:gs>
                  </a:gsLst>
                  <a:lin ang="0" scaled="1"/>
                </a:gradFill>
                <a:effectLst/>
                <a:uLnTx/>
                <a:uFillTx/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Quicksight</a:t>
            </a: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5A0D0448-6D47-492E-BD58-CC7E001E9495}"/>
              </a:ext>
            </a:extLst>
          </p:cNvPr>
          <p:cNvSpPr txBox="1"/>
          <p:nvPr/>
        </p:nvSpPr>
        <p:spPr>
          <a:xfrm>
            <a:off x="9589847" y="2913972"/>
            <a:ext cx="772623" cy="317882"/>
          </a:xfrm>
          <a:prstGeom prst="rect">
            <a:avLst/>
          </a:prstGeom>
          <a:noFill/>
        </p:spPr>
        <p:txBody>
          <a:bodyPr wrap="square" lIns="0" tIns="0" rIns="0" bIns="0" rtlCol="0" anchor="t">
            <a:noAutofit/>
          </a:bodyPr>
          <a:lstStyle/>
          <a:p>
            <a:pPr marL="0" marR="0" lvl="0" indent="0" algn="ctr" defTabSz="10972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00" dirty="0">
                <a:gradFill>
                  <a:gsLst>
                    <a:gs pos="0">
                      <a:srgbClr val="232F3C"/>
                    </a:gs>
                    <a:gs pos="100000">
                      <a:srgbClr val="232F3C"/>
                    </a:gs>
                  </a:gsLst>
                  <a:lin ang="0" scaled="1"/>
                </a:gra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vehicle</a:t>
            </a: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232F3C"/>
                    </a:gs>
                    <a:gs pos="100000">
                      <a:srgbClr val="232F3C"/>
                    </a:gs>
                  </a:gsLst>
                  <a:lin ang="0" scaled="1"/>
                </a:gradFill>
                <a:effectLst/>
                <a:uLnTx/>
                <a:uFillTx/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 management platform</a:t>
            </a:r>
          </a:p>
        </p:txBody>
      </p:sp>
      <p:sp>
        <p:nvSpPr>
          <p:cNvPr id="79" name="Rectangle 78">
            <a:extLst>
              <a:ext uri="{FF2B5EF4-FFF2-40B4-BE49-F238E27FC236}">
                <a16:creationId xmlns:a16="http://schemas.microsoft.com/office/drawing/2014/main" id="{C0550AD9-7187-498E-BE75-4AA1245330F7}"/>
              </a:ext>
            </a:extLst>
          </p:cNvPr>
          <p:cNvSpPr/>
          <p:nvPr/>
        </p:nvSpPr>
        <p:spPr bwMode="auto">
          <a:xfrm>
            <a:off x="7858837" y="2091592"/>
            <a:ext cx="1668008" cy="1315604"/>
          </a:xfrm>
          <a:prstGeom prst="rect">
            <a:avLst/>
          </a:prstGeom>
          <a:noFill/>
          <a:ln w="12700">
            <a:solidFill>
              <a:srgbClr val="545B64"/>
            </a:solidFill>
            <a:prstDash val="solid"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32472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700" b="0" i="0" u="none" strike="noStrike" kern="1200" cap="none" spc="0" normalizeH="0" baseline="0" noProof="0" dirty="0">
              <a:ln>
                <a:noFill/>
              </a:ln>
              <a:solidFill>
                <a:srgbClr val="232F3C"/>
              </a:solidFill>
              <a:effectLst/>
              <a:uLnTx/>
              <a:uFillTx/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3FF7563F-A4FE-4C57-AF26-6E5E083B74CE}"/>
              </a:ext>
            </a:extLst>
          </p:cNvPr>
          <p:cNvSpPr txBox="1"/>
          <p:nvPr/>
        </p:nvSpPr>
        <p:spPr>
          <a:xfrm>
            <a:off x="7963494" y="2612050"/>
            <a:ext cx="410061" cy="271367"/>
          </a:xfrm>
          <a:prstGeom prst="rect">
            <a:avLst/>
          </a:prstGeom>
          <a:noFill/>
        </p:spPr>
        <p:txBody>
          <a:bodyPr wrap="square" lIns="0" tIns="0" rIns="0" bIns="0" rtlCol="0" anchor="t">
            <a:noAutofit/>
          </a:bodyPr>
          <a:lstStyle/>
          <a:p>
            <a:pPr marL="0" marR="0" lvl="0" indent="0" algn="ctr" defTabSz="10972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232F3C"/>
                    </a:gs>
                    <a:gs pos="100000">
                      <a:srgbClr val="232F3C"/>
                    </a:gs>
                  </a:gsLst>
                  <a:lin ang="0" scaled="1"/>
                </a:gradFill>
                <a:effectLst/>
                <a:uLnTx/>
                <a:uFillTx/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Amazon</a:t>
            </a:r>
            <a:br>
              <a:rPr kumimoji="0" lang="en-US" sz="800" b="0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232F3C"/>
                    </a:gs>
                    <a:gs pos="100000">
                      <a:srgbClr val="232F3C"/>
                    </a:gs>
                  </a:gsLst>
                  <a:lin ang="0" scaled="1"/>
                </a:gradFill>
                <a:effectLst/>
                <a:uLnTx/>
                <a:uFillTx/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</a:b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232F3C"/>
                    </a:gs>
                    <a:gs pos="100000">
                      <a:srgbClr val="232F3C"/>
                    </a:gs>
                  </a:gsLst>
                  <a:lin ang="0" scaled="1"/>
                </a:gradFill>
                <a:effectLst/>
                <a:uLnTx/>
                <a:uFillTx/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S3</a:t>
            </a: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669A5203-F9BF-421F-9D6B-D03D7B031F14}"/>
              </a:ext>
            </a:extLst>
          </p:cNvPr>
          <p:cNvSpPr txBox="1"/>
          <p:nvPr/>
        </p:nvSpPr>
        <p:spPr>
          <a:xfrm>
            <a:off x="8953906" y="2869481"/>
            <a:ext cx="578605" cy="263527"/>
          </a:xfrm>
          <a:prstGeom prst="rect">
            <a:avLst/>
          </a:prstGeom>
          <a:noFill/>
        </p:spPr>
        <p:txBody>
          <a:bodyPr wrap="square" lIns="0" tIns="0" rIns="0" bIns="0" rtlCol="0" anchor="t">
            <a:noAutofit/>
          </a:bodyPr>
          <a:lstStyle/>
          <a:p>
            <a:pPr marL="0" marR="0" lvl="0" indent="0" algn="ctr" defTabSz="10972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232F3C"/>
                    </a:gs>
                    <a:gs pos="100000">
                      <a:srgbClr val="232F3C"/>
                    </a:gs>
                  </a:gsLst>
                  <a:lin ang="0" scaled="1"/>
                </a:gradFill>
                <a:effectLst/>
                <a:uLnTx/>
                <a:uFillTx/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Amazon</a:t>
            </a:r>
            <a:br>
              <a:rPr kumimoji="0" lang="en-US" sz="800" b="0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232F3C"/>
                    </a:gs>
                    <a:gs pos="100000">
                      <a:srgbClr val="232F3C"/>
                    </a:gs>
                  </a:gsLst>
                  <a:lin ang="0" scaled="1"/>
                </a:gradFill>
                <a:effectLst/>
                <a:uLnTx/>
                <a:uFillTx/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</a:b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232F3C"/>
                    </a:gs>
                    <a:gs pos="100000">
                      <a:srgbClr val="232F3C"/>
                    </a:gs>
                  </a:gsLst>
                  <a:lin ang="0" scaled="1"/>
                </a:gradFill>
                <a:effectLst/>
                <a:uLnTx/>
                <a:uFillTx/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CloudFront</a:t>
            </a: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ED462655-33F0-4A7D-A8B8-3310C443EA93}"/>
              </a:ext>
            </a:extLst>
          </p:cNvPr>
          <p:cNvSpPr txBox="1"/>
          <p:nvPr/>
        </p:nvSpPr>
        <p:spPr>
          <a:xfrm>
            <a:off x="8113308" y="2125197"/>
            <a:ext cx="1122468" cy="123111"/>
          </a:xfrm>
          <a:prstGeom prst="rect">
            <a:avLst/>
          </a:prstGeom>
        </p:spPr>
        <p:txBody>
          <a:bodyPr wrap="square" lIns="0" tIns="0" rIns="0" bIns="0" rtlCol="0" anchor="t" anchorCtr="0">
            <a:spAutoFit/>
          </a:bodyPr>
          <a:lstStyle/>
          <a:p>
            <a:pPr marL="0" marR="0" lvl="0" indent="0" algn="l" defTabSz="10972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vehicle</a:t>
            </a: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 management</a:t>
            </a: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350FB254-8319-4994-AF6E-4A2399060CB6}"/>
              </a:ext>
            </a:extLst>
          </p:cNvPr>
          <p:cNvSpPr txBox="1"/>
          <p:nvPr/>
        </p:nvSpPr>
        <p:spPr>
          <a:xfrm>
            <a:off x="7964587" y="1775407"/>
            <a:ext cx="428514" cy="198121"/>
          </a:xfrm>
          <a:prstGeom prst="rect">
            <a:avLst/>
          </a:prstGeom>
          <a:noFill/>
        </p:spPr>
        <p:txBody>
          <a:bodyPr wrap="square" lIns="0" tIns="0" rIns="0" bIns="0" rtlCol="0" anchor="t">
            <a:noAutofit/>
          </a:bodyPr>
          <a:lstStyle/>
          <a:p>
            <a:pPr marL="0" marR="0" lvl="0" indent="0" algn="ctr" defTabSz="10972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232F3C"/>
                    </a:gs>
                    <a:gs pos="100000">
                      <a:srgbClr val="232F3C"/>
                    </a:gs>
                  </a:gsLst>
                  <a:lin ang="0" scaled="1"/>
                </a:gradFill>
                <a:effectLst/>
                <a:uLnTx/>
                <a:uFillTx/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AWS </a:t>
            </a:r>
            <a:br>
              <a:rPr kumimoji="0" lang="en-US" sz="800" b="0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232F3C"/>
                    </a:gs>
                    <a:gs pos="100000">
                      <a:srgbClr val="232F3C"/>
                    </a:gs>
                  </a:gsLst>
                  <a:lin ang="0" scaled="1"/>
                </a:gradFill>
                <a:effectLst/>
                <a:uLnTx/>
                <a:uFillTx/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</a:b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232F3C"/>
                    </a:gs>
                    <a:gs pos="100000">
                      <a:srgbClr val="232F3C"/>
                    </a:gs>
                  </a:gsLst>
                  <a:lin ang="0" scaled="1"/>
                </a:gradFill>
                <a:effectLst/>
                <a:uLnTx/>
                <a:uFillTx/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AppSync</a:t>
            </a: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3C9FFBD3-45E2-4DF9-8684-B5A94961947B}"/>
              </a:ext>
            </a:extLst>
          </p:cNvPr>
          <p:cNvSpPr txBox="1"/>
          <p:nvPr/>
        </p:nvSpPr>
        <p:spPr>
          <a:xfrm>
            <a:off x="8538068" y="1787362"/>
            <a:ext cx="428514" cy="198121"/>
          </a:xfrm>
          <a:prstGeom prst="rect">
            <a:avLst/>
          </a:prstGeom>
          <a:noFill/>
        </p:spPr>
        <p:txBody>
          <a:bodyPr wrap="square" lIns="0" tIns="0" rIns="0" bIns="0" rtlCol="0" anchor="t">
            <a:noAutofit/>
          </a:bodyPr>
          <a:lstStyle/>
          <a:p>
            <a:pPr marL="0" marR="0" lvl="0" indent="0" algn="ctr" defTabSz="10972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10000"/>
                  </a:schemeClr>
                </a:solidFill>
                <a:effectLst/>
                <a:uLnTx/>
                <a:uFillTx/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Amazon </a:t>
            </a:r>
            <a:b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10000"/>
                  </a:schemeClr>
                </a:solidFill>
                <a:effectLst/>
                <a:uLnTx/>
                <a:uFillTx/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</a:b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10000"/>
                  </a:schemeClr>
                </a:solidFill>
                <a:effectLst/>
                <a:uLnTx/>
                <a:uFillTx/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Cognito</a:t>
            </a: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D4EA2A45-2629-4BFD-9F7B-397BF2B79280}"/>
              </a:ext>
            </a:extLst>
          </p:cNvPr>
          <p:cNvSpPr txBox="1"/>
          <p:nvPr/>
        </p:nvSpPr>
        <p:spPr>
          <a:xfrm>
            <a:off x="8002026" y="3149014"/>
            <a:ext cx="428514" cy="198121"/>
          </a:xfrm>
          <a:prstGeom prst="rect">
            <a:avLst/>
          </a:prstGeom>
          <a:noFill/>
        </p:spPr>
        <p:txBody>
          <a:bodyPr wrap="square" lIns="0" tIns="0" rIns="0" bIns="0" rtlCol="0" anchor="t">
            <a:noAutofit/>
          </a:bodyPr>
          <a:lstStyle/>
          <a:p>
            <a:pPr marL="0" marR="0" lvl="0" indent="0" algn="ctr" defTabSz="10972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232F3C"/>
                    </a:gs>
                    <a:gs pos="100000">
                      <a:srgbClr val="232F3C"/>
                    </a:gs>
                  </a:gsLst>
                  <a:lin ang="0" scaled="1"/>
                </a:gradFill>
                <a:effectLst/>
                <a:uLnTx/>
                <a:uFillTx/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AWS </a:t>
            </a:r>
            <a:br>
              <a:rPr kumimoji="0" lang="en-US" sz="800" b="0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232F3C"/>
                    </a:gs>
                    <a:gs pos="100000">
                      <a:srgbClr val="232F3C"/>
                    </a:gs>
                  </a:gsLst>
                  <a:lin ang="0" scaled="1"/>
                </a:gradFill>
                <a:effectLst/>
                <a:uLnTx/>
                <a:uFillTx/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</a:b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232F3C"/>
                    </a:gs>
                    <a:gs pos="100000">
                      <a:srgbClr val="232F3C"/>
                    </a:gs>
                  </a:gsLst>
                  <a:lin ang="0" scaled="1"/>
                </a:gradFill>
                <a:effectLst/>
                <a:uLnTx/>
                <a:uFillTx/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AppSync</a:t>
            </a:r>
          </a:p>
        </p:txBody>
      </p:sp>
      <p:cxnSp>
        <p:nvCxnSpPr>
          <p:cNvPr id="86" name="Straight Arrow Connector 85">
            <a:extLst>
              <a:ext uri="{FF2B5EF4-FFF2-40B4-BE49-F238E27FC236}">
                <a16:creationId xmlns:a16="http://schemas.microsoft.com/office/drawing/2014/main" id="{7106FD8C-BFEB-4EA8-BCF3-FCB32722E6CC}"/>
              </a:ext>
            </a:extLst>
          </p:cNvPr>
          <p:cNvCxnSpPr>
            <a:cxnSpLocks/>
            <a:stCxn id="79" idx="3"/>
            <a:endCxn id="53" idx="1"/>
          </p:cNvCxnSpPr>
          <p:nvPr/>
        </p:nvCxnSpPr>
        <p:spPr>
          <a:xfrm flipV="1">
            <a:off x="9526845" y="2743785"/>
            <a:ext cx="304066" cy="5609"/>
          </a:xfrm>
          <a:prstGeom prst="straightConnector1">
            <a:avLst/>
          </a:prstGeom>
          <a:ln w="12700">
            <a:solidFill>
              <a:schemeClr val="tx1"/>
            </a:solidFill>
            <a:prstDash val="solid"/>
            <a:headEnd type="none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Connector: Elbow 449">
            <a:extLst>
              <a:ext uri="{FF2B5EF4-FFF2-40B4-BE49-F238E27FC236}">
                <a16:creationId xmlns:a16="http://schemas.microsoft.com/office/drawing/2014/main" id="{3EC2A049-4073-4D04-A0ED-63A1AC80174A}"/>
              </a:ext>
            </a:extLst>
          </p:cNvPr>
          <p:cNvCxnSpPr>
            <a:cxnSpLocks/>
          </p:cNvCxnSpPr>
          <p:nvPr/>
        </p:nvCxnSpPr>
        <p:spPr>
          <a:xfrm>
            <a:off x="6768012" y="3154069"/>
            <a:ext cx="987827" cy="1786002"/>
          </a:xfrm>
          <a:prstGeom prst="bentConnector3">
            <a:avLst>
              <a:gd name="adj1" fmla="val 60366"/>
            </a:avLst>
          </a:prstGeom>
          <a:ln w="12700">
            <a:solidFill>
              <a:srgbClr val="232F3E"/>
            </a:solidFill>
            <a:prstDash val="solid"/>
            <a:headEnd type="none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8" name="Group 87">
            <a:extLst>
              <a:ext uri="{FF2B5EF4-FFF2-40B4-BE49-F238E27FC236}">
                <a16:creationId xmlns:a16="http://schemas.microsoft.com/office/drawing/2014/main" id="{37139238-2CF6-4B1B-B677-7B66DA7A49EF}"/>
              </a:ext>
            </a:extLst>
          </p:cNvPr>
          <p:cNvGrpSpPr/>
          <p:nvPr/>
        </p:nvGrpSpPr>
        <p:grpSpPr>
          <a:xfrm>
            <a:off x="1451366" y="2841788"/>
            <a:ext cx="1191490" cy="938586"/>
            <a:chOff x="192150" y="3156742"/>
            <a:chExt cx="1191490" cy="1115880"/>
          </a:xfrm>
        </p:grpSpPr>
        <p:sp>
          <p:nvSpPr>
            <p:cNvPr id="89" name="TextBox 88">
              <a:extLst>
                <a:ext uri="{FF2B5EF4-FFF2-40B4-BE49-F238E27FC236}">
                  <a16:creationId xmlns:a16="http://schemas.microsoft.com/office/drawing/2014/main" id="{B81B5A36-3CD7-4089-8037-724F054D8AAE}"/>
                </a:ext>
              </a:extLst>
            </p:cNvPr>
            <p:cNvSpPr txBox="1"/>
            <p:nvPr/>
          </p:nvSpPr>
          <p:spPr>
            <a:xfrm>
              <a:off x="306464" y="3831500"/>
              <a:ext cx="908405" cy="405266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noAutofit/>
            </a:bodyPr>
            <a:lstStyle/>
            <a:p>
              <a:pPr marL="0" marR="0" lvl="0" indent="0" algn="ctr" defTabSz="109728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00" b="0" i="0" u="none" strike="noStrike" kern="1200" cap="none" spc="0" normalizeH="0" baseline="0" noProof="0" dirty="0">
                  <a:ln>
                    <a:noFill/>
                  </a:ln>
                  <a:gradFill>
                    <a:gsLst>
                      <a:gs pos="0">
                        <a:srgbClr val="232F3C"/>
                      </a:gs>
                      <a:gs pos="100000">
                        <a:srgbClr val="232F3C"/>
                      </a:gs>
                    </a:gsLst>
                    <a:lin ang="0" scaled="1"/>
                  </a:gradFill>
                  <a:effectLst/>
                  <a:uLnTx/>
                  <a:uFillTx/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  <a:t>AWS IoT FleetWise Edge Agent</a:t>
              </a:r>
            </a:p>
          </p:txBody>
        </p:sp>
        <p:sp>
          <p:nvSpPr>
            <p:cNvPr id="90" name="Rectangle 89">
              <a:extLst>
                <a:ext uri="{FF2B5EF4-FFF2-40B4-BE49-F238E27FC236}">
                  <a16:creationId xmlns:a16="http://schemas.microsoft.com/office/drawing/2014/main" id="{D8AC3C98-721C-4410-B51E-B9C80218D55B}"/>
                </a:ext>
              </a:extLst>
            </p:cNvPr>
            <p:cNvSpPr/>
            <p:nvPr/>
          </p:nvSpPr>
          <p:spPr>
            <a:xfrm>
              <a:off x="369787" y="3227157"/>
              <a:ext cx="924889" cy="240568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800" dirty="0">
                  <a:solidFill>
                    <a:srgbClr val="232F3C"/>
                  </a:solidFill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  <a:t>vehicle</a:t>
              </a:r>
              <a:r>
                <a:rPr kumimoji="0" lang="en-US" sz="800" b="0" i="0" u="none" strike="noStrike" kern="1200" cap="none" spc="0" normalizeH="0" baseline="0" noProof="0" dirty="0">
                  <a:ln>
                    <a:noFill/>
                  </a:ln>
                  <a:solidFill>
                    <a:srgbClr val="232F3C"/>
                  </a:solidFill>
                  <a:effectLst/>
                  <a:uLnTx/>
                  <a:uFillTx/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  <a:t> gateway</a:t>
              </a:r>
              <a:endPara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232F3C"/>
                </a:solidFill>
                <a:effectLst/>
                <a:uLnTx/>
                <a:uFillTx/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endParaRPr>
            </a:p>
          </p:txBody>
        </p:sp>
        <p:sp>
          <p:nvSpPr>
            <p:cNvPr id="91" name="Rectangle 90">
              <a:extLst>
                <a:ext uri="{FF2B5EF4-FFF2-40B4-BE49-F238E27FC236}">
                  <a16:creationId xmlns:a16="http://schemas.microsoft.com/office/drawing/2014/main" id="{46954FC5-2278-4216-8179-256FAFAD36AE}"/>
                </a:ext>
              </a:extLst>
            </p:cNvPr>
            <p:cNvSpPr/>
            <p:nvPr/>
          </p:nvSpPr>
          <p:spPr>
            <a:xfrm>
              <a:off x="192150" y="3156742"/>
              <a:ext cx="1191490" cy="1115880"/>
            </a:xfrm>
            <a:prstGeom prst="rect">
              <a:avLst/>
            </a:prstGeom>
            <a:noFill/>
            <a:ln w="12700">
              <a:solidFill>
                <a:schemeClr val="tx1">
                  <a:alpha val="40702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502920" tIns="91440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endParaRPr>
            </a:p>
          </p:txBody>
        </p:sp>
      </p:grpSp>
      <p:sp>
        <p:nvSpPr>
          <p:cNvPr id="92" name="TextBox 91">
            <a:extLst>
              <a:ext uri="{FF2B5EF4-FFF2-40B4-BE49-F238E27FC236}">
                <a16:creationId xmlns:a16="http://schemas.microsoft.com/office/drawing/2014/main" id="{4CA76B08-8229-4F90-8C83-40028D3851A4}"/>
              </a:ext>
            </a:extLst>
          </p:cNvPr>
          <p:cNvSpPr txBox="1"/>
          <p:nvPr/>
        </p:nvSpPr>
        <p:spPr>
          <a:xfrm>
            <a:off x="1806285" y="2658274"/>
            <a:ext cx="513947" cy="114088"/>
          </a:xfrm>
          <a:prstGeom prst="rect">
            <a:avLst/>
          </a:prstGeom>
          <a:noFill/>
        </p:spPr>
        <p:txBody>
          <a:bodyPr wrap="square" lIns="0" tIns="0" rIns="0" bIns="0" rtlCol="0" anchor="t">
            <a:noAutofit/>
          </a:bodyPr>
          <a:lstStyle/>
          <a:p>
            <a:pPr marL="0" marR="0" lvl="0" indent="0" algn="ctr" defTabSz="10972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232F3C"/>
                    </a:gs>
                    <a:gs pos="100000">
                      <a:srgbClr val="232F3C"/>
                    </a:gs>
                  </a:gsLst>
                  <a:lin ang="0" scaled="1"/>
                </a:gradFill>
                <a:effectLst/>
                <a:uLnTx/>
                <a:uFillTx/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sensors</a:t>
            </a:r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38C46FE0-021A-48B5-A9E3-1A77F88BA600}"/>
              </a:ext>
            </a:extLst>
          </p:cNvPr>
          <p:cNvSpPr txBox="1"/>
          <p:nvPr/>
        </p:nvSpPr>
        <p:spPr>
          <a:xfrm>
            <a:off x="1806285" y="4011187"/>
            <a:ext cx="513947" cy="114088"/>
          </a:xfrm>
          <a:prstGeom prst="rect">
            <a:avLst/>
          </a:prstGeom>
          <a:noFill/>
        </p:spPr>
        <p:txBody>
          <a:bodyPr wrap="square" lIns="0" tIns="0" rIns="0" bIns="0" rtlCol="0" anchor="t">
            <a:noAutofit/>
          </a:bodyPr>
          <a:lstStyle/>
          <a:p>
            <a:pPr marL="0" marR="0" lvl="0" indent="0" algn="ctr" defTabSz="10972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232F3C"/>
                    </a:gs>
                    <a:gs pos="100000">
                      <a:srgbClr val="232F3C"/>
                    </a:gs>
                  </a:gsLst>
                  <a:lin ang="0" scaled="1"/>
                </a:gradFill>
                <a:effectLst/>
                <a:uLnTx/>
                <a:uFillTx/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ECUs</a:t>
            </a:r>
          </a:p>
        </p:txBody>
      </p:sp>
      <p:cxnSp>
        <p:nvCxnSpPr>
          <p:cNvPr id="94" name="Straight Arrow Connector 93">
            <a:extLst>
              <a:ext uri="{FF2B5EF4-FFF2-40B4-BE49-F238E27FC236}">
                <a16:creationId xmlns:a16="http://schemas.microsoft.com/office/drawing/2014/main" id="{97A3253C-BE60-4E18-BD3B-0C6AA07E028F}"/>
              </a:ext>
            </a:extLst>
          </p:cNvPr>
          <p:cNvCxnSpPr>
            <a:cxnSpLocks/>
          </p:cNvCxnSpPr>
          <p:nvPr/>
        </p:nvCxnSpPr>
        <p:spPr>
          <a:xfrm>
            <a:off x="2718771" y="2974614"/>
            <a:ext cx="777089" cy="0"/>
          </a:xfrm>
          <a:prstGeom prst="straightConnector1">
            <a:avLst/>
          </a:prstGeom>
          <a:ln w="12700" cap="rnd">
            <a:solidFill>
              <a:schemeClr val="tx1"/>
            </a:solidFill>
            <a:prstDash val="solid"/>
            <a:headEnd type="arrow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5" name="Rectangle 94">
            <a:extLst>
              <a:ext uri="{FF2B5EF4-FFF2-40B4-BE49-F238E27FC236}">
                <a16:creationId xmlns:a16="http://schemas.microsoft.com/office/drawing/2014/main" id="{DB8A8B50-DCFD-4DB9-A7C8-2E3597CDEEE3}"/>
              </a:ext>
            </a:extLst>
          </p:cNvPr>
          <p:cNvSpPr/>
          <p:nvPr/>
        </p:nvSpPr>
        <p:spPr bwMode="auto">
          <a:xfrm>
            <a:off x="4097114" y="2633737"/>
            <a:ext cx="2666039" cy="1196089"/>
          </a:xfrm>
          <a:prstGeom prst="rect">
            <a:avLst/>
          </a:prstGeom>
          <a:noFill/>
          <a:ln w="12700">
            <a:solidFill>
              <a:srgbClr val="7D8998"/>
            </a:solidFill>
            <a:prstDash val="solid"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32472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700" b="0" i="0" u="none" strike="noStrike" kern="1200" cap="none" spc="0" normalizeH="0" baseline="0" noProof="0" dirty="0">
              <a:ln>
                <a:noFill/>
              </a:ln>
              <a:solidFill>
                <a:srgbClr val="232F3C"/>
              </a:solidFill>
              <a:effectLst/>
              <a:uLnTx/>
              <a:uFillTx/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sp>
        <p:nvSpPr>
          <p:cNvPr id="96" name="Freeform 237">
            <a:extLst>
              <a:ext uri="{FF2B5EF4-FFF2-40B4-BE49-F238E27FC236}">
                <a16:creationId xmlns:a16="http://schemas.microsoft.com/office/drawing/2014/main" id="{48E8EB07-47F8-435F-919F-C47626AE54E6}"/>
              </a:ext>
            </a:extLst>
          </p:cNvPr>
          <p:cNvSpPr/>
          <p:nvPr/>
        </p:nvSpPr>
        <p:spPr bwMode="auto">
          <a:xfrm rot="10800000">
            <a:off x="4316858" y="2868767"/>
            <a:ext cx="421350" cy="714851"/>
          </a:xfrm>
          <a:custGeom>
            <a:avLst/>
            <a:gdLst>
              <a:gd name="connsiteX0" fmla="*/ 0 w 622300"/>
              <a:gd name="connsiteY0" fmla="*/ 0 h 1574800"/>
              <a:gd name="connsiteX1" fmla="*/ 622300 w 622300"/>
              <a:gd name="connsiteY1" fmla="*/ 0 h 1574800"/>
              <a:gd name="connsiteX2" fmla="*/ 622300 w 622300"/>
              <a:gd name="connsiteY2" fmla="*/ 1574800 h 1574800"/>
              <a:gd name="connsiteX3" fmla="*/ 482600 w 622300"/>
              <a:gd name="connsiteY3" fmla="*/ 1574800 h 1574800"/>
              <a:gd name="connsiteX4" fmla="*/ 0 w 622300"/>
              <a:gd name="connsiteY4" fmla="*/ 1574800 h 1574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22300" h="1574800">
                <a:moveTo>
                  <a:pt x="0" y="0"/>
                </a:moveTo>
                <a:lnTo>
                  <a:pt x="622300" y="0"/>
                </a:lnTo>
                <a:lnTo>
                  <a:pt x="622300" y="1574800"/>
                </a:lnTo>
                <a:lnTo>
                  <a:pt x="482600" y="1574800"/>
                </a:lnTo>
                <a:lnTo>
                  <a:pt x="0" y="1574800"/>
                </a:lnTo>
              </a:path>
            </a:pathLst>
          </a:custGeom>
          <a:noFill/>
          <a:ln w="12700">
            <a:solidFill>
              <a:schemeClr val="tx2"/>
            </a:solidFill>
            <a:headEnd type="arrow" w="med" len="sm"/>
            <a:tailEnd type="arrow" w="med" len="sm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cxnSp>
        <p:nvCxnSpPr>
          <p:cNvPr id="97" name="Straight Arrow Connector 96">
            <a:extLst>
              <a:ext uri="{FF2B5EF4-FFF2-40B4-BE49-F238E27FC236}">
                <a16:creationId xmlns:a16="http://schemas.microsoft.com/office/drawing/2014/main" id="{02D8FE80-4B08-47F0-B5AD-F08D20451D6C}"/>
              </a:ext>
            </a:extLst>
          </p:cNvPr>
          <p:cNvCxnSpPr>
            <a:cxnSpLocks/>
            <a:stCxn id="245" idx="3"/>
          </p:cNvCxnSpPr>
          <p:nvPr/>
        </p:nvCxnSpPr>
        <p:spPr>
          <a:xfrm>
            <a:off x="3910700" y="2964299"/>
            <a:ext cx="411170" cy="0"/>
          </a:xfrm>
          <a:prstGeom prst="straightConnector1">
            <a:avLst/>
          </a:prstGeom>
          <a:ln w="12700">
            <a:solidFill>
              <a:schemeClr val="tx1"/>
            </a:solidFill>
            <a:prstDash val="solid"/>
            <a:headEnd type="none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Straight Arrow Connector 97">
            <a:extLst>
              <a:ext uri="{FF2B5EF4-FFF2-40B4-BE49-F238E27FC236}">
                <a16:creationId xmlns:a16="http://schemas.microsoft.com/office/drawing/2014/main" id="{6EE0C27C-EF42-457F-9029-1856A98E8088}"/>
              </a:ext>
            </a:extLst>
          </p:cNvPr>
          <p:cNvCxnSpPr>
            <a:cxnSpLocks/>
          </p:cNvCxnSpPr>
          <p:nvPr/>
        </p:nvCxnSpPr>
        <p:spPr>
          <a:xfrm>
            <a:off x="4019583" y="3492919"/>
            <a:ext cx="297274" cy="0"/>
          </a:xfrm>
          <a:prstGeom prst="straightConnector1">
            <a:avLst/>
          </a:prstGeom>
          <a:ln w="12700">
            <a:solidFill>
              <a:schemeClr val="tx1"/>
            </a:solidFill>
            <a:prstDash val="solid"/>
            <a:headEnd type="none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9" name="TextBox 98">
            <a:extLst>
              <a:ext uri="{FF2B5EF4-FFF2-40B4-BE49-F238E27FC236}">
                <a16:creationId xmlns:a16="http://schemas.microsoft.com/office/drawing/2014/main" id="{B45EBF21-BC52-4146-ADAD-62E31F0EF0C5}"/>
              </a:ext>
            </a:extLst>
          </p:cNvPr>
          <p:cNvSpPr txBox="1"/>
          <p:nvPr/>
        </p:nvSpPr>
        <p:spPr>
          <a:xfrm>
            <a:off x="4637213" y="3044430"/>
            <a:ext cx="606405" cy="250289"/>
          </a:xfrm>
          <a:prstGeom prst="rect">
            <a:avLst/>
          </a:prstGeom>
          <a:noFill/>
        </p:spPr>
        <p:txBody>
          <a:bodyPr wrap="square" lIns="0" tIns="0" rIns="0" bIns="0" rtlCol="0" anchor="t">
            <a:noAutofit/>
          </a:bodyPr>
          <a:lstStyle/>
          <a:p>
            <a:pPr marL="0" marR="0" lvl="0" indent="0" algn="ctr" defTabSz="10972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232F3C"/>
                    </a:gs>
                    <a:gs pos="100000">
                      <a:srgbClr val="232F3C"/>
                    </a:gs>
                  </a:gsLst>
                  <a:lin ang="0" scaled="1"/>
                </a:gradFill>
                <a:effectLst/>
                <a:uLnTx/>
                <a:uFillTx/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Amazon</a:t>
            </a:r>
            <a:br>
              <a:rPr kumimoji="0" lang="en-US" sz="800" b="0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232F3C"/>
                    </a:gs>
                    <a:gs pos="100000">
                      <a:srgbClr val="232F3C"/>
                    </a:gs>
                  </a:gsLst>
                  <a:lin ang="0" scaled="1"/>
                </a:gradFill>
                <a:effectLst/>
                <a:uLnTx/>
                <a:uFillTx/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</a:b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232F3C"/>
                    </a:gs>
                    <a:gs pos="100000">
                      <a:srgbClr val="232F3C"/>
                    </a:gs>
                  </a:gsLst>
                  <a:lin ang="0" scaled="1"/>
                </a:gradFill>
                <a:effectLst/>
                <a:uLnTx/>
                <a:uFillTx/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Timestream</a:t>
            </a:r>
          </a:p>
        </p:txBody>
      </p:sp>
      <p:sp>
        <p:nvSpPr>
          <p:cNvPr id="100" name="TextBox 99">
            <a:extLst>
              <a:ext uri="{FF2B5EF4-FFF2-40B4-BE49-F238E27FC236}">
                <a16:creationId xmlns:a16="http://schemas.microsoft.com/office/drawing/2014/main" id="{FE84342B-6FD2-4EE0-B9D2-20F5B81B0586}"/>
              </a:ext>
            </a:extLst>
          </p:cNvPr>
          <p:cNvSpPr txBox="1"/>
          <p:nvPr/>
        </p:nvSpPr>
        <p:spPr>
          <a:xfrm>
            <a:off x="4626509" y="3701397"/>
            <a:ext cx="606883" cy="271367"/>
          </a:xfrm>
          <a:prstGeom prst="rect">
            <a:avLst/>
          </a:prstGeom>
          <a:noFill/>
        </p:spPr>
        <p:txBody>
          <a:bodyPr wrap="square" lIns="0" tIns="0" rIns="0" bIns="0" rtlCol="0" anchor="t">
            <a:noAutofit/>
          </a:bodyPr>
          <a:lstStyle/>
          <a:p>
            <a:pPr marL="0" marR="0" lvl="0" indent="0" algn="ctr" defTabSz="10972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232F3C"/>
                    </a:gs>
                    <a:gs pos="100000">
                      <a:srgbClr val="232F3C"/>
                    </a:gs>
                  </a:gsLst>
                  <a:lin ang="0" scaled="1"/>
                </a:gradFill>
                <a:effectLst/>
                <a:uLnTx/>
                <a:uFillTx/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Amazon S3</a:t>
            </a:r>
          </a:p>
        </p:txBody>
      </p:sp>
      <p:sp>
        <p:nvSpPr>
          <p:cNvPr id="101" name="Freeform 255">
            <a:extLst>
              <a:ext uri="{FF2B5EF4-FFF2-40B4-BE49-F238E27FC236}">
                <a16:creationId xmlns:a16="http://schemas.microsoft.com/office/drawing/2014/main" id="{43BC71E5-08F4-4DBF-B6E3-4C2A9BAF2ACD}"/>
              </a:ext>
            </a:extLst>
          </p:cNvPr>
          <p:cNvSpPr/>
          <p:nvPr/>
        </p:nvSpPr>
        <p:spPr bwMode="auto">
          <a:xfrm>
            <a:off x="5172488" y="2860753"/>
            <a:ext cx="446566" cy="728529"/>
          </a:xfrm>
          <a:custGeom>
            <a:avLst/>
            <a:gdLst>
              <a:gd name="connsiteX0" fmla="*/ 0 w 622300"/>
              <a:gd name="connsiteY0" fmla="*/ 0 h 1574800"/>
              <a:gd name="connsiteX1" fmla="*/ 622300 w 622300"/>
              <a:gd name="connsiteY1" fmla="*/ 0 h 1574800"/>
              <a:gd name="connsiteX2" fmla="*/ 622300 w 622300"/>
              <a:gd name="connsiteY2" fmla="*/ 1574800 h 1574800"/>
              <a:gd name="connsiteX3" fmla="*/ 482600 w 622300"/>
              <a:gd name="connsiteY3" fmla="*/ 1574800 h 1574800"/>
              <a:gd name="connsiteX4" fmla="*/ 0 w 622300"/>
              <a:gd name="connsiteY4" fmla="*/ 1574800 h 1574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22300" h="1574800">
                <a:moveTo>
                  <a:pt x="0" y="0"/>
                </a:moveTo>
                <a:lnTo>
                  <a:pt x="622300" y="0"/>
                </a:lnTo>
                <a:lnTo>
                  <a:pt x="622300" y="1574800"/>
                </a:lnTo>
                <a:lnTo>
                  <a:pt x="482600" y="1574800"/>
                </a:lnTo>
                <a:lnTo>
                  <a:pt x="0" y="1574800"/>
                </a:lnTo>
              </a:path>
            </a:pathLst>
          </a:custGeom>
          <a:noFill/>
          <a:ln w="12700">
            <a:solidFill>
              <a:schemeClr val="bg1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sp>
        <p:nvSpPr>
          <p:cNvPr id="102" name="TextBox 25">
            <a:extLst>
              <a:ext uri="{FF2B5EF4-FFF2-40B4-BE49-F238E27FC236}">
                <a16:creationId xmlns:a16="http://schemas.microsoft.com/office/drawing/2014/main" id="{0B1F6365-6CDA-4235-9AE3-996AE476D08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53457" y="3574404"/>
            <a:ext cx="1038247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en-US" sz="800" dirty="0">
                <a:solidFill>
                  <a:srgbClr val="232F3C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data</a:t>
            </a:r>
            <a:r>
              <a:rPr kumimoji="0" lang="en-US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232F3C"/>
                </a:solidFill>
                <a:effectLst/>
                <a:uLnTx/>
                <a:uFillTx/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 payload</a:t>
            </a:r>
          </a:p>
        </p:txBody>
      </p:sp>
      <p:sp>
        <p:nvSpPr>
          <p:cNvPr id="108" name="NumBox 4">
            <a:extLst>
              <a:ext uri="{FF2B5EF4-FFF2-40B4-BE49-F238E27FC236}">
                <a16:creationId xmlns:a16="http://schemas.microsoft.com/office/drawing/2014/main" id="{143DDCB8-1ADB-41F9-9E08-261DD4440774}"/>
              </a:ext>
            </a:extLst>
          </p:cNvPr>
          <p:cNvSpPr/>
          <p:nvPr/>
        </p:nvSpPr>
        <p:spPr>
          <a:xfrm>
            <a:off x="6793804" y="2679467"/>
            <a:ext cx="274320" cy="274320"/>
          </a:xfrm>
          <a:prstGeom prst="roundRect">
            <a:avLst/>
          </a:prstGeom>
          <a:solidFill>
            <a:srgbClr val="007C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FAFAFA"/>
                </a:solidFill>
                <a:effectLst/>
                <a:uLnTx/>
                <a:uFillTx/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6</a:t>
            </a:r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01C75912-DC19-40DD-8714-CCE57E3B0B8A}"/>
              </a:ext>
            </a:extLst>
          </p:cNvPr>
          <p:cNvSpPr txBox="1"/>
          <p:nvPr/>
        </p:nvSpPr>
        <p:spPr>
          <a:xfrm>
            <a:off x="4751888" y="2638920"/>
            <a:ext cx="1842767" cy="123111"/>
          </a:xfrm>
          <a:prstGeom prst="rect">
            <a:avLst/>
          </a:prstGeom>
        </p:spPr>
        <p:txBody>
          <a:bodyPr wrap="square" lIns="0" tIns="0" rIns="0" bIns="0" rtlCol="0" anchor="t" anchorCtr="0">
            <a:spAutoFit/>
          </a:bodyPr>
          <a:lstStyle/>
          <a:p>
            <a:pPr marL="0" marR="0" lvl="0" indent="0" algn="l" defTabSz="10972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advanced vehicle data collection</a:t>
            </a:r>
            <a:endParaRPr kumimoji="0" lang="en-US" sz="8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sp>
        <p:nvSpPr>
          <p:cNvPr id="153" name="TextBox 152">
            <a:extLst>
              <a:ext uri="{FF2B5EF4-FFF2-40B4-BE49-F238E27FC236}">
                <a16:creationId xmlns:a16="http://schemas.microsoft.com/office/drawing/2014/main" id="{DB8FDC2C-F3E8-46F1-B4A6-1C83C849F802}"/>
              </a:ext>
            </a:extLst>
          </p:cNvPr>
          <p:cNvSpPr txBox="1"/>
          <p:nvPr/>
        </p:nvSpPr>
        <p:spPr>
          <a:xfrm>
            <a:off x="5789996" y="3030321"/>
            <a:ext cx="713704" cy="98840"/>
          </a:xfrm>
          <a:prstGeom prst="rect">
            <a:avLst/>
          </a:prstGeom>
          <a:noFill/>
        </p:spPr>
        <p:txBody>
          <a:bodyPr wrap="square" lIns="0" tIns="0" rIns="0" bIns="0" rtlCol="0" anchor="t">
            <a:noAutofit/>
          </a:bodyPr>
          <a:lstStyle/>
          <a:p>
            <a:pPr marL="0" marR="0" lvl="0" indent="0" algn="ctr" defTabSz="10972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232F3C"/>
                    </a:gs>
                    <a:gs pos="100000">
                      <a:srgbClr val="232F3C"/>
                    </a:gs>
                  </a:gsLst>
                  <a:lin ang="0" scaled="1"/>
                </a:gradFill>
                <a:effectLst/>
                <a:uLnTx/>
                <a:uFillTx/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Amazon Sagemaker</a:t>
            </a:r>
          </a:p>
        </p:txBody>
      </p:sp>
      <p:cxnSp>
        <p:nvCxnSpPr>
          <p:cNvPr id="154" name="Straight Arrow Connector 153">
            <a:extLst>
              <a:ext uri="{FF2B5EF4-FFF2-40B4-BE49-F238E27FC236}">
                <a16:creationId xmlns:a16="http://schemas.microsoft.com/office/drawing/2014/main" id="{723BBB14-7374-40DA-A855-2EE6E5A4A3FE}"/>
              </a:ext>
            </a:extLst>
          </p:cNvPr>
          <p:cNvCxnSpPr>
            <a:cxnSpLocks/>
          </p:cNvCxnSpPr>
          <p:nvPr/>
        </p:nvCxnSpPr>
        <p:spPr bwMode="auto">
          <a:xfrm>
            <a:off x="5619053" y="3212902"/>
            <a:ext cx="181742" cy="0"/>
          </a:xfrm>
          <a:prstGeom prst="straightConnector1">
            <a:avLst/>
          </a:prstGeom>
          <a:ln w="12700">
            <a:solidFill>
              <a:schemeClr val="tx2"/>
            </a:solidFill>
            <a:headEnd type="none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5" name="TextBox 154">
            <a:extLst>
              <a:ext uri="{FF2B5EF4-FFF2-40B4-BE49-F238E27FC236}">
                <a16:creationId xmlns:a16="http://schemas.microsoft.com/office/drawing/2014/main" id="{354A2428-38E6-4CC7-98B1-6D4D75280998}"/>
              </a:ext>
            </a:extLst>
          </p:cNvPr>
          <p:cNvSpPr txBox="1"/>
          <p:nvPr/>
        </p:nvSpPr>
        <p:spPr>
          <a:xfrm>
            <a:off x="5741266" y="3567593"/>
            <a:ext cx="771248" cy="116753"/>
          </a:xfrm>
          <a:prstGeom prst="rect">
            <a:avLst/>
          </a:prstGeom>
          <a:noFill/>
        </p:spPr>
        <p:txBody>
          <a:bodyPr wrap="square" lIns="0" tIns="0" rIns="0" bIns="0" rtlCol="0" anchor="t">
            <a:noAutofit/>
          </a:bodyPr>
          <a:lstStyle/>
          <a:p>
            <a:pPr marL="0" marR="0" lvl="0" indent="0" algn="ctr" defTabSz="10972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232F3C"/>
                    </a:gs>
                    <a:gs pos="100000">
                      <a:srgbClr val="232F3C"/>
                    </a:gs>
                  </a:gsLst>
                  <a:lin ang="0" scaled="1"/>
                </a:gradFill>
                <a:effectLst/>
                <a:uLnTx/>
                <a:uFillTx/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Amazon Quicksight</a:t>
            </a:r>
          </a:p>
        </p:txBody>
      </p:sp>
      <p:sp>
        <p:nvSpPr>
          <p:cNvPr id="156" name="Rectangle 155">
            <a:extLst>
              <a:ext uri="{FF2B5EF4-FFF2-40B4-BE49-F238E27FC236}">
                <a16:creationId xmlns:a16="http://schemas.microsoft.com/office/drawing/2014/main" id="{755DF31F-DD5E-488C-BC72-80C11A94AA56}"/>
              </a:ext>
            </a:extLst>
          </p:cNvPr>
          <p:cNvSpPr/>
          <p:nvPr/>
        </p:nvSpPr>
        <p:spPr bwMode="auto">
          <a:xfrm>
            <a:off x="4099663" y="928159"/>
            <a:ext cx="2428565" cy="688358"/>
          </a:xfrm>
          <a:prstGeom prst="rect">
            <a:avLst/>
          </a:prstGeom>
          <a:noFill/>
          <a:ln w="12700">
            <a:solidFill>
              <a:srgbClr val="7D8998"/>
            </a:solidFill>
            <a:prstDash val="solid"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32472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700" b="0" i="0" u="none" strike="noStrike" kern="1200" cap="none" spc="0" normalizeH="0" baseline="0" noProof="0" dirty="0">
              <a:ln>
                <a:noFill/>
              </a:ln>
              <a:solidFill>
                <a:srgbClr val="232F3C"/>
              </a:solidFill>
              <a:effectLst/>
              <a:uLnTx/>
              <a:uFillTx/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sp>
        <p:nvSpPr>
          <p:cNvPr id="157" name="TextBox 156">
            <a:extLst>
              <a:ext uri="{FF2B5EF4-FFF2-40B4-BE49-F238E27FC236}">
                <a16:creationId xmlns:a16="http://schemas.microsoft.com/office/drawing/2014/main" id="{32C98C7F-16BB-4FCA-AB6D-1498F0EEAC49}"/>
              </a:ext>
            </a:extLst>
          </p:cNvPr>
          <p:cNvSpPr txBox="1"/>
          <p:nvPr/>
        </p:nvSpPr>
        <p:spPr>
          <a:xfrm>
            <a:off x="4676984" y="942723"/>
            <a:ext cx="1398979" cy="123111"/>
          </a:xfrm>
          <a:prstGeom prst="rect">
            <a:avLst/>
          </a:prstGeom>
        </p:spPr>
        <p:txBody>
          <a:bodyPr wrap="square" lIns="0" tIns="0" rIns="0" bIns="0" rtlCol="0" anchor="t" anchorCtr="0">
            <a:spAutoFit/>
          </a:bodyPr>
          <a:lstStyle/>
          <a:p>
            <a:pPr marL="0" marR="0" lvl="0" indent="0" algn="l" defTabSz="10972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g</a:t>
            </a: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lobal device provisioning</a:t>
            </a:r>
          </a:p>
        </p:txBody>
      </p:sp>
      <p:sp>
        <p:nvSpPr>
          <p:cNvPr id="158" name="TextBox 12">
            <a:extLst>
              <a:ext uri="{FF2B5EF4-FFF2-40B4-BE49-F238E27FC236}">
                <a16:creationId xmlns:a16="http://schemas.microsoft.com/office/drawing/2014/main" id="{01E1703E-B98F-4CE3-BFAB-3B6D9F00108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99663" y="1330117"/>
            <a:ext cx="1098025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Amazon Route 53</a:t>
            </a:r>
          </a:p>
          <a:p>
            <a:pPr algn="ctr" eaLnBrk="1" hangingPunct="1"/>
            <a:r>
              <a:rPr lang="en-US" sz="800" i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geolocation</a:t>
            </a:r>
            <a:r>
              <a:rPr 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 </a:t>
            </a:r>
            <a:r>
              <a:rPr lang="en-US" sz="800" i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routing</a:t>
            </a:r>
            <a:endParaRPr lang="en-US" altLang="en-US" sz="800" i="1" dirty="0"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sp>
        <p:nvSpPr>
          <p:cNvPr id="159" name="TextBox 158">
            <a:extLst>
              <a:ext uri="{FF2B5EF4-FFF2-40B4-BE49-F238E27FC236}">
                <a16:creationId xmlns:a16="http://schemas.microsoft.com/office/drawing/2014/main" id="{78EDA850-0F2F-424E-B57A-A46F0CDDF18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24063" y="1321036"/>
            <a:ext cx="732047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device location</a:t>
            </a:r>
            <a:endParaRPr lang="en-US" altLang="en-US" sz="800" dirty="0"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sp>
        <p:nvSpPr>
          <p:cNvPr id="160" name="TextBox 159">
            <a:extLst>
              <a:ext uri="{FF2B5EF4-FFF2-40B4-BE49-F238E27FC236}">
                <a16:creationId xmlns:a16="http://schemas.microsoft.com/office/drawing/2014/main" id="{81FC4066-B2E2-4BCD-9343-E7B1CEC98E5C}"/>
              </a:ext>
            </a:extLst>
          </p:cNvPr>
          <p:cNvSpPr txBox="1"/>
          <p:nvPr/>
        </p:nvSpPr>
        <p:spPr>
          <a:xfrm>
            <a:off x="1383064" y="3802792"/>
            <a:ext cx="513947" cy="114088"/>
          </a:xfrm>
          <a:prstGeom prst="rect">
            <a:avLst/>
          </a:prstGeom>
          <a:noFill/>
        </p:spPr>
        <p:txBody>
          <a:bodyPr wrap="square" lIns="0" tIns="0" rIns="0" bIns="0" rtlCol="0" anchor="t">
            <a:noAutofit/>
          </a:bodyPr>
          <a:lstStyle/>
          <a:p>
            <a:pPr marL="0" marR="0" lvl="0" indent="0" algn="ctr" defTabSz="10972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232F3C"/>
                    </a:gs>
                    <a:gs pos="100000">
                      <a:srgbClr val="232F3C"/>
                    </a:gs>
                  </a:gsLst>
                  <a:lin ang="0" scaled="1"/>
                </a:gradFill>
                <a:effectLst/>
                <a:uLnTx/>
                <a:uFillTx/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CAN</a:t>
            </a:r>
          </a:p>
        </p:txBody>
      </p:sp>
      <p:sp>
        <p:nvSpPr>
          <p:cNvPr id="161" name="TextBox 160">
            <a:extLst>
              <a:ext uri="{FF2B5EF4-FFF2-40B4-BE49-F238E27FC236}">
                <a16:creationId xmlns:a16="http://schemas.microsoft.com/office/drawing/2014/main" id="{504FA97E-15BD-4990-B26F-A72ED0B6475F}"/>
              </a:ext>
            </a:extLst>
          </p:cNvPr>
          <p:cNvSpPr txBox="1"/>
          <p:nvPr/>
        </p:nvSpPr>
        <p:spPr>
          <a:xfrm>
            <a:off x="1777196" y="3802793"/>
            <a:ext cx="513947" cy="114088"/>
          </a:xfrm>
          <a:prstGeom prst="rect">
            <a:avLst/>
          </a:prstGeom>
          <a:noFill/>
        </p:spPr>
        <p:txBody>
          <a:bodyPr wrap="square" lIns="0" tIns="0" rIns="0" bIns="0" rtlCol="0" anchor="t">
            <a:noAutofit/>
          </a:bodyPr>
          <a:lstStyle/>
          <a:p>
            <a:pPr marL="0" marR="0" lvl="0" indent="0" algn="ctr" defTabSz="10972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232F3C"/>
                    </a:gs>
                    <a:gs pos="100000">
                      <a:srgbClr val="232F3C"/>
                    </a:gs>
                  </a:gsLst>
                  <a:lin ang="0" scaled="1"/>
                </a:gradFill>
                <a:effectLst/>
                <a:uLnTx/>
                <a:uFillTx/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CAN-FD</a:t>
            </a:r>
          </a:p>
        </p:txBody>
      </p:sp>
      <p:sp>
        <p:nvSpPr>
          <p:cNvPr id="162" name="TextBox 161">
            <a:extLst>
              <a:ext uri="{FF2B5EF4-FFF2-40B4-BE49-F238E27FC236}">
                <a16:creationId xmlns:a16="http://schemas.microsoft.com/office/drawing/2014/main" id="{19455F42-592F-4927-AFCE-A686FB58BC6A}"/>
              </a:ext>
            </a:extLst>
          </p:cNvPr>
          <p:cNvSpPr txBox="1"/>
          <p:nvPr/>
        </p:nvSpPr>
        <p:spPr>
          <a:xfrm>
            <a:off x="2196024" y="3801458"/>
            <a:ext cx="513947" cy="114088"/>
          </a:xfrm>
          <a:prstGeom prst="rect">
            <a:avLst/>
          </a:prstGeom>
          <a:noFill/>
        </p:spPr>
        <p:txBody>
          <a:bodyPr wrap="square" lIns="0" tIns="0" rIns="0" bIns="0" rtlCol="0" anchor="t">
            <a:noAutofit/>
          </a:bodyPr>
          <a:lstStyle/>
          <a:p>
            <a:pPr marL="0" marR="0" lvl="0" indent="0" algn="ctr" defTabSz="10972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232F3C"/>
                    </a:gs>
                    <a:gs pos="100000">
                      <a:srgbClr val="232F3C"/>
                    </a:gs>
                  </a:gsLst>
                  <a:lin ang="0" scaled="1"/>
                </a:gradFill>
                <a:effectLst/>
                <a:uLnTx/>
                <a:uFillTx/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OBDII</a:t>
            </a:r>
          </a:p>
        </p:txBody>
      </p:sp>
      <p:sp>
        <p:nvSpPr>
          <p:cNvPr id="163" name="NumBox 2">
            <a:extLst>
              <a:ext uri="{FF2B5EF4-FFF2-40B4-BE49-F238E27FC236}">
                <a16:creationId xmlns:a16="http://schemas.microsoft.com/office/drawing/2014/main" id="{0361F486-315B-4B93-95D8-CD9DF9FB7196}"/>
              </a:ext>
            </a:extLst>
          </p:cNvPr>
          <p:cNvSpPr/>
          <p:nvPr/>
        </p:nvSpPr>
        <p:spPr>
          <a:xfrm>
            <a:off x="1468569" y="3048000"/>
            <a:ext cx="274320" cy="274320"/>
          </a:xfrm>
          <a:prstGeom prst="roundRect">
            <a:avLst/>
          </a:prstGeom>
          <a:solidFill>
            <a:srgbClr val="007C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FAFAFA"/>
                </a:solidFill>
                <a:effectLst/>
                <a:uLnTx/>
                <a:uFillTx/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2</a:t>
            </a:r>
          </a:p>
        </p:txBody>
      </p:sp>
      <p:cxnSp>
        <p:nvCxnSpPr>
          <p:cNvPr id="164" name="Connector: Elbow 449">
            <a:extLst>
              <a:ext uri="{FF2B5EF4-FFF2-40B4-BE49-F238E27FC236}">
                <a16:creationId xmlns:a16="http://schemas.microsoft.com/office/drawing/2014/main" id="{0C371E15-FFD4-4F1E-A6A9-71FC87E45FC2}"/>
              </a:ext>
            </a:extLst>
          </p:cNvPr>
          <p:cNvCxnSpPr>
            <a:cxnSpLocks/>
            <a:stCxn id="57" idx="0"/>
            <a:endCxn id="156" idx="1"/>
          </p:cNvCxnSpPr>
          <p:nvPr/>
        </p:nvCxnSpPr>
        <p:spPr>
          <a:xfrm rot="5400000" flipH="1" flipV="1">
            <a:off x="2639268" y="666847"/>
            <a:ext cx="854903" cy="2065887"/>
          </a:xfrm>
          <a:prstGeom prst="bentConnector2">
            <a:avLst/>
          </a:prstGeom>
          <a:ln w="12700">
            <a:solidFill>
              <a:srgbClr val="232F3E"/>
            </a:solidFill>
            <a:prstDash val="solid"/>
            <a:headEnd type="arrow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5" name="Rectangle 164">
            <a:extLst>
              <a:ext uri="{FF2B5EF4-FFF2-40B4-BE49-F238E27FC236}">
                <a16:creationId xmlns:a16="http://schemas.microsoft.com/office/drawing/2014/main" id="{0929D69F-6C9D-4895-8445-9BC47D291AE3}"/>
              </a:ext>
            </a:extLst>
          </p:cNvPr>
          <p:cNvSpPr/>
          <p:nvPr/>
        </p:nvSpPr>
        <p:spPr bwMode="auto">
          <a:xfrm>
            <a:off x="4090440" y="1643559"/>
            <a:ext cx="3292793" cy="925213"/>
          </a:xfrm>
          <a:prstGeom prst="rect">
            <a:avLst/>
          </a:prstGeom>
          <a:noFill/>
          <a:ln w="12700">
            <a:solidFill>
              <a:srgbClr val="7D8998"/>
            </a:solidFill>
            <a:prstDash val="solid"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32472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700" b="0" i="0" u="none" strike="noStrike" kern="1200" cap="none" spc="0" normalizeH="0" baseline="0" noProof="0" dirty="0">
              <a:ln>
                <a:noFill/>
              </a:ln>
              <a:solidFill>
                <a:srgbClr val="232F3C"/>
              </a:solidFill>
              <a:effectLst/>
              <a:uLnTx/>
              <a:uFillTx/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sp>
        <p:nvSpPr>
          <p:cNvPr id="166" name="TextBox 165">
            <a:extLst>
              <a:ext uri="{FF2B5EF4-FFF2-40B4-BE49-F238E27FC236}">
                <a16:creationId xmlns:a16="http://schemas.microsoft.com/office/drawing/2014/main" id="{BB20E6E5-F8EF-42B2-A17C-D61DEB450C5F}"/>
              </a:ext>
            </a:extLst>
          </p:cNvPr>
          <p:cNvSpPr txBox="1"/>
          <p:nvPr/>
        </p:nvSpPr>
        <p:spPr>
          <a:xfrm>
            <a:off x="5610065" y="2177324"/>
            <a:ext cx="1006174" cy="192437"/>
          </a:xfrm>
          <a:prstGeom prst="rect">
            <a:avLst/>
          </a:prstGeom>
          <a:noFill/>
        </p:spPr>
        <p:txBody>
          <a:bodyPr wrap="square" lIns="0" tIns="0" rIns="0" bIns="0" rtlCol="0" anchor="t">
            <a:noAutofit/>
          </a:bodyPr>
          <a:lstStyle/>
          <a:p>
            <a:pPr marL="0" marR="0" lvl="0" indent="0" algn="ctr" defTabSz="10972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232F3C"/>
                    </a:gs>
                    <a:gs pos="100000">
                      <a:srgbClr val="232F3C"/>
                    </a:gs>
                  </a:gsLst>
                  <a:lin ang="0" scaled="1"/>
                </a:gradFill>
                <a:effectLst/>
                <a:uLnTx/>
                <a:uFillTx/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Amazon</a:t>
            </a:r>
            <a:br>
              <a:rPr kumimoji="0" lang="en-US" sz="800" b="0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232F3C"/>
                    </a:gs>
                    <a:gs pos="100000">
                      <a:srgbClr val="232F3C"/>
                    </a:gs>
                  </a:gsLst>
                  <a:lin ang="0" scaled="1"/>
                </a:gradFill>
                <a:effectLst/>
                <a:uLnTx/>
                <a:uFillTx/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</a:b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232F3C"/>
                    </a:gs>
                    <a:gs pos="100000">
                      <a:srgbClr val="232F3C"/>
                    </a:gs>
                  </a:gsLst>
                  <a:lin ang="0" scaled="1"/>
                </a:gradFill>
                <a:effectLst/>
                <a:uLnTx/>
                <a:uFillTx/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DynamoDB</a:t>
            </a:r>
            <a:br>
              <a:rPr lang="en-US" sz="800" dirty="0">
                <a:gradFill>
                  <a:gsLst>
                    <a:gs pos="0">
                      <a:srgbClr val="232F3C"/>
                    </a:gs>
                    <a:gs pos="100000">
                      <a:srgbClr val="232F3C"/>
                    </a:gs>
                  </a:gsLst>
                  <a:lin ang="0" scaled="1"/>
                </a:gra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</a:br>
            <a:r>
              <a:rPr lang="en-US" sz="800" i="1" dirty="0">
                <a:gradFill>
                  <a:gsLst>
                    <a:gs pos="0">
                      <a:srgbClr val="232F3C"/>
                    </a:gs>
                    <a:gs pos="100000">
                      <a:srgbClr val="232F3C"/>
                    </a:gs>
                  </a:gsLst>
                  <a:lin ang="0" scaled="1"/>
                </a:gra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vehicle lookup</a:t>
            </a:r>
            <a:endParaRPr lang="en-US" sz="600" i="1" dirty="0">
              <a:gradFill>
                <a:gsLst>
                  <a:gs pos="0">
                    <a:srgbClr val="232F3C"/>
                  </a:gs>
                  <a:gs pos="100000">
                    <a:srgbClr val="232F3C"/>
                  </a:gs>
                </a:gsLst>
                <a:lin ang="0" scaled="1"/>
              </a:gradFill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sp>
        <p:nvSpPr>
          <p:cNvPr id="167" name="TextBox 166">
            <a:extLst>
              <a:ext uri="{FF2B5EF4-FFF2-40B4-BE49-F238E27FC236}">
                <a16:creationId xmlns:a16="http://schemas.microsoft.com/office/drawing/2014/main" id="{3FE8B485-8BB1-41C1-AB99-2B5CC0022BA3}"/>
              </a:ext>
            </a:extLst>
          </p:cNvPr>
          <p:cNvSpPr txBox="1"/>
          <p:nvPr/>
        </p:nvSpPr>
        <p:spPr>
          <a:xfrm>
            <a:off x="4998922" y="1657678"/>
            <a:ext cx="2220868" cy="123111"/>
          </a:xfrm>
          <a:prstGeom prst="rect">
            <a:avLst/>
          </a:prstGeom>
        </p:spPr>
        <p:txBody>
          <a:bodyPr wrap="square" lIns="0" tIns="0" rIns="0" bIns="0" rtlCol="0" anchor="t" anchorCtr="0">
            <a:spAutoFit/>
          </a:bodyPr>
          <a:lstStyle/>
          <a:p>
            <a:pPr marL="0" marR="0" lvl="0" indent="0" algn="l" defTabSz="10972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vehicle</a:t>
            </a: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 onboarding and registration</a:t>
            </a:r>
          </a:p>
        </p:txBody>
      </p:sp>
      <p:cxnSp>
        <p:nvCxnSpPr>
          <p:cNvPr id="168" name="Straight Arrow Connector 167">
            <a:extLst>
              <a:ext uri="{FF2B5EF4-FFF2-40B4-BE49-F238E27FC236}">
                <a16:creationId xmlns:a16="http://schemas.microsoft.com/office/drawing/2014/main" id="{35FB3E48-B90D-40D4-8473-6355591FFC6D}"/>
              </a:ext>
            </a:extLst>
          </p:cNvPr>
          <p:cNvCxnSpPr>
            <a:cxnSpLocks/>
          </p:cNvCxnSpPr>
          <p:nvPr/>
        </p:nvCxnSpPr>
        <p:spPr>
          <a:xfrm>
            <a:off x="4630873" y="2049686"/>
            <a:ext cx="362551" cy="0"/>
          </a:xfrm>
          <a:prstGeom prst="straightConnector1">
            <a:avLst/>
          </a:prstGeom>
          <a:ln w="12700">
            <a:solidFill>
              <a:schemeClr val="tx1"/>
            </a:solidFill>
            <a:prstDash val="solid"/>
            <a:headEnd type="none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9" name="TextBox 168">
            <a:extLst>
              <a:ext uri="{FF2B5EF4-FFF2-40B4-BE49-F238E27FC236}">
                <a16:creationId xmlns:a16="http://schemas.microsoft.com/office/drawing/2014/main" id="{939B7FC9-08DD-4ADB-BB2B-F4E481995630}"/>
              </a:ext>
            </a:extLst>
          </p:cNvPr>
          <p:cNvSpPr txBox="1"/>
          <p:nvPr/>
        </p:nvSpPr>
        <p:spPr>
          <a:xfrm>
            <a:off x="4645372" y="2288823"/>
            <a:ext cx="1256898" cy="192437"/>
          </a:xfrm>
          <a:prstGeom prst="rect">
            <a:avLst/>
          </a:prstGeom>
          <a:noFill/>
        </p:spPr>
        <p:txBody>
          <a:bodyPr wrap="square" lIns="0" tIns="0" rIns="0" bIns="0" rtlCol="0" anchor="t">
            <a:noAutofit/>
          </a:bodyPr>
          <a:lstStyle/>
          <a:p>
            <a:pPr marL="0" marR="0" lvl="0" indent="0" algn="ctr" defTabSz="10972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232F3C"/>
                    </a:gs>
                    <a:gs pos="100000">
                      <a:srgbClr val="232F3C"/>
                    </a:gs>
                  </a:gsLst>
                  <a:lin ang="0" scaled="1"/>
                </a:gradFill>
                <a:effectLst/>
                <a:uLnTx/>
                <a:uFillTx/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IoT thing, policy,</a:t>
            </a:r>
          </a:p>
          <a:p>
            <a:pPr marL="0" marR="0" lvl="0" indent="0" algn="ctr" defTabSz="10972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00" dirty="0">
                <a:gradFill>
                  <a:gsLst>
                    <a:gs pos="0">
                      <a:srgbClr val="232F3C"/>
                    </a:gs>
                    <a:gs pos="100000">
                      <a:srgbClr val="232F3C"/>
                    </a:gs>
                  </a:gsLst>
                  <a:lin ang="0" scaled="1"/>
                </a:gra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activated</a:t>
            </a: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232F3C"/>
                    </a:gs>
                    <a:gs pos="100000">
                      <a:srgbClr val="232F3C"/>
                    </a:gs>
                  </a:gsLst>
                  <a:lin ang="0" scaled="1"/>
                </a:gradFill>
                <a:effectLst/>
                <a:uLnTx/>
                <a:uFillTx/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 certificate</a:t>
            </a:r>
          </a:p>
        </p:txBody>
      </p:sp>
      <p:cxnSp>
        <p:nvCxnSpPr>
          <p:cNvPr id="170" name="Straight Arrow Connector 169">
            <a:extLst>
              <a:ext uri="{FF2B5EF4-FFF2-40B4-BE49-F238E27FC236}">
                <a16:creationId xmlns:a16="http://schemas.microsoft.com/office/drawing/2014/main" id="{CD53CC21-1081-473E-9887-2CC40B774AA1}"/>
              </a:ext>
            </a:extLst>
          </p:cNvPr>
          <p:cNvCxnSpPr>
            <a:cxnSpLocks/>
            <a:stCxn id="226" idx="3"/>
            <a:endCxn id="228" idx="1"/>
          </p:cNvCxnSpPr>
          <p:nvPr/>
        </p:nvCxnSpPr>
        <p:spPr>
          <a:xfrm>
            <a:off x="5560247" y="2030495"/>
            <a:ext cx="408928" cy="2153"/>
          </a:xfrm>
          <a:prstGeom prst="straightConnector1">
            <a:avLst/>
          </a:prstGeom>
          <a:ln w="12700">
            <a:solidFill>
              <a:schemeClr val="tx1"/>
            </a:solidFill>
            <a:prstDash val="solid"/>
            <a:headEnd type="none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1" name="TextBox 170">
            <a:extLst>
              <a:ext uri="{FF2B5EF4-FFF2-40B4-BE49-F238E27FC236}">
                <a16:creationId xmlns:a16="http://schemas.microsoft.com/office/drawing/2014/main" id="{7CDF21F5-70B0-4AB9-910D-4CAA2D30734C}"/>
              </a:ext>
            </a:extLst>
          </p:cNvPr>
          <p:cNvSpPr txBox="1"/>
          <p:nvPr/>
        </p:nvSpPr>
        <p:spPr>
          <a:xfrm>
            <a:off x="4116088" y="2142594"/>
            <a:ext cx="673279" cy="182770"/>
          </a:xfrm>
          <a:prstGeom prst="rect">
            <a:avLst/>
          </a:prstGeom>
          <a:noFill/>
        </p:spPr>
        <p:txBody>
          <a:bodyPr wrap="square" lIns="0" tIns="0" rIns="0" bIns="0" rtlCol="0" anchor="t">
            <a:noAutofit/>
          </a:bodyPr>
          <a:lstStyle/>
          <a:p>
            <a:pPr marL="0" marR="0" lvl="0" indent="0" algn="ctr" defTabSz="10972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00" dirty="0">
                <a:gradFill>
                  <a:gsLst>
                    <a:gs pos="0">
                      <a:srgbClr val="232F3C"/>
                    </a:gs>
                    <a:gs pos="100000">
                      <a:srgbClr val="232F3C"/>
                    </a:gs>
                  </a:gsLst>
                  <a:lin ang="0" scaled="1"/>
                </a:gra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AWS </a:t>
            </a: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232F3C"/>
                    </a:gs>
                    <a:gs pos="100000">
                      <a:srgbClr val="232F3C"/>
                    </a:gs>
                  </a:gsLst>
                  <a:lin ang="0" scaled="1"/>
                </a:gradFill>
                <a:effectLst/>
                <a:uLnTx/>
                <a:uFillTx/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Lambda</a:t>
            </a:r>
            <a:endParaRPr kumimoji="0" lang="en-US" sz="800" b="0" i="1" u="none" strike="noStrike" kern="1200" cap="none" spc="0" normalizeH="0" baseline="0" noProof="0" dirty="0">
              <a:ln>
                <a:noFill/>
              </a:ln>
              <a:gradFill>
                <a:gsLst>
                  <a:gs pos="0">
                    <a:srgbClr val="232F3C"/>
                  </a:gs>
                  <a:gs pos="100000">
                    <a:srgbClr val="232F3C"/>
                  </a:gs>
                </a:gsLst>
                <a:lin ang="0" scaled="1"/>
              </a:gradFill>
              <a:effectLst/>
              <a:uLnTx/>
              <a:uFillTx/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  <a:p>
            <a:pPr marL="0" marR="0" lvl="0" indent="0" algn="ctr" defTabSz="10972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1" u="none" strike="noStrike" kern="120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232F3C"/>
                    </a:gs>
                    <a:gs pos="100000">
                      <a:srgbClr val="232F3C"/>
                    </a:gs>
                  </a:gsLst>
                  <a:lin ang="0" scaled="1"/>
                </a:gradFill>
                <a:effectLst/>
                <a:uLnTx/>
                <a:uFillTx/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Just-in-time provisioning</a:t>
            </a:r>
          </a:p>
        </p:txBody>
      </p:sp>
      <p:sp>
        <p:nvSpPr>
          <p:cNvPr id="172" name="NumBox 3">
            <a:extLst>
              <a:ext uri="{FF2B5EF4-FFF2-40B4-BE49-F238E27FC236}">
                <a16:creationId xmlns:a16="http://schemas.microsoft.com/office/drawing/2014/main" id="{8657C083-9204-4FFA-A282-0BF1B19FCEEC}"/>
              </a:ext>
            </a:extLst>
          </p:cNvPr>
          <p:cNvSpPr/>
          <p:nvPr/>
        </p:nvSpPr>
        <p:spPr>
          <a:xfrm>
            <a:off x="4356067" y="3255563"/>
            <a:ext cx="274320" cy="274320"/>
          </a:xfrm>
          <a:prstGeom prst="roundRect">
            <a:avLst/>
          </a:prstGeom>
          <a:solidFill>
            <a:srgbClr val="007C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FAFAFA"/>
                </a:solidFill>
                <a:effectLst/>
                <a:uLnTx/>
                <a:uFillTx/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5</a:t>
            </a:r>
          </a:p>
        </p:txBody>
      </p:sp>
      <p:sp>
        <p:nvSpPr>
          <p:cNvPr id="173" name="Rectangle 172">
            <a:extLst>
              <a:ext uri="{FF2B5EF4-FFF2-40B4-BE49-F238E27FC236}">
                <a16:creationId xmlns:a16="http://schemas.microsoft.com/office/drawing/2014/main" id="{CE7E2AC1-B672-4459-85C1-2F8C3CAB577E}"/>
              </a:ext>
            </a:extLst>
          </p:cNvPr>
          <p:cNvSpPr/>
          <p:nvPr/>
        </p:nvSpPr>
        <p:spPr bwMode="auto">
          <a:xfrm>
            <a:off x="7861421" y="4359017"/>
            <a:ext cx="1535102" cy="1032485"/>
          </a:xfrm>
          <a:prstGeom prst="rect">
            <a:avLst/>
          </a:prstGeom>
          <a:noFill/>
          <a:ln w="12700">
            <a:solidFill>
              <a:srgbClr val="545B64"/>
            </a:solidFill>
            <a:prstDash val="solid"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32472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700" b="0" i="0" u="none" strike="noStrike" kern="1200" cap="none" spc="0" normalizeH="0" baseline="0" noProof="0" dirty="0">
              <a:ln>
                <a:noFill/>
              </a:ln>
              <a:solidFill>
                <a:srgbClr val="232F3C"/>
              </a:solidFill>
              <a:effectLst/>
              <a:uLnTx/>
              <a:uFillTx/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sp>
        <p:nvSpPr>
          <p:cNvPr id="174" name="TextBox 173">
            <a:extLst>
              <a:ext uri="{FF2B5EF4-FFF2-40B4-BE49-F238E27FC236}">
                <a16:creationId xmlns:a16="http://schemas.microsoft.com/office/drawing/2014/main" id="{599E0E55-115B-482A-AF9A-E90F640A7BB8}"/>
              </a:ext>
            </a:extLst>
          </p:cNvPr>
          <p:cNvSpPr txBox="1"/>
          <p:nvPr/>
        </p:nvSpPr>
        <p:spPr>
          <a:xfrm>
            <a:off x="8017376" y="4364403"/>
            <a:ext cx="1305476" cy="123111"/>
          </a:xfrm>
          <a:prstGeom prst="rect">
            <a:avLst/>
          </a:prstGeom>
        </p:spPr>
        <p:txBody>
          <a:bodyPr wrap="square" lIns="0" tIns="0" rIns="0" bIns="0" rtlCol="0" anchor="t" anchorCtr="0">
            <a:spAutoFit/>
          </a:bodyPr>
          <a:lstStyle/>
          <a:p>
            <a:pPr marL="0" marR="0" lvl="0" indent="0" algn="l" defTabSz="10972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data</a:t>
            </a: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 subscription services</a:t>
            </a:r>
          </a:p>
        </p:txBody>
      </p:sp>
      <p:sp>
        <p:nvSpPr>
          <p:cNvPr id="175" name="TextBox 9">
            <a:extLst>
              <a:ext uri="{FF2B5EF4-FFF2-40B4-BE49-F238E27FC236}">
                <a16:creationId xmlns:a16="http://schemas.microsoft.com/office/drawing/2014/main" id="{8A28147B-A355-48A0-9EA2-097CB57935E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671195" y="4775932"/>
            <a:ext cx="74884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Amazon API Gateway</a:t>
            </a:r>
          </a:p>
        </p:txBody>
      </p:sp>
      <p:sp>
        <p:nvSpPr>
          <p:cNvPr id="176" name="TextBox 34">
            <a:extLst>
              <a:ext uri="{FF2B5EF4-FFF2-40B4-BE49-F238E27FC236}">
                <a16:creationId xmlns:a16="http://schemas.microsoft.com/office/drawing/2014/main" id="{70262FED-0680-48DC-9FDA-465663A0E3A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750980" y="4786951"/>
            <a:ext cx="110287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Amazon Managed Streaming for Apache Kafka</a:t>
            </a:r>
          </a:p>
        </p:txBody>
      </p:sp>
      <p:cxnSp>
        <p:nvCxnSpPr>
          <p:cNvPr id="177" name="Connector: Elbow 410">
            <a:extLst>
              <a:ext uri="{FF2B5EF4-FFF2-40B4-BE49-F238E27FC236}">
                <a16:creationId xmlns:a16="http://schemas.microsoft.com/office/drawing/2014/main" id="{D661EFFD-AAC4-44C2-A179-BE536C69B1E3}"/>
              </a:ext>
            </a:extLst>
          </p:cNvPr>
          <p:cNvCxnSpPr>
            <a:cxnSpLocks/>
          </p:cNvCxnSpPr>
          <p:nvPr/>
        </p:nvCxnSpPr>
        <p:spPr>
          <a:xfrm>
            <a:off x="7364960" y="3826759"/>
            <a:ext cx="480774" cy="0"/>
          </a:xfrm>
          <a:prstGeom prst="straightConnector1">
            <a:avLst/>
          </a:prstGeom>
          <a:ln w="12700">
            <a:solidFill>
              <a:srgbClr val="232F3E"/>
            </a:solidFill>
            <a:prstDash val="solid"/>
            <a:headEnd type="none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8" name="Connector: Elbow 449">
            <a:extLst>
              <a:ext uri="{FF2B5EF4-FFF2-40B4-BE49-F238E27FC236}">
                <a16:creationId xmlns:a16="http://schemas.microsoft.com/office/drawing/2014/main" id="{777684F7-38E2-497B-9069-87E88CBDFF17}"/>
              </a:ext>
            </a:extLst>
          </p:cNvPr>
          <p:cNvCxnSpPr>
            <a:cxnSpLocks/>
          </p:cNvCxnSpPr>
          <p:nvPr/>
        </p:nvCxnSpPr>
        <p:spPr>
          <a:xfrm flipH="1" flipV="1">
            <a:off x="7364960" y="3155981"/>
            <a:ext cx="493487" cy="216"/>
          </a:xfrm>
          <a:prstGeom prst="straightConnector1">
            <a:avLst/>
          </a:prstGeom>
          <a:ln w="12700">
            <a:solidFill>
              <a:srgbClr val="232F3E"/>
            </a:solidFill>
            <a:prstDash val="solid"/>
            <a:headEnd type="arrow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9" name="Connector: Elbow 449">
            <a:extLst>
              <a:ext uri="{FF2B5EF4-FFF2-40B4-BE49-F238E27FC236}">
                <a16:creationId xmlns:a16="http://schemas.microsoft.com/office/drawing/2014/main" id="{F4330C7B-63F3-44C8-A47B-02F6C5E837CF}"/>
              </a:ext>
            </a:extLst>
          </p:cNvPr>
          <p:cNvCxnSpPr>
            <a:cxnSpLocks/>
            <a:stCxn id="62" idx="1"/>
          </p:cNvCxnSpPr>
          <p:nvPr/>
        </p:nvCxnSpPr>
        <p:spPr>
          <a:xfrm rot="10800000" flipV="1">
            <a:off x="7577810" y="1645733"/>
            <a:ext cx="284240" cy="1502876"/>
          </a:xfrm>
          <a:prstGeom prst="bentConnector2">
            <a:avLst/>
          </a:prstGeom>
          <a:ln w="12700">
            <a:solidFill>
              <a:srgbClr val="232F3E"/>
            </a:solidFill>
            <a:prstDash val="solid"/>
            <a:headEnd type="arrow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0" name="Straight Arrow Connector 179">
            <a:extLst>
              <a:ext uri="{FF2B5EF4-FFF2-40B4-BE49-F238E27FC236}">
                <a16:creationId xmlns:a16="http://schemas.microsoft.com/office/drawing/2014/main" id="{33F871BC-045D-4AF6-B586-FFFE6671E459}"/>
              </a:ext>
            </a:extLst>
          </p:cNvPr>
          <p:cNvCxnSpPr>
            <a:cxnSpLocks/>
          </p:cNvCxnSpPr>
          <p:nvPr/>
        </p:nvCxnSpPr>
        <p:spPr>
          <a:xfrm>
            <a:off x="9555417" y="3722986"/>
            <a:ext cx="274320" cy="0"/>
          </a:xfrm>
          <a:prstGeom prst="straightConnector1">
            <a:avLst/>
          </a:prstGeom>
          <a:ln w="12700">
            <a:solidFill>
              <a:schemeClr val="tx1"/>
            </a:solidFill>
            <a:prstDash val="solid"/>
            <a:headEnd type="none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1" name="Connector: Elbow 449">
            <a:extLst>
              <a:ext uri="{FF2B5EF4-FFF2-40B4-BE49-F238E27FC236}">
                <a16:creationId xmlns:a16="http://schemas.microsoft.com/office/drawing/2014/main" id="{D0A76BCE-9D95-4A1C-A133-D78E9310CA95}"/>
              </a:ext>
            </a:extLst>
          </p:cNvPr>
          <p:cNvCxnSpPr>
            <a:cxnSpLocks/>
          </p:cNvCxnSpPr>
          <p:nvPr/>
        </p:nvCxnSpPr>
        <p:spPr>
          <a:xfrm>
            <a:off x="6791807" y="4401484"/>
            <a:ext cx="572718" cy="0"/>
          </a:xfrm>
          <a:prstGeom prst="straightConnector1">
            <a:avLst/>
          </a:prstGeom>
          <a:ln w="12700">
            <a:solidFill>
              <a:srgbClr val="232F3E"/>
            </a:solidFill>
            <a:prstDash val="solid"/>
            <a:headEnd type="none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2" name="TextBox 181">
            <a:extLst>
              <a:ext uri="{FF2B5EF4-FFF2-40B4-BE49-F238E27FC236}">
                <a16:creationId xmlns:a16="http://schemas.microsoft.com/office/drawing/2014/main" id="{00652574-0171-4DB1-B826-8C3E13BA8952}"/>
              </a:ext>
            </a:extLst>
          </p:cNvPr>
          <p:cNvSpPr txBox="1"/>
          <p:nvPr/>
        </p:nvSpPr>
        <p:spPr>
          <a:xfrm>
            <a:off x="6420604" y="2184159"/>
            <a:ext cx="1006174" cy="192437"/>
          </a:xfrm>
          <a:prstGeom prst="rect">
            <a:avLst/>
          </a:prstGeom>
          <a:noFill/>
        </p:spPr>
        <p:txBody>
          <a:bodyPr wrap="square" lIns="0" tIns="0" rIns="0" bIns="0" rtlCol="0" anchor="t">
            <a:noAutofit/>
          </a:bodyPr>
          <a:lstStyle/>
          <a:p>
            <a:pPr marL="0" marR="0" lvl="0" indent="0" algn="ctr" defTabSz="10972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232F3C"/>
                    </a:gs>
                    <a:gs pos="100000">
                      <a:srgbClr val="232F3C"/>
                    </a:gs>
                  </a:gsLst>
                  <a:lin ang="0" scaled="1"/>
                </a:gradFill>
                <a:effectLst/>
                <a:uLnTx/>
                <a:uFillTx/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Amazon</a:t>
            </a:r>
            <a:br>
              <a:rPr kumimoji="0" lang="en-US" sz="800" b="0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232F3C"/>
                    </a:gs>
                    <a:gs pos="100000">
                      <a:srgbClr val="232F3C"/>
                    </a:gs>
                  </a:gsLst>
                  <a:lin ang="0" scaled="1"/>
                </a:gradFill>
                <a:effectLst/>
                <a:uLnTx/>
                <a:uFillTx/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</a:b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232F3C"/>
                    </a:gs>
                    <a:gs pos="100000">
                      <a:srgbClr val="232F3C"/>
                    </a:gs>
                  </a:gsLst>
                  <a:lin ang="0" scaled="1"/>
                </a:gradFill>
                <a:effectLst/>
                <a:uLnTx/>
                <a:uFillTx/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DynamoDB</a:t>
            </a:r>
            <a:br>
              <a:rPr kumimoji="0" lang="en-US" sz="800" b="0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232F3C"/>
                    </a:gs>
                    <a:gs pos="100000">
                      <a:srgbClr val="232F3C"/>
                    </a:gs>
                  </a:gsLst>
                  <a:lin ang="0" scaled="1"/>
                </a:gradFill>
                <a:effectLst/>
                <a:uLnTx/>
                <a:uFillTx/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</a:br>
            <a:r>
              <a:rPr kumimoji="0" lang="en-US" sz="800" b="0" i="1" u="none" strike="noStrike" kern="120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232F3C"/>
                    </a:gs>
                    <a:gs pos="100000">
                      <a:srgbClr val="232F3C"/>
                    </a:gs>
                  </a:gsLst>
                  <a:lin ang="0" scaled="1"/>
                </a:gradFill>
                <a:effectLst/>
                <a:uLnTx/>
                <a:uFillTx/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subscription lookup</a:t>
            </a:r>
            <a:endParaRPr kumimoji="0" lang="en-US" sz="800" b="0" i="0" u="none" strike="noStrike" kern="1200" cap="none" spc="0" normalizeH="0" baseline="0" noProof="0" dirty="0">
              <a:ln>
                <a:noFill/>
              </a:ln>
              <a:gradFill>
                <a:gsLst>
                  <a:gs pos="0">
                    <a:srgbClr val="232F3C"/>
                  </a:gs>
                  <a:gs pos="100000">
                    <a:srgbClr val="232F3C"/>
                  </a:gs>
                </a:gsLst>
                <a:lin ang="0" scaled="1"/>
              </a:gradFill>
              <a:effectLst/>
              <a:uLnTx/>
              <a:uFillTx/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cxnSp>
        <p:nvCxnSpPr>
          <p:cNvPr id="183" name="Straight Arrow Connector 182">
            <a:extLst>
              <a:ext uri="{FF2B5EF4-FFF2-40B4-BE49-F238E27FC236}">
                <a16:creationId xmlns:a16="http://schemas.microsoft.com/office/drawing/2014/main" id="{DE2C1C6B-115E-4BFD-AAEA-B402A3C7B89E}"/>
              </a:ext>
            </a:extLst>
          </p:cNvPr>
          <p:cNvCxnSpPr>
            <a:cxnSpLocks/>
            <a:stCxn id="228" idx="3"/>
            <a:endCxn id="229" idx="1"/>
          </p:cNvCxnSpPr>
          <p:nvPr/>
        </p:nvCxnSpPr>
        <p:spPr>
          <a:xfrm>
            <a:off x="6243495" y="2032648"/>
            <a:ext cx="548312" cy="2946"/>
          </a:xfrm>
          <a:prstGeom prst="straightConnector1">
            <a:avLst/>
          </a:prstGeom>
          <a:ln w="12700">
            <a:solidFill>
              <a:schemeClr val="tx1"/>
            </a:solidFill>
            <a:prstDash val="solid"/>
            <a:headEnd type="none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4" name="TextBox 183">
            <a:extLst>
              <a:ext uri="{FF2B5EF4-FFF2-40B4-BE49-F238E27FC236}">
                <a16:creationId xmlns:a16="http://schemas.microsoft.com/office/drawing/2014/main" id="{89B6FAB5-67EA-48C3-AB2E-CA7C1B8CBEAF}"/>
              </a:ext>
            </a:extLst>
          </p:cNvPr>
          <p:cNvSpPr txBox="1"/>
          <p:nvPr/>
        </p:nvSpPr>
        <p:spPr>
          <a:xfrm>
            <a:off x="3502405" y="1739045"/>
            <a:ext cx="561742" cy="606703"/>
          </a:xfrm>
          <a:prstGeom prst="rect">
            <a:avLst/>
          </a:prstGeom>
          <a:noFill/>
        </p:spPr>
        <p:txBody>
          <a:bodyPr wrap="square" lIns="0" tIns="0" rIns="0" bIns="0" rtlCol="0" anchor="t">
            <a:noAutofit/>
          </a:bodyPr>
          <a:lstStyle/>
          <a:p>
            <a:pPr marL="0" marR="0" lvl="0" indent="0" algn="ctr" defTabSz="10972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00" dirty="0">
                <a:gradFill>
                  <a:gsLst>
                    <a:gs pos="0">
                      <a:srgbClr val="232F3C"/>
                    </a:gs>
                    <a:gs pos="100000">
                      <a:srgbClr val="232F3C"/>
                    </a:gs>
                  </a:gsLst>
                  <a:lin ang="0" scaled="1"/>
                </a:gra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private CA</a:t>
            </a:r>
          </a:p>
          <a:p>
            <a:pPr marL="0" marR="0" lvl="0" indent="0" algn="ctr" defTabSz="10972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00" i="1" dirty="0">
                <a:gradFill>
                  <a:gsLst>
                    <a:gs pos="0">
                      <a:srgbClr val="232F3C"/>
                    </a:gs>
                    <a:gs pos="100000">
                      <a:srgbClr val="232F3C"/>
                    </a:gs>
                  </a:gsLst>
                  <a:lin ang="0" scaled="1"/>
                </a:gra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registration</a:t>
            </a:r>
            <a:r>
              <a:rPr kumimoji="0" lang="en-US" sz="800" b="0" i="1" u="none" strike="noStrike" kern="120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232F3C"/>
                    </a:gs>
                    <a:gs pos="100000">
                      <a:srgbClr val="232F3C"/>
                    </a:gs>
                  </a:gsLst>
                  <a:lin ang="0" scaled="1"/>
                </a:gradFill>
                <a:effectLst/>
                <a:uLnTx/>
                <a:uFillTx/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 of private CA</a:t>
            </a:r>
          </a:p>
        </p:txBody>
      </p:sp>
      <p:sp>
        <p:nvSpPr>
          <p:cNvPr id="185" name="TextBox 184">
            <a:extLst>
              <a:ext uri="{FF2B5EF4-FFF2-40B4-BE49-F238E27FC236}">
                <a16:creationId xmlns:a16="http://schemas.microsoft.com/office/drawing/2014/main" id="{6BE609EB-9F7F-413A-BA25-BCA5B0B8478E}"/>
              </a:ext>
            </a:extLst>
          </p:cNvPr>
          <p:cNvSpPr txBox="1"/>
          <p:nvPr/>
        </p:nvSpPr>
        <p:spPr>
          <a:xfrm>
            <a:off x="5689878" y="1350868"/>
            <a:ext cx="862960" cy="247406"/>
          </a:xfrm>
          <a:prstGeom prst="rect">
            <a:avLst/>
          </a:prstGeom>
          <a:noFill/>
        </p:spPr>
        <p:txBody>
          <a:bodyPr wrap="square" lIns="0" tIns="0" rIns="0" bIns="0" rtlCol="0" anchor="t">
            <a:noAutofit/>
          </a:bodyPr>
          <a:lstStyle/>
          <a:p>
            <a:pPr marL="0" marR="0" lvl="0" indent="0" algn="ctr" defTabSz="10972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232F3C"/>
                    </a:gs>
                    <a:gs pos="100000">
                      <a:srgbClr val="232F3C"/>
                    </a:gs>
                  </a:gsLst>
                  <a:lin ang="0" scaled="1"/>
                </a:gradFill>
                <a:effectLst/>
                <a:uLnTx/>
                <a:uFillTx/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Amazon DynamoDB</a:t>
            </a:r>
          </a:p>
        </p:txBody>
      </p:sp>
      <p:cxnSp>
        <p:nvCxnSpPr>
          <p:cNvPr id="186" name="Straight Arrow Connector 185">
            <a:extLst>
              <a:ext uri="{FF2B5EF4-FFF2-40B4-BE49-F238E27FC236}">
                <a16:creationId xmlns:a16="http://schemas.microsoft.com/office/drawing/2014/main" id="{DCAE0408-C5F0-4439-82E8-32F5CC029091}"/>
              </a:ext>
            </a:extLst>
          </p:cNvPr>
          <p:cNvCxnSpPr>
            <a:cxnSpLocks/>
            <a:stCxn id="223" idx="3"/>
            <a:endCxn id="222" idx="1"/>
          </p:cNvCxnSpPr>
          <p:nvPr/>
        </p:nvCxnSpPr>
        <p:spPr>
          <a:xfrm>
            <a:off x="5519318" y="1217043"/>
            <a:ext cx="469158" cy="2588"/>
          </a:xfrm>
          <a:prstGeom prst="straightConnector1">
            <a:avLst/>
          </a:prstGeom>
          <a:ln w="12700">
            <a:solidFill>
              <a:schemeClr val="tx1"/>
            </a:solidFill>
            <a:prstDash val="solid"/>
            <a:headEnd type="none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7" name="NumBox 5">
            <a:extLst>
              <a:ext uri="{FF2B5EF4-FFF2-40B4-BE49-F238E27FC236}">
                <a16:creationId xmlns:a16="http://schemas.microsoft.com/office/drawing/2014/main" id="{CE3A3F53-4ED2-4EE7-BB90-C26B0BBBE6FF}"/>
              </a:ext>
            </a:extLst>
          </p:cNvPr>
          <p:cNvSpPr/>
          <p:nvPr/>
        </p:nvSpPr>
        <p:spPr>
          <a:xfrm>
            <a:off x="4179697" y="990406"/>
            <a:ext cx="274320" cy="274320"/>
          </a:xfrm>
          <a:prstGeom prst="roundRect">
            <a:avLst/>
          </a:prstGeom>
          <a:solidFill>
            <a:srgbClr val="007C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FAFAFA"/>
                </a:solidFill>
                <a:effectLst/>
                <a:uLnTx/>
                <a:uFillTx/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3</a:t>
            </a:r>
          </a:p>
        </p:txBody>
      </p:sp>
      <p:sp>
        <p:nvSpPr>
          <p:cNvPr id="188" name="NumBox 3">
            <a:extLst>
              <a:ext uri="{FF2B5EF4-FFF2-40B4-BE49-F238E27FC236}">
                <a16:creationId xmlns:a16="http://schemas.microsoft.com/office/drawing/2014/main" id="{D4A9E546-9613-4C64-B23F-2E0418448AE9}"/>
              </a:ext>
            </a:extLst>
          </p:cNvPr>
          <p:cNvSpPr/>
          <p:nvPr/>
        </p:nvSpPr>
        <p:spPr>
          <a:xfrm>
            <a:off x="4648714" y="1694207"/>
            <a:ext cx="274320" cy="274320"/>
          </a:xfrm>
          <a:prstGeom prst="roundRect">
            <a:avLst/>
          </a:prstGeom>
          <a:solidFill>
            <a:srgbClr val="007C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FAFAFA"/>
                </a:solidFill>
                <a:effectLst/>
                <a:uLnTx/>
                <a:uFillTx/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4</a:t>
            </a:r>
          </a:p>
        </p:txBody>
      </p:sp>
      <p:sp>
        <p:nvSpPr>
          <p:cNvPr id="189" name="NumBox 9">
            <a:extLst>
              <a:ext uri="{FF2B5EF4-FFF2-40B4-BE49-F238E27FC236}">
                <a16:creationId xmlns:a16="http://schemas.microsoft.com/office/drawing/2014/main" id="{43976567-A56E-4876-A751-B4800D00BF27}"/>
              </a:ext>
            </a:extLst>
          </p:cNvPr>
          <p:cNvSpPr/>
          <p:nvPr/>
        </p:nvSpPr>
        <p:spPr>
          <a:xfrm>
            <a:off x="7534330" y="4525553"/>
            <a:ext cx="274320" cy="274320"/>
          </a:xfrm>
          <a:prstGeom prst="roundRect">
            <a:avLst/>
          </a:prstGeom>
          <a:solidFill>
            <a:srgbClr val="007C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FAFAFA"/>
                </a:solidFill>
                <a:effectLst/>
                <a:uLnTx/>
                <a:uFillTx/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9</a:t>
            </a:r>
          </a:p>
        </p:txBody>
      </p:sp>
      <p:sp>
        <p:nvSpPr>
          <p:cNvPr id="190" name="Rectangle 189">
            <a:extLst>
              <a:ext uri="{FF2B5EF4-FFF2-40B4-BE49-F238E27FC236}">
                <a16:creationId xmlns:a16="http://schemas.microsoft.com/office/drawing/2014/main" id="{F75065BE-B616-4E8B-A49D-4321A872652E}"/>
              </a:ext>
            </a:extLst>
          </p:cNvPr>
          <p:cNvSpPr/>
          <p:nvPr/>
        </p:nvSpPr>
        <p:spPr bwMode="auto">
          <a:xfrm>
            <a:off x="4098945" y="3851318"/>
            <a:ext cx="2664208" cy="669616"/>
          </a:xfrm>
          <a:prstGeom prst="rect">
            <a:avLst/>
          </a:prstGeom>
          <a:noFill/>
          <a:ln w="12700">
            <a:solidFill>
              <a:srgbClr val="7D8998"/>
            </a:solidFill>
            <a:prstDash val="solid"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32472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700" b="0" i="0" u="none" strike="noStrike" kern="1200" cap="none" spc="0" normalizeH="0" baseline="0" noProof="0" dirty="0">
              <a:ln>
                <a:noFill/>
              </a:ln>
              <a:solidFill>
                <a:srgbClr val="232F3C"/>
              </a:solidFill>
              <a:effectLst/>
              <a:uLnTx/>
              <a:uFillTx/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sp>
        <p:nvSpPr>
          <p:cNvPr id="191" name="TextBox 190">
            <a:extLst>
              <a:ext uri="{FF2B5EF4-FFF2-40B4-BE49-F238E27FC236}">
                <a16:creationId xmlns:a16="http://schemas.microsoft.com/office/drawing/2014/main" id="{59D0A2A2-B7CA-4D34-8BF0-BE6152253CF1}"/>
              </a:ext>
            </a:extLst>
          </p:cNvPr>
          <p:cNvSpPr txBox="1"/>
          <p:nvPr/>
        </p:nvSpPr>
        <p:spPr>
          <a:xfrm>
            <a:off x="4935218" y="3861509"/>
            <a:ext cx="1104698" cy="123111"/>
          </a:xfrm>
          <a:prstGeom prst="rect">
            <a:avLst/>
          </a:prstGeom>
        </p:spPr>
        <p:txBody>
          <a:bodyPr wrap="square" lIns="0" tIns="0" rIns="0" bIns="0" rtlCol="0" anchor="t" anchorCtr="0">
            <a:spAutoFit/>
          </a:bodyPr>
          <a:lstStyle/>
          <a:p>
            <a:pPr marL="0" marR="0" lvl="0" indent="0" algn="l" defTabSz="10972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r</a:t>
            </a: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emote commands</a:t>
            </a:r>
          </a:p>
        </p:txBody>
      </p:sp>
      <p:sp>
        <p:nvSpPr>
          <p:cNvPr id="192" name="TextBox 191">
            <a:extLst>
              <a:ext uri="{FF2B5EF4-FFF2-40B4-BE49-F238E27FC236}">
                <a16:creationId xmlns:a16="http://schemas.microsoft.com/office/drawing/2014/main" id="{E3E91BA1-4372-4FA4-B917-A4AD10B6D5F0}"/>
              </a:ext>
            </a:extLst>
          </p:cNvPr>
          <p:cNvSpPr txBox="1"/>
          <p:nvPr/>
        </p:nvSpPr>
        <p:spPr>
          <a:xfrm>
            <a:off x="5807283" y="4251463"/>
            <a:ext cx="942456" cy="188284"/>
          </a:xfrm>
          <a:prstGeom prst="rect">
            <a:avLst/>
          </a:prstGeom>
          <a:noFill/>
        </p:spPr>
        <p:txBody>
          <a:bodyPr wrap="square" lIns="0" tIns="0" rIns="0" bIns="0" rtlCol="0" anchor="t">
            <a:noAutofit/>
          </a:bodyPr>
          <a:lstStyle/>
          <a:p>
            <a:pPr marL="0" marR="0" lvl="0" indent="0" algn="ctr" defTabSz="10972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232F3C"/>
                    </a:gs>
                    <a:gs pos="100000">
                      <a:srgbClr val="232F3C"/>
                    </a:gs>
                  </a:gsLst>
                  <a:lin ang="0" scaled="1"/>
                </a:gradFill>
                <a:effectLst/>
                <a:uLnTx/>
                <a:uFillTx/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Amazon DynamoDB</a:t>
            </a:r>
            <a:br>
              <a:rPr kumimoji="0" lang="en-US" sz="800" b="0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232F3C"/>
                    </a:gs>
                    <a:gs pos="100000">
                      <a:srgbClr val="232F3C"/>
                    </a:gs>
                  </a:gsLst>
                  <a:lin ang="0" scaled="1"/>
                </a:gradFill>
                <a:effectLst/>
                <a:uLnTx/>
                <a:uFillTx/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</a:br>
            <a:r>
              <a:rPr kumimoji="0" lang="en-US" sz="800" b="0" i="1" u="none" strike="noStrike" kern="120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232F3C"/>
                    </a:gs>
                    <a:gs pos="100000">
                      <a:srgbClr val="232F3C"/>
                    </a:gs>
                  </a:gsLst>
                  <a:lin ang="0" scaled="1"/>
                </a:gradFill>
                <a:effectLst/>
                <a:uLnTx/>
                <a:uFillTx/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vehicle state</a:t>
            </a:r>
            <a:endParaRPr kumimoji="0" lang="en-US" sz="800" b="0" i="0" u="none" strike="noStrike" kern="1200" cap="none" spc="0" normalizeH="0" baseline="0" noProof="0" dirty="0">
              <a:ln>
                <a:noFill/>
              </a:ln>
              <a:gradFill>
                <a:gsLst>
                  <a:gs pos="0">
                    <a:srgbClr val="232F3C"/>
                  </a:gs>
                  <a:gs pos="100000">
                    <a:srgbClr val="232F3C"/>
                  </a:gs>
                </a:gsLst>
                <a:lin ang="0" scaled="1"/>
              </a:gradFill>
              <a:effectLst/>
              <a:uLnTx/>
              <a:uFillTx/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sp>
        <p:nvSpPr>
          <p:cNvPr id="193" name="TextBox 192">
            <a:extLst>
              <a:ext uri="{FF2B5EF4-FFF2-40B4-BE49-F238E27FC236}">
                <a16:creationId xmlns:a16="http://schemas.microsoft.com/office/drawing/2014/main" id="{316C317C-A974-4293-95F7-05E3876EB5DA}"/>
              </a:ext>
            </a:extLst>
          </p:cNvPr>
          <p:cNvSpPr txBox="1"/>
          <p:nvPr/>
        </p:nvSpPr>
        <p:spPr>
          <a:xfrm>
            <a:off x="4844199" y="4252890"/>
            <a:ext cx="906399" cy="192437"/>
          </a:xfrm>
          <a:prstGeom prst="rect">
            <a:avLst/>
          </a:prstGeom>
          <a:noFill/>
        </p:spPr>
        <p:txBody>
          <a:bodyPr wrap="square" lIns="0" tIns="0" rIns="0" bIns="0" rtlCol="0" anchor="t">
            <a:noAutofit/>
          </a:bodyPr>
          <a:lstStyle/>
          <a:p>
            <a:pPr marL="0" marR="0" lvl="0" indent="0" algn="ctr" defTabSz="10972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232F3C"/>
                    </a:gs>
                    <a:gs pos="100000">
                      <a:srgbClr val="232F3C"/>
                    </a:gs>
                  </a:gsLst>
                  <a:lin ang="0" scaled="1"/>
                </a:gradFill>
                <a:effectLst/>
                <a:uLnTx/>
                <a:uFillTx/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AWS Lambda</a:t>
            </a:r>
            <a:br>
              <a:rPr kumimoji="0" lang="en-US" sz="800" b="0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232F3C"/>
                    </a:gs>
                    <a:gs pos="100000">
                      <a:srgbClr val="232F3C"/>
                    </a:gs>
                  </a:gsLst>
                  <a:lin ang="0" scaled="1"/>
                </a:gradFill>
                <a:effectLst/>
                <a:uLnTx/>
                <a:uFillTx/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</a:br>
            <a:r>
              <a:rPr kumimoji="0" lang="en-US" sz="800" b="0" i="1" u="none" strike="noStrike" kern="120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232F3C"/>
                    </a:gs>
                    <a:gs pos="100000">
                      <a:srgbClr val="232F3C"/>
                    </a:gs>
                  </a:gsLst>
                  <a:lin ang="0" scaled="1"/>
                </a:gradFill>
                <a:effectLst/>
                <a:uLnTx/>
                <a:uFillTx/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sync vehicle state</a:t>
            </a:r>
            <a:endParaRPr kumimoji="0" lang="en-US" sz="800" b="0" i="0" u="none" strike="noStrike" kern="1200" cap="none" spc="0" normalizeH="0" baseline="0" noProof="0" dirty="0">
              <a:ln>
                <a:noFill/>
              </a:ln>
              <a:gradFill>
                <a:gsLst>
                  <a:gs pos="0">
                    <a:srgbClr val="232F3C"/>
                  </a:gs>
                  <a:gs pos="100000">
                    <a:srgbClr val="232F3C"/>
                  </a:gs>
                </a:gsLst>
                <a:lin ang="0" scaled="1"/>
              </a:gradFill>
              <a:effectLst/>
              <a:uLnTx/>
              <a:uFillTx/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cxnSp>
        <p:nvCxnSpPr>
          <p:cNvPr id="194" name="Straight Arrow Connector 193">
            <a:extLst>
              <a:ext uri="{FF2B5EF4-FFF2-40B4-BE49-F238E27FC236}">
                <a16:creationId xmlns:a16="http://schemas.microsoft.com/office/drawing/2014/main" id="{588114CC-8FB2-45D1-BD5B-1F0CC6B37DC0}"/>
              </a:ext>
            </a:extLst>
          </p:cNvPr>
          <p:cNvCxnSpPr>
            <a:cxnSpLocks/>
            <a:stCxn id="235" idx="3"/>
            <a:endCxn id="236" idx="1"/>
          </p:cNvCxnSpPr>
          <p:nvPr/>
        </p:nvCxnSpPr>
        <p:spPr>
          <a:xfrm>
            <a:off x="5420512" y="4126887"/>
            <a:ext cx="765061" cy="0"/>
          </a:xfrm>
          <a:prstGeom prst="straightConnector1">
            <a:avLst/>
          </a:prstGeom>
          <a:ln w="12700">
            <a:solidFill>
              <a:schemeClr val="tx1"/>
            </a:solidFill>
            <a:prstDash val="solid"/>
            <a:headEnd type="arrow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5" name="TextBox 194">
            <a:extLst>
              <a:ext uri="{FF2B5EF4-FFF2-40B4-BE49-F238E27FC236}">
                <a16:creationId xmlns:a16="http://schemas.microsoft.com/office/drawing/2014/main" id="{2E927556-CA09-4FD5-BF53-88BC006D0205}"/>
              </a:ext>
            </a:extLst>
          </p:cNvPr>
          <p:cNvSpPr txBox="1"/>
          <p:nvPr/>
        </p:nvSpPr>
        <p:spPr>
          <a:xfrm>
            <a:off x="4107058" y="4256273"/>
            <a:ext cx="772337" cy="236063"/>
          </a:xfrm>
          <a:prstGeom prst="rect">
            <a:avLst/>
          </a:prstGeom>
          <a:noFill/>
        </p:spPr>
        <p:txBody>
          <a:bodyPr wrap="square" lIns="0" tIns="0" rIns="0" bIns="0" rtlCol="0" anchor="t">
            <a:noAutofit/>
          </a:bodyPr>
          <a:lstStyle/>
          <a:p>
            <a:pPr marL="0" marR="0" lvl="0" indent="0" algn="ctr" defTabSz="10972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232F3C"/>
                    </a:gs>
                    <a:gs pos="100000">
                      <a:srgbClr val="232F3C"/>
                    </a:gs>
                  </a:gsLst>
                  <a:lin ang="0" scaled="1"/>
                </a:gradFill>
                <a:effectLst/>
                <a:uLnTx/>
                <a:uFillTx/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AWS IoT</a:t>
            </a:r>
            <a:br>
              <a:rPr kumimoji="0" lang="en-US" sz="800" b="0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232F3C"/>
                    </a:gs>
                    <a:gs pos="100000">
                      <a:srgbClr val="232F3C"/>
                    </a:gs>
                  </a:gsLst>
                  <a:lin ang="0" scaled="1"/>
                </a:gradFill>
                <a:effectLst/>
                <a:uLnTx/>
                <a:uFillTx/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</a:b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232F3C"/>
                    </a:gs>
                    <a:gs pos="100000">
                      <a:srgbClr val="232F3C"/>
                    </a:gs>
                  </a:gsLst>
                  <a:lin ang="0" scaled="1"/>
                </a:gradFill>
                <a:effectLst/>
                <a:uLnTx/>
                <a:uFillTx/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device </a:t>
            </a:r>
            <a:r>
              <a:rPr lang="en-US" sz="800" dirty="0">
                <a:gradFill>
                  <a:gsLst>
                    <a:gs pos="0">
                      <a:srgbClr val="232F3C"/>
                    </a:gs>
                    <a:gs pos="100000">
                      <a:srgbClr val="232F3C"/>
                    </a:gs>
                  </a:gsLst>
                  <a:lin ang="0" scaled="1"/>
                </a:gra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shadow</a:t>
            </a:r>
            <a:endParaRPr kumimoji="0" lang="en-US" sz="800" b="0" i="0" u="none" strike="noStrike" kern="1200" cap="none" spc="0" normalizeH="0" baseline="0" noProof="0" dirty="0">
              <a:ln>
                <a:noFill/>
              </a:ln>
              <a:gradFill>
                <a:gsLst>
                  <a:gs pos="0">
                    <a:srgbClr val="232F3C"/>
                  </a:gs>
                  <a:gs pos="100000">
                    <a:srgbClr val="232F3C"/>
                  </a:gs>
                </a:gsLst>
                <a:lin ang="0" scaled="1"/>
              </a:gradFill>
              <a:effectLst/>
              <a:uLnTx/>
              <a:uFillTx/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cxnSp>
        <p:nvCxnSpPr>
          <p:cNvPr id="196" name="Straight Arrow Connector 195">
            <a:extLst>
              <a:ext uri="{FF2B5EF4-FFF2-40B4-BE49-F238E27FC236}">
                <a16:creationId xmlns:a16="http://schemas.microsoft.com/office/drawing/2014/main" id="{AD6BCE45-4FC9-4DFE-B03C-B95D4EC27A6D}"/>
              </a:ext>
            </a:extLst>
          </p:cNvPr>
          <p:cNvCxnSpPr>
            <a:cxnSpLocks/>
            <a:stCxn id="234" idx="3"/>
            <a:endCxn id="235" idx="1"/>
          </p:cNvCxnSpPr>
          <p:nvPr/>
        </p:nvCxnSpPr>
        <p:spPr>
          <a:xfrm>
            <a:off x="4638470" y="4122017"/>
            <a:ext cx="507722" cy="0"/>
          </a:xfrm>
          <a:prstGeom prst="straightConnector1">
            <a:avLst/>
          </a:prstGeom>
          <a:ln w="12700">
            <a:solidFill>
              <a:schemeClr val="tx1"/>
            </a:solidFill>
            <a:prstDash val="solid"/>
            <a:headEnd type="arrow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7" name="Rectangle 196">
            <a:extLst>
              <a:ext uri="{FF2B5EF4-FFF2-40B4-BE49-F238E27FC236}">
                <a16:creationId xmlns:a16="http://schemas.microsoft.com/office/drawing/2014/main" id="{FE24D190-BE46-4214-AA98-9F88FA673CFC}"/>
              </a:ext>
            </a:extLst>
          </p:cNvPr>
          <p:cNvSpPr/>
          <p:nvPr/>
        </p:nvSpPr>
        <p:spPr bwMode="auto">
          <a:xfrm>
            <a:off x="4097114" y="4573157"/>
            <a:ext cx="2517762" cy="768127"/>
          </a:xfrm>
          <a:prstGeom prst="rect">
            <a:avLst/>
          </a:prstGeom>
          <a:noFill/>
          <a:ln w="12700">
            <a:solidFill>
              <a:srgbClr val="7D8998"/>
            </a:solidFill>
            <a:prstDash val="solid"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32472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700" b="0" i="0" u="none" strike="noStrike" kern="1200" cap="none" spc="0" normalizeH="0" baseline="0" noProof="0" dirty="0">
              <a:ln>
                <a:noFill/>
              </a:ln>
              <a:solidFill>
                <a:srgbClr val="232F3C"/>
              </a:solidFill>
              <a:effectLst/>
              <a:uLnTx/>
              <a:uFillTx/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sp>
        <p:nvSpPr>
          <p:cNvPr id="198" name="TextBox 197">
            <a:extLst>
              <a:ext uri="{FF2B5EF4-FFF2-40B4-BE49-F238E27FC236}">
                <a16:creationId xmlns:a16="http://schemas.microsoft.com/office/drawing/2014/main" id="{7997A257-6444-4739-82F6-B98072AB2D62}"/>
              </a:ext>
            </a:extLst>
          </p:cNvPr>
          <p:cNvSpPr txBox="1"/>
          <p:nvPr/>
        </p:nvSpPr>
        <p:spPr>
          <a:xfrm>
            <a:off x="4993424" y="4601158"/>
            <a:ext cx="1104698" cy="123111"/>
          </a:xfrm>
          <a:prstGeom prst="rect">
            <a:avLst/>
          </a:prstGeom>
        </p:spPr>
        <p:txBody>
          <a:bodyPr wrap="square" lIns="0" tIns="0" rIns="0" bIns="0" rtlCol="0" anchor="t" anchorCtr="0">
            <a:spAutoFit/>
          </a:bodyPr>
          <a:lstStyle/>
          <a:p>
            <a:pPr marL="0" marR="0" lvl="0" indent="0" algn="l" defTabSz="10972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OTA management</a:t>
            </a:r>
          </a:p>
        </p:txBody>
      </p:sp>
      <p:sp>
        <p:nvSpPr>
          <p:cNvPr id="199" name="NumBox 5">
            <a:extLst>
              <a:ext uri="{FF2B5EF4-FFF2-40B4-BE49-F238E27FC236}">
                <a16:creationId xmlns:a16="http://schemas.microsoft.com/office/drawing/2014/main" id="{71BBBA05-6E60-4333-9C74-8AEDB4840857}"/>
              </a:ext>
            </a:extLst>
          </p:cNvPr>
          <p:cNvSpPr/>
          <p:nvPr/>
        </p:nvSpPr>
        <p:spPr>
          <a:xfrm>
            <a:off x="6807381" y="4065245"/>
            <a:ext cx="274320" cy="274320"/>
          </a:xfrm>
          <a:prstGeom prst="roundRect">
            <a:avLst/>
          </a:prstGeom>
          <a:solidFill>
            <a:srgbClr val="007C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FAFAFA"/>
                </a:solidFill>
                <a:effectLst/>
                <a:uLnTx/>
                <a:uFillTx/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7</a:t>
            </a:r>
          </a:p>
        </p:txBody>
      </p:sp>
      <p:sp>
        <p:nvSpPr>
          <p:cNvPr id="200" name="TextBox 16">
            <a:extLst>
              <a:ext uri="{FF2B5EF4-FFF2-40B4-BE49-F238E27FC236}">
                <a16:creationId xmlns:a16="http://schemas.microsoft.com/office/drawing/2014/main" id="{8D32FDE9-16FA-473B-8FC8-D943D79EE01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69273" y="4973767"/>
            <a:ext cx="804139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IoT device jobs</a:t>
            </a:r>
          </a:p>
        </p:txBody>
      </p:sp>
      <p:sp>
        <p:nvSpPr>
          <p:cNvPr id="201" name="TextBox 12">
            <a:extLst>
              <a:ext uri="{FF2B5EF4-FFF2-40B4-BE49-F238E27FC236}">
                <a16:creationId xmlns:a16="http://schemas.microsoft.com/office/drawing/2014/main" id="{7B383BA0-E90B-478F-B32F-6B028962280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94891" y="5534944"/>
            <a:ext cx="885161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AWS IoT Device </a:t>
            </a:r>
            <a:br>
              <a:rPr lang="en-US" alt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</a:br>
            <a:r>
              <a:rPr lang="en-US" alt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Management</a:t>
            </a:r>
          </a:p>
        </p:txBody>
      </p:sp>
      <p:cxnSp>
        <p:nvCxnSpPr>
          <p:cNvPr id="202" name="Connector: Elbow 449">
            <a:extLst>
              <a:ext uri="{FF2B5EF4-FFF2-40B4-BE49-F238E27FC236}">
                <a16:creationId xmlns:a16="http://schemas.microsoft.com/office/drawing/2014/main" id="{801606D3-4478-4E49-86F7-C1073DB3CB54}"/>
              </a:ext>
            </a:extLst>
          </p:cNvPr>
          <p:cNvCxnSpPr>
            <a:cxnSpLocks/>
            <a:stCxn id="57" idx="2"/>
          </p:cNvCxnSpPr>
          <p:nvPr/>
        </p:nvCxnSpPr>
        <p:spPr>
          <a:xfrm rot="16200000" flipH="1">
            <a:off x="2716254" y="3544383"/>
            <a:ext cx="656746" cy="2021702"/>
          </a:xfrm>
          <a:prstGeom prst="bentConnector2">
            <a:avLst/>
          </a:prstGeom>
          <a:ln w="12700">
            <a:solidFill>
              <a:srgbClr val="232F3E"/>
            </a:solidFill>
            <a:prstDash val="solid"/>
            <a:headEnd type="arrow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3" name="TextBox 19">
            <a:extLst>
              <a:ext uri="{FF2B5EF4-FFF2-40B4-BE49-F238E27FC236}">
                <a16:creationId xmlns:a16="http://schemas.microsoft.com/office/drawing/2014/main" id="{793E6A29-CCD4-4E11-B5BC-C5B5E3A37CD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27862" y="4986166"/>
            <a:ext cx="866864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IoT jobs topic</a:t>
            </a:r>
          </a:p>
          <a:p>
            <a:pPr algn="ctr"/>
            <a:r>
              <a:rPr lang="en-US" sz="800" i="1" dirty="0">
                <a:gradFill>
                  <a:gsLst>
                    <a:gs pos="0">
                      <a:srgbClr val="232F3C"/>
                    </a:gs>
                    <a:gs pos="100000">
                      <a:srgbClr val="232F3C"/>
                    </a:gs>
                  </a:gsLst>
                  <a:lin ang="0" scaled="1"/>
                </a:gra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reserved topic</a:t>
            </a:r>
            <a:endParaRPr kumimoji="0" lang="en-US" sz="800" b="0" i="1" u="none" strike="noStrike" kern="1200" cap="none" spc="0" normalizeH="0" baseline="0" noProof="0" dirty="0">
              <a:ln>
                <a:noFill/>
              </a:ln>
              <a:gradFill>
                <a:gsLst>
                  <a:gs pos="0">
                    <a:srgbClr val="232F3C"/>
                  </a:gs>
                  <a:gs pos="100000">
                    <a:srgbClr val="232F3C"/>
                  </a:gs>
                </a:gsLst>
                <a:lin ang="0" scaled="1"/>
              </a:gradFill>
              <a:effectLst/>
              <a:uLnTx/>
              <a:uFillTx/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  <a:p>
            <a:pPr algn="ctr" eaLnBrk="1" hangingPunct="1"/>
            <a:endParaRPr lang="en-US" altLang="en-US" sz="800" dirty="0"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sp>
        <p:nvSpPr>
          <p:cNvPr id="204" name="TextBox 203">
            <a:extLst>
              <a:ext uri="{FF2B5EF4-FFF2-40B4-BE49-F238E27FC236}">
                <a16:creationId xmlns:a16="http://schemas.microsoft.com/office/drawing/2014/main" id="{0CCC3BE9-857D-4CC2-A468-D89576C695CE}"/>
              </a:ext>
            </a:extLst>
          </p:cNvPr>
          <p:cNvSpPr txBox="1"/>
          <p:nvPr/>
        </p:nvSpPr>
        <p:spPr>
          <a:xfrm>
            <a:off x="5472306" y="5015501"/>
            <a:ext cx="1187201" cy="260555"/>
          </a:xfrm>
          <a:prstGeom prst="rect">
            <a:avLst/>
          </a:prstGeom>
          <a:noFill/>
        </p:spPr>
        <p:txBody>
          <a:bodyPr wrap="square" lIns="0" tIns="0" rIns="0" bIns="0" rtlCol="0" anchor="t">
            <a:noAutofit/>
          </a:bodyPr>
          <a:lstStyle/>
          <a:p>
            <a:pPr marL="0" marR="0" lvl="0" indent="0" algn="ctr" defTabSz="10972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232F3C"/>
                    </a:gs>
                    <a:gs pos="100000">
                      <a:srgbClr val="232F3C"/>
                    </a:gs>
                  </a:gsLst>
                  <a:lin ang="0" scaled="1"/>
                </a:gradFill>
                <a:effectLst/>
                <a:uLnTx/>
                <a:uFillTx/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Amazon S3</a:t>
            </a:r>
          </a:p>
          <a:p>
            <a:pPr marL="0" marR="0" lvl="0" indent="0" algn="ctr" defTabSz="10972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00" i="1" dirty="0">
                <a:gradFill>
                  <a:gsLst>
                    <a:gs pos="0">
                      <a:srgbClr val="232F3C"/>
                    </a:gs>
                    <a:gs pos="100000">
                      <a:srgbClr val="232F3C"/>
                    </a:gs>
                  </a:gsLst>
                  <a:lin ang="0" scaled="1"/>
                </a:gra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software artifact store</a:t>
            </a:r>
            <a:endParaRPr kumimoji="0" lang="en-US" sz="800" b="0" i="1" u="none" strike="noStrike" kern="1200" cap="none" spc="0" normalizeH="0" baseline="0" noProof="0" dirty="0">
              <a:ln>
                <a:noFill/>
              </a:ln>
              <a:gradFill>
                <a:gsLst>
                  <a:gs pos="0">
                    <a:srgbClr val="232F3C"/>
                  </a:gs>
                  <a:gs pos="100000">
                    <a:srgbClr val="232F3C"/>
                  </a:gs>
                </a:gsLst>
                <a:lin ang="0" scaled="1"/>
              </a:gradFill>
              <a:effectLst/>
              <a:uLnTx/>
              <a:uFillTx/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sp>
        <p:nvSpPr>
          <p:cNvPr id="205" name="Rectangle 204">
            <a:extLst>
              <a:ext uri="{FF2B5EF4-FFF2-40B4-BE49-F238E27FC236}">
                <a16:creationId xmlns:a16="http://schemas.microsoft.com/office/drawing/2014/main" id="{70EA7E93-47F9-4CA8-9B04-B7F949BCA52D}"/>
              </a:ext>
            </a:extLst>
          </p:cNvPr>
          <p:cNvSpPr/>
          <p:nvPr/>
        </p:nvSpPr>
        <p:spPr bwMode="auto">
          <a:xfrm>
            <a:off x="4160640" y="5490474"/>
            <a:ext cx="3572468" cy="782849"/>
          </a:xfrm>
          <a:prstGeom prst="rect">
            <a:avLst/>
          </a:prstGeom>
          <a:noFill/>
          <a:ln w="12700">
            <a:solidFill>
              <a:srgbClr val="7D8998"/>
            </a:solidFill>
            <a:prstDash val="solid"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32472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700" b="0" i="0" u="none" strike="noStrike" kern="1200" cap="none" spc="0" normalizeH="0" baseline="0" noProof="0" dirty="0">
              <a:ln>
                <a:noFill/>
              </a:ln>
              <a:solidFill>
                <a:srgbClr val="232F3C"/>
              </a:solidFill>
              <a:effectLst/>
              <a:uLnTx/>
              <a:uFillTx/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sp>
        <p:nvSpPr>
          <p:cNvPr id="206" name="TextBox 205">
            <a:extLst>
              <a:ext uri="{FF2B5EF4-FFF2-40B4-BE49-F238E27FC236}">
                <a16:creationId xmlns:a16="http://schemas.microsoft.com/office/drawing/2014/main" id="{8A28915A-4AF2-4C63-803C-A5A6D6CF4972}"/>
              </a:ext>
            </a:extLst>
          </p:cNvPr>
          <p:cNvSpPr txBox="1"/>
          <p:nvPr/>
        </p:nvSpPr>
        <p:spPr>
          <a:xfrm>
            <a:off x="5159318" y="5526256"/>
            <a:ext cx="1524098" cy="123111"/>
          </a:xfrm>
          <a:prstGeom prst="rect">
            <a:avLst/>
          </a:prstGeom>
        </p:spPr>
        <p:txBody>
          <a:bodyPr wrap="square" lIns="0" tIns="0" rIns="0" bIns="0" rtlCol="0" anchor="t" anchorCtr="0">
            <a:spAutoFit/>
          </a:bodyPr>
          <a:lstStyle/>
          <a:p>
            <a:pPr marL="0" marR="0" lvl="0" indent="0" algn="l" defTabSz="10972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vehicle</a:t>
            </a: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 lifecycle management</a:t>
            </a:r>
          </a:p>
        </p:txBody>
      </p:sp>
      <p:sp>
        <p:nvSpPr>
          <p:cNvPr id="207" name="TextBox 16">
            <a:extLst>
              <a:ext uri="{FF2B5EF4-FFF2-40B4-BE49-F238E27FC236}">
                <a16:creationId xmlns:a16="http://schemas.microsoft.com/office/drawing/2014/main" id="{391F0164-3A9E-4671-B19C-642D154C071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49485" y="5964789"/>
            <a:ext cx="1354137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fleet indexing</a:t>
            </a:r>
          </a:p>
        </p:txBody>
      </p:sp>
      <p:sp>
        <p:nvSpPr>
          <p:cNvPr id="208" name="TextBox 19">
            <a:extLst>
              <a:ext uri="{FF2B5EF4-FFF2-40B4-BE49-F238E27FC236}">
                <a16:creationId xmlns:a16="http://schemas.microsoft.com/office/drawing/2014/main" id="{275D1795-509A-48EC-A9B7-790DFA3B09D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20188" y="5960486"/>
            <a:ext cx="131257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fleet indexing topic</a:t>
            </a:r>
          </a:p>
          <a:p>
            <a:pPr algn="ctr"/>
            <a:r>
              <a:rPr lang="en-US" sz="800" i="1" dirty="0">
                <a:gradFill>
                  <a:gsLst>
                    <a:gs pos="0">
                      <a:srgbClr val="232F3C"/>
                    </a:gs>
                    <a:gs pos="100000">
                      <a:srgbClr val="232F3C"/>
                    </a:gs>
                  </a:gsLst>
                  <a:lin ang="0" scaled="1"/>
                </a:gra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reserved topic</a:t>
            </a:r>
            <a:endParaRPr kumimoji="0" lang="en-US" sz="800" b="0" i="1" u="none" strike="noStrike" kern="1200" cap="none" spc="0" normalizeH="0" baseline="0" noProof="0" dirty="0">
              <a:ln>
                <a:noFill/>
              </a:ln>
              <a:gradFill>
                <a:gsLst>
                  <a:gs pos="0">
                    <a:srgbClr val="232F3C"/>
                  </a:gs>
                  <a:gs pos="100000">
                    <a:srgbClr val="232F3C"/>
                  </a:gs>
                </a:gsLst>
                <a:lin ang="0" scaled="1"/>
              </a:gradFill>
              <a:effectLst/>
              <a:uLnTx/>
              <a:uFillTx/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  <a:p>
            <a:pPr algn="ctr" eaLnBrk="1" hangingPunct="1"/>
            <a:endParaRPr lang="en-US" altLang="en-US" sz="800" dirty="0"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sp>
        <p:nvSpPr>
          <p:cNvPr id="209" name="TextBox 208">
            <a:extLst>
              <a:ext uri="{FF2B5EF4-FFF2-40B4-BE49-F238E27FC236}">
                <a16:creationId xmlns:a16="http://schemas.microsoft.com/office/drawing/2014/main" id="{83C07985-B2EE-44F4-9957-410F5752153B}"/>
              </a:ext>
            </a:extLst>
          </p:cNvPr>
          <p:cNvSpPr txBox="1"/>
          <p:nvPr/>
        </p:nvSpPr>
        <p:spPr>
          <a:xfrm>
            <a:off x="5820732" y="6011777"/>
            <a:ext cx="892415" cy="192437"/>
          </a:xfrm>
          <a:prstGeom prst="rect">
            <a:avLst/>
          </a:prstGeom>
          <a:noFill/>
        </p:spPr>
        <p:txBody>
          <a:bodyPr wrap="square" lIns="0" tIns="0" rIns="0" bIns="0" rtlCol="0" anchor="t">
            <a:noAutofit/>
          </a:bodyPr>
          <a:lstStyle/>
          <a:p>
            <a:pPr marL="0" marR="0" lvl="0" indent="0" algn="ctr" defTabSz="10972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232F3C"/>
                    </a:gs>
                    <a:gs pos="100000">
                      <a:srgbClr val="232F3C"/>
                    </a:gs>
                  </a:gsLst>
                  <a:lin ang="0" scaled="1"/>
                </a:gradFill>
                <a:effectLst/>
                <a:uLnTx/>
                <a:uFillTx/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AWS Lambda</a:t>
            </a:r>
          </a:p>
          <a:p>
            <a:pPr marL="0" marR="0" lvl="0" indent="0" algn="ctr" defTabSz="10972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00" i="1" dirty="0">
                <a:gradFill>
                  <a:gsLst>
                    <a:gs pos="0">
                      <a:srgbClr val="232F3C"/>
                    </a:gs>
                    <a:gs pos="100000">
                      <a:srgbClr val="232F3C"/>
                    </a:gs>
                  </a:gsLst>
                  <a:lin ang="0" scaled="1"/>
                </a:gra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sync vehicle state</a:t>
            </a:r>
            <a:endParaRPr kumimoji="0" lang="en-US" sz="800" b="0" i="1" u="none" strike="noStrike" kern="1200" cap="none" spc="0" normalizeH="0" baseline="0" noProof="0" dirty="0">
              <a:ln>
                <a:noFill/>
              </a:ln>
              <a:gradFill>
                <a:gsLst>
                  <a:gs pos="0">
                    <a:srgbClr val="232F3C"/>
                  </a:gs>
                  <a:gs pos="100000">
                    <a:srgbClr val="232F3C"/>
                  </a:gs>
                </a:gsLst>
                <a:lin ang="0" scaled="1"/>
              </a:gradFill>
              <a:effectLst/>
              <a:uLnTx/>
              <a:uFillTx/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sp>
        <p:nvSpPr>
          <p:cNvPr id="210" name="TextBox 209">
            <a:extLst>
              <a:ext uri="{FF2B5EF4-FFF2-40B4-BE49-F238E27FC236}">
                <a16:creationId xmlns:a16="http://schemas.microsoft.com/office/drawing/2014/main" id="{012DD8FC-A210-40D1-8FA5-F1FE5404F21C}"/>
              </a:ext>
            </a:extLst>
          </p:cNvPr>
          <p:cNvSpPr txBox="1"/>
          <p:nvPr/>
        </p:nvSpPr>
        <p:spPr>
          <a:xfrm>
            <a:off x="6596213" y="6017398"/>
            <a:ext cx="1167634" cy="346445"/>
          </a:xfrm>
          <a:prstGeom prst="rect">
            <a:avLst/>
          </a:prstGeom>
          <a:noFill/>
        </p:spPr>
        <p:txBody>
          <a:bodyPr wrap="square" lIns="0" tIns="0" rIns="0" bIns="0" rtlCol="0" anchor="t">
            <a:noAutofit/>
          </a:bodyPr>
          <a:lstStyle/>
          <a:p>
            <a:pPr marL="0" marR="0" lvl="0" indent="0" algn="ctr" defTabSz="10972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232F3C"/>
                    </a:gs>
                    <a:gs pos="100000">
                      <a:srgbClr val="232F3C"/>
                    </a:gs>
                  </a:gsLst>
                  <a:lin ang="0" scaled="1"/>
                </a:gradFill>
                <a:effectLst/>
                <a:uLnTx/>
                <a:uFillTx/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Amazon DynamoDB</a:t>
            </a:r>
          </a:p>
          <a:p>
            <a:pPr marL="0" marR="0" lvl="0" indent="0" algn="ctr" defTabSz="10972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00" i="1" dirty="0">
                <a:gradFill>
                  <a:gsLst>
                    <a:gs pos="0">
                      <a:srgbClr val="232F3C"/>
                    </a:gs>
                    <a:gs pos="100000">
                      <a:srgbClr val="232F3C"/>
                    </a:gs>
                  </a:gsLst>
                  <a:lin ang="0" scaled="1"/>
                </a:gra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vehicle state</a:t>
            </a:r>
            <a:endParaRPr kumimoji="0" lang="en-US" sz="800" b="0" i="0" u="none" strike="noStrike" kern="1200" cap="none" spc="0" normalizeH="0" baseline="0" noProof="0" dirty="0">
              <a:ln>
                <a:noFill/>
              </a:ln>
              <a:gradFill>
                <a:gsLst>
                  <a:gs pos="0">
                    <a:srgbClr val="232F3C"/>
                  </a:gs>
                  <a:gs pos="100000">
                    <a:srgbClr val="232F3C"/>
                  </a:gs>
                </a:gsLst>
                <a:lin ang="0" scaled="1"/>
              </a:gradFill>
              <a:effectLst/>
              <a:uLnTx/>
              <a:uFillTx/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cxnSp>
        <p:nvCxnSpPr>
          <p:cNvPr id="211" name="Straight Arrow Connector 210">
            <a:extLst>
              <a:ext uri="{FF2B5EF4-FFF2-40B4-BE49-F238E27FC236}">
                <a16:creationId xmlns:a16="http://schemas.microsoft.com/office/drawing/2014/main" id="{11A4B1E4-37B7-44E6-B597-0A756CAB1071}"/>
              </a:ext>
            </a:extLst>
          </p:cNvPr>
          <p:cNvCxnSpPr>
            <a:cxnSpLocks/>
            <a:stCxn id="240" idx="3"/>
            <a:endCxn id="242" idx="1"/>
          </p:cNvCxnSpPr>
          <p:nvPr/>
        </p:nvCxnSpPr>
        <p:spPr>
          <a:xfrm>
            <a:off x="6391916" y="5868207"/>
            <a:ext cx="639597" cy="0"/>
          </a:xfrm>
          <a:prstGeom prst="straightConnector1">
            <a:avLst/>
          </a:prstGeom>
          <a:ln w="12700">
            <a:solidFill>
              <a:schemeClr val="tx1"/>
            </a:solidFill>
            <a:prstDash val="solid"/>
            <a:headEnd type="arrow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2" name="Straight Arrow Connector 211">
            <a:extLst>
              <a:ext uri="{FF2B5EF4-FFF2-40B4-BE49-F238E27FC236}">
                <a16:creationId xmlns:a16="http://schemas.microsoft.com/office/drawing/2014/main" id="{0BAA1213-8CF1-4B07-9E39-BE0C8A9D69D6}"/>
              </a:ext>
            </a:extLst>
          </p:cNvPr>
          <p:cNvCxnSpPr>
            <a:cxnSpLocks/>
            <a:stCxn id="241" idx="3"/>
            <a:endCxn id="240" idx="1"/>
          </p:cNvCxnSpPr>
          <p:nvPr/>
        </p:nvCxnSpPr>
        <p:spPr>
          <a:xfrm>
            <a:off x="5531991" y="5868207"/>
            <a:ext cx="585605" cy="0"/>
          </a:xfrm>
          <a:prstGeom prst="straightConnector1">
            <a:avLst/>
          </a:prstGeom>
          <a:ln w="12700">
            <a:solidFill>
              <a:schemeClr val="tx1"/>
            </a:solidFill>
            <a:prstDash val="solid"/>
            <a:headEnd type="arrow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3" name="NumBox 8">
            <a:extLst>
              <a:ext uri="{FF2B5EF4-FFF2-40B4-BE49-F238E27FC236}">
                <a16:creationId xmlns:a16="http://schemas.microsoft.com/office/drawing/2014/main" id="{C42D2087-3BA7-4AD2-BDDD-0F5206CA3B42}"/>
              </a:ext>
            </a:extLst>
          </p:cNvPr>
          <p:cNvSpPr/>
          <p:nvPr/>
        </p:nvSpPr>
        <p:spPr>
          <a:xfrm>
            <a:off x="4134183" y="4613941"/>
            <a:ext cx="274320" cy="274320"/>
          </a:xfrm>
          <a:prstGeom prst="roundRect">
            <a:avLst/>
          </a:prstGeom>
          <a:solidFill>
            <a:srgbClr val="007C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FAFAFA"/>
                </a:solidFill>
                <a:effectLst/>
                <a:uLnTx/>
                <a:uFillTx/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8</a:t>
            </a:r>
          </a:p>
        </p:txBody>
      </p:sp>
      <p:cxnSp>
        <p:nvCxnSpPr>
          <p:cNvPr id="214" name="Connector: Elbow 449">
            <a:extLst>
              <a:ext uri="{FF2B5EF4-FFF2-40B4-BE49-F238E27FC236}">
                <a16:creationId xmlns:a16="http://schemas.microsoft.com/office/drawing/2014/main" id="{ADE4B5DB-EA35-404A-9B17-9F48874BEFA2}"/>
              </a:ext>
            </a:extLst>
          </p:cNvPr>
          <p:cNvCxnSpPr>
            <a:cxnSpLocks/>
          </p:cNvCxnSpPr>
          <p:nvPr/>
        </p:nvCxnSpPr>
        <p:spPr>
          <a:xfrm flipH="1" flipV="1">
            <a:off x="7392383" y="2089030"/>
            <a:ext cx="185427" cy="2562"/>
          </a:xfrm>
          <a:prstGeom prst="straightConnector1">
            <a:avLst/>
          </a:prstGeom>
          <a:ln w="12700">
            <a:solidFill>
              <a:srgbClr val="232F3E"/>
            </a:solidFill>
            <a:prstDash val="solid"/>
            <a:headEnd type="none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5" name="Elbow Connector 10">
            <a:extLst>
              <a:ext uri="{FF2B5EF4-FFF2-40B4-BE49-F238E27FC236}">
                <a16:creationId xmlns:a16="http://schemas.microsoft.com/office/drawing/2014/main" id="{5C4874D0-2314-4670-BE42-FA1E63D2F529}"/>
              </a:ext>
            </a:extLst>
          </p:cNvPr>
          <p:cNvCxnSpPr>
            <a:cxnSpLocks/>
            <a:stCxn id="55" idx="2"/>
            <a:endCxn id="190" idx="1"/>
          </p:cNvCxnSpPr>
          <p:nvPr/>
        </p:nvCxnSpPr>
        <p:spPr>
          <a:xfrm rot="16200000" flipH="1">
            <a:off x="3812581" y="3899761"/>
            <a:ext cx="238615" cy="334114"/>
          </a:xfrm>
          <a:prstGeom prst="bentConnector2">
            <a:avLst/>
          </a:prstGeom>
          <a:ln w="12700">
            <a:solidFill>
              <a:schemeClr val="tx1"/>
            </a:solidFill>
            <a:headEnd type="none" w="med" len="med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16" name="Graphic 215">
            <a:extLst>
              <a:ext uri="{FF2B5EF4-FFF2-40B4-BE49-F238E27FC236}">
                <a16:creationId xmlns:a16="http://schemas.microsoft.com/office/drawing/2014/main" id="{1F1D598C-32E3-4A1B-85E1-EFE70F8CBCF1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1330175" y="2111208"/>
            <a:ext cx="365760" cy="365760"/>
          </a:xfrm>
          <a:prstGeom prst="rect">
            <a:avLst/>
          </a:prstGeom>
        </p:spPr>
      </p:pic>
      <p:pic>
        <p:nvPicPr>
          <p:cNvPr id="217" name="Graphic 216">
            <a:extLst>
              <a:ext uri="{FF2B5EF4-FFF2-40B4-BE49-F238E27FC236}">
                <a16:creationId xmlns:a16="http://schemas.microsoft.com/office/drawing/2014/main" id="{B8AC6D9C-EE77-4D27-86B2-9CD22C2A898B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1803710" y="2359418"/>
            <a:ext cx="274320" cy="274320"/>
          </a:xfrm>
          <a:prstGeom prst="rect">
            <a:avLst/>
          </a:prstGeom>
        </p:spPr>
      </p:pic>
      <p:pic>
        <p:nvPicPr>
          <p:cNvPr id="218" name="Graphic 217">
            <a:extLst>
              <a:ext uri="{FF2B5EF4-FFF2-40B4-BE49-F238E27FC236}">
                <a16:creationId xmlns:a16="http://schemas.microsoft.com/office/drawing/2014/main" id="{88421050-A50D-40B8-A02F-E656E5690A73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96DAC541-7B7A-43D3-8B79-37D633B846F1}">
                <asvg:svgBlip xmlns:asvg="http://schemas.microsoft.com/office/drawing/2016/SVG/main" r:embed="rId16"/>
              </a:ext>
            </a:extLst>
          </a:blip>
          <a:stretch>
            <a:fillRect/>
          </a:stretch>
        </p:blipFill>
        <p:spPr>
          <a:xfrm>
            <a:off x="2096609" y="2366549"/>
            <a:ext cx="274320" cy="274320"/>
          </a:xfrm>
          <a:prstGeom prst="rect">
            <a:avLst/>
          </a:prstGeom>
        </p:spPr>
      </p:pic>
      <p:pic>
        <p:nvPicPr>
          <p:cNvPr id="219" name="Graphic 218">
            <a:extLst>
              <a:ext uri="{FF2B5EF4-FFF2-40B4-BE49-F238E27FC236}">
                <a16:creationId xmlns:a16="http://schemas.microsoft.com/office/drawing/2014/main" id="{02936D1D-AF9B-4969-B4D7-9CF90126ED4B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>
            <a:off x="1889236" y="3151271"/>
            <a:ext cx="274320" cy="274320"/>
          </a:xfrm>
          <a:prstGeom prst="rect">
            <a:avLst/>
          </a:prstGeom>
        </p:spPr>
      </p:pic>
      <p:pic>
        <p:nvPicPr>
          <p:cNvPr id="220" name="Graphic 219">
            <a:extLst>
              <a:ext uri="{FF2B5EF4-FFF2-40B4-BE49-F238E27FC236}">
                <a16:creationId xmlns:a16="http://schemas.microsoft.com/office/drawing/2014/main" id="{66C9F64B-8272-4E98-8B8A-C88B2A8AF5BB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96DAC541-7B7A-43D3-8B79-37D633B846F1}">
                <asvg:svgBlip xmlns:asvg="http://schemas.microsoft.com/office/drawing/2016/SVG/main" r:embed="rId20"/>
              </a:ext>
            </a:extLst>
          </a:blip>
          <a:srcRect/>
          <a:stretch/>
        </p:blipFill>
        <p:spPr>
          <a:xfrm>
            <a:off x="3481845" y="755801"/>
            <a:ext cx="381000" cy="381000"/>
          </a:xfrm>
          <a:prstGeom prst="rect">
            <a:avLst/>
          </a:prstGeom>
        </p:spPr>
      </p:pic>
      <p:pic>
        <p:nvPicPr>
          <p:cNvPr id="221" name="Graphic 21">
            <a:extLst>
              <a:ext uri="{FF2B5EF4-FFF2-40B4-BE49-F238E27FC236}">
                <a16:creationId xmlns:a16="http://schemas.microsoft.com/office/drawing/2014/main" id="{98DC0771-D661-48FA-B402-1946C9559E2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1">
            <a:extLst>
              <a:ext uri="{96DAC541-7B7A-43D3-8B79-37D633B846F1}">
                <asvg:svgBlip xmlns:asvg="http://schemas.microsoft.com/office/drawing/2016/SVG/main" r:embed="rId22"/>
              </a:ext>
            </a:extLst>
          </a:blip>
          <a:srcRect/>
          <a:stretch/>
        </p:blipFill>
        <p:spPr bwMode="auto">
          <a:xfrm>
            <a:off x="4527532" y="1089125"/>
            <a:ext cx="274320" cy="274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2" name="Graphic 23">
            <a:extLst>
              <a:ext uri="{FF2B5EF4-FFF2-40B4-BE49-F238E27FC236}">
                <a16:creationId xmlns:a16="http://schemas.microsoft.com/office/drawing/2014/main" id="{0BF6C313-F1BC-4BB2-9417-F06A04AF001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3">
            <a:extLst>
              <a:ext uri="{96DAC541-7B7A-43D3-8B79-37D633B846F1}">
                <asvg:svgBlip xmlns:asvg="http://schemas.microsoft.com/office/drawing/2016/SVG/main" r:embed="rId24"/>
              </a:ext>
            </a:extLst>
          </a:blip>
          <a:srcRect/>
          <a:stretch/>
        </p:blipFill>
        <p:spPr bwMode="auto">
          <a:xfrm>
            <a:off x="5988476" y="1082471"/>
            <a:ext cx="274320" cy="274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3" name="Graphic 222">
            <a:extLst>
              <a:ext uri="{FF2B5EF4-FFF2-40B4-BE49-F238E27FC236}">
                <a16:creationId xmlns:a16="http://schemas.microsoft.com/office/drawing/2014/main" id="{43019544-C951-4076-8C61-60359792A61A}"/>
              </a:ext>
            </a:extLst>
          </p:cNvPr>
          <p:cNvPicPr>
            <a:picLocks noChangeAspect="1"/>
          </p:cNvPicPr>
          <p:nvPr/>
        </p:nvPicPr>
        <p:blipFill>
          <a:blip r:embed="rId25">
            <a:extLst>
              <a:ext uri="{96DAC541-7B7A-43D3-8B79-37D633B846F1}">
                <asvg:svgBlip xmlns:asvg="http://schemas.microsoft.com/office/drawing/2016/SVG/main" r:embed="rId26"/>
              </a:ext>
            </a:extLst>
          </a:blip>
          <a:stretch>
            <a:fillRect/>
          </a:stretch>
        </p:blipFill>
        <p:spPr>
          <a:xfrm>
            <a:off x="5244998" y="1079883"/>
            <a:ext cx="274320" cy="274320"/>
          </a:xfrm>
          <a:prstGeom prst="rect">
            <a:avLst/>
          </a:prstGeom>
        </p:spPr>
      </p:pic>
      <p:pic>
        <p:nvPicPr>
          <p:cNvPr id="224" name="Graphic 10">
            <a:extLst>
              <a:ext uri="{FF2B5EF4-FFF2-40B4-BE49-F238E27FC236}">
                <a16:creationId xmlns:a16="http://schemas.microsoft.com/office/drawing/2014/main" id="{45A2745D-BF76-4BE6-AE4A-94E6285E8BB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7">
            <a:extLst>
              <a:ext uri="{96DAC541-7B7A-43D3-8B79-37D633B846F1}">
                <asvg:svgBlip xmlns:asvg="http://schemas.microsoft.com/office/drawing/2016/SVG/main" r:embed="rId28"/>
              </a:ext>
            </a:extLst>
          </a:blip>
          <a:srcRect/>
          <a:stretch/>
        </p:blipFill>
        <p:spPr bwMode="auto">
          <a:xfrm>
            <a:off x="4331672" y="1851878"/>
            <a:ext cx="274320" cy="274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" name="Graphic 224">
            <a:extLst>
              <a:ext uri="{FF2B5EF4-FFF2-40B4-BE49-F238E27FC236}">
                <a16:creationId xmlns:a16="http://schemas.microsoft.com/office/drawing/2014/main" id="{EDD26F2F-7029-45BB-8A12-5ABFA7951DBD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4993424" y="1798752"/>
            <a:ext cx="274320" cy="274320"/>
          </a:xfrm>
          <a:prstGeom prst="rect">
            <a:avLst/>
          </a:prstGeom>
        </p:spPr>
      </p:pic>
      <p:pic>
        <p:nvPicPr>
          <p:cNvPr id="226" name="Graphic 225">
            <a:extLst>
              <a:ext uri="{FF2B5EF4-FFF2-40B4-BE49-F238E27FC236}">
                <a16:creationId xmlns:a16="http://schemas.microsoft.com/office/drawing/2014/main" id="{5E1F71C6-22F8-4E43-9723-77AF625AAFC7}"/>
              </a:ext>
            </a:extLst>
          </p:cNvPr>
          <p:cNvPicPr>
            <a:picLocks noChangeAspect="1"/>
          </p:cNvPicPr>
          <p:nvPr/>
        </p:nvPicPr>
        <p:blipFill>
          <a:blip r:embed="rId29">
            <a:extLst>
              <a:ext uri="{96DAC541-7B7A-43D3-8B79-37D633B846F1}">
                <asvg:svgBlip xmlns:asvg="http://schemas.microsoft.com/office/drawing/2016/SVG/main" r:embed="rId30"/>
              </a:ext>
            </a:extLst>
          </a:blip>
          <a:stretch>
            <a:fillRect/>
          </a:stretch>
        </p:blipFill>
        <p:spPr>
          <a:xfrm>
            <a:off x="5285927" y="1893335"/>
            <a:ext cx="274320" cy="274320"/>
          </a:xfrm>
          <a:prstGeom prst="rect">
            <a:avLst/>
          </a:prstGeom>
        </p:spPr>
      </p:pic>
      <p:pic>
        <p:nvPicPr>
          <p:cNvPr id="227" name="Graphic 226">
            <a:extLst>
              <a:ext uri="{FF2B5EF4-FFF2-40B4-BE49-F238E27FC236}">
                <a16:creationId xmlns:a16="http://schemas.microsoft.com/office/drawing/2014/main" id="{209F8FF5-D901-4789-9261-F3CA0AFDA08E}"/>
              </a:ext>
            </a:extLst>
          </p:cNvPr>
          <p:cNvPicPr>
            <a:picLocks noChangeAspect="1"/>
          </p:cNvPicPr>
          <p:nvPr/>
        </p:nvPicPr>
        <p:blipFill>
          <a:blip r:embed="rId31">
            <a:extLst>
              <a:ext uri="{96DAC541-7B7A-43D3-8B79-37D633B846F1}">
                <asvg:svgBlip xmlns:asvg="http://schemas.microsoft.com/office/drawing/2016/SVG/main" r:embed="rId32"/>
              </a:ext>
            </a:extLst>
          </a:blip>
          <a:stretch>
            <a:fillRect/>
          </a:stretch>
        </p:blipFill>
        <p:spPr>
          <a:xfrm>
            <a:off x="5044455" y="2043232"/>
            <a:ext cx="274320" cy="274320"/>
          </a:xfrm>
          <a:prstGeom prst="rect">
            <a:avLst/>
          </a:prstGeom>
        </p:spPr>
      </p:pic>
      <p:pic>
        <p:nvPicPr>
          <p:cNvPr id="228" name="Graphic 23">
            <a:extLst>
              <a:ext uri="{FF2B5EF4-FFF2-40B4-BE49-F238E27FC236}">
                <a16:creationId xmlns:a16="http://schemas.microsoft.com/office/drawing/2014/main" id="{702A60D3-457F-4098-B709-2F950A707E6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3">
            <a:extLst>
              <a:ext uri="{96DAC541-7B7A-43D3-8B79-37D633B846F1}">
                <asvg:svgBlip xmlns:asvg="http://schemas.microsoft.com/office/drawing/2016/SVG/main" r:embed="rId24"/>
              </a:ext>
            </a:extLst>
          </a:blip>
          <a:srcRect/>
          <a:stretch/>
        </p:blipFill>
        <p:spPr bwMode="auto">
          <a:xfrm>
            <a:off x="5969175" y="1895488"/>
            <a:ext cx="274320" cy="274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9" name="Graphic 23">
            <a:extLst>
              <a:ext uri="{FF2B5EF4-FFF2-40B4-BE49-F238E27FC236}">
                <a16:creationId xmlns:a16="http://schemas.microsoft.com/office/drawing/2014/main" id="{4F322F84-06E1-44E1-9C11-379596A426E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3">
            <a:extLst>
              <a:ext uri="{96DAC541-7B7A-43D3-8B79-37D633B846F1}">
                <asvg:svgBlip xmlns:asvg="http://schemas.microsoft.com/office/drawing/2016/SVG/main" r:embed="rId24"/>
              </a:ext>
            </a:extLst>
          </a:blip>
          <a:srcRect/>
          <a:stretch/>
        </p:blipFill>
        <p:spPr bwMode="auto">
          <a:xfrm>
            <a:off x="6791807" y="1898434"/>
            <a:ext cx="274320" cy="274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0" name="Graphic 19">
            <a:extLst>
              <a:ext uri="{FF2B5EF4-FFF2-40B4-BE49-F238E27FC236}">
                <a16:creationId xmlns:a16="http://schemas.microsoft.com/office/drawing/2014/main" id="{4EC49BFD-1CF8-4F48-A175-E87020C7B74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3">
            <a:extLst>
              <a:ext uri="{96DAC541-7B7A-43D3-8B79-37D633B846F1}">
                <asvg:svgBlip xmlns:asvg="http://schemas.microsoft.com/office/drawing/2016/SVG/main" r:embed="rId34"/>
              </a:ext>
            </a:extLst>
          </a:blip>
          <a:srcRect/>
          <a:stretch/>
        </p:blipFill>
        <p:spPr bwMode="auto">
          <a:xfrm>
            <a:off x="4792791" y="2766762"/>
            <a:ext cx="274320" cy="274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1" name="Graphic 8">
            <a:extLst>
              <a:ext uri="{FF2B5EF4-FFF2-40B4-BE49-F238E27FC236}">
                <a16:creationId xmlns:a16="http://schemas.microsoft.com/office/drawing/2014/main" id="{249518CC-200F-4C0B-9FD7-427C52D9CD2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5">
            <a:extLst>
              <a:ext uri="{96DAC541-7B7A-43D3-8B79-37D633B846F1}">
                <asvg:svgBlip xmlns:asvg="http://schemas.microsoft.com/office/drawing/2016/SVG/main" r:embed="rId36"/>
              </a:ext>
            </a:extLst>
          </a:blip>
          <a:srcRect/>
          <a:stretch/>
        </p:blipFill>
        <p:spPr bwMode="auto">
          <a:xfrm>
            <a:off x="4792791" y="3410263"/>
            <a:ext cx="274320" cy="274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2" name="Graphic 22">
            <a:extLst>
              <a:ext uri="{FF2B5EF4-FFF2-40B4-BE49-F238E27FC236}">
                <a16:creationId xmlns:a16="http://schemas.microsoft.com/office/drawing/2014/main" id="{D9A660DF-25A1-46AE-9153-0DB9C6FA3B3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7">
            <a:extLst>
              <a:ext uri="{96DAC541-7B7A-43D3-8B79-37D633B846F1}">
                <asvg:svgBlip xmlns:asvg="http://schemas.microsoft.com/office/drawing/2016/SVG/main" r:embed="rId38"/>
              </a:ext>
            </a:extLst>
          </a:blip>
          <a:srcRect/>
          <a:stretch/>
        </p:blipFill>
        <p:spPr bwMode="auto">
          <a:xfrm>
            <a:off x="5991518" y="2742783"/>
            <a:ext cx="274320" cy="274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3" name="Graphic 232">
            <a:extLst>
              <a:ext uri="{FF2B5EF4-FFF2-40B4-BE49-F238E27FC236}">
                <a16:creationId xmlns:a16="http://schemas.microsoft.com/office/drawing/2014/main" id="{71C548BD-1FCB-49FF-9574-81078375C79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9">
            <a:extLst>
              <a:ext uri="{96DAC541-7B7A-43D3-8B79-37D633B846F1}">
                <asvg:svgBlip xmlns:asvg="http://schemas.microsoft.com/office/drawing/2016/SVG/main" r:embed="rId40"/>
              </a:ext>
            </a:extLst>
          </a:blip>
          <a:srcRect/>
          <a:stretch/>
        </p:blipFill>
        <p:spPr bwMode="auto">
          <a:xfrm>
            <a:off x="5984411" y="3284345"/>
            <a:ext cx="274320" cy="274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4" name="Graphic 233">
            <a:extLst>
              <a:ext uri="{FF2B5EF4-FFF2-40B4-BE49-F238E27FC236}">
                <a16:creationId xmlns:a16="http://schemas.microsoft.com/office/drawing/2014/main" id="{2F7CBF84-F8C6-4CC1-A5FD-1F8ABE24B598}"/>
              </a:ext>
            </a:extLst>
          </p:cNvPr>
          <p:cNvPicPr>
            <a:picLocks noChangeAspect="1"/>
          </p:cNvPicPr>
          <p:nvPr/>
        </p:nvPicPr>
        <p:blipFill>
          <a:blip r:embed="rId41">
            <a:extLst>
              <a:ext uri="{96DAC541-7B7A-43D3-8B79-37D633B846F1}">
                <asvg:svgBlip xmlns:asvg="http://schemas.microsoft.com/office/drawing/2016/SVG/main" r:embed="rId42"/>
              </a:ext>
            </a:extLst>
          </a:blip>
          <a:stretch>
            <a:fillRect/>
          </a:stretch>
        </p:blipFill>
        <p:spPr>
          <a:xfrm>
            <a:off x="4364150" y="3984857"/>
            <a:ext cx="274320" cy="274320"/>
          </a:xfrm>
          <a:prstGeom prst="rect">
            <a:avLst/>
          </a:prstGeom>
        </p:spPr>
      </p:pic>
      <p:pic>
        <p:nvPicPr>
          <p:cNvPr id="235" name="Graphic 10">
            <a:extLst>
              <a:ext uri="{FF2B5EF4-FFF2-40B4-BE49-F238E27FC236}">
                <a16:creationId xmlns:a16="http://schemas.microsoft.com/office/drawing/2014/main" id="{C55222C3-6CFD-4A84-828E-3B79FF49498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7">
            <a:extLst>
              <a:ext uri="{96DAC541-7B7A-43D3-8B79-37D633B846F1}">
                <asvg:svgBlip xmlns:asvg="http://schemas.microsoft.com/office/drawing/2016/SVG/main" r:embed="rId28"/>
              </a:ext>
            </a:extLst>
          </a:blip>
          <a:srcRect/>
          <a:stretch/>
        </p:blipFill>
        <p:spPr bwMode="auto">
          <a:xfrm>
            <a:off x="5146192" y="3989727"/>
            <a:ext cx="274320" cy="274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6" name="Graphic 23">
            <a:extLst>
              <a:ext uri="{FF2B5EF4-FFF2-40B4-BE49-F238E27FC236}">
                <a16:creationId xmlns:a16="http://schemas.microsoft.com/office/drawing/2014/main" id="{35AE00C8-B65F-4ADE-A5ED-10CB3194C3C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3">
            <a:extLst>
              <a:ext uri="{96DAC541-7B7A-43D3-8B79-37D633B846F1}">
                <asvg:svgBlip xmlns:asvg="http://schemas.microsoft.com/office/drawing/2016/SVG/main" r:embed="rId24"/>
              </a:ext>
            </a:extLst>
          </a:blip>
          <a:srcRect/>
          <a:stretch/>
        </p:blipFill>
        <p:spPr bwMode="auto">
          <a:xfrm>
            <a:off x="6185573" y="3989727"/>
            <a:ext cx="274320" cy="274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7" name="Graphic 236">
            <a:extLst>
              <a:ext uri="{FF2B5EF4-FFF2-40B4-BE49-F238E27FC236}">
                <a16:creationId xmlns:a16="http://schemas.microsoft.com/office/drawing/2014/main" id="{C045305B-5915-4180-86E8-42D5430804FF}"/>
              </a:ext>
            </a:extLst>
          </p:cNvPr>
          <p:cNvPicPr>
            <a:picLocks noChangeAspect="1"/>
          </p:cNvPicPr>
          <p:nvPr/>
        </p:nvPicPr>
        <p:blipFill>
          <a:blip r:embed="rId43">
            <a:extLst>
              <a:ext uri="{96DAC541-7B7A-43D3-8B79-37D633B846F1}">
                <asvg:svgBlip xmlns:asvg="http://schemas.microsoft.com/office/drawing/2016/SVG/main" r:embed="rId44"/>
              </a:ext>
            </a:extLst>
          </a:blip>
          <a:stretch>
            <a:fillRect/>
          </a:stretch>
        </p:blipFill>
        <p:spPr>
          <a:xfrm>
            <a:off x="4421709" y="4753578"/>
            <a:ext cx="274320" cy="274320"/>
          </a:xfrm>
          <a:prstGeom prst="rect">
            <a:avLst/>
          </a:prstGeom>
        </p:spPr>
      </p:pic>
      <p:pic>
        <p:nvPicPr>
          <p:cNvPr id="238" name="Graphic 61">
            <a:extLst>
              <a:ext uri="{FF2B5EF4-FFF2-40B4-BE49-F238E27FC236}">
                <a16:creationId xmlns:a16="http://schemas.microsoft.com/office/drawing/2014/main" id="{60D1D436-BCB9-4004-8332-A0916FF0434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5">
            <a:extLst>
              <a:ext uri="{96DAC541-7B7A-43D3-8B79-37D633B846F1}">
                <asvg:svgBlip xmlns:asvg="http://schemas.microsoft.com/office/drawing/2016/SVG/main" r:embed="rId46"/>
              </a:ext>
            </a:extLst>
          </a:blip>
          <a:srcRect/>
          <a:stretch/>
        </p:blipFill>
        <p:spPr bwMode="auto">
          <a:xfrm>
            <a:off x="5016159" y="4767090"/>
            <a:ext cx="274320" cy="274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9" name="Graphic 8">
            <a:extLst>
              <a:ext uri="{FF2B5EF4-FFF2-40B4-BE49-F238E27FC236}">
                <a16:creationId xmlns:a16="http://schemas.microsoft.com/office/drawing/2014/main" id="{76A12AD6-D257-4120-9708-F4A1E34FBE6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5">
            <a:extLst>
              <a:ext uri="{96DAC541-7B7A-43D3-8B79-37D633B846F1}">
                <asvg:svgBlip xmlns:asvg="http://schemas.microsoft.com/office/drawing/2016/SVG/main" r:embed="rId36"/>
              </a:ext>
            </a:extLst>
          </a:blip>
          <a:srcRect/>
          <a:stretch/>
        </p:blipFill>
        <p:spPr bwMode="auto">
          <a:xfrm>
            <a:off x="5926914" y="4734611"/>
            <a:ext cx="274320" cy="274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0" name="Graphic 10">
            <a:extLst>
              <a:ext uri="{FF2B5EF4-FFF2-40B4-BE49-F238E27FC236}">
                <a16:creationId xmlns:a16="http://schemas.microsoft.com/office/drawing/2014/main" id="{D41DAB89-CBA7-4958-BF19-82FE7BCB1E4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7">
            <a:extLst>
              <a:ext uri="{96DAC541-7B7A-43D3-8B79-37D633B846F1}">
                <asvg:svgBlip xmlns:asvg="http://schemas.microsoft.com/office/drawing/2016/SVG/main" r:embed="rId28"/>
              </a:ext>
            </a:extLst>
          </a:blip>
          <a:srcRect/>
          <a:stretch/>
        </p:blipFill>
        <p:spPr bwMode="auto">
          <a:xfrm>
            <a:off x="6117596" y="5731047"/>
            <a:ext cx="274320" cy="274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1" name="Graphic 61">
            <a:extLst>
              <a:ext uri="{FF2B5EF4-FFF2-40B4-BE49-F238E27FC236}">
                <a16:creationId xmlns:a16="http://schemas.microsoft.com/office/drawing/2014/main" id="{7241B23B-6ED2-4B49-B423-47B4D57FC07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5">
            <a:extLst>
              <a:ext uri="{96DAC541-7B7A-43D3-8B79-37D633B846F1}">
                <asvg:svgBlip xmlns:asvg="http://schemas.microsoft.com/office/drawing/2016/SVG/main" r:embed="rId46"/>
              </a:ext>
            </a:extLst>
          </a:blip>
          <a:srcRect/>
          <a:stretch/>
        </p:blipFill>
        <p:spPr bwMode="auto">
          <a:xfrm>
            <a:off x="5257671" y="5731047"/>
            <a:ext cx="274320" cy="274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2" name="Graphic 23">
            <a:extLst>
              <a:ext uri="{FF2B5EF4-FFF2-40B4-BE49-F238E27FC236}">
                <a16:creationId xmlns:a16="http://schemas.microsoft.com/office/drawing/2014/main" id="{7A5E9BE2-7B6B-41E4-B898-0629400D4C7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3">
            <a:extLst>
              <a:ext uri="{96DAC541-7B7A-43D3-8B79-37D633B846F1}">
                <asvg:svgBlip xmlns:asvg="http://schemas.microsoft.com/office/drawing/2016/SVG/main" r:embed="rId24"/>
              </a:ext>
            </a:extLst>
          </a:blip>
          <a:srcRect/>
          <a:stretch/>
        </p:blipFill>
        <p:spPr bwMode="auto">
          <a:xfrm>
            <a:off x="7031513" y="5738468"/>
            <a:ext cx="274320" cy="274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3" name="Graphic 242">
            <a:extLst>
              <a:ext uri="{FF2B5EF4-FFF2-40B4-BE49-F238E27FC236}">
                <a16:creationId xmlns:a16="http://schemas.microsoft.com/office/drawing/2014/main" id="{8E186562-A540-41E7-B7BC-6EEF1DC5B2D9}"/>
              </a:ext>
            </a:extLst>
          </p:cNvPr>
          <p:cNvPicPr>
            <a:picLocks noChangeAspect="1"/>
          </p:cNvPicPr>
          <p:nvPr/>
        </p:nvPicPr>
        <p:blipFill>
          <a:blip r:embed="rId47">
            <a:extLst>
              <a:ext uri="{96DAC541-7B7A-43D3-8B79-37D633B846F1}">
                <asvg:svgBlip xmlns:asvg="http://schemas.microsoft.com/office/drawing/2016/SVG/main" r:embed="rId48"/>
              </a:ext>
            </a:extLst>
          </a:blip>
          <a:stretch>
            <a:fillRect/>
          </a:stretch>
        </p:blipFill>
        <p:spPr>
          <a:xfrm>
            <a:off x="4394471" y="5720641"/>
            <a:ext cx="274320" cy="274320"/>
          </a:xfrm>
          <a:prstGeom prst="rect">
            <a:avLst/>
          </a:prstGeom>
        </p:spPr>
      </p:pic>
      <p:pic>
        <p:nvPicPr>
          <p:cNvPr id="244" name="Graphic 6">
            <a:extLst>
              <a:ext uri="{FF2B5EF4-FFF2-40B4-BE49-F238E27FC236}">
                <a16:creationId xmlns:a16="http://schemas.microsoft.com/office/drawing/2014/main" id="{BF0EDFA7-DFE8-4E48-94E4-A29FA1DB15C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9">
            <a:extLst>
              <a:ext uri="{96DAC541-7B7A-43D3-8B79-37D633B846F1}">
                <asvg:svgBlip xmlns:asvg="http://schemas.microsoft.com/office/drawing/2016/SVG/main" r:embed="rId50"/>
              </a:ext>
            </a:extLst>
          </a:blip>
          <a:srcRect/>
          <a:stretch/>
        </p:blipFill>
        <p:spPr bwMode="auto">
          <a:xfrm>
            <a:off x="3566316" y="3246120"/>
            <a:ext cx="365760" cy="3657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" name="Graphic 22">
            <a:extLst>
              <a:ext uri="{FF2B5EF4-FFF2-40B4-BE49-F238E27FC236}">
                <a16:creationId xmlns:a16="http://schemas.microsoft.com/office/drawing/2014/main" id="{8680CD2B-BFCD-4FD2-8250-6DF7ABC705E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1">
            <a:extLst>
              <a:ext uri="{96DAC541-7B7A-43D3-8B79-37D633B846F1}">
                <asvg:svgBlip xmlns:asvg="http://schemas.microsoft.com/office/drawing/2016/SVG/main" r:embed="rId52"/>
              </a:ext>
            </a:extLst>
          </a:blip>
          <a:srcRect/>
          <a:stretch/>
        </p:blipFill>
        <p:spPr bwMode="auto">
          <a:xfrm>
            <a:off x="3544940" y="2781419"/>
            <a:ext cx="365760" cy="3657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46" name="Group 245">
            <a:extLst>
              <a:ext uri="{FF2B5EF4-FFF2-40B4-BE49-F238E27FC236}">
                <a16:creationId xmlns:a16="http://schemas.microsoft.com/office/drawing/2014/main" id="{A3F2591D-48FB-4B80-8DB1-2FBBCABD1A02}"/>
              </a:ext>
            </a:extLst>
          </p:cNvPr>
          <p:cNvGrpSpPr/>
          <p:nvPr/>
        </p:nvGrpSpPr>
        <p:grpSpPr>
          <a:xfrm>
            <a:off x="2486978" y="4760353"/>
            <a:ext cx="288405" cy="274320"/>
            <a:chOff x="692589" y="4436854"/>
            <a:chExt cx="288405" cy="274320"/>
          </a:xfrm>
        </p:grpSpPr>
        <p:sp>
          <p:nvSpPr>
            <p:cNvPr id="247" name="Rectangle: Rounded Corners 246">
              <a:extLst>
                <a:ext uri="{FF2B5EF4-FFF2-40B4-BE49-F238E27FC236}">
                  <a16:creationId xmlns:a16="http://schemas.microsoft.com/office/drawing/2014/main" id="{7FCBC810-1B15-4F09-801D-61ED7EE52E44}"/>
                </a:ext>
              </a:extLst>
            </p:cNvPr>
            <p:cNvSpPr/>
            <p:nvPr/>
          </p:nvSpPr>
          <p:spPr>
            <a:xfrm>
              <a:off x="714530" y="4436854"/>
              <a:ext cx="266464" cy="265510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endParaRPr>
            </a:p>
          </p:txBody>
        </p:sp>
        <p:pic>
          <p:nvPicPr>
            <p:cNvPr id="248" name="Graphic 247">
              <a:extLst>
                <a:ext uri="{FF2B5EF4-FFF2-40B4-BE49-F238E27FC236}">
                  <a16:creationId xmlns:a16="http://schemas.microsoft.com/office/drawing/2014/main" id="{6205E1AA-6384-48E1-8FD5-33AB387AB067}"/>
                </a:ext>
              </a:extLst>
            </p:cNvPr>
            <p:cNvPicPr>
              <a:picLocks noChangeAspect="1"/>
            </p:cNvPicPr>
            <p:nvPr/>
          </p:nvPicPr>
          <p:blipFill>
            <a:blip r:embed="rId53">
              <a:extLst>
                <a:ext uri="{96DAC541-7B7A-43D3-8B79-37D633B846F1}">
                  <asvg:svgBlip xmlns:asvg="http://schemas.microsoft.com/office/drawing/2016/SVG/main" r:embed="rId54"/>
                </a:ext>
              </a:extLst>
            </a:blip>
            <a:stretch>
              <a:fillRect/>
            </a:stretch>
          </p:blipFill>
          <p:spPr>
            <a:xfrm>
              <a:off x="692589" y="4436854"/>
              <a:ext cx="274320" cy="274320"/>
            </a:xfrm>
            <a:prstGeom prst="rect">
              <a:avLst/>
            </a:prstGeom>
          </p:spPr>
        </p:pic>
      </p:grpSp>
      <p:grpSp>
        <p:nvGrpSpPr>
          <p:cNvPr id="249" name="Group 248">
            <a:extLst>
              <a:ext uri="{FF2B5EF4-FFF2-40B4-BE49-F238E27FC236}">
                <a16:creationId xmlns:a16="http://schemas.microsoft.com/office/drawing/2014/main" id="{4EAD780E-25AD-4F02-97A1-82A7FAC7156D}"/>
              </a:ext>
            </a:extLst>
          </p:cNvPr>
          <p:cNvGrpSpPr/>
          <p:nvPr/>
        </p:nvGrpSpPr>
        <p:grpSpPr>
          <a:xfrm>
            <a:off x="2925581" y="3353178"/>
            <a:ext cx="274320" cy="274320"/>
            <a:chOff x="692589" y="4455378"/>
            <a:chExt cx="274320" cy="274320"/>
          </a:xfrm>
        </p:grpSpPr>
        <p:sp>
          <p:nvSpPr>
            <p:cNvPr id="250" name="Rectangle: Rounded Corners 249">
              <a:extLst>
                <a:ext uri="{FF2B5EF4-FFF2-40B4-BE49-F238E27FC236}">
                  <a16:creationId xmlns:a16="http://schemas.microsoft.com/office/drawing/2014/main" id="{2CB0A186-B781-4024-9285-960E4C9FA9AF}"/>
                </a:ext>
              </a:extLst>
            </p:cNvPr>
            <p:cNvSpPr/>
            <p:nvPr/>
          </p:nvSpPr>
          <p:spPr>
            <a:xfrm>
              <a:off x="714530" y="4465718"/>
              <a:ext cx="252379" cy="236646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endParaRPr>
            </a:p>
          </p:txBody>
        </p:sp>
        <p:pic>
          <p:nvPicPr>
            <p:cNvPr id="251" name="Graphic 250">
              <a:extLst>
                <a:ext uri="{FF2B5EF4-FFF2-40B4-BE49-F238E27FC236}">
                  <a16:creationId xmlns:a16="http://schemas.microsoft.com/office/drawing/2014/main" id="{F49AF25D-0F3E-4BF9-A413-D38E923AD996}"/>
                </a:ext>
              </a:extLst>
            </p:cNvPr>
            <p:cNvPicPr>
              <a:picLocks noChangeAspect="1"/>
            </p:cNvPicPr>
            <p:nvPr/>
          </p:nvPicPr>
          <p:blipFill>
            <a:blip r:embed="rId53">
              <a:extLst>
                <a:ext uri="{96DAC541-7B7A-43D3-8B79-37D633B846F1}">
                  <asvg:svgBlip xmlns:asvg="http://schemas.microsoft.com/office/drawing/2016/SVG/main" r:embed="rId54"/>
                </a:ext>
              </a:extLst>
            </a:blip>
            <a:stretch>
              <a:fillRect/>
            </a:stretch>
          </p:blipFill>
          <p:spPr>
            <a:xfrm>
              <a:off x="692589" y="4455378"/>
              <a:ext cx="274320" cy="274320"/>
            </a:xfrm>
            <a:prstGeom prst="rect">
              <a:avLst/>
            </a:prstGeom>
          </p:spPr>
        </p:pic>
      </p:grpSp>
      <p:pic>
        <p:nvPicPr>
          <p:cNvPr id="252" name="Graphic 41">
            <a:extLst>
              <a:ext uri="{FF2B5EF4-FFF2-40B4-BE49-F238E27FC236}">
                <a16:creationId xmlns:a16="http://schemas.microsoft.com/office/drawing/2014/main" id="{D52B82FA-D7F7-42EC-8909-4C7B53012F6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5">
            <a:extLst>
              <a:ext uri="{96DAC541-7B7A-43D3-8B79-37D633B846F1}">
                <asvg:svgBlip xmlns:asvg="http://schemas.microsoft.com/office/drawing/2016/SVG/main" r:embed="rId56"/>
              </a:ext>
            </a:extLst>
          </a:blip>
          <a:srcRect/>
          <a:stretch/>
        </p:blipFill>
        <p:spPr bwMode="auto">
          <a:xfrm>
            <a:off x="2270578" y="3937965"/>
            <a:ext cx="274320" cy="274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3" name="Graphic 41">
            <a:extLst>
              <a:ext uri="{FF2B5EF4-FFF2-40B4-BE49-F238E27FC236}">
                <a16:creationId xmlns:a16="http://schemas.microsoft.com/office/drawing/2014/main" id="{216CD274-6656-4891-AD76-4B32F001A28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5">
            <a:extLst>
              <a:ext uri="{96DAC541-7B7A-43D3-8B79-37D633B846F1}">
                <asvg:svgBlip xmlns:asvg="http://schemas.microsoft.com/office/drawing/2016/SVG/main" r:embed="rId56"/>
              </a:ext>
            </a:extLst>
          </a:blip>
          <a:srcRect/>
          <a:stretch/>
        </p:blipFill>
        <p:spPr bwMode="auto">
          <a:xfrm>
            <a:off x="1534866" y="3931071"/>
            <a:ext cx="274320" cy="274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4" name="Graphic 32">
            <a:extLst>
              <a:ext uri="{FF2B5EF4-FFF2-40B4-BE49-F238E27FC236}">
                <a16:creationId xmlns:a16="http://schemas.microsoft.com/office/drawing/2014/main" id="{D1A353D5-869B-437F-BD97-521D81D1721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7">
            <a:extLst>
              <a:ext uri="{96DAC541-7B7A-43D3-8B79-37D633B846F1}">
                <asvg:svgBlip xmlns:asvg="http://schemas.microsoft.com/office/drawing/2016/SVG/main" r:embed="rId58"/>
              </a:ext>
            </a:extLst>
          </a:blip>
          <a:srcRect/>
          <a:stretch/>
        </p:blipFill>
        <p:spPr bwMode="auto">
          <a:xfrm>
            <a:off x="8015343" y="1466498"/>
            <a:ext cx="274320" cy="274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5" name="Graphic 10">
            <a:extLst>
              <a:ext uri="{FF2B5EF4-FFF2-40B4-BE49-F238E27FC236}">
                <a16:creationId xmlns:a16="http://schemas.microsoft.com/office/drawing/2014/main" id="{8D167385-A953-416C-9423-218773F51A3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9">
            <a:extLst>
              <a:ext uri="{96DAC541-7B7A-43D3-8B79-37D633B846F1}">
                <asvg:svgBlip xmlns:asvg="http://schemas.microsoft.com/office/drawing/2016/SVG/main" r:embed="rId60"/>
              </a:ext>
            </a:extLst>
          </a:blip>
          <a:srcRect/>
          <a:stretch/>
        </p:blipFill>
        <p:spPr bwMode="auto">
          <a:xfrm>
            <a:off x="9174617" y="1466498"/>
            <a:ext cx="274320" cy="274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" name="Graphic 255">
            <a:extLst>
              <a:ext uri="{FF2B5EF4-FFF2-40B4-BE49-F238E27FC236}">
                <a16:creationId xmlns:a16="http://schemas.microsoft.com/office/drawing/2014/main" id="{8EF139DA-7C6D-43AB-8026-69879B263D19}"/>
              </a:ext>
            </a:extLst>
          </p:cNvPr>
          <p:cNvPicPr>
            <a:picLocks noChangeAspect="1"/>
          </p:cNvPicPr>
          <p:nvPr/>
        </p:nvPicPr>
        <p:blipFill>
          <a:blip r:embed="rId61">
            <a:extLst>
              <a:ext uri="{96DAC541-7B7A-43D3-8B79-37D633B846F1}">
                <asvg:svgBlip xmlns:asvg="http://schemas.microsoft.com/office/drawing/2016/SVG/main" r:embed="rId62"/>
              </a:ext>
            </a:extLst>
          </a:blip>
          <a:stretch>
            <a:fillRect/>
          </a:stretch>
        </p:blipFill>
        <p:spPr>
          <a:xfrm>
            <a:off x="9937239" y="1463724"/>
            <a:ext cx="365760" cy="365760"/>
          </a:xfrm>
          <a:prstGeom prst="rect">
            <a:avLst/>
          </a:prstGeom>
        </p:spPr>
      </p:pic>
      <p:pic>
        <p:nvPicPr>
          <p:cNvPr id="257" name="Graphic 17">
            <a:extLst>
              <a:ext uri="{FF2B5EF4-FFF2-40B4-BE49-F238E27FC236}">
                <a16:creationId xmlns:a16="http://schemas.microsoft.com/office/drawing/2014/main" id="{D7902E56-711D-42C4-B97C-685B9EA407A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3">
            <a:extLst>
              <a:ext uri="{96DAC541-7B7A-43D3-8B79-37D633B846F1}">
                <asvg:svgBlip xmlns:asvg="http://schemas.microsoft.com/office/drawing/2016/SVG/main" r:embed="rId64"/>
              </a:ext>
            </a:extLst>
          </a:blip>
          <a:srcRect/>
          <a:stretch/>
        </p:blipFill>
        <p:spPr bwMode="auto">
          <a:xfrm>
            <a:off x="8615042" y="1476721"/>
            <a:ext cx="274320" cy="274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8" name="Graphic 8">
            <a:extLst>
              <a:ext uri="{FF2B5EF4-FFF2-40B4-BE49-F238E27FC236}">
                <a16:creationId xmlns:a16="http://schemas.microsoft.com/office/drawing/2014/main" id="{6218443B-FD6B-4B3D-B8AC-17E7CB16CE7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5">
            <a:extLst>
              <a:ext uri="{96DAC541-7B7A-43D3-8B79-37D633B846F1}">
                <asvg:svgBlip xmlns:asvg="http://schemas.microsoft.com/office/drawing/2016/SVG/main" r:embed="rId36"/>
              </a:ext>
            </a:extLst>
          </a:blip>
          <a:srcRect/>
          <a:stretch/>
        </p:blipFill>
        <p:spPr bwMode="auto">
          <a:xfrm>
            <a:off x="8025586" y="2334088"/>
            <a:ext cx="274320" cy="274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9" name="Graphic 19">
            <a:extLst>
              <a:ext uri="{FF2B5EF4-FFF2-40B4-BE49-F238E27FC236}">
                <a16:creationId xmlns:a16="http://schemas.microsoft.com/office/drawing/2014/main" id="{14BCA95F-3F7A-47A5-B315-AEB4255E14B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5">
            <a:extLst>
              <a:ext uri="{96DAC541-7B7A-43D3-8B79-37D633B846F1}">
                <asvg:svgBlip xmlns:asvg="http://schemas.microsoft.com/office/drawing/2016/SVG/main" r:embed="rId66"/>
              </a:ext>
            </a:extLst>
          </a:blip>
          <a:srcRect/>
          <a:stretch/>
        </p:blipFill>
        <p:spPr bwMode="auto">
          <a:xfrm>
            <a:off x="9110484" y="2577085"/>
            <a:ext cx="274320" cy="274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0" name="Graphic 32">
            <a:extLst>
              <a:ext uri="{FF2B5EF4-FFF2-40B4-BE49-F238E27FC236}">
                <a16:creationId xmlns:a16="http://schemas.microsoft.com/office/drawing/2014/main" id="{16DB4678-4D33-4A3C-A08C-1EA60908268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7">
            <a:extLst>
              <a:ext uri="{96DAC541-7B7A-43D3-8B79-37D633B846F1}">
                <asvg:svgBlip xmlns:asvg="http://schemas.microsoft.com/office/drawing/2016/SVG/main" r:embed="rId58"/>
              </a:ext>
            </a:extLst>
          </a:blip>
          <a:srcRect/>
          <a:stretch/>
        </p:blipFill>
        <p:spPr bwMode="auto">
          <a:xfrm>
            <a:off x="8073986" y="2879943"/>
            <a:ext cx="274320" cy="274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1" name="Graphic 260">
            <a:extLst>
              <a:ext uri="{FF2B5EF4-FFF2-40B4-BE49-F238E27FC236}">
                <a16:creationId xmlns:a16="http://schemas.microsoft.com/office/drawing/2014/main" id="{44206D21-7F71-465C-8929-093F09BD9E1B}"/>
              </a:ext>
            </a:extLst>
          </p:cNvPr>
          <p:cNvPicPr>
            <a:picLocks noChangeAspect="1"/>
          </p:cNvPicPr>
          <p:nvPr/>
        </p:nvPicPr>
        <p:blipFill>
          <a:blip r:embed="rId67">
            <a:extLst>
              <a:ext uri="{96DAC541-7B7A-43D3-8B79-37D633B846F1}">
                <asvg:svgBlip xmlns:asvg="http://schemas.microsoft.com/office/drawing/2016/SVG/main" r:embed="rId68"/>
              </a:ext>
            </a:extLst>
          </a:blip>
          <a:srcRect/>
          <a:stretch/>
        </p:blipFill>
        <p:spPr>
          <a:xfrm>
            <a:off x="8101419" y="3641990"/>
            <a:ext cx="274320" cy="274320"/>
          </a:xfrm>
          <a:prstGeom prst="rect">
            <a:avLst/>
          </a:prstGeom>
        </p:spPr>
      </p:pic>
      <p:pic>
        <p:nvPicPr>
          <p:cNvPr id="262" name="Graphic 261">
            <a:extLst>
              <a:ext uri="{FF2B5EF4-FFF2-40B4-BE49-F238E27FC236}">
                <a16:creationId xmlns:a16="http://schemas.microsoft.com/office/drawing/2014/main" id="{DA729351-988C-4765-ACD6-202A3368355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9">
            <a:extLst>
              <a:ext uri="{96DAC541-7B7A-43D3-8B79-37D633B846F1}">
                <asvg:svgBlip xmlns:asvg="http://schemas.microsoft.com/office/drawing/2016/SVG/main" r:embed="rId40"/>
              </a:ext>
            </a:extLst>
          </a:blip>
          <a:srcRect/>
          <a:stretch/>
        </p:blipFill>
        <p:spPr bwMode="auto">
          <a:xfrm>
            <a:off x="8764727" y="3644346"/>
            <a:ext cx="274320" cy="274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3" name="Graphic 262">
            <a:extLst>
              <a:ext uri="{FF2B5EF4-FFF2-40B4-BE49-F238E27FC236}">
                <a16:creationId xmlns:a16="http://schemas.microsoft.com/office/drawing/2014/main" id="{780BC4CA-9130-4DAB-968D-89F2109674B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9">
            <a:extLst>
              <a:ext uri="{96DAC541-7B7A-43D3-8B79-37D633B846F1}">
                <asvg:svgBlip xmlns:asvg="http://schemas.microsoft.com/office/drawing/2016/SVG/main" r:embed="rId70"/>
              </a:ext>
            </a:extLst>
          </a:blip>
          <a:srcRect/>
          <a:stretch/>
        </p:blipFill>
        <p:spPr bwMode="auto">
          <a:xfrm>
            <a:off x="8156220" y="4530679"/>
            <a:ext cx="274320" cy="274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4" name="Graphic 17">
            <a:extLst>
              <a:ext uri="{FF2B5EF4-FFF2-40B4-BE49-F238E27FC236}">
                <a16:creationId xmlns:a16="http://schemas.microsoft.com/office/drawing/2014/main" id="{DD330256-E630-4A69-BC2D-A742BE932A6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1">
            <a:extLst>
              <a:ext uri="{96DAC541-7B7A-43D3-8B79-37D633B846F1}">
                <asvg:svgBlip xmlns:asvg="http://schemas.microsoft.com/office/drawing/2016/SVG/main" r:embed="rId72"/>
              </a:ext>
            </a:extLst>
          </a:blip>
          <a:srcRect/>
          <a:stretch/>
        </p:blipFill>
        <p:spPr bwMode="auto">
          <a:xfrm>
            <a:off x="8903370" y="4501397"/>
            <a:ext cx="274320" cy="274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65" name="Connector: Elbow 264">
            <a:extLst>
              <a:ext uri="{FF2B5EF4-FFF2-40B4-BE49-F238E27FC236}">
                <a16:creationId xmlns:a16="http://schemas.microsoft.com/office/drawing/2014/main" id="{748ADF26-9017-4000-90B1-7AD20ECC39D1}"/>
              </a:ext>
            </a:extLst>
          </p:cNvPr>
          <p:cNvCxnSpPr>
            <a:cxnSpLocks/>
          </p:cNvCxnSpPr>
          <p:nvPr/>
        </p:nvCxnSpPr>
        <p:spPr>
          <a:xfrm rot="16200000" flipH="1">
            <a:off x="3871667" y="3069193"/>
            <a:ext cx="345353" cy="4029804"/>
          </a:xfrm>
          <a:prstGeom prst="bentConnector3">
            <a:avLst>
              <a:gd name="adj1" fmla="val 152114"/>
            </a:avLst>
          </a:prstGeom>
          <a:ln w="12700">
            <a:solidFill>
              <a:srgbClr val="232F3E"/>
            </a:solidFill>
            <a:headEnd type="arrow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66" name="Group 265">
            <a:extLst>
              <a:ext uri="{FF2B5EF4-FFF2-40B4-BE49-F238E27FC236}">
                <a16:creationId xmlns:a16="http://schemas.microsoft.com/office/drawing/2014/main" id="{854C9E1B-940A-4466-A50A-50450700E65F}"/>
              </a:ext>
            </a:extLst>
          </p:cNvPr>
          <p:cNvGrpSpPr/>
          <p:nvPr/>
        </p:nvGrpSpPr>
        <p:grpSpPr>
          <a:xfrm>
            <a:off x="2494612" y="5305774"/>
            <a:ext cx="274320" cy="274320"/>
            <a:chOff x="689506" y="5122304"/>
            <a:chExt cx="274320" cy="274320"/>
          </a:xfrm>
        </p:grpSpPr>
        <p:sp>
          <p:nvSpPr>
            <p:cNvPr id="267" name="Rectangle: Rounded Corners 266">
              <a:extLst>
                <a:ext uri="{FF2B5EF4-FFF2-40B4-BE49-F238E27FC236}">
                  <a16:creationId xmlns:a16="http://schemas.microsoft.com/office/drawing/2014/main" id="{52BA2F5B-9EEF-4DDF-8575-95FF0FD2AC75}"/>
                </a:ext>
              </a:extLst>
            </p:cNvPr>
            <p:cNvSpPr/>
            <p:nvPr/>
          </p:nvSpPr>
          <p:spPr>
            <a:xfrm>
              <a:off x="691332" y="5134704"/>
              <a:ext cx="252379" cy="236646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endParaRPr>
            </a:p>
          </p:txBody>
        </p:sp>
        <p:pic>
          <p:nvPicPr>
            <p:cNvPr id="268" name="Graphic 267">
              <a:extLst>
                <a:ext uri="{FF2B5EF4-FFF2-40B4-BE49-F238E27FC236}">
                  <a16:creationId xmlns:a16="http://schemas.microsoft.com/office/drawing/2014/main" id="{319789EF-D0A5-4281-9083-DE573672FF3A}"/>
                </a:ext>
              </a:extLst>
            </p:cNvPr>
            <p:cNvPicPr>
              <a:picLocks noChangeAspect="1"/>
            </p:cNvPicPr>
            <p:nvPr/>
          </p:nvPicPr>
          <p:blipFill>
            <a:blip r:embed="rId73">
              <a:extLst>
                <a:ext uri="{96DAC541-7B7A-43D3-8B79-37D633B846F1}">
                  <asvg:svgBlip xmlns:asvg="http://schemas.microsoft.com/office/drawing/2016/SVG/main" r:embed="rId74"/>
                </a:ext>
              </a:extLst>
            </a:blip>
            <a:stretch>
              <a:fillRect/>
            </a:stretch>
          </p:blipFill>
          <p:spPr>
            <a:xfrm>
              <a:off x="689506" y="5122304"/>
              <a:ext cx="274320" cy="274320"/>
            </a:xfrm>
            <a:prstGeom prst="rect">
              <a:avLst/>
            </a:prstGeom>
          </p:spPr>
        </p:pic>
      </p:grpSp>
      <p:pic>
        <p:nvPicPr>
          <p:cNvPr id="269" name="Graphic 18">
            <a:extLst>
              <a:ext uri="{FF2B5EF4-FFF2-40B4-BE49-F238E27FC236}">
                <a16:creationId xmlns:a16="http://schemas.microsoft.com/office/drawing/2014/main" id="{3E0D2257-60B6-4FCF-9451-F2850590E91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5">
            <a:extLst>
              <a:ext uri="{96DAC541-7B7A-43D3-8B79-37D633B846F1}">
                <asvg:svgBlip xmlns:asvg="http://schemas.microsoft.com/office/drawing/2016/SVG/main" r:embed="rId76"/>
              </a:ext>
            </a:extLst>
          </a:blip>
          <a:srcRect/>
          <a:stretch/>
        </p:blipFill>
        <p:spPr bwMode="auto">
          <a:xfrm>
            <a:off x="3671336" y="5193474"/>
            <a:ext cx="365760" cy="3657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0" name="Graphic 7">
            <a:extLst>
              <a:ext uri="{FF2B5EF4-FFF2-40B4-BE49-F238E27FC236}">
                <a16:creationId xmlns:a16="http://schemas.microsoft.com/office/drawing/2014/main" id="{AEC22D46-96E0-4485-9068-F71D4CF6AC0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7">
            <a:extLst>
              <a:ext uri="{96DAC541-7B7A-43D3-8B79-37D633B846F1}">
                <asvg:svgBlip xmlns:asvg="http://schemas.microsoft.com/office/drawing/2016/SVG/main" r:embed="rId78"/>
              </a:ext>
            </a:extLst>
          </a:blip>
          <a:srcRect/>
          <a:stretch/>
        </p:blipFill>
        <p:spPr bwMode="auto">
          <a:xfrm>
            <a:off x="3624630" y="1455269"/>
            <a:ext cx="274320" cy="274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71" name="Connector: Elbow 270">
            <a:extLst>
              <a:ext uri="{FF2B5EF4-FFF2-40B4-BE49-F238E27FC236}">
                <a16:creationId xmlns:a16="http://schemas.microsoft.com/office/drawing/2014/main" id="{DC9B1335-9078-465F-B0B8-D230D1C515A5}"/>
              </a:ext>
            </a:extLst>
          </p:cNvPr>
          <p:cNvCxnSpPr>
            <a:cxnSpLocks/>
          </p:cNvCxnSpPr>
          <p:nvPr/>
        </p:nvCxnSpPr>
        <p:spPr>
          <a:xfrm>
            <a:off x="8315680" y="2424821"/>
            <a:ext cx="777240" cy="271412"/>
          </a:xfrm>
          <a:prstGeom prst="bentConnector3">
            <a:avLst>
              <a:gd name="adj1" fmla="val 30431"/>
            </a:avLst>
          </a:prstGeom>
          <a:ln w="12700">
            <a:solidFill>
              <a:srgbClr val="232F3E"/>
            </a:solidFill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2" name="Connector: Elbow 271">
            <a:extLst>
              <a:ext uri="{FF2B5EF4-FFF2-40B4-BE49-F238E27FC236}">
                <a16:creationId xmlns:a16="http://schemas.microsoft.com/office/drawing/2014/main" id="{9C779B82-D771-4E42-B963-134687E88624}"/>
              </a:ext>
            </a:extLst>
          </p:cNvPr>
          <p:cNvCxnSpPr>
            <a:cxnSpLocks/>
          </p:cNvCxnSpPr>
          <p:nvPr/>
        </p:nvCxnSpPr>
        <p:spPr>
          <a:xfrm rot="10800000" flipV="1">
            <a:off x="8350207" y="2767659"/>
            <a:ext cx="731520" cy="302128"/>
          </a:xfrm>
          <a:prstGeom prst="bentConnector3">
            <a:avLst>
              <a:gd name="adj1" fmla="val 73666"/>
            </a:avLst>
          </a:prstGeom>
          <a:ln w="12700">
            <a:solidFill>
              <a:srgbClr val="232F3E"/>
            </a:solidFill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3" name="TextBox 272">
            <a:extLst>
              <a:ext uri="{FF2B5EF4-FFF2-40B4-BE49-F238E27FC236}">
                <a16:creationId xmlns:a16="http://schemas.microsoft.com/office/drawing/2014/main" id="{DAC9F95E-55B2-470D-B130-3B328E2A9AF3}"/>
              </a:ext>
            </a:extLst>
          </p:cNvPr>
          <p:cNvSpPr txBox="1"/>
          <p:nvPr/>
        </p:nvSpPr>
        <p:spPr>
          <a:xfrm>
            <a:off x="3700184" y="768717"/>
            <a:ext cx="989955" cy="265842"/>
          </a:xfrm>
          <a:prstGeom prst="rect">
            <a:avLst/>
          </a:prstGeom>
          <a:noFill/>
        </p:spPr>
        <p:txBody>
          <a:bodyPr wrap="square" lIns="0" tIns="0" rIns="0" bIns="0" rtlCol="0" anchor="t">
            <a:noAutofit/>
          </a:bodyPr>
          <a:lstStyle/>
          <a:p>
            <a:pPr marL="0" marR="0" lvl="0" indent="0" algn="ctr" defTabSz="10972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900" dirty="0">
                <a:gradFill>
                  <a:gsLst>
                    <a:gs pos="0">
                      <a:srgbClr val="232F3C"/>
                    </a:gs>
                    <a:gs pos="100000">
                      <a:srgbClr val="232F3C"/>
                    </a:gs>
                  </a:gsLst>
                  <a:lin ang="0" scaled="1"/>
                </a:gra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AWS Cloud</a:t>
            </a:r>
            <a:endParaRPr kumimoji="0" lang="en-US" sz="900" b="0" i="0" u="none" strike="noStrike" kern="1200" cap="none" spc="0" normalizeH="0" baseline="0" noProof="0" dirty="0">
              <a:ln>
                <a:noFill/>
              </a:ln>
              <a:gradFill>
                <a:gsLst>
                  <a:gs pos="0">
                    <a:srgbClr val="232F3C"/>
                  </a:gs>
                  <a:gs pos="100000">
                    <a:srgbClr val="232F3C"/>
                  </a:gs>
                </a:gsLst>
                <a:lin ang="0" scaled="1"/>
              </a:gradFill>
              <a:effectLst/>
              <a:uLnTx/>
              <a:uFillTx/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pic>
        <p:nvPicPr>
          <p:cNvPr id="274" name="Graphic 17">
            <a:extLst>
              <a:ext uri="{FF2B5EF4-FFF2-40B4-BE49-F238E27FC236}">
                <a16:creationId xmlns:a16="http://schemas.microsoft.com/office/drawing/2014/main" id="{0109A130-9CC2-454B-99E4-0BA34C50596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3">
            <a:extLst>
              <a:ext uri="{96DAC541-7B7A-43D3-8B79-37D633B846F1}">
                <asvg:svgBlip xmlns:asvg="http://schemas.microsoft.com/office/drawing/2016/SVG/main" r:embed="rId64"/>
              </a:ext>
            </a:extLst>
          </a:blip>
          <a:srcRect/>
          <a:stretch/>
        </p:blipFill>
        <p:spPr bwMode="auto">
          <a:xfrm>
            <a:off x="8614855" y="2606624"/>
            <a:ext cx="274320" cy="274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5" name="TextBox 274">
            <a:extLst>
              <a:ext uri="{FF2B5EF4-FFF2-40B4-BE49-F238E27FC236}">
                <a16:creationId xmlns:a16="http://schemas.microsoft.com/office/drawing/2014/main" id="{4207C1E6-8BC7-4712-ADAF-148CF02D02C8}"/>
              </a:ext>
            </a:extLst>
          </p:cNvPr>
          <p:cNvSpPr txBox="1"/>
          <p:nvPr/>
        </p:nvSpPr>
        <p:spPr>
          <a:xfrm>
            <a:off x="8544110" y="2879915"/>
            <a:ext cx="428514" cy="198121"/>
          </a:xfrm>
          <a:prstGeom prst="rect">
            <a:avLst/>
          </a:prstGeom>
          <a:noFill/>
        </p:spPr>
        <p:txBody>
          <a:bodyPr wrap="square" lIns="0" tIns="0" rIns="0" bIns="0" rtlCol="0" anchor="t">
            <a:noAutofit/>
          </a:bodyPr>
          <a:lstStyle/>
          <a:p>
            <a:pPr marL="0" marR="0" lvl="0" indent="0" algn="ctr" defTabSz="10972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10000"/>
                  </a:schemeClr>
                </a:solidFill>
                <a:effectLst/>
                <a:uLnTx/>
                <a:uFillTx/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Amazon </a:t>
            </a:r>
            <a:b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10000"/>
                  </a:schemeClr>
                </a:solidFill>
                <a:effectLst/>
                <a:uLnTx/>
                <a:uFillTx/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</a:b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10000"/>
                  </a:schemeClr>
                </a:solidFill>
                <a:effectLst/>
                <a:uLnTx/>
                <a:uFillTx/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Cognito</a:t>
            </a:r>
          </a:p>
        </p:txBody>
      </p:sp>
    </p:spTree>
    <p:extLst>
      <p:ext uri="{BB962C8B-B14F-4D97-AF65-F5344CB8AC3E}">
        <p14:creationId xmlns:p14="http://schemas.microsoft.com/office/powerpoint/2010/main" val="27497174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TextBox 71">
            <a:extLst>
              <a:ext uri="{FF2B5EF4-FFF2-40B4-BE49-F238E27FC236}">
                <a16:creationId xmlns:a16="http://schemas.microsoft.com/office/drawing/2014/main" id="{1271BE9C-FDD5-DC4D-9BA5-3B7493EA2D8F}"/>
              </a:ext>
            </a:extLst>
          </p:cNvPr>
          <p:cNvSpPr txBox="1"/>
          <p:nvPr/>
        </p:nvSpPr>
        <p:spPr>
          <a:xfrm>
            <a:off x="95668" y="134489"/>
            <a:ext cx="963248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AWS Connected Vehicle Architecture – Operational Certificate Lifecycle</a:t>
            </a:r>
          </a:p>
        </p:txBody>
      </p:sp>
      <p:pic>
        <p:nvPicPr>
          <p:cNvPr id="103" name="Graphic 102">
            <a:extLst>
              <a:ext uri="{FF2B5EF4-FFF2-40B4-BE49-F238E27FC236}">
                <a16:creationId xmlns:a16="http://schemas.microsoft.com/office/drawing/2014/main" id="{1DD42CEA-08C0-B743-AC84-1AA6A123B8A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69392" y="6406198"/>
            <a:ext cx="585391" cy="348070"/>
          </a:xfrm>
          <a:prstGeom prst="rect">
            <a:avLst/>
          </a:prstGeom>
        </p:spPr>
      </p:pic>
      <p:sp>
        <p:nvSpPr>
          <p:cNvPr id="104" name="AWS copyright text">
            <a:extLst>
              <a:ext uri="{FF2B5EF4-FFF2-40B4-BE49-F238E27FC236}">
                <a16:creationId xmlns:a16="http://schemas.microsoft.com/office/drawing/2014/main" id="{E926D9DC-0FDF-1C44-85C5-53E31AA8B8D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43000" y="6619133"/>
            <a:ext cx="4036484" cy="143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x-none" sz="933" b="0" i="0" dirty="0">
                <a:solidFill>
                  <a:srgbClr val="7F7F7F"/>
                </a:solidFill>
                <a:latin typeface="Amazon Ember" charset="0"/>
                <a:ea typeface="Amazon Ember" charset="0"/>
                <a:cs typeface="Amazon Ember" charset="0"/>
              </a:rPr>
              <a:t>© 2023, Amazon Web Services, Inc. or its affiliates. All rights reserved.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54BEBEF-567F-BD43-B598-F246075C6BF3}"/>
              </a:ext>
            </a:extLst>
          </p:cNvPr>
          <p:cNvSpPr txBox="1"/>
          <p:nvPr/>
        </p:nvSpPr>
        <p:spPr>
          <a:xfrm>
            <a:off x="101092" y="458980"/>
            <a:ext cx="48628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For the architecture description, refer to the </a:t>
            </a:r>
            <a:r>
              <a:rPr lang="en-US" sz="1400" dirty="0">
                <a:hlinkClick r:id="rId5"/>
              </a:rPr>
              <a:t>full diagram</a:t>
            </a:r>
            <a:r>
              <a:rPr lang="en-US" sz="1400" dirty="0"/>
              <a:t>. </a:t>
            </a:r>
          </a:p>
        </p:txBody>
      </p:sp>
      <p:sp useBgFill="1">
        <p:nvSpPr>
          <p:cNvPr id="52" name="TextBox 51">
            <a:extLst>
              <a:ext uri="{FF2B5EF4-FFF2-40B4-BE49-F238E27FC236}">
                <a16:creationId xmlns:a16="http://schemas.microsoft.com/office/drawing/2014/main" id="{00464D08-0F0F-4321-9125-16F7570CFE67}"/>
              </a:ext>
            </a:extLst>
          </p:cNvPr>
          <p:cNvSpPr txBox="1"/>
          <p:nvPr/>
        </p:nvSpPr>
        <p:spPr>
          <a:xfrm>
            <a:off x="3523240" y="4071766"/>
            <a:ext cx="386591" cy="192437"/>
          </a:xfrm>
          <a:prstGeom prst="rect">
            <a:avLst/>
          </a:prstGeom>
        </p:spPr>
        <p:txBody>
          <a:bodyPr wrap="square" lIns="0" tIns="0" rIns="0" bIns="0" rtlCol="0" anchor="t">
            <a:noAutofit/>
          </a:bodyPr>
          <a:lstStyle/>
          <a:p>
            <a:pPr marL="0" marR="0" lvl="0" indent="0" algn="ctr" defTabSz="10972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232F3C"/>
                    </a:gs>
                    <a:gs pos="100000">
                      <a:srgbClr val="232F3C"/>
                    </a:gs>
                  </a:gsLst>
                  <a:lin ang="0" scaled="1"/>
                </a:gradFill>
                <a:effectLst/>
                <a:uLnTx/>
                <a:uFillTx/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AWS</a:t>
            </a:r>
            <a:br>
              <a:rPr kumimoji="0" lang="en-US" sz="800" b="0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232F3C"/>
                    </a:gs>
                    <a:gs pos="100000">
                      <a:srgbClr val="232F3C"/>
                    </a:gs>
                  </a:gsLst>
                  <a:lin ang="0" scaled="1"/>
                </a:gradFill>
                <a:effectLst/>
                <a:uLnTx/>
                <a:uFillTx/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</a:b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232F3C"/>
                    </a:gs>
                    <a:gs pos="100000">
                      <a:srgbClr val="232F3C"/>
                    </a:gs>
                  </a:gsLst>
                  <a:lin ang="0" scaled="1"/>
                </a:gradFill>
                <a:effectLst/>
                <a:uLnTx/>
                <a:uFillTx/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IoT Core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A0EBD776-33B4-4D9E-A9B3-58394F9A75FA}"/>
              </a:ext>
            </a:extLst>
          </p:cNvPr>
          <p:cNvSpPr txBox="1"/>
          <p:nvPr/>
        </p:nvSpPr>
        <p:spPr>
          <a:xfrm>
            <a:off x="6872175" y="3964002"/>
            <a:ext cx="1006174" cy="192437"/>
          </a:xfrm>
          <a:prstGeom prst="rect">
            <a:avLst/>
          </a:prstGeom>
          <a:noFill/>
        </p:spPr>
        <p:txBody>
          <a:bodyPr wrap="square" lIns="0" tIns="0" rIns="0" bIns="0" rtlCol="0" anchor="t">
            <a:noAutofit/>
          </a:bodyPr>
          <a:lstStyle/>
          <a:p>
            <a:pPr marL="0" marR="0" lvl="0" indent="0" algn="ctr" defTabSz="10972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232F3C"/>
                    </a:gs>
                    <a:gs pos="100000">
                      <a:srgbClr val="232F3C"/>
                    </a:gs>
                  </a:gsLst>
                  <a:lin ang="0" scaled="1"/>
                </a:gradFill>
                <a:effectLst/>
                <a:uLnTx/>
                <a:uFillTx/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Amazon</a:t>
            </a:r>
            <a:br>
              <a:rPr kumimoji="0" lang="en-US" sz="800" b="0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232F3C"/>
                    </a:gs>
                    <a:gs pos="100000">
                      <a:srgbClr val="232F3C"/>
                    </a:gs>
                  </a:gsLst>
                  <a:lin ang="0" scaled="1"/>
                </a:gradFill>
                <a:effectLst/>
                <a:uLnTx/>
                <a:uFillTx/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</a:b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232F3C"/>
                    </a:gs>
                    <a:gs pos="100000">
                      <a:srgbClr val="232F3C"/>
                    </a:gs>
                  </a:gsLst>
                  <a:lin ang="0" scaled="1"/>
                </a:gradFill>
                <a:effectLst/>
                <a:uLnTx/>
                <a:uFillTx/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DynamoDB</a:t>
            </a:r>
          </a:p>
        </p:txBody>
      </p:sp>
      <p:cxnSp>
        <p:nvCxnSpPr>
          <p:cNvPr id="54" name="Straight Arrow Connector 53">
            <a:extLst>
              <a:ext uri="{FF2B5EF4-FFF2-40B4-BE49-F238E27FC236}">
                <a16:creationId xmlns:a16="http://schemas.microsoft.com/office/drawing/2014/main" id="{09D0B263-EC6F-4FCB-849F-4AD5438DA05E}"/>
              </a:ext>
            </a:extLst>
          </p:cNvPr>
          <p:cNvCxnSpPr>
            <a:cxnSpLocks/>
            <a:stCxn id="56" idx="3"/>
          </p:cNvCxnSpPr>
          <p:nvPr/>
        </p:nvCxnSpPr>
        <p:spPr>
          <a:xfrm>
            <a:off x="2567364" y="3839866"/>
            <a:ext cx="963545" cy="1029"/>
          </a:xfrm>
          <a:prstGeom prst="straightConnector1">
            <a:avLst/>
          </a:prstGeom>
          <a:ln w="12700" cap="rnd">
            <a:solidFill>
              <a:schemeClr val="tx1"/>
            </a:solidFill>
            <a:prstDash val="solid"/>
            <a:headEnd type="none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Arrow Connector 54">
            <a:extLst>
              <a:ext uri="{FF2B5EF4-FFF2-40B4-BE49-F238E27FC236}">
                <a16:creationId xmlns:a16="http://schemas.microsoft.com/office/drawing/2014/main" id="{4A5ECE6A-2468-4E03-98D8-5022E296C0EC}"/>
              </a:ext>
            </a:extLst>
          </p:cNvPr>
          <p:cNvCxnSpPr>
            <a:cxnSpLocks/>
            <a:stCxn id="170" idx="3"/>
          </p:cNvCxnSpPr>
          <p:nvPr/>
        </p:nvCxnSpPr>
        <p:spPr>
          <a:xfrm flipV="1">
            <a:off x="4926803" y="3811956"/>
            <a:ext cx="393651" cy="3685"/>
          </a:xfrm>
          <a:prstGeom prst="straightConnector1">
            <a:avLst/>
          </a:prstGeom>
          <a:ln w="12700">
            <a:solidFill>
              <a:schemeClr val="tx1"/>
            </a:solidFill>
            <a:prstDash val="solid"/>
            <a:headEnd type="none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Rectangle 55">
            <a:extLst>
              <a:ext uri="{FF2B5EF4-FFF2-40B4-BE49-F238E27FC236}">
                <a16:creationId xmlns:a16="http://schemas.microsoft.com/office/drawing/2014/main" id="{6239CBB5-2657-4166-B60E-05B1CF3A7F24}"/>
              </a:ext>
            </a:extLst>
          </p:cNvPr>
          <p:cNvSpPr/>
          <p:nvPr/>
        </p:nvSpPr>
        <p:spPr>
          <a:xfrm>
            <a:off x="1195121" y="2743200"/>
            <a:ext cx="1372243" cy="2193331"/>
          </a:xfrm>
          <a:prstGeom prst="rect">
            <a:avLst/>
          </a:prstGeom>
          <a:noFill/>
          <a:ln w="12700">
            <a:solidFill>
              <a:srgbClr val="7AA11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02920" tIns="9144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sp>
        <p:nvSpPr>
          <p:cNvPr id="57" name="NumBox 1">
            <a:extLst>
              <a:ext uri="{FF2B5EF4-FFF2-40B4-BE49-F238E27FC236}">
                <a16:creationId xmlns:a16="http://schemas.microsoft.com/office/drawing/2014/main" id="{EADC55A9-63E2-492E-B4E4-A9920D956772}"/>
              </a:ext>
            </a:extLst>
          </p:cNvPr>
          <p:cNvSpPr/>
          <p:nvPr/>
        </p:nvSpPr>
        <p:spPr>
          <a:xfrm>
            <a:off x="7926815" y="2384087"/>
            <a:ext cx="274320" cy="274320"/>
          </a:xfrm>
          <a:prstGeom prst="roundRect">
            <a:avLst/>
          </a:prstGeom>
          <a:solidFill>
            <a:srgbClr val="007C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FAFAFA"/>
                </a:solidFill>
                <a:effectLst/>
                <a:uLnTx/>
                <a:uFillTx/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1</a:t>
            </a:r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88303509-64A2-46F9-AF16-DEE9607A5A47}"/>
              </a:ext>
            </a:extLst>
          </p:cNvPr>
          <p:cNvSpPr/>
          <p:nvPr/>
        </p:nvSpPr>
        <p:spPr>
          <a:xfrm>
            <a:off x="1622316" y="2829687"/>
            <a:ext cx="789639" cy="24056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100" dirty="0">
                <a:solidFill>
                  <a:srgbClr val="7AA116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i</a:t>
            </a: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7AA116"/>
                </a:solidFill>
                <a:effectLst/>
                <a:uLnTx/>
                <a:uFillTx/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n-</a:t>
            </a:r>
            <a:r>
              <a:rPr lang="en-US" sz="1100" dirty="0">
                <a:solidFill>
                  <a:srgbClr val="7AA116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vehicle</a:t>
            </a: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srgbClr val="7AA116"/>
              </a:solidFill>
              <a:effectLst/>
              <a:uLnTx/>
              <a:uFillTx/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BFDDF156-78B4-42C0-91A8-B19526A9F42A}"/>
              </a:ext>
            </a:extLst>
          </p:cNvPr>
          <p:cNvSpPr/>
          <p:nvPr/>
        </p:nvSpPr>
        <p:spPr>
          <a:xfrm>
            <a:off x="3363511" y="2320507"/>
            <a:ext cx="6933297" cy="33736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02920" tIns="9144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45DF221A-0F98-4A1C-89C3-8FA25BEA61C3}"/>
              </a:ext>
            </a:extLst>
          </p:cNvPr>
          <p:cNvSpPr txBox="1"/>
          <p:nvPr/>
        </p:nvSpPr>
        <p:spPr>
          <a:xfrm>
            <a:off x="1731997" y="4000622"/>
            <a:ext cx="961801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10972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en-US" sz="800" dirty="0">
                <a:solidFill>
                  <a:srgbClr val="232F3C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attestation</a:t>
            </a:r>
            <a:r>
              <a:rPr kumimoji="0" lang="en-US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232F3C"/>
                </a:solidFill>
                <a:effectLst/>
                <a:uLnTx/>
                <a:uFillTx/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 </a:t>
            </a:r>
            <a:r>
              <a:rPr lang="en-US" altLang="en-US" sz="800" dirty="0">
                <a:solidFill>
                  <a:srgbClr val="232F3C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certificate</a:t>
            </a:r>
            <a:endParaRPr kumimoji="0" lang="en-US" altLang="en-US" sz="800" b="0" i="0" u="none" strike="noStrike" kern="1200" cap="none" spc="0" normalizeH="0" baseline="0" noProof="0" dirty="0">
              <a:ln>
                <a:noFill/>
              </a:ln>
              <a:solidFill>
                <a:srgbClr val="232F3C"/>
              </a:solidFill>
              <a:effectLst/>
              <a:uLnTx/>
              <a:uFillTx/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sp>
        <p:nvSpPr>
          <p:cNvPr id="61" name="TextBox 12">
            <a:extLst>
              <a:ext uri="{FF2B5EF4-FFF2-40B4-BE49-F238E27FC236}">
                <a16:creationId xmlns:a16="http://schemas.microsoft.com/office/drawing/2014/main" id="{F034F4ED-ED92-459F-91D2-28B497F656F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281799" y="2907573"/>
            <a:ext cx="2234064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ctr" defTabSz="10972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232F3C"/>
                </a:solidFill>
                <a:effectLst/>
                <a:uLnTx/>
                <a:uFillTx/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AWS Private Certificate Authority</a:t>
            </a:r>
          </a:p>
          <a:p>
            <a:pPr marL="0" marR="0" lvl="0" indent="0" algn="ctr" defTabSz="10972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en-US" sz="800" i="1" dirty="0">
                <a:solidFill>
                  <a:srgbClr val="232F3C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subordinate</a:t>
            </a:r>
            <a:r>
              <a:rPr kumimoji="0" lang="en-US" altLang="en-US" sz="800" b="0" i="1" u="none" strike="noStrike" kern="1200" cap="none" spc="0" normalizeH="0" baseline="0" noProof="0" dirty="0">
                <a:ln>
                  <a:noFill/>
                </a:ln>
                <a:solidFill>
                  <a:srgbClr val="232F3C"/>
                </a:solidFill>
                <a:effectLst/>
                <a:uLnTx/>
                <a:uFillTx/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 CA</a:t>
            </a:r>
            <a:endParaRPr kumimoji="0" lang="en-US" altLang="en-US" sz="700" b="0" i="1" u="none" strike="noStrike" kern="1200" cap="none" spc="0" normalizeH="0" baseline="0" noProof="0" dirty="0">
              <a:ln>
                <a:noFill/>
              </a:ln>
              <a:solidFill>
                <a:srgbClr val="232F3C"/>
              </a:solidFill>
              <a:effectLst/>
              <a:uLnTx/>
              <a:uFillTx/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DE078E22-C9C9-4E84-BA65-65F1C4C0681D}"/>
              </a:ext>
            </a:extLst>
          </p:cNvPr>
          <p:cNvSpPr/>
          <p:nvPr/>
        </p:nvSpPr>
        <p:spPr>
          <a:xfrm>
            <a:off x="1282683" y="3439813"/>
            <a:ext cx="961801" cy="24056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27432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00" dirty="0">
                <a:solidFill>
                  <a:srgbClr val="232F3C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centralized</a:t>
            </a: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232F3C"/>
                </a:solidFill>
                <a:effectLst/>
                <a:uLnTx/>
                <a:uFillTx/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 gateway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232F3C"/>
              </a:solidFill>
              <a:effectLst/>
              <a:uLnTx/>
              <a:uFillTx/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pic>
        <p:nvPicPr>
          <p:cNvPr id="63" name="Graphic 43">
            <a:extLst>
              <a:ext uri="{FF2B5EF4-FFF2-40B4-BE49-F238E27FC236}">
                <a16:creationId xmlns:a16="http://schemas.microsoft.com/office/drawing/2014/main" id="{D8C3F2B7-4236-4303-BE8B-33AF083A455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7405" y="4322936"/>
            <a:ext cx="291865" cy="291865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sp>
        <p:nvSpPr>
          <p:cNvPr id="64" name="TextBox 63">
            <a:extLst>
              <a:ext uri="{FF2B5EF4-FFF2-40B4-BE49-F238E27FC236}">
                <a16:creationId xmlns:a16="http://schemas.microsoft.com/office/drawing/2014/main" id="{D398A0BD-72FB-4199-935B-B73D0E7B579C}"/>
              </a:ext>
            </a:extLst>
          </p:cNvPr>
          <p:cNvSpPr txBox="1"/>
          <p:nvPr/>
        </p:nvSpPr>
        <p:spPr>
          <a:xfrm>
            <a:off x="3703389" y="2803752"/>
            <a:ext cx="2081916" cy="192437"/>
          </a:xfrm>
          <a:prstGeom prst="rect">
            <a:avLst/>
          </a:prstGeom>
          <a:noFill/>
        </p:spPr>
        <p:txBody>
          <a:bodyPr wrap="square" lIns="0" tIns="0" rIns="0" bIns="0" rtlCol="0" anchor="t">
            <a:noAutofit/>
          </a:bodyPr>
          <a:lstStyle/>
          <a:p>
            <a:pPr marL="0" marR="0" lvl="0" indent="0" algn="ctr" defTabSz="10972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00" dirty="0">
                <a:gradFill>
                  <a:gsLst>
                    <a:gs pos="0">
                      <a:srgbClr val="232F3C"/>
                    </a:gs>
                    <a:gs pos="100000">
                      <a:srgbClr val="232F3C"/>
                    </a:gs>
                  </a:gsLst>
                  <a:lin ang="0" scaled="1"/>
                </a:gra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register</a:t>
            </a: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232F3C"/>
                    </a:gs>
                    <a:gs pos="100000">
                      <a:srgbClr val="232F3C"/>
                    </a:gs>
                  </a:gsLst>
                  <a:lin ang="0" scaled="1"/>
                </a:gradFill>
                <a:effectLst/>
                <a:uLnTx/>
                <a:uFillTx/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 </a:t>
            </a:r>
            <a:r>
              <a:rPr lang="en-US" sz="800" dirty="0">
                <a:gradFill>
                  <a:gsLst>
                    <a:gs pos="0">
                      <a:srgbClr val="232F3C"/>
                    </a:gs>
                    <a:gs pos="100000">
                      <a:srgbClr val="232F3C"/>
                    </a:gs>
                  </a:gsLst>
                  <a:lin ang="0" scaled="1"/>
                </a:gra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private</a:t>
            </a: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232F3C"/>
                    </a:gs>
                    <a:gs pos="100000">
                      <a:srgbClr val="232F3C"/>
                    </a:gs>
                  </a:gsLst>
                  <a:lin ang="0" scaled="1"/>
                </a:gradFill>
                <a:effectLst/>
                <a:uLnTx/>
                <a:uFillTx/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 CA on AWS IoT Core</a:t>
            </a:r>
          </a:p>
        </p:txBody>
      </p:sp>
      <p:sp>
        <p:nvSpPr>
          <p:cNvPr id="65" name="NumBox 4">
            <a:extLst>
              <a:ext uri="{FF2B5EF4-FFF2-40B4-BE49-F238E27FC236}">
                <a16:creationId xmlns:a16="http://schemas.microsoft.com/office/drawing/2014/main" id="{9E03E86B-FAB5-42D6-A1D2-62ADD2D1C46A}"/>
              </a:ext>
            </a:extLst>
          </p:cNvPr>
          <p:cNvSpPr/>
          <p:nvPr/>
        </p:nvSpPr>
        <p:spPr>
          <a:xfrm>
            <a:off x="3381463" y="3246127"/>
            <a:ext cx="274320" cy="274320"/>
          </a:xfrm>
          <a:prstGeom prst="roundRect">
            <a:avLst/>
          </a:prstGeom>
          <a:solidFill>
            <a:srgbClr val="007C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FAFAFA"/>
                </a:solidFill>
                <a:effectLst/>
                <a:uLnTx/>
                <a:uFillTx/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3</a:t>
            </a: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9D8479EA-3BDC-46BC-8D7B-A916863FFFD6}"/>
              </a:ext>
            </a:extLst>
          </p:cNvPr>
          <p:cNvSpPr txBox="1"/>
          <p:nvPr/>
        </p:nvSpPr>
        <p:spPr>
          <a:xfrm>
            <a:off x="5860483" y="4032731"/>
            <a:ext cx="1006174" cy="192437"/>
          </a:xfrm>
          <a:prstGeom prst="rect">
            <a:avLst/>
          </a:prstGeom>
          <a:noFill/>
        </p:spPr>
        <p:txBody>
          <a:bodyPr wrap="square" lIns="0" tIns="0" rIns="0" bIns="0" rtlCol="0" anchor="t">
            <a:noAutofit/>
          </a:bodyPr>
          <a:lstStyle/>
          <a:p>
            <a:pPr marL="0" marR="0" lvl="0" indent="0" algn="ctr" defTabSz="10972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232F3C"/>
                    </a:gs>
                    <a:gs pos="100000">
                      <a:srgbClr val="232F3C"/>
                    </a:gs>
                  </a:gsLst>
                  <a:lin ang="0" scaled="1"/>
                </a:gradFill>
                <a:effectLst/>
                <a:uLnTx/>
                <a:uFillTx/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AWS IoT thing, policy,</a:t>
            </a:r>
          </a:p>
          <a:p>
            <a:pPr marL="0" marR="0" lvl="0" indent="0" algn="ctr" defTabSz="10972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00" dirty="0">
                <a:gradFill>
                  <a:gsLst>
                    <a:gs pos="0">
                      <a:srgbClr val="232F3C"/>
                    </a:gs>
                    <a:gs pos="100000">
                      <a:srgbClr val="232F3C"/>
                    </a:gs>
                  </a:gsLst>
                  <a:lin ang="0" scaled="1"/>
                </a:gra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activated</a:t>
            </a: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232F3C"/>
                    </a:gs>
                    <a:gs pos="100000">
                      <a:srgbClr val="232F3C"/>
                    </a:gs>
                  </a:gsLst>
                  <a:lin ang="0" scaled="1"/>
                </a:gradFill>
                <a:effectLst/>
                <a:uLnTx/>
                <a:uFillTx/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 </a:t>
            </a:r>
            <a:r>
              <a:rPr lang="en-US" sz="800" dirty="0">
                <a:gradFill>
                  <a:gsLst>
                    <a:gs pos="0">
                      <a:srgbClr val="232F3C"/>
                    </a:gs>
                    <a:gs pos="100000">
                      <a:srgbClr val="232F3C"/>
                    </a:gs>
                  </a:gsLst>
                  <a:lin ang="0" scaled="1"/>
                </a:gra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certificate</a:t>
            </a:r>
            <a:endParaRPr kumimoji="0" lang="en-US" sz="800" b="0" i="0" u="none" strike="noStrike" kern="1200" cap="none" spc="0" normalizeH="0" baseline="0" noProof="0" dirty="0">
              <a:ln>
                <a:noFill/>
              </a:ln>
              <a:gradFill>
                <a:gsLst>
                  <a:gs pos="0">
                    <a:srgbClr val="232F3C"/>
                  </a:gs>
                  <a:gs pos="100000">
                    <a:srgbClr val="232F3C"/>
                  </a:gs>
                </a:gsLst>
                <a:lin ang="0" scaled="1"/>
              </a:gradFill>
              <a:effectLst/>
              <a:uLnTx/>
              <a:uFillTx/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cxnSp>
        <p:nvCxnSpPr>
          <p:cNvPr id="67" name="Straight Arrow Connector 66">
            <a:extLst>
              <a:ext uri="{FF2B5EF4-FFF2-40B4-BE49-F238E27FC236}">
                <a16:creationId xmlns:a16="http://schemas.microsoft.com/office/drawing/2014/main" id="{F7C35DCA-2F9F-4D58-9857-49CB343665B9}"/>
              </a:ext>
            </a:extLst>
          </p:cNvPr>
          <p:cNvCxnSpPr>
            <a:cxnSpLocks/>
          </p:cNvCxnSpPr>
          <p:nvPr/>
        </p:nvCxnSpPr>
        <p:spPr>
          <a:xfrm>
            <a:off x="6735354" y="3748953"/>
            <a:ext cx="317607" cy="0"/>
          </a:xfrm>
          <a:prstGeom prst="straightConnector1">
            <a:avLst/>
          </a:prstGeom>
          <a:ln w="12700">
            <a:solidFill>
              <a:schemeClr val="tx1"/>
            </a:solidFill>
            <a:prstDash val="solid"/>
            <a:headEnd type="none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TextBox 67">
            <a:extLst>
              <a:ext uri="{FF2B5EF4-FFF2-40B4-BE49-F238E27FC236}">
                <a16:creationId xmlns:a16="http://schemas.microsoft.com/office/drawing/2014/main" id="{F070E86F-3A58-4305-9EE3-EA7465CD0195}"/>
              </a:ext>
            </a:extLst>
          </p:cNvPr>
          <p:cNvSpPr txBox="1"/>
          <p:nvPr/>
        </p:nvSpPr>
        <p:spPr>
          <a:xfrm>
            <a:off x="2451300" y="3601049"/>
            <a:ext cx="1006174" cy="192437"/>
          </a:xfrm>
          <a:prstGeom prst="rect">
            <a:avLst/>
          </a:prstGeom>
          <a:noFill/>
        </p:spPr>
        <p:txBody>
          <a:bodyPr wrap="square" lIns="0" tIns="0" rIns="0" bIns="0" rtlCol="0" anchor="t">
            <a:noAutofit/>
          </a:bodyPr>
          <a:lstStyle/>
          <a:p>
            <a:pPr marL="0" marR="0" lvl="0" indent="0" algn="ctr" defTabSz="10972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232F3C"/>
                    </a:gs>
                    <a:gs pos="100000">
                      <a:srgbClr val="232F3C"/>
                    </a:gs>
                  </a:gsLst>
                  <a:lin ang="0" scaled="1"/>
                </a:gradFill>
                <a:effectLst/>
                <a:uLnTx/>
                <a:uFillTx/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mTLS</a:t>
            </a:r>
          </a:p>
        </p:txBody>
      </p:sp>
      <p:sp>
        <p:nvSpPr>
          <p:cNvPr id="69" name="TextBox 19">
            <a:extLst>
              <a:ext uri="{FF2B5EF4-FFF2-40B4-BE49-F238E27FC236}">
                <a16:creationId xmlns:a16="http://schemas.microsoft.com/office/drawing/2014/main" id="{A0E2FDEB-A2B0-49BB-810C-998680A6D08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398831" y="1812647"/>
            <a:ext cx="1090792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en-US" sz="800" dirty="0">
                <a:solidFill>
                  <a:srgbClr val="232F3C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issue</a:t>
            </a:r>
            <a:r>
              <a:rPr kumimoji="0" lang="en-US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232F3C"/>
                </a:solidFill>
                <a:effectLst/>
                <a:uLnTx/>
                <a:uFillTx/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 </a:t>
            </a:r>
            <a:r>
              <a:rPr lang="en-US" altLang="en-US" sz="800" dirty="0">
                <a:solidFill>
                  <a:srgbClr val="232F3C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subordinate</a:t>
            </a:r>
            <a:r>
              <a:rPr kumimoji="0" lang="en-US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232F3C"/>
                </a:solidFill>
                <a:effectLst/>
                <a:uLnTx/>
                <a:uFillTx/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 CA certificate</a:t>
            </a: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9DC034A4-B0EF-4DFB-A697-136300FA07C2}"/>
              </a:ext>
            </a:extLst>
          </p:cNvPr>
          <p:cNvSpPr txBox="1"/>
          <p:nvPr/>
        </p:nvSpPr>
        <p:spPr>
          <a:xfrm>
            <a:off x="2451300" y="4031964"/>
            <a:ext cx="1006174" cy="425105"/>
          </a:xfrm>
          <a:prstGeom prst="rect">
            <a:avLst/>
          </a:prstGeom>
          <a:noFill/>
        </p:spPr>
        <p:txBody>
          <a:bodyPr wrap="square" lIns="0" tIns="0" rIns="0" bIns="0" rtlCol="0" anchor="t">
            <a:noAutofit/>
          </a:bodyPr>
          <a:lstStyle/>
          <a:p>
            <a:pPr marL="0" marR="0" lvl="0" indent="0" algn="ctr" defTabSz="10972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00" dirty="0">
                <a:gradFill>
                  <a:gsLst>
                    <a:gs pos="0">
                      <a:srgbClr val="232F3C"/>
                    </a:gs>
                    <a:gs pos="100000">
                      <a:srgbClr val="232F3C"/>
                    </a:gs>
                  </a:gsLst>
                  <a:lin ang="0" scaled="1"/>
                </a:gra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private</a:t>
            </a: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232F3C"/>
                    </a:gs>
                    <a:gs pos="100000">
                      <a:srgbClr val="232F3C"/>
                    </a:gs>
                  </a:gsLst>
                  <a:lin ang="0" scaled="1"/>
                </a:gradFill>
                <a:effectLst/>
                <a:uLnTx/>
                <a:uFillTx/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 APN </a:t>
            </a:r>
          </a:p>
          <a:p>
            <a:pPr marL="0" marR="0" lvl="0" indent="0" algn="ctr" defTabSz="10972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00" dirty="0">
                <a:gradFill>
                  <a:gsLst>
                    <a:gs pos="0">
                      <a:srgbClr val="232F3C"/>
                    </a:gs>
                    <a:gs pos="100000">
                      <a:srgbClr val="232F3C"/>
                    </a:gs>
                  </a:gsLst>
                  <a:lin ang="0" scaled="1"/>
                </a:gra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cellular</a:t>
            </a:r>
            <a:endParaRPr kumimoji="0" lang="en-US" sz="800" b="0" i="0" u="none" strike="noStrike" kern="1200" cap="none" spc="0" normalizeH="0" baseline="0" noProof="0" dirty="0">
              <a:ln>
                <a:noFill/>
              </a:ln>
              <a:gradFill>
                <a:gsLst>
                  <a:gs pos="0">
                    <a:srgbClr val="232F3C"/>
                  </a:gs>
                  <a:gs pos="100000">
                    <a:srgbClr val="232F3C"/>
                  </a:gs>
                </a:gsLst>
                <a:lin ang="0" scaled="1"/>
              </a:gradFill>
              <a:effectLst/>
              <a:uLnTx/>
              <a:uFillTx/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  <a:p>
            <a:pPr marL="0" marR="0" lvl="0" indent="0" algn="ctr" defTabSz="10972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00" dirty="0">
                <a:gradFill>
                  <a:gsLst>
                    <a:gs pos="0">
                      <a:srgbClr val="232F3C"/>
                    </a:gs>
                    <a:gs pos="100000">
                      <a:srgbClr val="232F3C"/>
                    </a:gs>
                  </a:gsLst>
                  <a:lin ang="0" scaled="1"/>
                </a:gra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network</a:t>
            </a:r>
            <a:endParaRPr kumimoji="0" lang="en-US" sz="800" b="0" i="0" u="none" strike="noStrike" kern="1200" cap="none" spc="0" normalizeH="0" baseline="0" noProof="0" dirty="0">
              <a:ln>
                <a:noFill/>
              </a:ln>
              <a:gradFill>
                <a:gsLst>
                  <a:gs pos="0">
                    <a:srgbClr val="232F3C"/>
                  </a:gs>
                  <a:gs pos="100000">
                    <a:srgbClr val="232F3C"/>
                  </a:gs>
                </a:gsLst>
                <a:lin ang="0" scaled="1"/>
              </a:gradFill>
              <a:effectLst/>
              <a:uLnTx/>
              <a:uFillTx/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sp>
        <p:nvSpPr>
          <p:cNvPr id="71" name="Rectangle 70">
            <a:extLst>
              <a:ext uri="{FF2B5EF4-FFF2-40B4-BE49-F238E27FC236}">
                <a16:creationId xmlns:a16="http://schemas.microsoft.com/office/drawing/2014/main" id="{54BF10A2-52D6-4338-BD7B-CAE5238278A6}"/>
              </a:ext>
            </a:extLst>
          </p:cNvPr>
          <p:cNvSpPr/>
          <p:nvPr/>
        </p:nvSpPr>
        <p:spPr>
          <a:xfrm>
            <a:off x="3345723" y="1160714"/>
            <a:ext cx="6970334" cy="1006321"/>
          </a:xfrm>
          <a:prstGeom prst="rect">
            <a:avLst/>
          </a:prstGeom>
          <a:noFill/>
          <a:ln w="12700">
            <a:solidFill>
              <a:srgbClr val="7D899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02920" tIns="9144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020376DB-4F7B-461B-AB1F-9079DDB76A9B}"/>
              </a:ext>
            </a:extLst>
          </p:cNvPr>
          <p:cNvSpPr/>
          <p:nvPr/>
        </p:nvSpPr>
        <p:spPr>
          <a:xfrm>
            <a:off x="3968064" y="1422925"/>
            <a:ext cx="1050990" cy="413934"/>
          </a:xfrm>
          <a:prstGeom prst="rect">
            <a:avLst/>
          </a:prstGeom>
          <a:noFill/>
          <a:ln>
            <a:solidFill>
              <a:schemeClr val="bg1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000" dirty="0">
                <a:solidFill>
                  <a:srgbClr val="FAFAFA">
                    <a:lumMod val="10000"/>
                  </a:srgbClr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certificate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FAFAFA">
                    <a:lumMod val="10000"/>
                  </a:srgbClr>
                </a:solidFill>
                <a:effectLst/>
                <a:uLnTx/>
                <a:uFillTx/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 broker</a:t>
            </a:r>
          </a:p>
        </p:txBody>
      </p:sp>
      <p:cxnSp>
        <p:nvCxnSpPr>
          <p:cNvPr id="74" name="Connector: Elbow 449">
            <a:extLst>
              <a:ext uri="{FF2B5EF4-FFF2-40B4-BE49-F238E27FC236}">
                <a16:creationId xmlns:a16="http://schemas.microsoft.com/office/drawing/2014/main" id="{C0B34209-FB64-44B8-9CF6-63C72D16A47F}"/>
              </a:ext>
            </a:extLst>
          </p:cNvPr>
          <p:cNvCxnSpPr>
            <a:cxnSpLocks/>
            <a:endCxn id="159" idx="0"/>
          </p:cNvCxnSpPr>
          <p:nvPr/>
        </p:nvCxnSpPr>
        <p:spPr>
          <a:xfrm rot="10800000" flipV="1">
            <a:off x="1894183" y="1616334"/>
            <a:ext cx="2031519" cy="729069"/>
          </a:xfrm>
          <a:prstGeom prst="bentConnector2">
            <a:avLst/>
          </a:prstGeom>
          <a:ln w="12700">
            <a:solidFill>
              <a:srgbClr val="232F3E"/>
            </a:solidFill>
            <a:prstDash val="solid"/>
            <a:headEnd type="arrow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Arrow Connector 74">
            <a:extLst>
              <a:ext uri="{FF2B5EF4-FFF2-40B4-BE49-F238E27FC236}">
                <a16:creationId xmlns:a16="http://schemas.microsoft.com/office/drawing/2014/main" id="{6B1C8481-0931-4E50-BBB3-0124EFBF7767}"/>
              </a:ext>
            </a:extLst>
          </p:cNvPr>
          <p:cNvCxnSpPr>
            <a:cxnSpLocks/>
            <a:stCxn id="77" idx="2"/>
          </p:cNvCxnSpPr>
          <p:nvPr/>
        </p:nvCxnSpPr>
        <p:spPr>
          <a:xfrm>
            <a:off x="8398831" y="1793494"/>
            <a:ext cx="0" cy="751962"/>
          </a:xfrm>
          <a:prstGeom prst="straightConnector1">
            <a:avLst/>
          </a:prstGeom>
          <a:ln w="12700">
            <a:solidFill>
              <a:schemeClr val="tx1"/>
            </a:solidFill>
            <a:prstDash val="solid"/>
            <a:headEnd type="none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TextBox 75">
            <a:extLst>
              <a:ext uri="{FF2B5EF4-FFF2-40B4-BE49-F238E27FC236}">
                <a16:creationId xmlns:a16="http://schemas.microsoft.com/office/drawing/2014/main" id="{9F54A3B6-9670-4AEA-BAB6-F3B76DD21DFE}"/>
              </a:ext>
            </a:extLst>
          </p:cNvPr>
          <p:cNvSpPr txBox="1"/>
          <p:nvPr/>
        </p:nvSpPr>
        <p:spPr>
          <a:xfrm>
            <a:off x="3701449" y="1139313"/>
            <a:ext cx="1263487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50" b="0" i="0" u="none" strike="noStrike" kern="1200" cap="none" spc="0" normalizeH="0" baseline="0" noProof="0" dirty="0">
                <a:ln>
                  <a:noFill/>
                </a:ln>
                <a:solidFill>
                  <a:srgbClr val="7D8998"/>
                </a:solidFill>
                <a:effectLst/>
                <a:uLnTx/>
                <a:uFillTx/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OEM on-premises</a:t>
            </a:r>
          </a:p>
        </p:txBody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id="{8D755149-CB6E-4C83-A96B-2A42885F4F29}"/>
              </a:ext>
            </a:extLst>
          </p:cNvPr>
          <p:cNvSpPr/>
          <p:nvPr/>
        </p:nvSpPr>
        <p:spPr>
          <a:xfrm>
            <a:off x="7242431" y="1379560"/>
            <a:ext cx="2312800" cy="413934"/>
          </a:xfrm>
          <a:prstGeom prst="rect">
            <a:avLst/>
          </a:prstGeom>
          <a:noFill/>
          <a:ln>
            <a:solidFill>
              <a:schemeClr val="bg1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100" dirty="0">
                <a:solidFill>
                  <a:srgbClr val="FAFAFA">
                    <a:lumMod val="10000"/>
                  </a:srgbClr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root</a:t>
            </a: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FAFAFA">
                    <a:lumMod val="10000"/>
                  </a:srgbClr>
                </a:solidFill>
                <a:effectLst/>
                <a:uLnTx/>
                <a:uFillTx/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 certificate </a:t>
            </a:r>
            <a:r>
              <a:rPr lang="en-US" sz="1100" dirty="0">
                <a:solidFill>
                  <a:srgbClr val="FAFAFA">
                    <a:lumMod val="10000"/>
                  </a:srgbClr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authority</a:t>
            </a: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FAFAFA">
                    <a:lumMod val="10000"/>
                  </a:srgbClr>
                </a:solidFill>
                <a:effectLst/>
                <a:uLnTx/>
                <a:uFillTx/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 (CA)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900" i="1" dirty="0">
                <a:solidFill>
                  <a:srgbClr val="FAFAFA">
                    <a:lumMod val="10000"/>
                  </a:srgbClr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t</a:t>
            </a:r>
            <a:r>
              <a:rPr kumimoji="0" lang="en-US" sz="900" b="0" i="1" u="none" strike="noStrike" kern="1200" cap="none" spc="0" normalizeH="0" baseline="0" noProof="0" dirty="0">
                <a:ln>
                  <a:noFill/>
                </a:ln>
                <a:solidFill>
                  <a:srgbClr val="FAFAFA">
                    <a:lumMod val="10000"/>
                  </a:srgbClr>
                </a:solidFill>
                <a:effectLst/>
                <a:uLnTx/>
                <a:uFillTx/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rust </a:t>
            </a:r>
            <a:r>
              <a:rPr lang="en-US" sz="900" i="1" dirty="0">
                <a:solidFill>
                  <a:srgbClr val="FAFAFA">
                    <a:lumMod val="10000"/>
                  </a:srgbClr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anchor</a:t>
            </a:r>
            <a:r>
              <a:rPr kumimoji="0" lang="en-US" sz="900" b="0" i="1" u="none" strike="noStrike" kern="1200" cap="none" spc="0" normalizeH="0" baseline="0" noProof="0" dirty="0">
                <a:ln>
                  <a:noFill/>
                </a:ln>
                <a:solidFill>
                  <a:srgbClr val="FAFAFA">
                    <a:lumMod val="10000"/>
                  </a:srgbClr>
                </a:solidFill>
                <a:effectLst/>
                <a:uLnTx/>
                <a:uFillTx/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 (offline)</a:t>
            </a:r>
          </a:p>
        </p:txBody>
      </p:sp>
      <p:cxnSp>
        <p:nvCxnSpPr>
          <p:cNvPr id="78" name="Elbow Connector 46">
            <a:extLst>
              <a:ext uri="{FF2B5EF4-FFF2-40B4-BE49-F238E27FC236}">
                <a16:creationId xmlns:a16="http://schemas.microsoft.com/office/drawing/2014/main" id="{7C778B22-F979-44F8-800D-8FF7E82F3158}"/>
              </a:ext>
            </a:extLst>
          </p:cNvPr>
          <p:cNvCxnSpPr>
            <a:cxnSpLocks/>
            <a:stCxn id="73" idx="3"/>
            <a:endCxn id="184" idx="1"/>
          </p:cNvCxnSpPr>
          <p:nvPr/>
        </p:nvCxnSpPr>
        <p:spPr>
          <a:xfrm>
            <a:off x="5019054" y="1629892"/>
            <a:ext cx="3227206" cy="1143879"/>
          </a:xfrm>
          <a:prstGeom prst="bentConnector3">
            <a:avLst>
              <a:gd name="adj1" fmla="val 50000"/>
            </a:avLst>
          </a:prstGeom>
          <a:ln w="12700">
            <a:solidFill>
              <a:schemeClr val="bg1">
                <a:lumMod val="25000"/>
              </a:schemeClr>
            </a:solidFill>
            <a:headEnd type="arrow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9" name="TextBox 19">
            <a:extLst>
              <a:ext uri="{FF2B5EF4-FFF2-40B4-BE49-F238E27FC236}">
                <a16:creationId xmlns:a16="http://schemas.microsoft.com/office/drawing/2014/main" id="{8F428BD4-34C4-4C69-8381-65A0A8AA72B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17149" y="1620191"/>
            <a:ext cx="1472466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en-US" sz="800" dirty="0">
                <a:solidFill>
                  <a:srgbClr val="232F3C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issue</a:t>
            </a:r>
            <a:r>
              <a:rPr kumimoji="0" lang="en-US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232F3C"/>
                </a:solidFill>
                <a:effectLst/>
                <a:uLnTx/>
                <a:uFillTx/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 </a:t>
            </a:r>
            <a:r>
              <a:rPr lang="en-US" altLang="en-US" sz="800" dirty="0">
                <a:solidFill>
                  <a:srgbClr val="232F3C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operational</a:t>
            </a:r>
            <a:r>
              <a:rPr kumimoji="0" lang="en-US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232F3C"/>
                </a:solidFill>
                <a:effectLst/>
                <a:uLnTx/>
                <a:uFillTx/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 </a:t>
            </a:r>
            <a:r>
              <a:rPr lang="en-US" altLang="en-US" sz="800" dirty="0">
                <a:solidFill>
                  <a:srgbClr val="232F3C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certificate</a:t>
            </a:r>
            <a:endParaRPr kumimoji="0" lang="en-US" altLang="en-US" sz="800" b="0" i="0" u="none" strike="noStrike" kern="1200" cap="none" spc="0" normalizeH="0" baseline="0" noProof="0" dirty="0">
              <a:ln>
                <a:noFill/>
              </a:ln>
              <a:solidFill>
                <a:srgbClr val="232F3C"/>
              </a:solidFill>
              <a:effectLst/>
              <a:uLnTx/>
              <a:uFillTx/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BD9E7F94-B406-4625-8405-F8A1B6F0FD9D}"/>
              </a:ext>
            </a:extLst>
          </p:cNvPr>
          <p:cNvSpPr txBox="1"/>
          <p:nvPr/>
        </p:nvSpPr>
        <p:spPr>
          <a:xfrm>
            <a:off x="5200693" y="4011148"/>
            <a:ext cx="639031" cy="375434"/>
          </a:xfrm>
          <a:prstGeom prst="rect">
            <a:avLst/>
          </a:prstGeom>
          <a:noFill/>
        </p:spPr>
        <p:txBody>
          <a:bodyPr wrap="square" lIns="0" tIns="0" rIns="0" bIns="0" rtlCol="0" anchor="t">
            <a:noAutofit/>
          </a:bodyPr>
          <a:lstStyle/>
          <a:p>
            <a:pPr marL="0" marR="0" lvl="0" indent="0" algn="ctr" defTabSz="10972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232F3C"/>
                    </a:gs>
                    <a:gs pos="100000">
                      <a:srgbClr val="232F3C"/>
                    </a:gs>
                  </a:gsLst>
                  <a:lin ang="0" scaled="1"/>
                </a:gradFill>
                <a:effectLst/>
                <a:uLnTx/>
                <a:uFillTx/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AWS Lambda function</a:t>
            </a:r>
            <a:br>
              <a:rPr kumimoji="0" lang="en-US" sz="800" b="0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232F3C"/>
                    </a:gs>
                    <a:gs pos="100000">
                      <a:srgbClr val="232F3C"/>
                    </a:gs>
                  </a:gsLst>
                  <a:lin ang="0" scaled="1"/>
                </a:gradFill>
                <a:effectLst/>
                <a:uLnTx/>
                <a:uFillTx/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</a:br>
            <a:r>
              <a:rPr kumimoji="0" lang="en-US" sz="800" b="0" i="1" u="none" strike="noStrike" kern="120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232F3C"/>
                    </a:gs>
                    <a:gs pos="100000">
                      <a:srgbClr val="232F3C"/>
                    </a:gs>
                  </a:gsLst>
                  <a:lin ang="0" scaled="1"/>
                </a:gradFill>
                <a:effectLst/>
                <a:uLnTx/>
                <a:uFillTx/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registration</a:t>
            </a:r>
            <a:endParaRPr kumimoji="0" lang="en-US" sz="800" b="0" i="0" u="none" strike="noStrike" kern="1200" cap="none" spc="0" normalizeH="0" baseline="0" noProof="0" dirty="0">
              <a:ln>
                <a:noFill/>
              </a:ln>
              <a:gradFill>
                <a:gsLst>
                  <a:gs pos="0">
                    <a:srgbClr val="232F3C"/>
                  </a:gs>
                  <a:gs pos="100000">
                    <a:srgbClr val="232F3C"/>
                  </a:gs>
                </a:gsLst>
                <a:lin ang="0" scaled="1"/>
              </a:gradFill>
              <a:effectLst/>
              <a:uLnTx/>
              <a:uFillTx/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sp>
        <p:nvSpPr>
          <p:cNvPr id="81" name="TextBox 11">
            <a:extLst>
              <a:ext uri="{FF2B5EF4-FFF2-40B4-BE49-F238E27FC236}">
                <a16:creationId xmlns:a16="http://schemas.microsoft.com/office/drawing/2014/main" id="{FE553EAE-2C2C-4DC7-BE64-F0FB0E71232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69357" y="4584365"/>
            <a:ext cx="884807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OCSP responder</a:t>
            </a:r>
            <a:endParaRPr kumimoji="0" lang="en-US" altLang="en-US" sz="800" i="0" u="none" strike="noStrike" kern="1200" cap="none" spc="0" normalizeH="0" baseline="0" noProof="0" dirty="0">
              <a:ln>
                <a:noFill/>
              </a:ln>
              <a:solidFill>
                <a:srgbClr val="232F3C"/>
              </a:solidFill>
              <a:effectLst/>
              <a:uLnTx/>
              <a:uFillTx/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cxnSp>
        <p:nvCxnSpPr>
          <p:cNvPr id="82" name="Connector: Elbow 81">
            <a:extLst>
              <a:ext uri="{FF2B5EF4-FFF2-40B4-BE49-F238E27FC236}">
                <a16:creationId xmlns:a16="http://schemas.microsoft.com/office/drawing/2014/main" id="{95B8B183-622F-469F-B3E8-C959EE2144DA}"/>
              </a:ext>
            </a:extLst>
          </p:cNvPr>
          <p:cNvCxnSpPr>
            <a:cxnSpLocks/>
            <a:stCxn id="61" idx="2"/>
            <a:endCxn id="83" idx="0"/>
          </p:cNvCxnSpPr>
          <p:nvPr/>
        </p:nvCxnSpPr>
        <p:spPr>
          <a:xfrm rot="5400000">
            <a:off x="7873099" y="3771317"/>
            <a:ext cx="1050922" cy="542"/>
          </a:xfrm>
          <a:prstGeom prst="bentConnector3">
            <a:avLst>
              <a:gd name="adj1" fmla="val 50000"/>
            </a:avLst>
          </a:prstGeom>
          <a:ln w="12700">
            <a:solidFill>
              <a:schemeClr val="tx1"/>
            </a:solidFill>
            <a:headEnd type="arrow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3" name="Graphic 62">
            <a:extLst>
              <a:ext uri="{FF2B5EF4-FFF2-40B4-BE49-F238E27FC236}">
                <a16:creationId xmlns:a16="http://schemas.microsoft.com/office/drawing/2014/main" id="{70A1B389-457B-4E8C-AC44-D071B52A9B9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38269" y="4297049"/>
            <a:ext cx="320040" cy="3200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4" name="NumBox 2">
            <a:extLst>
              <a:ext uri="{FF2B5EF4-FFF2-40B4-BE49-F238E27FC236}">
                <a16:creationId xmlns:a16="http://schemas.microsoft.com/office/drawing/2014/main" id="{E7E641EE-3156-4FB2-A7ED-08B9A202EE4F}"/>
              </a:ext>
            </a:extLst>
          </p:cNvPr>
          <p:cNvSpPr/>
          <p:nvPr/>
        </p:nvSpPr>
        <p:spPr>
          <a:xfrm>
            <a:off x="2901937" y="1271228"/>
            <a:ext cx="274320" cy="274320"/>
          </a:xfrm>
          <a:prstGeom prst="roundRect">
            <a:avLst/>
          </a:prstGeom>
          <a:solidFill>
            <a:srgbClr val="007C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FAFAFA"/>
                </a:solidFill>
                <a:effectLst/>
                <a:uLnTx/>
                <a:uFillTx/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2</a:t>
            </a:r>
          </a:p>
        </p:txBody>
      </p:sp>
      <p:sp>
        <p:nvSpPr>
          <p:cNvPr id="85" name="TextBox 19">
            <a:extLst>
              <a:ext uri="{FF2B5EF4-FFF2-40B4-BE49-F238E27FC236}">
                <a16:creationId xmlns:a16="http://schemas.microsoft.com/office/drawing/2014/main" id="{810DF01A-0A43-4764-AC8E-6300141857F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78702" y="1607757"/>
            <a:ext cx="1692966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232F3C"/>
                </a:solidFill>
                <a:effectLst/>
                <a:uLnTx/>
                <a:uFillTx/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request</a:t>
            </a:r>
            <a:r>
              <a:rPr lang="en-US" altLang="en-US" sz="800" dirty="0">
                <a:solidFill>
                  <a:srgbClr val="232F3C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 operational</a:t>
            </a:r>
            <a:r>
              <a:rPr kumimoji="0" lang="en-US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232F3C"/>
                </a:solidFill>
                <a:effectLst/>
                <a:uLnTx/>
                <a:uFillTx/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 </a:t>
            </a:r>
            <a:r>
              <a:rPr lang="en-US" altLang="en-US" sz="800" dirty="0">
                <a:solidFill>
                  <a:srgbClr val="232F3C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certificate</a:t>
            </a:r>
            <a:endParaRPr kumimoji="0" lang="en-US" altLang="en-US" sz="800" b="0" i="0" u="none" strike="noStrike" kern="1200" cap="none" spc="0" normalizeH="0" baseline="0" noProof="0" dirty="0">
              <a:ln>
                <a:noFill/>
              </a:ln>
              <a:solidFill>
                <a:srgbClr val="232F3C"/>
              </a:solidFill>
              <a:effectLst/>
              <a:uLnTx/>
              <a:uFillTx/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cxnSp>
        <p:nvCxnSpPr>
          <p:cNvPr id="86" name="Elbow Connector 485">
            <a:extLst>
              <a:ext uri="{FF2B5EF4-FFF2-40B4-BE49-F238E27FC236}">
                <a16:creationId xmlns:a16="http://schemas.microsoft.com/office/drawing/2014/main" id="{E0A35188-D384-4C77-A06E-5ACC4B99BA3D}"/>
              </a:ext>
            </a:extLst>
          </p:cNvPr>
          <p:cNvCxnSpPr>
            <a:cxnSpLocks/>
            <a:endCxn id="56" idx="2"/>
          </p:cNvCxnSpPr>
          <p:nvPr/>
        </p:nvCxnSpPr>
        <p:spPr>
          <a:xfrm rot="10800000">
            <a:off x="1881244" y="4936532"/>
            <a:ext cx="3481721" cy="291577"/>
          </a:xfrm>
          <a:prstGeom prst="bentConnector2">
            <a:avLst/>
          </a:prstGeom>
          <a:ln w="12700">
            <a:solidFill>
              <a:srgbClr val="232F3E"/>
            </a:solidFill>
            <a:prstDash val="solid"/>
            <a:headEnd type="arrow" w="med" len="sm"/>
            <a:tailEnd type="arrow" w="med" len="sm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7" name="Connector: Elbow 86">
            <a:extLst>
              <a:ext uri="{FF2B5EF4-FFF2-40B4-BE49-F238E27FC236}">
                <a16:creationId xmlns:a16="http://schemas.microsoft.com/office/drawing/2014/main" id="{EA7CC847-E8B5-4BC2-B19D-D69D84CED0B0}"/>
              </a:ext>
            </a:extLst>
          </p:cNvPr>
          <p:cNvCxnSpPr>
            <a:cxnSpLocks/>
            <a:stCxn id="184" idx="1"/>
            <a:endCxn id="169" idx="0"/>
          </p:cNvCxnSpPr>
          <p:nvPr/>
        </p:nvCxnSpPr>
        <p:spPr>
          <a:xfrm rot="10800000" flipV="1">
            <a:off x="3711528" y="2773770"/>
            <a:ext cx="4534732" cy="890431"/>
          </a:xfrm>
          <a:prstGeom prst="bentConnector2">
            <a:avLst/>
          </a:prstGeom>
          <a:ln w="12700">
            <a:solidFill>
              <a:srgbClr val="232F3E"/>
            </a:solidFill>
            <a:prstDash val="solid"/>
            <a:headEnd type="none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Elbow Connector 468">
            <a:extLst>
              <a:ext uri="{FF2B5EF4-FFF2-40B4-BE49-F238E27FC236}">
                <a16:creationId xmlns:a16="http://schemas.microsoft.com/office/drawing/2014/main" id="{E0562436-604D-42C8-8068-B1F2DD32E2AA}"/>
              </a:ext>
            </a:extLst>
          </p:cNvPr>
          <p:cNvCxnSpPr>
            <a:cxnSpLocks/>
            <a:stCxn id="80" idx="2"/>
            <a:endCxn id="83" idx="1"/>
          </p:cNvCxnSpPr>
          <p:nvPr/>
        </p:nvCxnSpPr>
        <p:spPr>
          <a:xfrm rot="16200000" flipH="1">
            <a:off x="6843996" y="3062795"/>
            <a:ext cx="70487" cy="2718060"/>
          </a:xfrm>
          <a:prstGeom prst="bentConnector2">
            <a:avLst/>
          </a:prstGeom>
          <a:ln w="12700">
            <a:solidFill>
              <a:schemeClr val="tx1"/>
            </a:solidFill>
            <a:headEnd type="none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9" name="NumBox 5">
            <a:extLst>
              <a:ext uri="{FF2B5EF4-FFF2-40B4-BE49-F238E27FC236}">
                <a16:creationId xmlns:a16="http://schemas.microsoft.com/office/drawing/2014/main" id="{C34D04B7-5D3F-49E7-9164-7D5250C8F138}"/>
              </a:ext>
            </a:extLst>
          </p:cNvPr>
          <p:cNvSpPr/>
          <p:nvPr/>
        </p:nvSpPr>
        <p:spPr>
          <a:xfrm>
            <a:off x="6481711" y="3297399"/>
            <a:ext cx="274320" cy="274320"/>
          </a:xfrm>
          <a:prstGeom prst="roundRect">
            <a:avLst/>
          </a:prstGeom>
          <a:solidFill>
            <a:srgbClr val="007C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FAFAFA"/>
                </a:solidFill>
                <a:effectLst/>
                <a:uLnTx/>
                <a:uFillTx/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5</a:t>
            </a:r>
          </a:p>
        </p:txBody>
      </p:sp>
      <p:sp>
        <p:nvSpPr>
          <p:cNvPr id="90" name="NumBox 4">
            <a:extLst>
              <a:ext uri="{FF2B5EF4-FFF2-40B4-BE49-F238E27FC236}">
                <a16:creationId xmlns:a16="http://schemas.microsoft.com/office/drawing/2014/main" id="{E879B591-52A8-4C5A-A57B-011269F9C893}"/>
              </a:ext>
            </a:extLst>
          </p:cNvPr>
          <p:cNvSpPr/>
          <p:nvPr/>
        </p:nvSpPr>
        <p:spPr>
          <a:xfrm>
            <a:off x="5028830" y="3417094"/>
            <a:ext cx="274320" cy="274320"/>
          </a:xfrm>
          <a:prstGeom prst="roundRect">
            <a:avLst/>
          </a:prstGeom>
          <a:solidFill>
            <a:srgbClr val="007C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FAFAFA"/>
                </a:solidFill>
                <a:effectLst/>
                <a:uLnTx/>
                <a:uFillTx/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4</a:t>
            </a:r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9080C738-60A7-427E-B34C-2CA0CD24AC54}"/>
              </a:ext>
            </a:extLst>
          </p:cNvPr>
          <p:cNvSpPr txBox="1"/>
          <p:nvPr/>
        </p:nvSpPr>
        <p:spPr>
          <a:xfrm>
            <a:off x="4551637" y="3957214"/>
            <a:ext cx="506375" cy="289772"/>
          </a:xfrm>
          <a:prstGeom prst="rect">
            <a:avLst/>
          </a:prstGeom>
          <a:noFill/>
        </p:spPr>
        <p:txBody>
          <a:bodyPr wrap="square" lIns="0" tIns="0" rIns="0" bIns="0" rtlCol="0" anchor="t">
            <a:noAutofit/>
          </a:bodyPr>
          <a:lstStyle/>
          <a:p>
            <a:pPr marL="0" marR="0" lvl="0" indent="0" algn="ctr" defTabSz="10972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232F3C"/>
                    </a:gs>
                    <a:gs pos="100000">
                      <a:srgbClr val="232F3C"/>
                    </a:gs>
                  </a:gsLst>
                  <a:lin ang="0" scaled="1"/>
                </a:gradFill>
                <a:effectLst/>
                <a:uLnTx/>
                <a:uFillTx/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reserved MQTT topic </a:t>
            </a:r>
          </a:p>
        </p:txBody>
      </p:sp>
      <p:sp>
        <p:nvSpPr>
          <p:cNvPr id="92" name="NumBox 5">
            <a:extLst>
              <a:ext uri="{FF2B5EF4-FFF2-40B4-BE49-F238E27FC236}">
                <a16:creationId xmlns:a16="http://schemas.microsoft.com/office/drawing/2014/main" id="{B9B121BE-09CF-4DA2-B046-E62A5DA770E4}"/>
              </a:ext>
            </a:extLst>
          </p:cNvPr>
          <p:cNvSpPr/>
          <p:nvPr/>
        </p:nvSpPr>
        <p:spPr>
          <a:xfrm>
            <a:off x="7995461" y="3232807"/>
            <a:ext cx="274320" cy="274320"/>
          </a:xfrm>
          <a:prstGeom prst="roundRect">
            <a:avLst/>
          </a:prstGeom>
          <a:solidFill>
            <a:srgbClr val="007C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FAFAFA"/>
                </a:solidFill>
                <a:effectLst/>
                <a:uLnTx/>
                <a:uFillTx/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8</a:t>
            </a:r>
          </a:p>
        </p:txBody>
      </p:sp>
      <p:sp>
        <p:nvSpPr>
          <p:cNvPr id="93" name="TextBox 11">
            <a:extLst>
              <a:ext uri="{FF2B5EF4-FFF2-40B4-BE49-F238E27FC236}">
                <a16:creationId xmlns:a16="http://schemas.microsoft.com/office/drawing/2014/main" id="{A81FEF57-AEB6-461E-9C2D-790BA94ED34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017384" y="3418313"/>
            <a:ext cx="113133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kumimoji="0" lang="en-US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232F3C"/>
                </a:solidFill>
                <a:effectLst/>
                <a:uLnTx/>
                <a:uFillTx/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AWS IoT Device Defender</a:t>
            </a:r>
            <a:br>
              <a:rPr kumimoji="0" lang="en-US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232F3C"/>
                </a:solidFill>
                <a:effectLst/>
                <a:uLnTx/>
                <a:uFillTx/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</a:br>
            <a:r>
              <a:rPr kumimoji="0" lang="en-US" altLang="en-US" sz="800" b="0" i="1" u="none" strike="noStrike" kern="1200" cap="none" spc="0" normalizeH="0" baseline="0" noProof="0" dirty="0">
                <a:ln>
                  <a:noFill/>
                </a:ln>
                <a:solidFill>
                  <a:srgbClr val="FAFAFA">
                    <a:lumMod val="10000"/>
                  </a:srgbClr>
                </a:solidFill>
                <a:effectLst/>
                <a:uLnTx/>
                <a:uFillTx/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audit</a:t>
            </a:r>
            <a:r>
              <a:rPr lang="en-US" altLang="en-US" sz="800" i="1" dirty="0">
                <a:solidFill>
                  <a:srgbClr val="FAFAFA">
                    <a:lumMod val="10000"/>
                  </a:srgbClr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 findings</a:t>
            </a:r>
          </a:p>
        </p:txBody>
      </p:sp>
      <p:pic>
        <p:nvPicPr>
          <p:cNvPr id="94" name="Graphic 93">
            <a:extLst>
              <a:ext uri="{FF2B5EF4-FFF2-40B4-BE49-F238E27FC236}">
                <a16:creationId xmlns:a16="http://schemas.microsoft.com/office/drawing/2014/main" id="{E0B62B77-80D1-49CF-BCCB-0CF7EC20CAD9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9481967" y="5828574"/>
            <a:ext cx="246183" cy="246183"/>
          </a:xfrm>
          <a:prstGeom prst="rect">
            <a:avLst/>
          </a:prstGeom>
        </p:spPr>
      </p:pic>
      <p:sp>
        <p:nvSpPr>
          <p:cNvPr id="95" name="TextBox 94">
            <a:extLst>
              <a:ext uri="{FF2B5EF4-FFF2-40B4-BE49-F238E27FC236}">
                <a16:creationId xmlns:a16="http://schemas.microsoft.com/office/drawing/2014/main" id="{3E71040B-3B29-46BE-AB3E-54B3EE542232}"/>
              </a:ext>
            </a:extLst>
          </p:cNvPr>
          <p:cNvSpPr txBox="1"/>
          <p:nvPr/>
        </p:nvSpPr>
        <p:spPr>
          <a:xfrm>
            <a:off x="9138745" y="6088302"/>
            <a:ext cx="888614" cy="369783"/>
          </a:xfrm>
          <a:prstGeom prst="rect">
            <a:avLst/>
          </a:prstGeom>
          <a:noFill/>
        </p:spPr>
        <p:txBody>
          <a:bodyPr wrap="square" lIns="0" tIns="0" rIns="0" bIns="0" rtlCol="0" anchor="t">
            <a:noAutofit/>
          </a:bodyPr>
          <a:lstStyle/>
          <a:p>
            <a:pPr marL="0" marR="0" lvl="0" indent="0" algn="ctr" defTabSz="10972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00" dirty="0">
                <a:solidFill>
                  <a:srgbClr val="000000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vehicle</a:t>
            </a: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 </a:t>
            </a:r>
            <a:r>
              <a:rPr lang="en-US" sz="800" dirty="0">
                <a:solidFill>
                  <a:srgbClr val="000000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security</a:t>
            </a: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 </a:t>
            </a:r>
            <a:r>
              <a:rPr lang="en-US" sz="800" dirty="0">
                <a:solidFill>
                  <a:srgbClr val="000000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operations</a:t>
            </a: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 center</a:t>
            </a:r>
            <a:endParaRPr kumimoji="0" lang="en-US" sz="700" b="0" i="0" u="none" strike="noStrike" kern="1200" cap="none" spc="0" normalizeH="0" baseline="0" noProof="0" dirty="0">
              <a:ln>
                <a:noFill/>
              </a:ln>
              <a:gradFill>
                <a:gsLst>
                  <a:gs pos="0">
                    <a:srgbClr val="232F3C"/>
                  </a:gs>
                  <a:gs pos="100000">
                    <a:srgbClr val="232F3C"/>
                  </a:gs>
                </a:gsLst>
                <a:lin ang="0" scaled="1"/>
              </a:gradFill>
              <a:effectLst/>
              <a:uLnTx/>
              <a:uFillTx/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sp>
        <p:nvSpPr>
          <p:cNvPr id="96" name="TextBox 12">
            <a:extLst>
              <a:ext uri="{FF2B5EF4-FFF2-40B4-BE49-F238E27FC236}">
                <a16:creationId xmlns:a16="http://schemas.microsoft.com/office/drawing/2014/main" id="{04D2AD3B-BB96-4291-B8EA-526F36A3760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942554" y="4377679"/>
            <a:ext cx="1280996" cy="2183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232F3C"/>
                </a:solidFill>
                <a:effectLst/>
                <a:uLnTx/>
                <a:uFillTx/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AWS Security Hub</a:t>
            </a:r>
          </a:p>
        </p:txBody>
      </p:sp>
      <p:cxnSp>
        <p:nvCxnSpPr>
          <p:cNvPr id="97" name="Connector: Elbow 410">
            <a:extLst>
              <a:ext uri="{FF2B5EF4-FFF2-40B4-BE49-F238E27FC236}">
                <a16:creationId xmlns:a16="http://schemas.microsoft.com/office/drawing/2014/main" id="{F2B41F0E-4FFF-4045-8C7E-F3827ED36320}"/>
              </a:ext>
            </a:extLst>
          </p:cNvPr>
          <p:cNvCxnSpPr>
            <a:cxnSpLocks/>
            <a:stCxn id="93" idx="2"/>
          </p:cNvCxnSpPr>
          <p:nvPr/>
        </p:nvCxnSpPr>
        <p:spPr>
          <a:xfrm>
            <a:off x="9583053" y="3879978"/>
            <a:ext cx="0" cy="144663"/>
          </a:xfrm>
          <a:prstGeom prst="straightConnector1">
            <a:avLst/>
          </a:prstGeom>
          <a:ln w="12700">
            <a:solidFill>
              <a:schemeClr val="tx1"/>
            </a:solidFill>
            <a:prstDash val="solid"/>
            <a:headEnd type="none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Connector: Elbow 410">
            <a:extLst>
              <a:ext uri="{FF2B5EF4-FFF2-40B4-BE49-F238E27FC236}">
                <a16:creationId xmlns:a16="http://schemas.microsoft.com/office/drawing/2014/main" id="{68DB54E9-58D0-4804-AC65-662AF41C8791}"/>
              </a:ext>
            </a:extLst>
          </p:cNvPr>
          <p:cNvCxnSpPr>
            <a:cxnSpLocks/>
            <a:stCxn id="179" idx="0"/>
            <a:endCxn id="96" idx="2"/>
          </p:cNvCxnSpPr>
          <p:nvPr/>
        </p:nvCxnSpPr>
        <p:spPr>
          <a:xfrm flipV="1">
            <a:off x="9559282" y="4596070"/>
            <a:ext cx="0" cy="439877"/>
          </a:xfrm>
          <a:prstGeom prst="straightConnector1">
            <a:avLst/>
          </a:prstGeom>
          <a:ln w="12700" cmpd="sng">
            <a:solidFill>
              <a:schemeClr val="tx1"/>
            </a:solidFill>
            <a:prstDash val="solid"/>
            <a:headEnd type="arrow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Connector: Elbow 410">
            <a:extLst>
              <a:ext uri="{FF2B5EF4-FFF2-40B4-BE49-F238E27FC236}">
                <a16:creationId xmlns:a16="http://schemas.microsoft.com/office/drawing/2014/main" id="{93CF4F1B-9A65-46C8-8A73-D0A2E8A9F94B}"/>
              </a:ext>
            </a:extLst>
          </p:cNvPr>
          <p:cNvCxnSpPr>
            <a:cxnSpLocks/>
            <a:stCxn id="94" idx="0"/>
          </p:cNvCxnSpPr>
          <p:nvPr/>
        </p:nvCxnSpPr>
        <p:spPr>
          <a:xfrm flipH="1" flipV="1">
            <a:off x="9590851" y="5576190"/>
            <a:ext cx="0" cy="252384"/>
          </a:xfrm>
          <a:prstGeom prst="straightConnector1">
            <a:avLst/>
          </a:prstGeom>
          <a:ln w="12700" cmpd="sng">
            <a:solidFill>
              <a:schemeClr val="tx1"/>
            </a:solidFill>
            <a:prstDash val="solid"/>
            <a:headEnd type="arrow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0" name="NumBox 4">
            <a:extLst>
              <a:ext uri="{FF2B5EF4-FFF2-40B4-BE49-F238E27FC236}">
                <a16:creationId xmlns:a16="http://schemas.microsoft.com/office/drawing/2014/main" id="{E0364EF4-5FF0-41CC-9E20-AE3700A80CC7}"/>
              </a:ext>
            </a:extLst>
          </p:cNvPr>
          <p:cNvSpPr/>
          <p:nvPr/>
        </p:nvSpPr>
        <p:spPr>
          <a:xfrm>
            <a:off x="7695037" y="4968784"/>
            <a:ext cx="274320" cy="274320"/>
          </a:xfrm>
          <a:prstGeom prst="roundRect">
            <a:avLst/>
          </a:prstGeom>
          <a:solidFill>
            <a:srgbClr val="007C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FAFAFA"/>
                </a:solidFill>
                <a:effectLst/>
                <a:uLnTx/>
                <a:uFillTx/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7</a:t>
            </a:r>
          </a:p>
        </p:txBody>
      </p:sp>
      <p:sp>
        <p:nvSpPr>
          <p:cNvPr id="101" name="NumBox 4">
            <a:extLst>
              <a:ext uri="{FF2B5EF4-FFF2-40B4-BE49-F238E27FC236}">
                <a16:creationId xmlns:a16="http://schemas.microsoft.com/office/drawing/2014/main" id="{5DEB8B84-0886-4016-AEE0-F2B44CA997FF}"/>
              </a:ext>
            </a:extLst>
          </p:cNvPr>
          <p:cNvSpPr/>
          <p:nvPr/>
        </p:nvSpPr>
        <p:spPr>
          <a:xfrm>
            <a:off x="9095914" y="3929820"/>
            <a:ext cx="274320" cy="274320"/>
          </a:xfrm>
          <a:prstGeom prst="roundRect">
            <a:avLst/>
          </a:prstGeom>
          <a:solidFill>
            <a:srgbClr val="007C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FAFAFA"/>
                </a:solidFill>
                <a:effectLst/>
                <a:uLnTx/>
                <a:uFillTx/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6</a:t>
            </a:r>
          </a:p>
        </p:txBody>
      </p:sp>
      <p:sp>
        <p:nvSpPr>
          <p:cNvPr id="102" name="TextBox 16">
            <a:extLst>
              <a:ext uri="{FF2B5EF4-FFF2-40B4-BE49-F238E27FC236}">
                <a16:creationId xmlns:a16="http://schemas.microsoft.com/office/drawing/2014/main" id="{0946A153-24A2-4FCF-B9CD-0E4A031CF8D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17331" y="5063153"/>
            <a:ext cx="839866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232F3C"/>
                </a:solidFill>
                <a:effectLst/>
                <a:uLnTx/>
                <a:uFillTx/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IoT device jobs</a:t>
            </a:r>
          </a:p>
        </p:txBody>
      </p:sp>
      <p:sp>
        <p:nvSpPr>
          <p:cNvPr id="108" name="TextBox 16">
            <a:extLst>
              <a:ext uri="{FF2B5EF4-FFF2-40B4-BE49-F238E27FC236}">
                <a16:creationId xmlns:a16="http://schemas.microsoft.com/office/drawing/2014/main" id="{1D6DE443-9FAE-4DB0-B755-EA2B78D0779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73733" y="5272159"/>
            <a:ext cx="1189103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232F3C"/>
                </a:solidFill>
                <a:effectLst/>
                <a:uLnTx/>
                <a:uFillTx/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Lambda functions</a:t>
            </a:r>
            <a:br>
              <a:rPr kumimoji="0" lang="en-US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232F3C"/>
                </a:solidFill>
                <a:effectLst/>
                <a:uLnTx/>
                <a:uFillTx/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</a:br>
            <a:r>
              <a:rPr lang="en-US" altLang="en-US" sz="800" i="1" dirty="0">
                <a:solidFill>
                  <a:srgbClr val="232F3C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certificate</a:t>
            </a:r>
            <a:r>
              <a:rPr kumimoji="0" lang="en-US" altLang="en-US" sz="800" b="0" i="1" u="none" strike="noStrike" kern="1200" cap="none" spc="0" normalizeH="0" baseline="0" noProof="0" dirty="0">
                <a:ln>
                  <a:noFill/>
                </a:ln>
                <a:solidFill>
                  <a:srgbClr val="232F3C"/>
                </a:solidFill>
                <a:effectLst/>
                <a:uLnTx/>
                <a:uFillTx/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 </a:t>
            </a:r>
            <a:r>
              <a:rPr lang="en-US" altLang="en-US" sz="800" i="1" dirty="0">
                <a:solidFill>
                  <a:srgbClr val="232F3C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rotation</a:t>
            </a:r>
            <a:endParaRPr kumimoji="0" lang="en-US" altLang="en-US" sz="800" b="0" i="1" u="none" strike="noStrike" kern="1200" cap="none" spc="0" normalizeH="0" baseline="0" noProof="0" dirty="0">
              <a:ln>
                <a:noFill/>
              </a:ln>
              <a:solidFill>
                <a:srgbClr val="232F3C"/>
              </a:solidFill>
              <a:effectLst/>
              <a:uLnTx/>
              <a:uFillTx/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sp>
        <p:nvSpPr>
          <p:cNvPr id="109" name="TextBox 16">
            <a:extLst>
              <a:ext uri="{FF2B5EF4-FFF2-40B4-BE49-F238E27FC236}">
                <a16:creationId xmlns:a16="http://schemas.microsoft.com/office/drawing/2014/main" id="{148D9FBA-7EC9-4895-9E8B-37506017908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57489" y="4780689"/>
            <a:ext cx="1032311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en-US" sz="800" dirty="0">
                <a:solidFill>
                  <a:srgbClr val="232F3C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delete</a:t>
            </a:r>
            <a:r>
              <a:rPr kumimoji="0" lang="en-US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232F3C"/>
                </a:solidFill>
                <a:effectLst/>
                <a:uLnTx/>
                <a:uFillTx/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 certificate topic</a:t>
            </a:r>
          </a:p>
        </p:txBody>
      </p:sp>
      <p:sp>
        <p:nvSpPr>
          <p:cNvPr id="153" name="TextBox 16">
            <a:extLst>
              <a:ext uri="{FF2B5EF4-FFF2-40B4-BE49-F238E27FC236}">
                <a16:creationId xmlns:a16="http://schemas.microsoft.com/office/drawing/2014/main" id="{DCE77FA3-9293-422B-A961-4ABEBD4578A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57901" y="5355641"/>
            <a:ext cx="1032311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en-US" sz="800" dirty="0">
                <a:solidFill>
                  <a:srgbClr val="232F3C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renew</a:t>
            </a:r>
            <a:r>
              <a:rPr kumimoji="0" lang="en-US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232F3C"/>
                </a:solidFill>
                <a:effectLst/>
                <a:uLnTx/>
                <a:uFillTx/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 </a:t>
            </a:r>
            <a:r>
              <a:rPr lang="en-US" altLang="en-US" sz="800" dirty="0">
                <a:solidFill>
                  <a:srgbClr val="232F3C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certificate</a:t>
            </a:r>
            <a:r>
              <a:rPr kumimoji="0" lang="en-US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232F3C"/>
                </a:solidFill>
                <a:effectLst/>
                <a:uLnTx/>
                <a:uFillTx/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 </a:t>
            </a:r>
            <a:r>
              <a:rPr lang="en-US" altLang="en-US" sz="800" dirty="0">
                <a:solidFill>
                  <a:srgbClr val="232F3C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topic</a:t>
            </a:r>
            <a:endParaRPr kumimoji="0" lang="en-US" altLang="en-US" sz="800" b="0" i="0" u="none" strike="noStrike" kern="1200" cap="none" spc="0" normalizeH="0" baseline="0" noProof="0" dirty="0">
              <a:ln>
                <a:noFill/>
              </a:ln>
              <a:solidFill>
                <a:srgbClr val="232F3C"/>
              </a:solidFill>
              <a:effectLst/>
              <a:uLnTx/>
              <a:uFillTx/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cxnSp>
        <p:nvCxnSpPr>
          <p:cNvPr id="154" name="Straight Arrow Connector 153">
            <a:extLst>
              <a:ext uri="{FF2B5EF4-FFF2-40B4-BE49-F238E27FC236}">
                <a16:creationId xmlns:a16="http://schemas.microsoft.com/office/drawing/2014/main" id="{6CD2D4A3-3775-46B7-B584-924F40C7F1A0}"/>
              </a:ext>
            </a:extLst>
          </p:cNvPr>
          <p:cNvCxnSpPr>
            <a:cxnSpLocks/>
          </p:cNvCxnSpPr>
          <p:nvPr/>
        </p:nvCxnSpPr>
        <p:spPr>
          <a:xfrm flipH="1">
            <a:off x="6434734" y="5248437"/>
            <a:ext cx="182880" cy="0"/>
          </a:xfrm>
          <a:prstGeom prst="straightConnector1">
            <a:avLst/>
          </a:prstGeom>
          <a:ln w="12700">
            <a:headEnd type="none" w="med" len="sm"/>
            <a:tailEnd type="arrow" w="med" len="sm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55" name="Rectangle 154">
            <a:extLst>
              <a:ext uri="{FF2B5EF4-FFF2-40B4-BE49-F238E27FC236}">
                <a16:creationId xmlns:a16="http://schemas.microsoft.com/office/drawing/2014/main" id="{81A44B37-B2E4-4940-A2B5-D9799714D151}"/>
              </a:ext>
            </a:extLst>
          </p:cNvPr>
          <p:cNvSpPr/>
          <p:nvPr/>
        </p:nvSpPr>
        <p:spPr>
          <a:xfrm>
            <a:off x="6633115" y="4635699"/>
            <a:ext cx="1466767" cy="940490"/>
          </a:xfrm>
          <a:prstGeom prst="rect">
            <a:avLst/>
          </a:prstGeom>
          <a:noFill/>
          <a:ln w="12700">
            <a:solidFill>
              <a:srgbClr val="E7157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5760" tIns="45720" rIns="0" bIns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800" b="0" i="0" u="none" strike="noStrike" kern="1200" cap="none" spc="0" normalizeH="0" baseline="0" noProof="0" dirty="0">
              <a:ln>
                <a:noFill/>
              </a:ln>
              <a:solidFill>
                <a:srgbClr val="CD2264"/>
              </a:solidFill>
              <a:effectLst/>
              <a:uLnTx/>
              <a:uFillTx/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cxnSp>
        <p:nvCxnSpPr>
          <p:cNvPr id="156" name="Elbow Connector 61">
            <a:extLst>
              <a:ext uri="{FF2B5EF4-FFF2-40B4-BE49-F238E27FC236}">
                <a16:creationId xmlns:a16="http://schemas.microsoft.com/office/drawing/2014/main" id="{54985980-F5DF-456E-A6BC-3F7CC56E670D}"/>
              </a:ext>
            </a:extLst>
          </p:cNvPr>
          <p:cNvCxnSpPr>
            <a:cxnSpLocks/>
          </p:cNvCxnSpPr>
          <p:nvPr/>
        </p:nvCxnSpPr>
        <p:spPr>
          <a:xfrm flipV="1">
            <a:off x="8099882" y="5235139"/>
            <a:ext cx="1196359" cy="0"/>
          </a:xfrm>
          <a:prstGeom prst="bentConnector3">
            <a:avLst>
              <a:gd name="adj1" fmla="val 50000"/>
            </a:avLst>
          </a:prstGeom>
          <a:ln w="12700">
            <a:solidFill>
              <a:schemeClr val="tx1"/>
            </a:solidFill>
            <a:headEnd type="arrow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7" name="TextBox 156">
            <a:extLst>
              <a:ext uri="{FF2B5EF4-FFF2-40B4-BE49-F238E27FC236}">
                <a16:creationId xmlns:a16="http://schemas.microsoft.com/office/drawing/2014/main" id="{FD2229AF-942D-462F-A6FA-D66A2AA2FCF2}"/>
              </a:ext>
            </a:extLst>
          </p:cNvPr>
          <p:cNvSpPr txBox="1"/>
          <p:nvPr/>
        </p:nvSpPr>
        <p:spPr>
          <a:xfrm>
            <a:off x="1955923" y="4666871"/>
            <a:ext cx="513947" cy="114088"/>
          </a:xfrm>
          <a:prstGeom prst="rect">
            <a:avLst/>
          </a:prstGeom>
          <a:noFill/>
        </p:spPr>
        <p:txBody>
          <a:bodyPr wrap="square" lIns="0" tIns="0" rIns="0" bIns="0" rtlCol="0" anchor="t">
            <a:noAutofit/>
          </a:bodyPr>
          <a:lstStyle/>
          <a:p>
            <a:pPr marL="0" marR="0" lvl="0" indent="0" algn="ctr" defTabSz="10972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232F3C"/>
                    </a:gs>
                    <a:gs pos="100000">
                      <a:srgbClr val="232F3C"/>
                    </a:gs>
                  </a:gsLst>
                  <a:lin ang="0" scaled="1"/>
                </a:gradFill>
                <a:effectLst/>
                <a:uLnTx/>
                <a:uFillTx/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ECUs</a:t>
            </a:r>
          </a:p>
        </p:txBody>
      </p:sp>
      <p:cxnSp>
        <p:nvCxnSpPr>
          <p:cNvPr id="158" name="Straight Arrow Connector 157">
            <a:extLst>
              <a:ext uri="{FF2B5EF4-FFF2-40B4-BE49-F238E27FC236}">
                <a16:creationId xmlns:a16="http://schemas.microsoft.com/office/drawing/2014/main" id="{1E20369E-59C5-4745-9647-03B8157496FC}"/>
              </a:ext>
            </a:extLst>
          </p:cNvPr>
          <p:cNvCxnSpPr>
            <a:cxnSpLocks/>
          </p:cNvCxnSpPr>
          <p:nvPr/>
        </p:nvCxnSpPr>
        <p:spPr>
          <a:xfrm flipV="1">
            <a:off x="5703909" y="3808021"/>
            <a:ext cx="364064" cy="0"/>
          </a:xfrm>
          <a:prstGeom prst="straightConnector1">
            <a:avLst/>
          </a:prstGeom>
          <a:ln w="12700">
            <a:solidFill>
              <a:schemeClr val="tx1"/>
            </a:solidFill>
            <a:prstDash val="solid"/>
            <a:headEnd type="none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9" name="TextBox 19">
            <a:extLst>
              <a:ext uri="{FF2B5EF4-FFF2-40B4-BE49-F238E27FC236}">
                <a16:creationId xmlns:a16="http://schemas.microsoft.com/office/drawing/2014/main" id="{D6AE64F4-A931-4F1D-A4AC-C2622D3C5C9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39268" y="2345404"/>
            <a:ext cx="1309827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232F3C"/>
                </a:solidFill>
                <a:effectLst/>
                <a:uLnTx/>
                <a:uFillTx/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ECU  generated private key and CSR</a:t>
            </a:r>
          </a:p>
        </p:txBody>
      </p:sp>
      <p:cxnSp>
        <p:nvCxnSpPr>
          <p:cNvPr id="160" name="Straight Arrow Connector 159">
            <a:extLst>
              <a:ext uri="{FF2B5EF4-FFF2-40B4-BE49-F238E27FC236}">
                <a16:creationId xmlns:a16="http://schemas.microsoft.com/office/drawing/2014/main" id="{9889C1EB-747A-4B23-B971-4F01D1DF36F9}"/>
              </a:ext>
            </a:extLst>
          </p:cNvPr>
          <p:cNvCxnSpPr>
            <a:cxnSpLocks/>
          </p:cNvCxnSpPr>
          <p:nvPr/>
        </p:nvCxnSpPr>
        <p:spPr>
          <a:xfrm flipV="1">
            <a:off x="3896669" y="3833825"/>
            <a:ext cx="745026" cy="7070"/>
          </a:xfrm>
          <a:prstGeom prst="straightConnector1">
            <a:avLst/>
          </a:prstGeom>
          <a:ln w="12700">
            <a:solidFill>
              <a:schemeClr val="tx1"/>
            </a:solidFill>
            <a:prstDash val="solid"/>
            <a:headEnd type="none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1" name="TextBox 160">
            <a:extLst>
              <a:ext uri="{FF2B5EF4-FFF2-40B4-BE49-F238E27FC236}">
                <a16:creationId xmlns:a16="http://schemas.microsoft.com/office/drawing/2014/main" id="{D055B894-838B-47F3-A38D-B30475C744BF}"/>
              </a:ext>
            </a:extLst>
          </p:cNvPr>
          <p:cNvSpPr txBox="1"/>
          <p:nvPr/>
        </p:nvSpPr>
        <p:spPr>
          <a:xfrm>
            <a:off x="3728303" y="3854897"/>
            <a:ext cx="1006174" cy="192437"/>
          </a:xfrm>
          <a:prstGeom prst="rect">
            <a:avLst/>
          </a:prstGeom>
          <a:noFill/>
        </p:spPr>
        <p:txBody>
          <a:bodyPr wrap="square" lIns="0" tIns="0" rIns="0" bIns="0" rtlCol="0" anchor="t">
            <a:noAutofit/>
          </a:bodyPr>
          <a:lstStyle/>
          <a:p>
            <a:pPr marL="0" marR="0" lvl="0" indent="0" algn="ctr" defTabSz="10972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00" dirty="0">
                <a:gradFill>
                  <a:gsLst>
                    <a:gs pos="0">
                      <a:srgbClr val="232F3C"/>
                    </a:gs>
                    <a:gs pos="100000">
                      <a:srgbClr val="232F3C"/>
                    </a:gs>
                  </a:gsLst>
                  <a:lin ang="0" scaled="1"/>
                </a:gra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just-in-time</a:t>
            </a: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232F3C"/>
                    </a:gs>
                    <a:gs pos="100000">
                      <a:srgbClr val="232F3C"/>
                    </a:gs>
                  </a:gsLst>
                  <a:lin ang="0" scaled="1"/>
                </a:gradFill>
                <a:effectLst/>
                <a:uLnTx/>
                <a:uFillTx/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 </a:t>
            </a:r>
          </a:p>
          <a:p>
            <a:pPr marL="0" marR="0" lvl="0" indent="0" algn="ctr" defTabSz="10972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232F3C"/>
                    </a:gs>
                    <a:gs pos="100000">
                      <a:srgbClr val="232F3C"/>
                    </a:gs>
                  </a:gsLst>
                  <a:lin ang="0" scaled="1"/>
                </a:gradFill>
                <a:effectLst/>
                <a:uLnTx/>
                <a:uFillTx/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registration</a:t>
            </a:r>
          </a:p>
        </p:txBody>
      </p:sp>
      <p:pic>
        <p:nvPicPr>
          <p:cNvPr id="162" name="Graphic 161">
            <a:extLst>
              <a:ext uri="{FF2B5EF4-FFF2-40B4-BE49-F238E27FC236}">
                <a16:creationId xmlns:a16="http://schemas.microsoft.com/office/drawing/2014/main" id="{CE36E0F2-67AB-4D22-81A1-FCBFF246FA2D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1179320" y="2727521"/>
            <a:ext cx="365760" cy="365760"/>
          </a:xfrm>
          <a:prstGeom prst="rect">
            <a:avLst/>
          </a:prstGeom>
        </p:spPr>
      </p:pic>
      <p:pic>
        <p:nvPicPr>
          <p:cNvPr id="163" name="Graphic 162">
            <a:extLst>
              <a:ext uri="{FF2B5EF4-FFF2-40B4-BE49-F238E27FC236}">
                <a16:creationId xmlns:a16="http://schemas.microsoft.com/office/drawing/2014/main" id="{8AC6D579-03EE-4DAB-A33B-AFA338E59DC2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1711100" y="3078600"/>
            <a:ext cx="365760" cy="365760"/>
          </a:xfrm>
          <a:prstGeom prst="rect">
            <a:avLst/>
          </a:prstGeom>
        </p:spPr>
      </p:pic>
      <p:pic>
        <p:nvPicPr>
          <p:cNvPr id="164" name="Graphic 163">
            <a:extLst>
              <a:ext uri="{FF2B5EF4-FFF2-40B4-BE49-F238E27FC236}">
                <a16:creationId xmlns:a16="http://schemas.microsoft.com/office/drawing/2014/main" id="{F59C2082-C2F6-4896-A18D-6A694DB3EBA6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1369861" y="3664202"/>
            <a:ext cx="365760" cy="365760"/>
          </a:xfrm>
          <a:prstGeom prst="rect">
            <a:avLst/>
          </a:prstGeom>
        </p:spPr>
      </p:pic>
      <p:pic>
        <p:nvPicPr>
          <p:cNvPr id="165" name="Graphic 41">
            <a:extLst>
              <a:ext uri="{FF2B5EF4-FFF2-40B4-BE49-F238E27FC236}">
                <a16:creationId xmlns:a16="http://schemas.microsoft.com/office/drawing/2014/main" id="{05A469F6-4F63-4B30-99C3-6D82D7830E2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6">
            <a:extLst>
              <a:ext uri="{96DAC541-7B7A-43D3-8B79-37D633B846F1}">
                <asvg:svgBlip xmlns:asvg="http://schemas.microsoft.com/office/drawing/2016/SVG/main" r:embed="rId17"/>
              </a:ext>
            </a:extLst>
          </a:blip>
          <a:srcRect/>
          <a:stretch/>
        </p:blipFill>
        <p:spPr bwMode="auto">
          <a:xfrm>
            <a:off x="2074225" y="4374906"/>
            <a:ext cx="274320" cy="274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66" name="Group 165">
            <a:extLst>
              <a:ext uri="{FF2B5EF4-FFF2-40B4-BE49-F238E27FC236}">
                <a16:creationId xmlns:a16="http://schemas.microsoft.com/office/drawing/2014/main" id="{BB9FE486-90A1-4A15-BF6D-C512BD15E90F}"/>
              </a:ext>
            </a:extLst>
          </p:cNvPr>
          <p:cNvGrpSpPr/>
          <p:nvPr/>
        </p:nvGrpSpPr>
        <p:grpSpPr>
          <a:xfrm>
            <a:off x="2817835" y="3729900"/>
            <a:ext cx="288405" cy="274320"/>
            <a:chOff x="692589" y="4436854"/>
            <a:chExt cx="288405" cy="274320"/>
          </a:xfrm>
        </p:grpSpPr>
        <p:sp>
          <p:nvSpPr>
            <p:cNvPr id="167" name="Rectangle: Rounded Corners 166">
              <a:extLst>
                <a:ext uri="{FF2B5EF4-FFF2-40B4-BE49-F238E27FC236}">
                  <a16:creationId xmlns:a16="http://schemas.microsoft.com/office/drawing/2014/main" id="{64934309-6530-4867-BD9A-AB2E6C7864B3}"/>
                </a:ext>
              </a:extLst>
            </p:cNvPr>
            <p:cNvSpPr/>
            <p:nvPr/>
          </p:nvSpPr>
          <p:spPr>
            <a:xfrm>
              <a:off x="714530" y="4436854"/>
              <a:ext cx="266464" cy="265510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endParaRPr>
            </a:p>
          </p:txBody>
        </p:sp>
        <p:pic>
          <p:nvPicPr>
            <p:cNvPr id="168" name="Graphic 167">
              <a:extLst>
                <a:ext uri="{FF2B5EF4-FFF2-40B4-BE49-F238E27FC236}">
                  <a16:creationId xmlns:a16="http://schemas.microsoft.com/office/drawing/2014/main" id="{B036FDAC-294C-40C7-AEA3-57C0826FD274}"/>
                </a:ext>
              </a:extLst>
            </p:cNvPr>
            <p:cNvPicPr>
              <a:picLocks noChangeAspect="1"/>
            </p:cNvPicPr>
            <p:nvPr/>
          </p:nvPicPr>
          <p:blipFill>
            <a:blip r:embed="rId18">
              <a:extLst>
                <a:ext uri="{96DAC541-7B7A-43D3-8B79-37D633B846F1}">
                  <asvg:svgBlip xmlns:asvg="http://schemas.microsoft.com/office/drawing/2016/SVG/main" r:embed="rId19"/>
                </a:ext>
              </a:extLst>
            </a:blip>
            <a:stretch>
              <a:fillRect/>
            </a:stretch>
          </p:blipFill>
          <p:spPr>
            <a:xfrm>
              <a:off x="692589" y="4436854"/>
              <a:ext cx="274320" cy="274320"/>
            </a:xfrm>
            <a:prstGeom prst="rect">
              <a:avLst/>
            </a:prstGeom>
          </p:spPr>
        </p:pic>
      </p:grpSp>
      <p:pic>
        <p:nvPicPr>
          <p:cNvPr id="169" name="Graphic 6">
            <a:extLst>
              <a:ext uri="{FF2B5EF4-FFF2-40B4-BE49-F238E27FC236}">
                <a16:creationId xmlns:a16="http://schemas.microsoft.com/office/drawing/2014/main" id="{9F3C14F1-A6A8-4E2F-85E7-29A7C10613E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0">
            <a:extLst>
              <a:ext uri="{96DAC541-7B7A-43D3-8B79-37D633B846F1}">
                <asvg:svgBlip xmlns:asvg="http://schemas.microsoft.com/office/drawing/2016/SVG/main" r:embed="rId21"/>
              </a:ext>
            </a:extLst>
          </a:blip>
          <a:srcRect/>
          <a:stretch/>
        </p:blipFill>
        <p:spPr bwMode="auto">
          <a:xfrm>
            <a:off x="3528648" y="3664202"/>
            <a:ext cx="365760" cy="3657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0" name="Graphic 61">
            <a:extLst>
              <a:ext uri="{FF2B5EF4-FFF2-40B4-BE49-F238E27FC236}">
                <a16:creationId xmlns:a16="http://schemas.microsoft.com/office/drawing/2014/main" id="{9F3361D4-C594-4095-863F-A594D90DE1E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2">
            <a:extLst>
              <a:ext uri="{96DAC541-7B7A-43D3-8B79-37D633B846F1}">
                <asvg:svgBlip xmlns:asvg="http://schemas.microsoft.com/office/drawing/2016/SVG/main" r:embed="rId23"/>
              </a:ext>
            </a:extLst>
          </a:blip>
          <a:srcRect/>
          <a:stretch/>
        </p:blipFill>
        <p:spPr bwMode="auto">
          <a:xfrm>
            <a:off x="4652483" y="3678481"/>
            <a:ext cx="274320" cy="274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1" name="Graphic 61">
            <a:extLst>
              <a:ext uri="{FF2B5EF4-FFF2-40B4-BE49-F238E27FC236}">
                <a16:creationId xmlns:a16="http://schemas.microsoft.com/office/drawing/2014/main" id="{2145F057-950F-4A78-B17D-F6E4464A20B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2">
            <a:extLst>
              <a:ext uri="{96DAC541-7B7A-43D3-8B79-37D633B846F1}">
                <asvg:svgBlip xmlns:asvg="http://schemas.microsoft.com/office/drawing/2016/SVG/main" r:embed="rId23"/>
              </a:ext>
            </a:extLst>
          </a:blip>
          <a:srcRect/>
          <a:stretch/>
        </p:blipFill>
        <p:spPr bwMode="auto">
          <a:xfrm>
            <a:off x="5535109" y="4531511"/>
            <a:ext cx="274320" cy="274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2" name="Graphic 61">
            <a:extLst>
              <a:ext uri="{FF2B5EF4-FFF2-40B4-BE49-F238E27FC236}">
                <a16:creationId xmlns:a16="http://schemas.microsoft.com/office/drawing/2014/main" id="{47928D59-B7F4-4AC2-895A-6622CBA9E1A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2">
            <a:extLst>
              <a:ext uri="{96DAC541-7B7A-43D3-8B79-37D633B846F1}">
                <asvg:svgBlip xmlns:asvg="http://schemas.microsoft.com/office/drawing/2016/SVG/main" r:embed="rId23"/>
              </a:ext>
            </a:extLst>
          </a:blip>
          <a:srcRect/>
          <a:stretch/>
        </p:blipFill>
        <p:spPr bwMode="auto">
          <a:xfrm>
            <a:off x="5540059" y="5111277"/>
            <a:ext cx="274320" cy="274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3" name="Graphic 172">
            <a:extLst>
              <a:ext uri="{FF2B5EF4-FFF2-40B4-BE49-F238E27FC236}">
                <a16:creationId xmlns:a16="http://schemas.microsoft.com/office/drawing/2014/main" id="{6157271B-610F-4DE7-9FA5-7803100E7348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6445519" y="3670861"/>
            <a:ext cx="274320" cy="274320"/>
          </a:xfrm>
          <a:prstGeom prst="rect">
            <a:avLst/>
          </a:prstGeom>
        </p:spPr>
      </p:pic>
      <p:pic>
        <p:nvPicPr>
          <p:cNvPr id="174" name="Graphic 173">
            <a:extLst>
              <a:ext uri="{FF2B5EF4-FFF2-40B4-BE49-F238E27FC236}">
                <a16:creationId xmlns:a16="http://schemas.microsoft.com/office/drawing/2014/main" id="{6B63EE4B-4A5E-4937-97BE-00DAA90BFF5B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6095901" y="3455986"/>
            <a:ext cx="274320" cy="274320"/>
          </a:xfrm>
          <a:prstGeom prst="rect">
            <a:avLst/>
          </a:prstGeom>
        </p:spPr>
      </p:pic>
      <p:pic>
        <p:nvPicPr>
          <p:cNvPr id="175" name="Graphic 174">
            <a:extLst>
              <a:ext uri="{FF2B5EF4-FFF2-40B4-BE49-F238E27FC236}">
                <a16:creationId xmlns:a16="http://schemas.microsoft.com/office/drawing/2014/main" id="{5C53DCDC-76EC-42C8-9247-D5274F34F043}"/>
              </a:ext>
            </a:extLst>
          </p:cNvPr>
          <p:cNvPicPr>
            <a:picLocks noChangeAspect="1"/>
          </p:cNvPicPr>
          <p:nvPr/>
        </p:nvPicPr>
        <p:blipFill>
          <a:blip r:embed="rId24">
            <a:extLst>
              <a:ext uri="{96DAC541-7B7A-43D3-8B79-37D633B846F1}">
                <asvg:svgBlip xmlns:asvg="http://schemas.microsoft.com/office/drawing/2016/SVG/main" r:embed="rId25"/>
              </a:ext>
            </a:extLst>
          </a:blip>
          <a:stretch>
            <a:fillRect/>
          </a:stretch>
        </p:blipFill>
        <p:spPr>
          <a:xfrm>
            <a:off x="6143978" y="3759267"/>
            <a:ext cx="274320" cy="274320"/>
          </a:xfrm>
          <a:prstGeom prst="rect">
            <a:avLst/>
          </a:prstGeom>
        </p:spPr>
      </p:pic>
      <p:pic>
        <p:nvPicPr>
          <p:cNvPr id="176" name="Graphic 175">
            <a:extLst>
              <a:ext uri="{FF2B5EF4-FFF2-40B4-BE49-F238E27FC236}">
                <a16:creationId xmlns:a16="http://schemas.microsoft.com/office/drawing/2014/main" id="{5F8734E7-6ABC-41CF-A223-12E9A6510A03}"/>
              </a:ext>
            </a:extLst>
          </p:cNvPr>
          <p:cNvPicPr>
            <a:picLocks noChangeAspect="1"/>
          </p:cNvPicPr>
          <p:nvPr/>
        </p:nvPicPr>
        <p:blipFill>
          <a:blip r:embed="rId26">
            <a:extLst>
              <a:ext uri="{96DAC541-7B7A-43D3-8B79-37D633B846F1}">
                <asvg:svgBlip xmlns:asvg="http://schemas.microsoft.com/office/drawing/2016/SVG/main" r:embed="rId27"/>
              </a:ext>
            </a:extLst>
          </a:blip>
          <a:srcRect/>
          <a:stretch/>
        </p:blipFill>
        <p:spPr>
          <a:xfrm>
            <a:off x="3340366" y="1154528"/>
            <a:ext cx="365760" cy="365760"/>
          </a:xfrm>
          <a:prstGeom prst="rect">
            <a:avLst/>
          </a:prstGeom>
        </p:spPr>
      </p:pic>
      <p:pic>
        <p:nvPicPr>
          <p:cNvPr id="177" name="Graphic 8">
            <a:extLst>
              <a:ext uri="{FF2B5EF4-FFF2-40B4-BE49-F238E27FC236}">
                <a16:creationId xmlns:a16="http://schemas.microsoft.com/office/drawing/2014/main" id="{562510A7-8E6D-47CF-A282-E81F8465191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8">
            <a:extLst>
              <a:ext uri="{96DAC541-7B7A-43D3-8B79-37D633B846F1}">
                <asvg:svgBlip xmlns:asvg="http://schemas.microsoft.com/office/drawing/2016/SVG/main" r:embed="rId29"/>
              </a:ext>
            </a:extLst>
          </a:blip>
          <a:srcRect/>
          <a:stretch/>
        </p:blipFill>
        <p:spPr bwMode="auto">
          <a:xfrm>
            <a:off x="9362463" y="3060392"/>
            <a:ext cx="365760" cy="3657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8" name="Graphic 19">
            <a:extLst>
              <a:ext uri="{FF2B5EF4-FFF2-40B4-BE49-F238E27FC236}">
                <a16:creationId xmlns:a16="http://schemas.microsoft.com/office/drawing/2014/main" id="{FDF31852-5262-440A-80F5-12DB0B61E45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0">
            <a:extLst>
              <a:ext uri="{96DAC541-7B7A-43D3-8B79-37D633B846F1}">
                <asvg:svgBlip xmlns:asvg="http://schemas.microsoft.com/office/drawing/2016/SVG/main" r:embed="rId31"/>
              </a:ext>
            </a:extLst>
          </a:blip>
          <a:srcRect/>
          <a:stretch/>
        </p:blipFill>
        <p:spPr bwMode="auto">
          <a:xfrm>
            <a:off x="9411266" y="4048894"/>
            <a:ext cx="365760" cy="3657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9" name="Graphic 19">
            <a:extLst>
              <a:ext uri="{FF2B5EF4-FFF2-40B4-BE49-F238E27FC236}">
                <a16:creationId xmlns:a16="http://schemas.microsoft.com/office/drawing/2014/main" id="{34C0478D-BAD8-49C8-ACA2-BFCA6D12C82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2">
            <a:extLst>
              <a:ext uri="{96DAC541-7B7A-43D3-8B79-37D633B846F1}">
                <asvg:svgBlip xmlns:asvg="http://schemas.microsoft.com/office/drawing/2016/SVG/main" r:embed="rId33"/>
              </a:ext>
            </a:extLst>
          </a:blip>
          <a:srcRect/>
          <a:stretch/>
        </p:blipFill>
        <p:spPr bwMode="auto">
          <a:xfrm>
            <a:off x="9376402" y="5035947"/>
            <a:ext cx="365760" cy="3657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0" name="Graphic 17">
            <a:extLst>
              <a:ext uri="{FF2B5EF4-FFF2-40B4-BE49-F238E27FC236}">
                <a16:creationId xmlns:a16="http://schemas.microsoft.com/office/drawing/2014/main" id="{2661413B-5AE8-4E73-9133-EA190CD9330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4">
            <a:extLst>
              <a:ext uri="{96DAC541-7B7A-43D3-8B79-37D633B846F1}">
                <asvg:svgBlip xmlns:asvg="http://schemas.microsoft.com/office/drawing/2016/SVG/main" r:embed="rId35"/>
              </a:ext>
            </a:extLst>
          </a:blip>
          <a:srcRect/>
          <a:stretch/>
        </p:blipFill>
        <p:spPr bwMode="auto">
          <a:xfrm>
            <a:off x="6632528" y="4626618"/>
            <a:ext cx="365760" cy="3657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1" name="TextBox 16">
            <a:extLst>
              <a:ext uri="{FF2B5EF4-FFF2-40B4-BE49-F238E27FC236}">
                <a16:creationId xmlns:a16="http://schemas.microsoft.com/office/drawing/2014/main" id="{CA757FB9-512D-45AF-B460-DAB488D83A6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987099" y="4636408"/>
            <a:ext cx="1189103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800" dirty="0">
                <a:solidFill>
                  <a:srgbClr val="E7157B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AWS Step Functions </a:t>
            </a:r>
            <a:r>
              <a:rPr lang="en-US" sz="800" i="1" dirty="0">
                <a:solidFill>
                  <a:srgbClr val="E7157B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workflow</a:t>
            </a:r>
          </a:p>
        </p:txBody>
      </p:sp>
      <p:pic>
        <p:nvPicPr>
          <p:cNvPr id="182" name="Graphic 181">
            <a:extLst>
              <a:ext uri="{FF2B5EF4-FFF2-40B4-BE49-F238E27FC236}">
                <a16:creationId xmlns:a16="http://schemas.microsoft.com/office/drawing/2014/main" id="{AB20351E-228C-444E-A0E1-4F637FB64F12}"/>
              </a:ext>
            </a:extLst>
          </p:cNvPr>
          <p:cNvPicPr>
            <a:picLocks noChangeAspect="1"/>
          </p:cNvPicPr>
          <p:nvPr/>
        </p:nvPicPr>
        <p:blipFill>
          <a:blip r:embed="rId36">
            <a:extLst>
              <a:ext uri="{96DAC541-7B7A-43D3-8B79-37D633B846F1}">
                <asvg:svgBlip xmlns:asvg="http://schemas.microsoft.com/office/drawing/2016/SVG/main" r:embed="rId37"/>
              </a:ext>
            </a:extLst>
          </a:blip>
          <a:stretch>
            <a:fillRect/>
          </a:stretch>
        </p:blipFill>
        <p:spPr>
          <a:xfrm>
            <a:off x="6100866" y="4792818"/>
            <a:ext cx="274320" cy="274320"/>
          </a:xfrm>
          <a:prstGeom prst="rect">
            <a:avLst/>
          </a:prstGeom>
        </p:spPr>
      </p:pic>
      <p:pic>
        <p:nvPicPr>
          <p:cNvPr id="183" name="Graphic 23">
            <a:extLst>
              <a:ext uri="{FF2B5EF4-FFF2-40B4-BE49-F238E27FC236}">
                <a16:creationId xmlns:a16="http://schemas.microsoft.com/office/drawing/2014/main" id="{ECEA9BEF-2991-48A9-9148-2FE680DC22D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8">
            <a:extLst>
              <a:ext uri="{96DAC541-7B7A-43D3-8B79-37D633B846F1}">
                <asvg:svgBlip xmlns:asvg="http://schemas.microsoft.com/office/drawing/2016/SVG/main" r:embed="rId39"/>
              </a:ext>
            </a:extLst>
          </a:blip>
          <a:srcRect/>
          <a:stretch/>
        </p:blipFill>
        <p:spPr bwMode="auto">
          <a:xfrm>
            <a:off x="7162972" y="3598242"/>
            <a:ext cx="365760" cy="3657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" name="Graphic 16">
            <a:extLst>
              <a:ext uri="{FF2B5EF4-FFF2-40B4-BE49-F238E27FC236}">
                <a16:creationId xmlns:a16="http://schemas.microsoft.com/office/drawing/2014/main" id="{4749BA74-DC44-40BE-B036-F88A7E5E31D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0">
            <a:extLst>
              <a:ext uri="{96DAC541-7B7A-43D3-8B79-37D633B846F1}">
                <asvg:svgBlip xmlns:asvg="http://schemas.microsoft.com/office/drawing/2016/SVG/main" r:embed="rId41"/>
              </a:ext>
            </a:extLst>
          </a:blip>
          <a:srcRect/>
          <a:stretch/>
        </p:blipFill>
        <p:spPr bwMode="auto">
          <a:xfrm>
            <a:off x="8246260" y="2590891"/>
            <a:ext cx="365760" cy="3657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5" name="Graphic 13">
            <a:extLst>
              <a:ext uri="{FF2B5EF4-FFF2-40B4-BE49-F238E27FC236}">
                <a16:creationId xmlns:a16="http://schemas.microsoft.com/office/drawing/2014/main" id="{CE14FBDB-2AEA-4EDB-B335-6C532C1CE4C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2">
            <a:extLst>
              <a:ext uri="{96DAC541-7B7A-43D3-8B79-37D633B846F1}">
                <asvg:svgBlip xmlns:asvg="http://schemas.microsoft.com/office/drawing/2016/SVG/main" r:embed="rId43"/>
              </a:ext>
            </a:extLst>
          </a:blip>
          <a:srcRect/>
          <a:stretch/>
        </p:blipFill>
        <p:spPr bwMode="auto">
          <a:xfrm>
            <a:off x="5321789" y="3628465"/>
            <a:ext cx="365760" cy="3657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6" name="TextBox 185">
            <a:extLst>
              <a:ext uri="{FF2B5EF4-FFF2-40B4-BE49-F238E27FC236}">
                <a16:creationId xmlns:a16="http://schemas.microsoft.com/office/drawing/2014/main" id="{1EC68CD6-71E3-4029-BF42-93A69CFB48C9}"/>
              </a:ext>
            </a:extLst>
          </p:cNvPr>
          <p:cNvSpPr txBox="1"/>
          <p:nvPr/>
        </p:nvSpPr>
        <p:spPr>
          <a:xfrm>
            <a:off x="3588186" y="2384087"/>
            <a:ext cx="989955" cy="265842"/>
          </a:xfrm>
          <a:prstGeom prst="rect">
            <a:avLst/>
          </a:prstGeom>
          <a:noFill/>
        </p:spPr>
        <p:txBody>
          <a:bodyPr wrap="square" lIns="0" tIns="0" rIns="0" bIns="0" rtlCol="0" anchor="t">
            <a:noAutofit/>
          </a:bodyPr>
          <a:lstStyle/>
          <a:p>
            <a:pPr marL="0" marR="0" lvl="0" indent="0" algn="ctr" defTabSz="10972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900" dirty="0">
                <a:gradFill>
                  <a:gsLst>
                    <a:gs pos="0">
                      <a:srgbClr val="232F3C"/>
                    </a:gs>
                    <a:gs pos="100000">
                      <a:srgbClr val="232F3C"/>
                    </a:gs>
                  </a:gsLst>
                  <a:lin ang="0" scaled="1"/>
                </a:gra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AWS Cloud</a:t>
            </a:r>
            <a:endParaRPr kumimoji="0" lang="en-US" sz="900" b="0" i="0" u="none" strike="noStrike" kern="1200" cap="none" spc="0" normalizeH="0" baseline="0" noProof="0" dirty="0">
              <a:ln>
                <a:noFill/>
              </a:ln>
              <a:gradFill>
                <a:gsLst>
                  <a:gs pos="0">
                    <a:srgbClr val="232F3C"/>
                  </a:gs>
                  <a:gs pos="100000">
                    <a:srgbClr val="232F3C"/>
                  </a:gs>
                </a:gsLst>
                <a:lin ang="0" scaled="1"/>
              </a:gradFill>
              <a:effectLst/>
              <a:uLnTx/>
              <a:uFillTx/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pic>
        <p:nvPicPr>
          <p:cNvPr id="187" name="Graphic 13">
            <a:extLst>
              <a:ext uri="{FF2B5EF4-FFF2-40B4-BE49-F238E27FC236}">
                <a16:creationId xmlns:a16="http://schemas.microsoft.com/office/drawing/2014/main" id="{6BD7D5AB-9DF2-4A6B-9714-9BAF14FD45D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2">
            <a:extLst>
              <a:ext uri="{96DAC541-7B7A-43D3-8B79-37D633B846F1}">
                <asvg:svgBlip xmlns:asvg="http://schemas.microsoft.com/office/drawing/2016/SVG/main" r:embed="rId43"/>
              </a:ext>
            </a:extLst>
          </a:blip>
          <a:srcRect/>
          <a:stretch/>
        </p:blipFill>
        <p:spPr bwMode="auto">
          <a:xfrm>
            <a:off x="7197653" y="4965620"/>
            <a:ext cx="365760" cy="3657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8" name="Graphic 187">
            <a:extLst>
              <a:ext uri="{FF2B5EF4-FFF2-40B4-BE49-F238E27FC236}">
                <a16:creationId xmlns:a16="http://schemas.microsoft.com/office/drawing/2014/main" id="{B61D2FDB-77E4-4F0C-BF35-5B6A4D0E706F}"/>
              </a:ext>
            </a:extLst>
          </p:cNvPr>
          <p:cNvPicPr>
            <a:picLocks noChangeAspect="1"/>
          </p:cNvPicPr>
          <p:nvPr/>
        </p:nvPicPr>
        <p:blipFill>
          <a:blip r:embed="rId44">
            <a:extLst>
              <a:ext uri="{96DAC541-7B7A-43D3-8B79-37D633B846F1}">
                <asvg:svgBlip xmlns:asvg="http://schemas.microsoft.com/office/drawing/2016/SVG/main" r:embed="rId45"/>
              </a:ext>
            </a:extLst>
          </a:blip>
          <a:srcRect/>
          <a:stretch/>
        </p:blipFill>
        <p:spPr>
          <a:xfrm>
            <a:off x="3357606" y="2310033"/>
            <a:ext cx="381000" cy="381000"/>
          </a:xfrm>
          <a:prstGeom prst="rect">
            <a:avLst/>
          </a:prstGeom>
        </p:spPr>
      </p:pic>
      <p:pic>
        <p:nvPicPr>
          <p:cNvPr id="189" name="Graphic 16">
            <a:extLst>
              <a:ext uri="{FF2B5EF4-FFF2-40B4-BE49-F238E27FC236}">
                <a16:creationId xmlns:a16="http://schemas.microsoft.com/office/drawing/2014/main" id="{6741AE36-7270-416E-99FC-3C24093C00E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6">
            <a:extLst>
              <a:ext uri="{96DAC541-7B7A-43D3-8B79-37D633B846F1}">
                <asvg:svgBlip xmlns:asvg="http://schemas.microsoft.com/office/drawing/2016/SVG/main" r:embed="rId47"/>
              </a:ext>
            </a:extLst>
          </a:blip>
          <a:srcRect/>
          <a:stretch/>
        </p:blipFill>
        <p:spPr bwMode="auto">
          <a:xfrm>
            <a:off x="2042595" y="3701690"/>
            <a:ext cx="365760" cy="3657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887480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TextBox 71">
            <a:extLst>
              <a:ext uri="{FF2B5EF4-FFF2-40B4-BE49-F238E27FC236}">
                <a16:creationId xmlns:a16="http://schemas.microsoft.com/office/drawing/2014/main" id="{1271BE9C-FDD5-DC4D-9BA5-3B7493EA2D8F}"/>
              </a:ext>
            </a:extLst>
          </p:cNvPr>
          <p:cNvSpPr txBox="1"/>
          <p:nvPr/>
        </p:nvSpPr>
        <p:spPr>
          <a:xfrm>
            <a:off x="95668" y="134489"/>
            <a:ext cx="954931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AWS Connected Vehicle Architecture – Encryption and Monitoring Security</a:t>
            </a:r>
          </a:p>
        </p:txBody>
      </p:sp>
      <p:pic>
        <p:nvPicPr>
          <p:cNvPr id="103" name="Graphic 102">
            <a:extLst>
              <a:ext uri="{FF2B5EF4-FFF2-40B4-BE49-F238E27FC236}">
                <a16:creationId xmlns:a16="http://schemas.microsoft.com/office/drawing/2014/main" id="{1DD42CEA-08C0-B743-AC84-1AA6A123B8A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69392" y="6406198"/>
            <a:ext cx="585391" cy="348070"/>
          </a:xfrm>
          <a:prstGeom prst="rect">
            <a:avLst/>
          </a:prstGeom>
        </p:spPr>
      </p:pic>
      <p:sp>
        <p:nvSpPr>
          <p:cNvPr id="104" name="AWS copyright text">
            <a:extLst>
              <a:ext uri="{FF2B5EF4-FFF2-40B4-BE49-F238E27FC236}">
                <a16:creationId xmlns:a16="http://schemas.microsoft.com/office/drawing/2014/main" id="{E926D9DC-0FDF-1C44-85C5-53E31AA8B8D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43000" y="6619133"/>
            <a:ext cx="4036484" cy="143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x-none" sz="933" b="0" i="0" dirty="0">
                <a:solidFill>
                  <a:srgbClr val="7F7F7F"/>
                </a:solidFill>
                <a:latin typeface="Amazon Ember" charset="0"/>
                <a:ea typeface="Amazon Ember" charset="0"/>
                <a:cs typeface="Amazon Ember" charset="0"/>
              </a:rPr>
              <a:t>© 2023, Amazon Web Services, Inc. or its affiliates. All rights reserved.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54BEBEF-567F-BD43-B598-F246075C6BF3}"/>
              </a:ext>
            </a:extLst>
          </p:cNvPr>
          <p:cNvSpPr txBox="1"/>
          <p:nvPr/>
        </p:nvSpPr>
        <p:spPr>
          <a:xfrm>
            <a:off x="101092" y="458980"/>
            <a:ext cx="48628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For the architecture description, refer to the </a:t>
            </a:r>
            <a:r>
              <a:rPr lang="en-US" sz="1400" dirty="0">
                <a:hlinkClick r:id="rId5"/>
              </a:rPr>
              <a:t>full diagram</a:t>
            </a:r>
            <a:r>
              <a:rPr lang="en-US" sz="1400" dirty="0"/>
              <a:t>. </a:t>
            </a:r>
          </a:p>
        </p:txBody>
      </p:sp>
      <p:sp useBgFill="1">
        <p:nvSpPr>
          <p:cNvPr id="105" name="TextBox 104">
            <a:extLst>
              <a:ext uri="{FF2B5EF4-FFF2-40B4-BE49-F238E27FC236}">
                <a16:creationId xmlns:a16="http://schemas.microsoft.com/office/drawing/2014/main" id="{A2015EAF-435B-4BC5-BFA0-E1EA8A0D549E}"/>
              </a:ext>
            </a:extLst>
          </p:cNvPr>
          <p:cNvSpPr txBox="1"/>
          <p:nvPr/>
        </p:nvSpPr>
        <p:spPr>
          <a:xfrm>
            <a:off x="4221987" y="4002934"/>
            <a:ext cx="386591" cy="192437"/>
          </a:xfrm>
          <a:prstGeom prst="rect">
            <a:avLst/>
          </a:prstGeom>
        </p:spPr>
        <p:txBody>
          <a:bodyPr wrap="square" lIns="0" tIns="0" rIns="0" bIns="0" rtlCol="0" anchor="t">
            <a:noAutofit/>
          </a:bodyPr>
          <a:lstStyle/>
          <a:p>
            <a:pPr marL="0" marR="0" lvl="0" indent="0" algn="ctr" defTabSz="10972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232F3C"/>
                    </a:gs>
                    <a:gs pos="100000">
                      <a:srgbClr val="232F3C"/>
                    </a:gs>
                  </a:gsLst>
                  <a:lin ang="0" scaled="1"/>
                </a:gradFill>
                <a:effectLst/>
                <a:uLnTx/>
                <a:uFillTx/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AWS</a:t>
            </a:r>
            <a:br>
              <a:rPr kumimoji="0" lang="en-US" sz="800" b="0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232F3C"/>
                    </a:gs>
                    <a:gs pos="100000">
                      <a:srgbClr val="232F3C"/>
                    </a:gs>
                  </a:gsLst>
                  <a:lin ang="0" scaled="1"/>
                </a:gradFill>
                <a:effectLst/>
                <a:uLnTx/>
                <a:uFillTx/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</a:b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232F3C"/>
                    </a:gs>
                    <a:gs pos="100000">
                      <a:srgbClr val="232F3C"/>
                    </a:gs>
                  </a:gsLst>
                  <a:lin ang="0" scaled="1"/>
                </a:gradFill>
                <a:effectLst/>
                <a:uLnTx/>
                <a:uFillTx/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IoT Core</a:t>
            </a:r>
          </a:p>
        </p:txBody>
      </p:sp>
      <p:cxnSp>
        <p:nvCxnSpPr>
          <p:cNvPr id="106" name="Straight Arrow Connector 105">
            <a:extLst>
              <a:ext uri="{FF2B5EF4-FFF2-40B4-BE49-F238E27FC236}">
                <a16:creationId xmlns:a16="http://schemas.microsoft.com/office/drawing/2014/main" id="{F4AE73EF-3CAC-4358-BAA5-C925CAC9FB69}"/>
              </a:ext>
            </a:extLst>
          </p:cNvPr>
          <p:cNvCxnSpPr>
            <a:cxnSpLocks/>
          </p:cNvCxnSpPr>
          <p:nvPr/>
        </p:nvCxnSpPr>
        <p:spPr>
          <a:xfrm>
            <a:off x="3342027" y="3743388"/>
            <a:ext cx="731520" cy="3253"/>
          </a:xfrm>
          <a:prstGeom prst="straightConnector1">
            <a:avLst/>
          </a:prstGeom>
          <a:ln w="12700" cap="rnd">
            <a:solidFill>
              <a:schemeClr val="tx1"/>
            </a:solidFill>
            <a:prstDash val="solid"/>
            <a:headEnd type="none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7" name="Rectangle 106">
            <a:extLst>
              <a:ext uri="{FF2B5EF4-FFF2-40B4-BE49-F238E27FC236}">
                <a16:creationId xmlns:a16="http://schemas.microsoft.com/office/drawing/2014/main" id="{57C3DAB5-57EF-40D5-9892-31696653787B}"/>
              </a:ext>
            </a:extLst>
          </p:cNvPr>
          <p:cNvSpPr/>
          <p:nvPr/>
        </p:nvSpPr>
        <p:spPr>
          <a:xfrm>
            <a:off x="1925745" y="2759743"/>
            <a:ext cx="1395439" cy="2942497"/>
          </a:xfrm>
          <a:prstGeom prst="rect">
            <a:avLst/>
          </a:prstGeom>
          <a:noFill/>
          <a:ln w="12700">
            <a:solidFill>
              <a:srgbClr val="7AA11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02920" tIns="9144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sp>
        <p:nvSpPr>
          <p:cNvPr id="110" name="Rectangle 109">
            <a:extLst>
              <a:ext uri="{FF2B5EF4-FFF2-40B4-BE49-F238E27FC236}">
                <a16:creationId xmlns:a16="http://schemas.microsoft.com/office/drawing/2014/main" id="{E347653F-7C27-49B3-A468-9805FECA25F4}"/>
              </a:ext>
            </a:extLst>
          </p:cNvPr>
          <p:cNvSpPr/>
          <p:nvPr/>
        </p:nvSpPr>
        <p:spPr>
          <a:xfrm>
            <a:off x="2315426" y="2790366"/>
            <a:ext cx="789639" cy="24056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7AA116"/>
                </a:solidFill>
                <a:effectLst/>
                <a:uLnTx/>
                <a:uFillTx/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in-vehicle</a:t>
            </a:r>
          </a:p>
        </p:txBody>
      </p:sp>
      <p:sp>
        <p:nvSpPr>
          <p:cNvPr id="111" name="Rectangle 110">
            <a:extLst>
              <a:ext uri="{FF2B5EF4-FFF2-40B4-BE49-F238E27FC236}">
                <a16:creationId xmlns:a16="http://schemas.microsoft.com/office/drawing/2014/main" id="{0A24E26E-2AB9-4FB9-A731-48390914BDDD}"/>
              </a:ext>
            </a:extLst>
          </p:cNvPr>
          <p:cNvSpPr/>
          <p:nvPr/>
        </p:nvSpPr>
        <p:spPr>
          <a:xfrm>
            <a:off x="4129186" y="2073073"/>
            <a:ext cx="5188431" cy="412492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02920" tIns="9144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sp>
        <p:nvSpPr>
          <p:cNvPr id="112" name="Rectangle 111">
            <a:extLst>
              <a:ext uri="{FF2B5EF4-FFF2-40B4-BE49-F238E27FC236}">
                <a16:creationId xmlns:a16="http://schemas.microsoft.com/office/drawing/2014/main" id="{B2FD33F7-1BE2-4838-A397-D54D85292C5C}"/>
              </a:ext>
            </a:extLst>
          </p:cNvPr>
          <p:cNvSpPr/>
          <p:nvPr/>
        </p:nvSpPr>
        <p:spPr>
          <a:xfrm>
            <a:off x="1908706" y="3394132"/>
            <a:ext cx="1220348" cy="24056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27432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900" dirty="0">
                <a:solidFill>
                  <a:srgbClr val="232F3C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centralized</a:t>
            </a: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232F3C"/>
                </a:solidFill>
                <a:effectLst/>
                <a:uLnTx/>
                <a:uFillTx/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 gateway</a:t>
            </a:r>
            <a:endParaRPr kumimoji="0" lang="en-US" sz="1050" b="0" i="0" u="none" strike="noStrike" kern="1200" cap="none" spc="0" normalizeH="0" baseline="0" noProof="0" dirty="0">
              <a:ln>
                <a:noFill/>
              </a:ln>
              <a:solidFill>
                <a:srgbClr val="232F3C"/>
              </a:solidFill>
              <a:effectLst/>
              <a:uLnTx/>
              <a:uFillTx/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sp>
        <p:nvSpPr>
          <p:cNvPr id="113" name="TextBox 112">
            <a:extLst>
              <a:ext uri="{FF2B5EF4-FFF2-40B4-BE49-F238E27FC236}">
                <a16:creationId xmlns:a16="http://schemas.microsoft.com/office/drawing/2014/main" id="{A7BD0D73-C760-4B27-AA83-A2A55253067E}"/>
              </a:ext>
            </a:extLst>
          </p:cNvPr>
          <p:cNvSpPr txBox="1"/>
          <p:nvPr/>
        </p:nvSpPr>
        <p:spPr>
          <a:xfrm>
            <a:off x="3157053" y="3492060"/>
            <a:ext cx="1006174" cy="192437"/>
          </a:xfrm>
          <a:prstGeom prst="rect">
            <a:avLst/>
          </a:prstGeom>
          <a:noFill/>
        </p:spPr>
        <p:txBody>
          <a:bodyPr wrap="square" lIns="0" tIns="0" rIns="0" bIns="0" rtlCol="0" anchor="t">
            <a:noAutofit/>
          </a:bodyPr>
          <a:lstStyle/>
          <a:p>
            <a:pPr marL="0" marR="0" lvl="0" indent="0" algn="ctr" defTabSz="10972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232F3C"/>
                    </a:gs>
                    <a:gs pos="100000">
                      <a:srgbClr val="232F3C"/>
                    </a:gs>
                  </a:gsLst>
                  <a:lin ang="0" scaled="1"/>
                </a:gradFill>
                <a:effectLst/>
                <a:uLnTx/>
                <a:uFillTx/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mTLS</a:t>
            </a:r>
            <a:endParaRPr kumimoji="0" lang="en-US" sz="700" b="0" i="0" u="none" strike="noStrike" kern="1200" cap="none" spc="0" normalizeH="0" baseline="0" noProof="0" dirty="0">
              <a:ln>
                <a:noFill/>
              </a:ln>
              <a:gradFill>
                <a:gsLst>
                  <a:gs pos="0">
                    <a:srgbClr val="232F3C"/>
                  </a:gs>
                  <a:gs pos="100000">
                    <a:srgbClr val="232F3C"/>
                  </a:gs>
                </a:gsLst>
                <a:lin ang="0" scaled="1"/>
              </a:gradFill>
              <a:effectLst/>
              <a:uLnTx/>
              <a:uFillTx/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sp>
        <p:nvSpPr>
          <p:cNvPr id="114" name="TextBox 113">
            <a:extLst>
              <a:ext uri="{FF2B5EF4-FFF2-40B4-BE49-F238E27FC236}">
                <a16:creationId xmlns:a16="http://schemas.microsoft.com/office/drawing/2014/main" id="{BA12801D-4877-435A-B777-3FF2D4A39ECC}"/>
              </a:ext>
            </a:extLst>
          </p:cNvPr>
          <p:cNvSpPr txBox="1"/>
          <p:nvPr/>
        </p:nvSpPr>
        <p:spPr>
          <a:xfrm>
            <a:off x="3290620" y="3940884"/>
            <a:ext cx="821631" cy="413950"/>
          </a:xfrm>
          <a:prstGeom prst="rect">
            <a:avLst/>
          </a:prstGeom>
          <a:noFill/>
        </p:spPr>
        <p:txBody>
          <a:bodyPr wrap="square" lIns="0" tIns="0" rIns="0" bIns="0" rtlCol="0" anchor="t">
            <a:noAutofit/>
          </a:bodyPr>
          <a:lstStyle/>
          <a:p>
            <a:pPr marL="0" marR="0" lvl="0" indent="0" algn="ctr" defTabSz="10972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00" dirty="0">
                <a:gradFill>
                  <a:gsLst>
                    <a:gs pos="0">
                      <a:srgbClr val="232F3C"/>
                    </a:gs>
                    <a:gs pos="100000">
                      <a:srgbClr val="232F3C"/>
                    </a:gs>
                  </a:gsLst>
                  <a:lin ang="0" scaled="1"/>
                </a:gra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private</a:t>
            </a: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232F3C"/>
                    </a:gs>
                    <a:gs pos="100000">
                      <a:srgbClr val="232F3C"/>
                    </a:gs>
                  </a:gsLst>
                  <a:lin ang="0" scaled="1"/>
                </a:gradFill>
                <a:effectLst/>
                <a:uLnTx/>
                <a:uFillTx/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 APN cellular</a:t>
            </a:r>
          </a:p>
          <a:p>
            <a:pPr marL="0" marR="0" lvl="0" indent="0" algn="ctr" defTabSz="10972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00" dirty="0">
                <a:gradFill>
                  <a:gsLst>
                    <a:gs pos="0">
                      <a:srgbClr val="232F3C"/>
                    </a:gs>
                    <a:gs pos="100000">
                      <a:srgbClr val="232F3C"/>
                    </a:gs>
                  </a:gsLst>
                  <a:lin ang="0" scaled="1"/>
                </a:gra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network</a:t>
            </a:r>
            <a:endParaRPr kumimoji="0" lang="en-US" sz="800" b="0" i="0" u="none" strike="noStrike" kern="1200" cap="none" spc="0" normalizeH="0" baseline="0" noProof="0" dirty="0">
              <a:ln>
                <a:noFill/>
              </a:ln>
              <a:gradFill>
                <a:gsLst>
                  <a:gs pos="0">
                    <a:srgbClr val="232F3C"/>
                  </a:gs>
                  <a:gs pos="100000">
                    <a:srgbClr val="232F3C"/>
                  </a:gs>
                </a:gsLst>
                <a:lin ang="0" scaled="1"/>
              </a:gradFill>
              <a:effectLst/>
              <a:uLnTx/>
              <a:uFillTx/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pic>
        <p:nvPicPr>
          <p:cNvPr id="115" name="Graphic 43">
            <a:extLst>
              <a:ext uri="{FF2B5EF4-FFF2-40B4-BE49-F238E27FC236}">
                <a16:creationId xmlns:a16="http://schemas.microsoft.com/office/drawing/2014/main" id="{1DEFA9C7-6C6C-4D3D-BBB0-463EFE07070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6574" y="4354834"/>
            <a:ext cx="291865" cy="291865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sp>
        <p:nvSpPr>
          <p:cNvPr id="116" name="TextBox 115">
            <a:extLst>
              <a:ext uri="{FF2B5EF4-FFF2-40B4-BE49-F238E27FC236}">
                <a16:creationId xmlns:a16="http://schemas.microsoft.com/office/drawing/2014/main" id="{D6074124-B2C0-45D7-AEE7-220509664381}"/>
              </a:ext>
            </a:extLst>
          </p:cNvPr>
          <p:cNvSpPr txBox="1"/>
          <p:nvPr/>
        </p:nvSpPr>
        <p:spPr>
          <a:xfrm>
            <a:off x="2584464" y="4679245"/>
            <a:ext cx="645645" cy="274321"/>
          </a:xfrm>
          <a:prstGeom prst="rect">
            <a:avLst/>
          </a:prstGeom>
          <a:noFill/>
        </p:spPr>
        <p:txBody>
          <a:bodyPr wrap="square" lIns="0" tIns="0" rIns="0" bIns="0" rtlCol="0" anchor="t">
            <a:noAutofit/>
          </a:bodyPr>
          <a:lstStyle/>
          <a:p>
            <a:pPr marL="0" marR="0" lvl="0" indent="0" algn="ctr" defTabSz="10972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232F3C"/>
                    </a:gs>
                    <a:gs pos="100000">
                      <a:srgbClr val="232F3C"/>
                    </a:gs>
                  </a:gsLst>
                  <a:lin ang="0" scaled="1"/>
                </a:gradFill>
                <a:effectLst/>
                <a:uLnTx/>
                <a:uFillTx/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AWS encryption SDK</a:t>
            </a:r>
          </a:p>
        </p:txBody>
      </p:sp>
      <p:sp useBgFill="1">
        <p:nvSpPr>
          <p:cNvPr id="117" name="TextBox 116">
            <a:extLst>
              <a:ext uri="{FF2B5EF4-FFF2-40B4-BE49-F238E27FC236}">
                <a16:creationId xmlns:a16="http://schemas.microsoft.com/office/drawing/2014/main" id="{C8CBE66C-5156-4291-8545-2A1E517F4BF1}"/>
              </a:ext>
            </a:extLst>
          </p:cNvPr>
          <p:cNvSpPr txBox="1"/>
          <p:nvPr/>
        </p:nvSpPr>
        <p:spPr>
          <a:xfrm>
            <a:off x="7588666" y="3298065"/>
            <a:ext cx="548843" cy="221121"/>
          </a:xfrm>
          <a:prstGeom prst="rect">
            <a:avLst/>
          </a:prstGeom>
        </p:spPr>
        <p:txBody>
          <a:bodyPr wrap="square" lIns="0" tIns="0" rIns="0" bIns="0" rtlCol="0" anchor="t">
            <a:noAutofit/>
          </a:bodyPr>
          <a:lstStyle/>
          <a:p>
            <a:pPr marL="0" marR="0" lvl="0" indent="0" algn="ctr" defTabSz="10972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232F3C"/>
                    </a:gs>
                    <a:gs pos="100000">
                      <a:srgbClr val="232F3C"/>
                    </a:gs>
                  </a:gsLst>
                  <a:lin ang="0" scaled="1"/>
                </a:gradFill>
                <a:effectLst/>
                <a:uLnTx/>
                <a:uFillTx/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AWS KMS </a:t>
            </a:r>
          </a:p>
        </p:txBody>
      </p:sp>
      <p:sp>
        <p:nvSpPr>
          <p:cNvPr id="118" name="NumBox 2">
            <a:extLst>
              <a:ext uri="{FF2B5EF4-FFF2-40B4-BE49-F238E27FC236}">
                <a16:creationId xmlns:a16="http://schemas.microsoft.com/office/drawing/2014/main" id="{092CC03C-AE8C-4B66-970D-CE95F48B034B}"/>
              </a:ext>
            </a:extLst>
          </p:cNvPr>
          <p:cNvSpPr/>
          <p:nvPr/>
        </p:nvSpPr>
        <p:spPr>
          <a:xfrm>
            <a:off x="3279385" y="5280018"/>
            <a:ext cx="274320" cy="274320"/>
          </a:xfrm>
          <a:prstGeom prst="roundRect">
            <a:avLst/>
          </a:prstGeom>
          <a:solidFill>
            <a:srgbClr val="007C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FAFAFA"/>
                </a:solidFill>
                <a:effectLst/>
                <a:uLnTx/>
                <a:uFillTx/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1</a:t>
            </a:r>
          </a:p>
        </p:txBody>
      </p:sp>
      <p:sp>
        <p:nvSpPr>
          <p:cNvPr id="119" name="NumBox 8">
            <a:extLst>
              <a:ext uri="{FF2B5EF4-FFF2-40B4-BE49-F238E27FC236}">
                <a16:creationId xmlns:a16="http://schemas.microsoft.com/office/drawing/2014/main" id="{CF95C65A-0A94-44D0-9FB2-7E13574F3610}"/>
              </a:ext>
            </a:extLst>
          </p:cNvPr>
          <p:cNvSpPr/>
          <p:nvPr/>
        </p:nvSpPr>
        <p:spPr>
          <a:xfrm>
            <a:off x="8495756" y="4602893"/>
            <a:ext cx="274320" cy="274320"/>
          </a:xfrm>
          <a:prstGeom prst="roundRect">
            <a:avLst/>
          </a:prstGeom>
          <a:solidFill>
            <a:srgbClr val="007C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FAFAFA"/>
                </a:solidFill>
                <a:effectLst/>
                <a:uLnTx/>
                <a:uFillTx/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8</a:t>
            </a:r>
          </a:p>
        </p:txBody>
      </p:sp>
      <p:sp>
        <p:nvSpPr>
          <p:cNvPr id="120" name="NumBox 5">
            <a:extLst>
              <a:ext uri="{FF2B5EF4-FFF2-40B4-BE49-F238E27FC236}">
                <a16:creationId xmlns:a16="http://schemas.microsoft.com/office/drawing/2014/main" id="{F708F9D7-437C-4D75-8932-22419006FE08}"/>
              </a:ext>
            </a:extLst>
          </p:cNvPr>
          <p:cNvSpPr/>
          <p:nvPr/>
        </p:nvSpPr>
        <p:spPr>
          <a:xfrm>
            <a:off x="7507553" y="2574843"/>
            <a:ext cx="274320" cy="274320"/>
          </a:xfrm>
          <a:prstGeom prst="roundRect">
            <a:avLst/>
          </a:prstGeom>
          <a:solidFill>
            <a:srgbClr val="007C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FAFAFA"/>
                </a:solidFill>
                <a:effectLst/>
                <a:uLnTx/>
                <a:uFillTx/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3</a:t>
            </a:r>
          </a:p>
        </p:txBody>
      </p:sp>
      <p:sp>
        <p:nvSpPr>
          <p:cNvPr id="121" name="NumBox 5">
            <a:extLst>
              <a:ext uri="{FF2B5EF4-FFF2-40B4-BE49-F238E27FC236}">
                <a16:creationId xmlns:a16="http://schemas.microsoft.com/office/drawing/2014/main" id="{66FA88AE-4C88-407D-90B0-8EC087639632}"/>
              </a:ext>
            </a:extLst>
          </p:cNvPr>
          <p:cNvSpPr/>
          <p:nvPr/>
        </p:nvSpPr>
        <p:spPr>
          <a:xfrm>
            <a:off x="1741312" y="4573336"/>
            <a:ext cx="274320" cy="274320"/>
          </a:xfrm>
          <a:prstGeom prst="roundRect">
            <a:avLst/>
          </a:prstGeom>
          <a:solidFill>
            <a:srgbClr val="007C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FAFAFA"/>
                </a:solidFill>
                <a:effectLst/>
                <a:uLnTx/>
                <a:uFillTx/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4</a:t>
            </a:r>
          </a:p>
        </p:txBody>
      </p:sp>
      <p:sp>
        <p:nvSpPr>
          <p:cNvPr id="122" name="NumBox 7">
            <a:extLst>
              <a:ext uri="{FF2B5EF4-FFF2-40B4-BE49-F238E27FC236}">
                <a16:creationId xmlns:a16="http://schemas.microsoft.com/office/drawing/2014/main" id="{BB53A4AD-5010-4335-BCAC-A8B1E55D040D}"/>
              </a:ext>
            </a:extLst>
          </p:cNvPr>
          <p:cNvSpPr/>
          <p:nvPr/>
        </p:nvSpPr>
        <p:spPr>
          <a:xfrm>
            <a:off x="6996436" y="3995588"/>
            <a:ext cx="274320" cy="274320"/>
          </a:xfrm>
          <a:prstGeom prst="roundRect">
            <a:avLst/>
          </a:prstGeom>
          <a:solidFill>
            <a:srgbClr val="007C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FAFAFA"/>
                </a:solidFill>
                <a:effectLst/>
                <a:uLnTx/>
                <a:uFillTx/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5</a:t>
            </a:r>
          </a:p>
        </p:txBody>
      </p:sp>
      <p:sp>
        <p:nvSpPr>
          <p:cNvPr id="123" name="TextBox 12">
            <a:extLst>
              <a:ext uri="{FF2B5EF4-FFF2-40B4-BE49-F238E27FC236}">
                <a16:creationId xmlns:a16="http://schemas.microsoft.com/office/drawing/2014/main" id="{8B33F9EF-81AA-4379-99CF-93E26FB45E3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18302" y="4324352"/>
            <a:ext cx="1255131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232F3C"/>
                </a:solidFill>
                <a:effectLst/>
                <a:uLnTx/>
                <a:uFillTx/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AWS Security Hub</a:t>
            </a:r>
          </a:p>
        </p:txBody>
      </p:sp>
      <p:sp>
        <p:nvSpPr>
          <p:cNvPr id="124" name="TextBox 11">
            <a:extLst>
              <a:ext uri="{FF2B5EF4-FFF2-40B4-BE49-F238E27FC236}">
                <a16:creationId xmlns:a16="http://schemas.microsoft.com/office/drawing/2014/main" id="{DBA84AE0-2A87-46DC-843E-304AF66A90C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326845" y="5739099"/>
            <a:ext cx="1088672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232F3C"/>
                </a:solidFill>
                <a:effectLst/>
                <a:uLnTx/>
                <a:uFillTx/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Amazon EventBridge</a:t>
            </a:r>
          </a:p>
        </p:txBody>
      </p:sp>
      <p:pic>
        <p:nvPicPr>
          <p:cNvPr id="125" name="Graphic 124">
            <a:extLst>
              <a:ext uri="{FF2B5EF4-FFF2-40B4-BE49-F238E27FC236}">
                <a16:creationId xmlns:a16="http://schemas.microsoft.com/office/drawing/2014/main" id="{48509D1F-D15D-4A11-BAC0-1A3E8D5C505C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9656245" y="5392550"/>
            <a:ext cx="246183" cy="246183"/>
          </a:xfrm>
          <a:prstGeom prst="rect">
            <a:avLst/>
          </a:prstGeom>
        </p:spPr>
      </p:pic>
      <p:sp>
        <p:nvSpPr>
          <p:cNvPr id="126" name="TextBox 125">
            <a:extLst>
              <a:ext uri="{FF2B5EF4-FFF2-40B4-BE49-F238E27FC236}">
                <a16:creationId xmlns:a16="http://schemas.microsoft.com/office/drawing/2014/main" id="{7533E465-0873-49C5-9656-0D32865A7076}"/>
              </a:ext>
            </a:extLst>
          </p:cNvPr>
          <p:cNvSpPr txBox="1"/>
          <p:nvPr/>
        </p:nvSpPr>
        <p:spPr>
          <a:xfrm>
            <a:off x="9326802" y="5643832"/>
            <a:ext cx="905068" cy="338548"/>
          </a:xfrm>
          <a:prstGeom prst="rect">
            <a:avLst/>
          </a:prstGeom>
          <a:noFill/>
        </p:spPr>
        <p:txBody>
          <a:bodyPr wrap="square" lIns="0" tIns="0" rIns="0" bIns="0" rtlCol="0" anchor="t">
            <a:noAutofit/>
          </a:bodyPr>
          <a:lstStyle/>
          <a:p>
            <a:pPr marL="0" marR="0" lvl="0" indent="0" algn="ctr" defTabSz="10972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00" dirty="0">
                <a:solidFill>
                  <a:srgbClr val="000000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vehicle</a:t>
            </a: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 </a:t>
            </a:r>
            <a:r>
              <a:rPr lang="en-US" sz="800" dirty="0">
                <a:solidFill>
                  <a:srgbClr val="000000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security</a:t>
            </a: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 </a:t>
            </a:r>
            <a:r>
              <a:rPr lang="en-US" sz="800" dirty="0">
                <a:solidFill>
                  <a:srgbClr val="000000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operations</a:t>
            </a: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 center</a:t>
            </a:r>
            <a:endParaRPr kumimoji="0" lang="en-US" sz="700" b="0" i="0" u="none" strike="noStrike" kern="1200" cap="none" spc="0" normalizeH="0" baseline="0" noProof="0" dirty="0">
              <a:ln>
                <a:noFill/>
              </a:ln>
              <a:gradFill>
                <a:gsLst>
                  <a:gs pos="0">
                    <a:srgbClr val="232F3C"/>
                  </a:gs>
                  <a:gs pos="100000">
                    <a:srgbClr val="232F3C"/>
                  </a:gs>
                </a:gsLst>
                <a:lin ang="0" scaled="1"/>
              </a:gradFill>
              <a:effectLst/>
              <a:uLnTx/>
              <a:uFillTx/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sp>
        <p:nvSpPr>
          <p:cNvPr id="127" name="NumBox 3">
            <a:extLst>
              <a:ext uri="{FF2B5EF4-FFF2-40B4-BE49-F238E27FC236}">
                <a16:creationId xmlns:a16="http://schemas.microsoft.com/office/drawing/2014/main" id="{00826768-0429-4058-B803-DB761C045076}"/>
              </a:ext>
            </a:extLst>
          </p:cNvPr>
          <p:cNvSpPr/>
          <p:nvPr/>
        </p:nvSpPr>
        <p:spPr>
          <a:xfrm>
            <a:off x="4518345" y="3056237"/>
            <a:ext cx="274320" cy="274320"/>
          </a:xfrm>
          <a:prstGeom prst="roundRect">
            <a:avLst/>
          </a:prstGeom>
          <a:solidFill>
            <a:srgbClr val="007C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FAFAFA"/>
                </a:solidFill>
                <a:effectLst/>
                <a:uLnTx/>
                <a:uFillTx/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2</a:t>
            </a:r>
          </a:p>
        </p:txBody>
      </p:sp>
      <p:sp>
        <p:nvSpPr>
          <p:cNvPr id="128" name="TextBox 16">
            <a:extLst>
              <a:ext uri="{FF2B5EF4-FFF2-40B4-BE49-F238E27FC236}">
                <a16:creationId xmlns:a16="http://schemas.microsoft.com/office/drawing/2014/main" id="{30A4EDCC-2933-4AED-810A-A630507DC17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83857" y="5676069"/>
            <a:ext cx="1189103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pPr lvl="0" algn="ctr" eaLnBrk="1" hangingPunct="1">
              <a:defRPr/>
            </a:pPr>
            <a:r>
              <a:rPr lang="en-US" altLang="en-US" sz="800" dirty="0">
                <a:solidFill>
                  <a:srgbClr val="232F3C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Lambda</a:t>
            </a:r>
            <a:br>
              <a:rPr lang="en-US" altLang="en-US" sz="800" dirty="0">
                <a:solidFill>
                  <a:srgbClr val="232F3C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</a:br>
            <a:r>
              <a:rPr lang="en-US" altLang="en-US" sz="800" i="1" dirty="0">
                <a:solidFill>
                  <a:srgbClr val="232F3C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find remediation</a:t>
            </a:r>
            <a:endParaRPr kumimoji="0" lang="en-US" altLang="en-US" sz="800" b="0" i="1" u="none" strike="noStrike" kern="1200" cap="none" spc="0" normalizeH="0" baseline="0" noProof="0" dirty="0">
              <a:ln>
                <a:noFill/>
              </a:ln>
              <a:solidFill>
                <a:srgbClr val="232F3C"/>
              </a:solidFill>
              <a:effectLst/>
              <a:uLnTx/>
              <a:uFillTx/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sp>
        <p:nvSpPr>
          <p:cNvPr id="129" name="Rectangle 128">
            <a:extLst>
              <a:ext uri="{FF2B5EF4-FFF2-40B4-BE49-F238E27FC236}">
                <a16:creationId xmlns:a16="http://schemas.microsoft.com/office/drawing/2014/main" id="{A1EDA71D-65A8-45B3-B2DD-D11C6E6E957C}"/>
              </a:ext>
            </a:extLst>
          </p:cNvPr>
          <p:cNvSpPr/>
          <p:nvPr/>
        </p:nvSpPr>
        <p:spPr>
          <a:xfrm>
            <a:off x="6703203" y="4947062"/>
            <a:ext cx="1415827" cy="1125227"/>
          </a:xfrm>
          <a:prstGeom prst="rect">
            <a:avLst/>
          </a:prstGeom>
          <a:noFill/>
          <a:ln w="12700">
            <a:solidFill>
              <a:srgbClr val="E7157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5760" tIns="45720" rIns="0" bIns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800" b="0" i="0" u="none" strike="noStrike" kern="1200" cap="none" spc="0" normalizeH="0" baseline="0" noProof="0" dirty="0">
              <a:ln>
                <a:noFill/>
              </a:ln>
              <a:solidFill>
                <a:srgbClr val="E7157B"/>
              </a:solidFill>
              <a:effectLst/>
              <a:uLnTx/>
              <a:uFillTx/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grpSp>
        <p:nvGrpSpPr>
          <p:cNvPr id="130" name="Group 129">
            <a:extLst>
              <a:ext uri="{FF2B5EF4-FFF2-40B4-BE49-F238E27FC236}">
                <a16:creationId xmlns:a16="http://schemas.microsoft.com/office/drawing/2014/main" id="{ABDE9055-543D-4699-916A-DDB088E61C6B}"/>
              </a:ext>
            </a:extLst>
          </p:cNvPr>
          <p:cNvGrpSpPr/>
          <p:nvPr/>
        </p:nvGrpSpPr>
        <p:grpSpPr>
          <a:xfrm>
            <a:off x="5311404" y="1049638"/>
            <a:ext cx="3113826" cy="900577"/>
            <a:chOff x="4060681" y="1082344"/>
            <a:chExt cx="3113826" cy="900577"/>
          </a:xfrm>
        </p:grpSpPr>
        <p:sp>
          <p:nvSpPr>
            <p:cNvPr id="131" name="Rectangle 130">
              <a:extLst>
                <a:ext uri="{FF2B5EF4-FFF2-40B4-BE49-F238E27FC236}">
                  <a16:creationId xmlns:a16="http://schemas.microsoft.com/office/drawing/2014/main" id="{B8A5C0E7-EEA0-44E4-A00A-73C468394DE8}"/>
                </a:ext>
              </a:extLst>
            </p:cNvPr>
            <p:cNvSpPr/>
            <p:nvPr/>
          </p:nvSpPr>
          <p:spPr>
            <a:xfrm>
              <a:off x="4060681" y="1082344"/>
              <a:ext cx="3015442" cy="835961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232F3C"/>
                </a:solidFill>
                <a:effectLst/>
                <a:uLnTx/>
                <a:uFillTx/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endParaRPr>
            </a:p>
          </p:txBody>
        </p:sp>
        <p:pic>
          <p:nvPicPr>
            <p:cNvPr id="132" name="Graphic 131">
              <a:extLst>
                <a:ext uri="{FF2B5EF4-FFF2-40B4-BE49-F238E27FC236}">
                  <a16:creationId xmlns:a16="http://schemas.microsoft.com/office/drawing/2014/main" id="{451AC558-4EFF-4DB1-9DB8-F133BEA61AE0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p:blipFill>
          <p:spPr>
            <a:xfrm>
              <a:off x="4501964" y="1245725"/>
              <a:ext cx="246183" cy="246183"/>
            </a:xfrm>
            <a:prstGeom prst="rect">
              <a:avLst/>
            </a:prstGeom>
          </p:spPr>
        </p:pic>
        <p:pic>
          <p:nvPicPr>
            <p:cNvPr id="133" name="Graphic 43">
              <a:extLst>
                <a:ext uri="{FF2B5EF4-FFF2-40B4-BE49-F238E27FC236}">
                  <a16:creationId xmlns:a16="http://schemas.microsoft.com/office/drawing/2014/main" id="{13D47E05-B720-48C9-9993-C823F0CCCDA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57508" y="1189910"/>
              <a:ext cx="291865" cy="29186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</p:pic>
        <p:sp>
          <p:nvSpPr>
            <p:cNvPr id="134" name="TextBox 133">
              <a:extLst>
                <a:ext uri="{FF2B5EF4-FFF2-40B4-BE49-F238E27FC236}">
                  <a16:creationId xmlns:a16="http://schemas.microsoft.com/office/drawing/2014/main" id="{CE9CD849-D56A-4ED6-8A73-256B01C16434}"/>
                </a:ext>
              </a:extLst>
            </p:cNvPr>
            <p:cNvSpPr txBox="1"/>
            <p:nvPr/>
          </p:nvSpPr>
          <p:spPr>
            <a:xfrm>
              <a:off x="5599688" y="1485781"/>
              <a:ext cx="1574819" cy="49714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noAutofit/>
            </a:bodyPr>
            <a:lstStyle/>
            <a:p>
              <a:pPr marL="0" marR="0" lvl="0" indent="0" algn="ctr" defTabSz="109728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800" dirty="0">
                  <a:gradFill>
                    <a:gsLst>
                      <a:gs pos="0">
                        <a:srgbClr val="232F3C"/>
                      </a:gs>
                      <a:gs pos="100000">
                        <a:srgbClr val="232F3C"/>
                      </a:gs>
                    </a:gsLst>
                    <a:lin ang="0" scaled="1"/>
                  </a:gradFill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  <a:t>Fleet aggregators</a:t>
              </a:r>
              <a:r>
                <a:rPr kumimoji="0" lang="en-US" sz="800" b="0" i="0" u="none" strike="noStrike" kern="1200" cap="none" spc="0" normalizeH="0" baseline="0" noProof="0" dirty="0">
                  <a:ln>
                    <a:noFill/>
                  </a:ln>
                  <a:gradFill>
                    <a:gsLst>
                      <a:gs pos="0">
                        <a:srgbClr val="232F3C"/>
                      </a:gs>
                      <a:gs pos="100000">
                        <a:srgbClr val="232F3C"/>
                      </a:gs>
                    </a:gsLst>
                    <a:lin ang="0" scaled="1"/>
                  </a:gradFill>
                  <a:effectLst/>
                  <a:uLnTx/>
                  <a:uFillTx/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  <a:t>, third-party applications,</a:t>
              </a:r>
            </a:p>
            <a:p>
              <a:pPr marL="0" marR="0" lvl="0" indent="0" algn="ctr" defTabSz="109728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800" dirty="0">
                  <a:gradFill>
                    <a:gsLst>
                      <a:gs pos="0">
                        <a:srgbClr val="232F3C"/>
                      </a:gs>
                      <a:gs pos="100000">
                        <a:srgbClr val="232F3C"/>
                      </a:gs>
                    </a:gsLst>
                    <a:lin ang="0" scaled="1"/>
                  </a:gradFill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  <a:t>external</a:t>
              </a:r>
              <a:r>
                <a:rPr kumimoji="0" lang="en-US" sz="800" b="0" i="0" u="none" strike="noStrike" kern="1200" cap="none" spc="0" normalizeH="0" baseline="0" noProof="0" dirty="0">
                  <a:ln>
                    <a:noFill/>
                  </a:ln>
                  <a:gradFill>
                    <a:gsLst>
                      <a:gs pos="0">
                        <a:srgbClr val="232F3C"/>
                      </a:gs>
                      <a:gs pos="100000">
                        <a:srgbClr val="232F3C"/>
                      </a:gs>
                    </a:gsLst>
                    <a:lin ang="0" scaled="1"/>
                  </a:gradFill>
                  <a:effectLst/>
                  <a:uLnTx/>
                  <a:uFillTx/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  <a:t> </a:t>
              </a:r>
              <a:r>
                <a:rPr lang="en-US" sz="800" dirty="0">
                  <a:gradFill>
                    <a:gsLst>
                      <a:gs pos="0">
                        <a:srgbClr val="232F3C"/>
                      </a:gs>
                      <a:gs pos="100000">
                        <a:srgbClr val="232F3C"/>
                      </a:gs>
                    </a:gsLst>
                    <a:lin ang="0" scaled="1"/>
                  </a:gradFill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  <a:t>users</a:t>
              </a:r>
              <a:endParaRPr kumimoji="0" lang="en-US" sz="800" b="0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232F3C"/>
                    </a:gs>
                    <a:gs pos="100000">
                      <a:srgbClr val="232F3C"/>
                    </a:gs>
                  </a:gsLst>
                  <a:lin ang="0" scaled="1"/>
                </a:gradFill>
                <a:effectLst/>
                <a:uLnTx/>
                <a:uFillTx/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endParaRPr>
            </a:p>
          </p:txBody>
        </p:sp>
        <p:sp>
          <p:nvSpPr>
            <p:cNvPr id="135" name="TextBox 134">
              <a:extLst>
                <a:ext uri="{FF2B5EF4-FFF2-40B4-BE49-F238E27FC236}">
                  <a16:creationId xmlns:a16="http://schemas.microsoft.com/office/drawing/2014/main" id="{30D83CC2-9527-4749-91CA-530ABB87963F}"/>
                </a:ext>
              </a:extLst>
            </p:cNvPr>
            <p:cNvSpPr txBox="1"/>
            <p:nvPr/>
          </p:nvSpPr>
          <p:spPr>
            <a:xfrm>
              <a:off x="4110652" y="1507694"/>
              <a:ext cx="989955" cy="265842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noAutofit/>
            </a:bodyPr>
            <a:lstStyle/>
            <a:p>
              <a:pPr marL="0" marR="0" lvl="0" indent="0" algn="ctr" defTabSz="109728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800" dirty="0">
                  <a:gradFill>
                    <a:gsLst>
                      <a:gs pos="0">
                        <a:srgbClr val="232F3C"/>
                      </a:gs>
                      <a:gs pos="100000">
                        <a:srgbClr val="232F3C"/>
                      </a:gs>
                    </a:gsLst>
                    <a:lin ang="0" scaled="1"/>
                  </a:gradFill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  <a:t>vehicle</a:t>
              </a:r>
              <a:r>
                <a:rPr kumimoji="0" lang="en-US" sz="800" b="0" i="0" u="none" strike="noStrike" kern="1200" cap="none" spc="0" normalizeH="0" baseline="0" noProof="0" dirty="0">
                  <a:ln>
                    <a:noFill/>
                  </a:ln>
                  <a:gradFill>
                    <a:gsLst>
                      <a:gs pos="0">
                        <a:srgbClr val="232F3C"/>
                      </a:gs>
                      <a:gs pos="100000">
                        <a:srgbClr val="232F3C"/>
                      </a:gs>
                    </a:gsLst>
                    <a:lin ang="0" scaled="1"/>
                  </a:gradFill>
                  <a:effectLst/>
                  <a:uLnTx/>
                  <a:uFillTx/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  <a:t> </a:t>
              </a:r>
              <a:r>
                <a:rPr lang="en-US" sz="800" dirty="0">
                  <a:gradFill>
                    <a:gsLst>
                      <a:gs pos="0">
                        <a:srgbClr val="232F3C"/>
                      </a:gs>
                      <a:gs pos="100000">
                        <a:srgbClr val="232F3C"/>
                      </a:gs>
                    </a:gsLst>
                    <a:lin ang="0" scaled="1"/>
                  </a:gradFill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  <a:t>management</a:t>
              </a:r>
              <a:r>
                <a:rPr kumimoji="0" lang="en-US" sz="800" b="0" i="0" u="none" strike="noStrike" kern="1200" cap="none" spc="0" normalizeH="0" baseline="0" noProof="0" dirty="0">
                  <a:ln>
                    <a:noFill/>
                  </a:ln>
                  <a:gradFill>
                    <a:gsLst>
                      <a:gs pos="0">
                        <a:srgbClr val="232F3C"/>
                      </a:gs>
                      <a:gs pos="100000">
                        <a:srgbClr val="232F3C"/>
                      </a:gs>
                    </a:gsLst>
                    <a:lin ang="0" scaled="1"/>
                  </a:gradFill>
                  <a:effectLst/>
                  <a:uLnTx/>
                  <a:uFillTx/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  <a:t> </a:t>
              </a:r>
              <a:r>
                <a:rPr lang="en-US" sz="800" dirty="0">
                  <a:gradFill>
                    <a:gsLst>
                      <a:gs pos="0">
                        <a:srgbClr val="232F3C"/>
                      </a:gs>
                      <a:gs pos="100000">
                        <a:srgbClr val="232F3C"/>
                      </a:gs>
                    </a:gsLst>
                    <a:lin ang="0" scaled="1"/>
                  </a:gradFill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  <a:t>platform</a:t>
              </a:r>
              <a:endParaRPr kumimoji="0" lang="en-US" sz="800" b="0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232F3C"/>
                    </a:gs>
                    <a:gs pos="100000">
                      <a:srgbClr val="232F3C"/>
                    </a:gs>
                  </a:gsLst>
                  <a:lin ang="0" scaled="1"/>
                </a:gradFill>
                <a:effectLst/>
                <a:uLnTx/>
                <a:uFillTx/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endParaRPr>
            </a:p>
          </p:txBody>
        </p:sp>
        <p:sp>
          <p:nvSpPr>
            <p:cNvPr id="136" name="TextBox 135">
              <a:extLst>
                <a:ext uri="{FF2B5EF4-FFF2-40B4-BE49-F238E27FC236}">
                  <a16:creationId xmlns:a16="http://schemas.microsoft.com/office/drawing/2014/main" id="{A40FB5BA-320C-40E1-B0D8-02BCDFC4A727}"/>
                </a:ext>
              </a:extLst>
            </p:cNvPr>
            <p:cNvSpPr txBox="1"/>
            <p:nvPr/>
          </p:nvSpPr>
          <p:spPr>
            <a:xfrm>
              <a:off x="4911039" y="1494757"/>
              <a:ext cx="1006174" cy="2662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noAutofit/>
            </a:bodyPr>
            <a:lstStyle/>
            <a:p>
              <a:pPr marL="0" marR="0" lvl="0" indent="0" algn="ctr" defTabSz="109728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800" dirty="0">
                  <a:gradFill>
                    <a:gsLst>
                      <a:gs pos="0">
                        <a:srgbClr val="232F3C"/>
                      </a:gs>
                      <a:gs pos="100000">
                        <a:srgbClr val="232F3C"/>
                      </a:gs>
                    </a:gsLst>
                    <a:lin ang="0" scaled="1"/>
                  </a:gradFill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  <a:t>vehicle</a:t>
              </a:r>
              <a:r>
                <a:rPr kumimoji="0" lang="en-US" sz="800" b="0" i="0" u="none" strike="noStrike" kern="1200" cap="none" spc="0" normalizeH="0" baseline="0" noProof="0" dirty="0">
                  <a:ln>
                    <a:noFill/>
                  </a:ln>
                  <a:gradFill>
                    <a:gsLst>
                      <a:gs pos="0">
                        <a:srgbClr val="232F3C"/>
                      </a:gs>
                      <a:gs pos="100000">
                        <a:srgbClr val="232F3C"/>
                      </a:gs>
                    </a:gsLst>
                    <a:lin ang="0" scaled="1"/>
                  </a:gradFill>
                  <a:effectLst/>
                  <a:uLnTx/>
                  <a:uFillTx/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  <a:t> </a:t>
              </a:r>
              <a:br>
                <a:rPr kumimoji="0" lang="en-US" sz="800" b="0" i="0" u="none" strike="noStrike" kern="1200" cap="none" spc="0" normalizeH="0" baseline="0" noProof="0" dirty="0">
                  <a:ln>
                    <a:noFill/>
                  </a:ln>
                  <a:gradFill>
                    <a:gsLst>
                      <a:gs pos="0">
                        <a:srgbClr val="232F3C"/>
                      </a:gs>
                      <a:gs pos="100000">
                        <a:srgbClr val="232F3C"/>
                      </a:gs>
                    </a:gsLst>
                    <a:lin ang="0" scaled="1"/>
                  </a:gradFill>
                  <a:effectLst/>
                  <a:uLnTx/>
                  <a:uFillTx/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</a:br>
              <a:r>
                <a:rPr kumimoji="0" lang="en-US" sz="800" b="0" i="0" u="none" strike="noStrike" kern="1200" cap="none" spc="0" normalizeH="0" baseline="0" noProof="0" dirty="0">
                  <a:ln>
                    <a:noFill/>
                  </a:ln>
                  <a:gradFill>
                    <a:gsLst>
                      <a:gs pos="0">
                        <a:srgbClr val="232F3C"/>
                      </a:gs>
                      <a:gs pos="100000">
                        <a:srgbClr val="232F3C"/>
                      </a:gs>
                    </a:gsLst>
                    <a:lin ang="0" scaled="1"/>
                  </a:gradFill>
                  <a:effectLst/>
                  <a:uLnTx/>
                  <a:uFillTx/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  <a:t>owner</a:t>
              </a:r>
            </a:p>
          </p:txBody>
        </p:sp>
        <p:pic>
          <p:nvPicPr>
            <p:cNvPr id="137" name="Graphic 136">
              <a:extLst>
                <a:ext uri="{FF2B5EF4-FFF2-40B4-BE49-F238E27FC236}">
                  <a16:creationId xmlns:a16="http://schemas.microsoft.com/office/drawing/2014/main" id="{FF11AC26-03F4-4289-BD99-ACC3604EE9ED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/>
            </a:stretch>
          </p:blipFill>
          <p:spPr>
            <a:xfrm>
              <a:off x="5291036" y="1223423"/>
              <a:ext cx="246180" cy="246180"/>
            </a:xfrm>
            <a:prstGeom prst="rect">
              <a:avLst/>
            </a:prstGeom>
          </p:spPr>
        </p:pic>
      </p:grpSp>
      <p:cxnSp>
        <p:nvCxnSpPr>
          <p:cNvPr id="138" name="Straight Arrow Connector 137">
            <a:extLst>
              <a:ext uri="{FF2B5EF4-FFF2-40B4-BE49-F238E27FC236}">
                <a16:creationId xmlns:a16="http://schemas.microsoft.com/office/drawing/2014/main" id="{037CBD7E-8557-4148-8132-5D8400D48C2E}"/>
              </a:ext>
            </a:extLst>
          </p:cNvPr>
          <p:cNvCxnSpPr>
            <a:cxnSpLocks/>
            <a:endCxn id="131" idx="2"/>
          </p:cNvCxnSpPr>
          <p:nvPr/>
        </p:nvCxnSpPr>
        <p:spPr>
          <a:xfrm flipV="1">
            <a:off x="6638689" y="1885599"/>
            <a:ext cx="0" cy="314477"/>
          </a:xfrm>
          <a:prstGeom prst="straightConnector1">
            <a:avLst/>
          </a:prstGeom>
          <a:ln w="12700">
            <a:solidFill>
              <a:schemeClr val="tx1"/>
            </a:solidFill>
            <a:prstDash val="solid"/>
            <a:headEnd type="arrow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9" name="TextBox 19">
            <a:extLst>
              <a:ext uri="{FF2B5EF4-FFF2-40B4-BE49-F238E27FC236}">
                <a16:creationId xmlns:a16="http://schemas.microsoft.com/office/drawing/2014/main" id="{7F897B41-8350-42FB-90BB-6907E10AE70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39133" y="3305975"/>
            <a:ext cx="1220175" cy="2211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en-US" sz="800" dirty="0">
                <a:solidFill>
                  <a:srgbClr val="232F3C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request topic</a:t>
            </a:r>
            <a:endParaRPr kumimoji="0" lang="en-US" altLang="en-US" sz="800" b="0" i="0" u="none" strike="noStrike" kern="1200" cap="none" spc="0" normalizeH="0" baseline="0" noProof="0" dirty="0">
              <a:ln>
                <a:noFill/>
              </a:ln>
              <a:solidFill>
                <a:srgbClr val="232F3C"/>
              </a:solidFill>
              <a:effectLst/>
              <a:uLnTx/>
              <a:uFillTx/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sp>
        <p:nvSpPr>
          <p:cNvPr id="140" name="TextBox 139">
            <a:extLst>
              <a:ext uri="{FF2B5EF4-FFF2-40B4-BE49-F238E27FC236}">
                <a16:creationId xmlns:a16="http://schemas.microsoft.com/office/drawing/2014/main" id="{18F24606-2655-4FBD-94C1-F12B1190CD58}"/>
              </a:ext>
            </a:extLst>
          </p:cNvPr>
          <p:cNvSpPr txBox="1"/>
          <p:nvPr/>
        </p:nvSpPr>
        <p:spPr>
          <a:xfrm>
            <a:off x="6135602" y="2570680"/>
            <a:ext cx="1006174" cy="296384"/>
          </a:xfrm>
          <a:prstGeom prst="rect">
            <a:avLst/>
          </a:prstGeom>
          <a:noFill/>
        </p:spPr>
        <p:txBody>
          <a:bodyPr wrap="square" lIns="0" tIns="0" rIns="0" bIns="0" rtlCol="0" anchor="t">
            <a:noAutofit/>
          </a:bodyPr>
          <a:lstStyle/>
          <a:p>
            <a:pPr marL="0" marR="0" lvl="0" indent="0" algn="ctr" defTabSz="10972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232F3C"/>
                    </a:gs>
                    <a:gs pos="100000">
                      <a:srgbClr val="232F3C"/>
                    </a:gs>
                  </a:gsLst>
                  <a:lin ang="0" scaled="1"/>
                </a:gradFill>
                <a:effectLst/>
                <a:uLnTx/>
                <a:uFillTx/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Amazon API</a:t>
            </a:r>
            <a:br>
              <a:rPr kumimoji="0" lang="en-US" sz="800" b="0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232F3C"/>
                    </a:gs>
                    <a:gs pos="100000">
                      <a:srgbClr val="232F3C"/>
                    </a:gs>
                  </a:gsLst>
                  <a:lin ang="0" scaled="1"/>
                </a:gradFill>
                <a:effectLst/>
                <a:uLnTx/>
                <a:uFillTx/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</a:b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232F3C"/>
                    </a:gs>
                    <a:gs pos="100000">
                      <a:srgbClr val="232F3C"/>
                    </a:gs>
                  </a:gsLst>
                  <a:lin ang="0" scaled="1"/>
                </a:gradFill>
                <a:effectLst/>
                <a:uLnTx/>
                <a:uFillTx/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Gateway</a:t>
            </a:r>
          </a:p>
        </p:txBody>
      </p:sp>
      <p:sp>
        <p:nvSpPr>
          <p:cNvPr id="141" name="TextBox 140">
            <a:extLst>
              <a:ext uri="{FF2B5EF4-FFF2-40B4-BE49-F238E27FC236}">
                <a16:creationId xmlns:a16="http://schemas.microsoft.com/office/drawing/2014/main" id="{240F68BA-DD91-4DF1-A729-75882B93A986}"/>
              </a:ext>
            </a:extLst>
          </p:cNvPr>
          <p:cNvSpPr txBox="1"/>
          <p:nvPr/>
        </p:nvSpPr>
        <p:spPr>
          <a:xfrm>
            <a:off x="7199756" y="4530027"/>
            <a:ext cx="1006174" cy="192437"/>
          </a:xfrm>
          <a:prstGeom prst="rect">
            <a:avLst/>
          </a:prstGeom>
          <a:noFill/>
        </p:spPr>
        <p:txBody>
          <a:bodyPr wrap="square" lIns="0" tIns="0" rIns="0" bIns="0" rtlCol="0" anchor="t">
            <a:noAutofit/>
          </a:bodyPr>
          <a:lstStyle/>
          <a:p>
            <a:pPr marL="0" marR="0" lvl="0" indent="0" algn="ctr" defTabSz="10972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232F3C"/>
                    </a:gs>
                    <a:gs pos="100000">
                      <a:srgbClr val="232F3C"/>
                    </a:gs>
                  </a:gsLst>
                  <a:lin ang="0" scaled="1"/>
                </a:gradFill>
                <a:effectLst/>
                <a:uLnTx/>
                <a:uFillTx/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Amazon</a:t>
            </a:r>
            <a:br>
              <a:rPr kumimoji="0" lang="en-US" sz="800" b="0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232F3C"/>
                    </a:gs>
                    <a:gs pos="100000">
                      <a:srgbClr val="232F3C"/>
                    </a:gs>
                  </a:gsLst>
                  <a:lin ang="0" scaled="1"/>
                </a:gradFill>
                <a:effectLst/>
                <a:uLnTx/>
                <a:uFillTx/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</a:b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232F3C"/>
                    </a:gs>
                    <a:gs pos="100000">
                      <a:srgbClr val="232F3C"/>
                    </a:gs>
                  </a:gsLst>
                  <a:lin ang="0" scaled="1"/>
                </a:gradFill>
                <a:effectLst/>
                <a:uLnTx/>
                <a:uFillTx/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DynamoDB</a:t>
            </a:r>
          </a:p>
        </p:txBody>
      </p:sp>
      <p:cxnSp>
        <p:nvCxnSpPr>
          <p:cNvPr id="142" name="Straight Arrow Connector 141">
            <a:extLst>
              <a:ext uri="{FF2B5EF4-FFF2-40B4-BE49-F238E27FC236}">
                <a16:creationId xmlns:a16="http://schemas.microsoft.com/office/drawing/2014/main" id="{BBA15BD4-4691-4FE3-9D8D-A38D894B04EA}"/>
              </a:ext>
            </a:extLst>
          </p:cNvPr>
          <p:cNvCxnSpPr>
            <a:cxnSpLocks/>
            <a:stCxn id="210" idx="3"/>
            <a:endCxn id="220" idx="1"/>
          </p:cNvCxnSpPr>
          <p:nvPr/>
        </p:nvCxnSpPr>
        <p:spPr>
          <a:xfrm flipV="1">
            <a:off x="5306949" y="4343437"/>
            <a:ext cx="1129111" cy="0"/>
          </a:xfrm>
          <a:prstGeom prst="straightConnector1">
            <a:avLst/>
          </a:prstGeom>
          <a:ln w="12700">
            <a:solidFill>
              <a:schemeClr val="tx1"/>
            </a:solidFill>
            <a:prstDash val="solid"/>
            <a:headEnd type="none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3" name="Straight Arrow Connector 142">
            <a:extLst>
              <a:ext uri="{FF2B5EF4-FFF2-40B4-BE49-F238E27FC236}">
                <a16:creationId xmlns:a16="http://schemas.microsoft.com/office/drawing/2014/main" id="{80B0EF6A-CFAC-406D-AA3D-8319C3A17E30}"/>
              </a:ext>
            </a:extLst>
          </p:cNvPr>
          <p:cNvCxnSpPr>
            <a:cxnSpLocks/>
            <a:stCxn id="220" idx="3"/>
            <a:endCxn id="221" idx="1"/>
          </p:cNvCxnSpPr>
          <p:nvPr/>
        </p:nvCxnSpPr>
        <p:spPr>
          <a:xfrm>
            <a:off x="6801820" y="4343437"/>
            <a:ext cx="726547" cy="1710"/>
          </a:xfrm>
          <a:prstGeom prst="straightConnector1">
            <a:avLst/>
          </a:prstGeom>
          <a:ln w="12700">
            <a:solidFill>
              <a:schemeClr val="tx1"/>
            </a:solidFill>
            <a:prstDash val="solid"/>
            <a:headEnd type="arrow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4" name="TextBox 19">
            <a:extLst>
              <a:ext uri="{FF2B5EF4-FFF2-40B4-BE49-F238E27FC236}">
                <a16:creationId xmlns:a16="http://schemas.microsoft.com/office/drawing/2014/main" id="{BFCDE66A-CE87-4926-AA29-DE21ADA5B54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03824" y="3833559"/>
            <a:ext cx="1090792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en-US" sz="800" dirty="0">
                <a:solidFill>
                  <a:srgbClr val="232F3C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response</a:t>
            </a:r>
            <a:r>
              <a:rPr kumimoji="0" lang="en-US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232F3C"/>
                </a:solidFill>
                <a:effectLst/>
                <a:uLnTx/>
                <a:uFillTx/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 </a:t>
            </a:r>
            <a:r>
              <a:rPr lang="en-US" altLang="en-US" sz="800" dirty="0">
                <a:solidFill>
                  <a:srgbClr val="232F3C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topic</a:t>
            </a:r>
            <a:endParaRPr kumimoji="0" lang="en-US" altLang="en-US" sz="800" b="0" i="0" u="none" strike="noStrike" kern="1200" cap="none" spc="0" normalizeH="0" baseline="0" noProof="0" dirty="0">
              <a:ln>
                <a:noFill/>
              </a:ln>
              <a:solidFill>
                <a:srgbClr val="232F3C"/>
              </a:solidFill>
              <a:effectLst/>
              <a:uLnTx/>
              <a:uFillTx/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sp>
        <p:nvSpPr>
          <p:cNvPr id="145" name="TextBox 144">
            <a:extLst>
              <a:ext uri="{FF2B5EF4-FFF2-40B4-BE49-F238E27FC236}">
                <a16:creationId xmlns:a16="http://schemas.microsoft.com/office/drawing/2014/main" id="{8CB72777-1128-45E2-A1CF-92B1F4F02F4F}"/>
              </a:ext>
            </a:extLst>
          </p:cNvPr>
          <p:cNvSpPr txBox="1"/>
          <p:nvPr/>
        </p:nvSpPr>
        <p:spPr>
          <a:xfrm>
            <a:off x="6142295" y="3120010"/>
            <a:ext cx="1006174" cy="192437"/>
          </a:xfrm>
          <a:prstGeom prst="rect">
            <a:avLst/>
          </a:prstGeom>
          <a:noFill/>
        </p:spPr>
        <p:txBody>
          <a:bodyPr wrap="square" lIns="0" tIns="0" rIns="0" bIns="0" rtlCol="0" anchor="t">
            <a:noAutofit/>
          </a:bodyPr>
          <a:lstStyle/>
          <a:p>
            <a:pPr marL="0" marR="0" lvl="0" indent="0" algn="ctr" defTabSz="10972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700" b="0" i="0" u="none" strike="noStrike" kern="1200" cap="none" spc="0" normalizeH="0" baseline="0" noProof="0" dirty="0">
              <a:ln>
                <a:noFill/>
              </a:ln>
              <a:gradFill>
                <a:gsLst>
                  <a:gs pos="0">
                    <a:srgbClr val="232F3C"/>
                  </a:gs>
                  <a:gs pos="100000">
                    <a:srgbClr val="232F3C"/>
                  </a:gs>
                </a:gsLst>
                <a:lin ang="0" scaled="1"/>
              </a:gradFill>
              <a:effectLst/>
              <a:uLnTx/>
              <a:uFillTx/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sp>
        <p:nvSpPr>
          <p:cNvPr id="146" name="TextBox 145">
            <a:extLst>
              <a:ext uri="{FF2B5EF4-FFF2-40B4-BE49-F238E27FC236}">
                <a16:creationId xmlns:a16="http://schemas.microsoft.com/office/drawing/2014/main" id="{DEF5580B-9076-4833-8AFA-AA3DE2BA2742}"/>
              </a:ext>
            </a:extLst>
          </p:cNvPr>
          <p:cNvSpPr txBox="1"/>
          <p:nvPr/>
        </p:nvSpPr>
        <p:spPr>
          <a:xfrm>
            <a:off x="6135602" y="3649639"/>
            <a:ext cx="1006174" cy="192437"/>
          </a:xfrm>
          <a:prstGeom prst="rect">
            <a:avLst/>
          </a:prstGeom>
          <a:noFill/>
        </p:spPr>
        <p:txBody>
          <a:bodyPr wrap="square" lIns="0" tIns="0" rIns="0" bIns="0" rtlCol="0" anchor="t">
            <a:noAutofit/>
          </a:bodyPr>
          <a:lstStyle/>
          <a:p>
            <a:pPr lvl="0" algn="ctr" defTabSz="1097280">
              <a:defRPr/>
            </a:pPr>
            <a:r>
              <a:rPr lang="en-US" sz="800" dirty="0">
                <a:gradFill>
                  <a:gsLst>
                    <a:gs pos="0">
                      <a:srgbClr val="232F3C"/>
                    </a:gs>
                    <a:gs pos="100000">
                      <a:srgbClr val="232F3C"/>
                    </a:gs>
                  </a:gsLst>
                  <a:lin ang="0" scaled="1"/>
                </a:gra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Lambda function</a:t>
            </a:r>
            <a:br>
              <a:rPr lang="en-US" sz="800" dirty="0">
                <a:gradFill>
                  <a:gsLst>
                    <a:gs pos="0">
                      <a:srgbClr val="232F3C"/>
                    </a:gs>
                    <a:gs pos="100000">
                      <a:srgbClr val="232F3C"/>
                    </a:gs>
                  </a:gsLst>
                  <a:lin ang="0" scaled="1"/>
                </a:gra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</a:br>
            <a:r>
              <a:rPr lang="en-US" sz="800" i="1" dirty="0">
                <a:gradFill>
                  <a:gsLst>
                    <a:gs pos="0">
                      <a:srgbClr val="232F3C"/>
                    </a:gs>
                    <a:gs pos="100000">
                      <a:srgbClr val="232F3C"/>
                    </a:gs>
                  </a:gsLst>
                  <a:lin ang="0" scaled="1"/>
                </a:gra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remote command</a:t>
            </a:r>
            <a:endParaRPr kumimoji="0" lang="en-US" sz="800" b="0" i="1" u="none" strike="noStrike" kern="1200" cap="none" spc="0" normalizeH="0" baseline="0" noProof="0" dirty="0">
              <a:ln>
                <a:noFill/>
              </a:ln>
              <a:gradFill>
                <a:gsLst>
                  <a:gs pos="0">
                    <a:srgbClr val="232F3C"/>
                  </a:gs>
                  <a:gs pos="100000">
                    <a:srgbClr val="232F3C"/>
                  </a:gs>
                </a:gsLst>
                <a:lin ang="0" scaled="1"/>
              </a:gradFill>
              <a:effectLst/>
              <a:uLnTx/>
              <a:uFillTx/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sp>
        <p:nvSpPr>
          <p:cNvPr id="147" name="TextBox 146">
            <a:extLst>
              <a:ext uri="{FF2B5EF4-FFF2-40B4-BE49-F238E27FC236}">
                <a16:creationId xmlns:a16="http://schemas.microsoft.com/office/drawing/2014/main" id="{4ABEE582-D84B-4F72-B10E-925DD911AC03}"/>
              </a:ext>
            </a:extLst>
          </p:cNvPr>
          <p:cNvSpPr txBox="1"/>
          <p:nvPr/>
        </p:nvSpPr>
        <p:spPr>
          <a:xfrm>
            <a:off x="6135602" y="4511369"/>
            <a:ext cx="1006174" cy="192437"/>
          </a:xfrm>
          <a:prstGeom prst="rect">
            <a:avLst/>
          </a:prstGeom>
          <a:noFill/>
        </p:spPr>
        <p:txBody>
          <a:bodyPr wrap="square" lIns="0" tIns="0" rIns="0" bIns="0" rtlCol="0" anchor="t">
            <a:noAutofit/>
          </a:bodyPr>
          <a:lstStyle/>
          <a:p>
            <a:pPr lvl="0" algn="ctr" defTabSz="1097280">
              <a:defRPr/>
            </a:pPr>
            <a:r>
              <a:rPr lang="en-US" sz="800" dirty="0">
                <a:gradFill>
                  <a:gsLst>
                    <a:gs pos="0">
                      <a:srgbClr val="232F3C"/>
                    </a:gs>
                    <a:gs pos="100000">
                      <a:srgbClr val="232F3C"/>
                    </a:gs>
                  </a:gsLst>
                  <a:lin ang="0" scaled="1"/>
                </a:gra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Lambda function</a:t>
            </a:r>
            <a:br>
              <a:rPr lang="en-US" sz="800" dirty="0">
                <a:gradFill>
                  <a:gsLst>
                    <a:gs pos="0">
                      <a:srgbClr val="232F3C"/>
                    </a:gs>
                    <a:gs pos="100000">
                      <a:srgbClr val="232F3C"/>
                    </a:gs>
                  </a:gsLst>
                  <a:lin ang="0" scaled="1"/>
                </a:gra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</a:br>
            <a:r>
              <a:rPr lang="en-US" sz="800" i="1" dirty="0">
                <a:gradFill>
                  <a:gsLst>
                    <a:gs pos="0">
                      <a:srgbClr val="232F3C"/>
                    </a:gs>
                    <a:gs pos="100000">
                      <a:srgbClr val="232F3C"/>
                    </a:gs>
                  </a:gsLst>
                  <a:lin ang="0" scaled="1"/>
                </a:gra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receive telemetry</a:t>
            </a:r>
            <a:endParaRPr kumimoji="0" lang="en-US" sz="800" b="0" i="1" u="none" strike="noStrike" kern="1200" cap="none" spc="0" normalizeH="0" baseline="0" noProof="0" dirty="0">
              <a:ln>
                <a:noFill/>
              </a:ln>
              <a:gradFill>
                <a:gsLst>
                  <a:gs pos="0">
                    <a:srgbClr val="232F3C"/>
                  </a:gs>
                  <a:gs pos="100000">
                    <a:srgbClr val="232F3C"/>
                  </a:gs>
                </a:gsLst>
                <a:lin ang="0" scaled="1"/>
              </a:gradFill>
              <a:effectLst/>
              <a:uLnTx/>
              <a:uFillTx/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cxnSp>
        <p:nvCxnSpPr>
          <p:cNvPr id="148" name="Straight Arrow Connector 147">
            <a:extLst>
              <a:ext uri="{FF2B5EF4-FFF2-40B4-BE49-F238E27FC236}">
                <a16:creationId xmlns:a16="http://schemas.microsoft.com/office/drawing/2014/main" id="{2B7D6714-680C-47B6-B2DD-6094B573DDA6}"/>
              </a:ext>
            </a:extLst>
          </p:cNvPr>
          <p:cNvCxnSpPr>
            <a:cxnSpLocks/>
            <a:stCxn id="140" idx="2"/>
          </p:cNvCxnSpPr>
          <p:nvPr/>
        </p:nvCxnSpPr>
        <p:spPr>
          <a:xfrm>
            <a:off x="6638689" y="2867064"/>
            <a:ext cx="0" cy="380051"/>
          </a:xfrm>
          <a:prstGeom prst="straightConnector1">
            <a:avLst/>
          </a:prstGeom>
          <a:ln w="12700">
            <a:solidFill>
              <a:schemeClr val="tx1"/>
            </a:solidFill>
            <a:prstDash val="solid"/>
            <a:headEnd type="arrow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9" name="TextBox 19">
            <a:extLst>
              <a:ext uri="{FF2B5EF4-FFF2-40B4-BE49-F238E27FC236}">
                <a16:creationId xmlns:a16="http://schemas.microsoft.com/office/drawing/2014/main" id="{EDE3A603-9A7D-4B5E-9CC3-0319AAAF5E8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94945" y="4515896"/>
            <a:ext cx="1090792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en-US" sz="800" dirty="0">
                <a:solidFill>
                  <a:srgbClr val="232F3C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telemetry</a:t>
            </a:r>
            <a:r>
              <a:rPr kumimoji="0" lang="en-US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232F3C"/>
                </a:solidFill>
                <a:effectLst/>
                <a:uLnTx/>
                <a:uFillTx/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 </a:t>
            </a:r>
            <a:r>
              <a:rPr lang="en-US" altLang="en-US" sz="800" dirty="0">
                <a:solidFill>
                  <a:srgbClr val="232F3C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topic</a:t>
            </a:r>
            <a:endParaRPr kumimoji="0" lang="en-US" altLang="en-US" sz="800" b="0" i="0" u="none" strike="noStrike" kern="1200" cap="none" spc="0" normalizeH="0" baseline="0" noProof="0" dirty="0">
              <a:ln>
                <a:noFill/>
              </a:ln>
              <a:solidFill>
                <a:srgbClr val="232F3C"/>
              </a:solidFill>
              <a:effectLst/>
              <a:uLnTx/>
              <a:uFillTx/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cxnSp>
        <p:nvCxnSpPr>
          <p:cNvPr id="150" name="Straight Arrow Connector 149">
            <a:extLst>
              <a:ext uri="{FF2B5EF4-FFF2-40B4-BE49-F238E27FC236}">
                <a16:creationId xmlns:a16="http://schemas.microsoft.com/office/drawing/2014/main" id="{A45A79F5-2B05-4551-89A3-DD6516B254FF}"/>
              </a:ext>
            </a:extLst>
          </p:cNvPr>
          <p:cNvCxnSpPr>
            <a:cxnSpLocks/>
          </p:cNvCxnSpPr>
          <p:nvPr/>
        </p:nvCxnSpPr>
        <p:spPr>
          <a:xfrm>
            <a:off x="5528503" y="3443447"/>
            <a:ext cx="914400" cy="0"/>
          </a:xfrm>
          <a:prstGeom prst="straightConnector1">
            <a:avLst/>
          </a:prstGeom>
          <a:ln w="12700">
            <a:solidFill>
              <a:schemeClr val="tx1"/>
            </a:solidFill>
            <a:prstDash val="solid"/>
            <a:headEnd type="arrow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1" name="TextBox 11">
            <a:extLst>
              <a:ext uri="{FF2B5EF4-FFF2-40B4-BE49-F238E27FC236}">
                <a16:creationId xmlns:a16="http://schemas.microsoft.com/office/drawing/2014/main" id="{20C9E30D-7B88-4E02-82A1-4D18DC7AF07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70956" y="2770745"/>
            <a:ext cx="1149821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232F3C"/>
                </a:solidFill>
                <a:effectLst/>
                <a:uLnTx/>
                <a:uFillTx/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AWS IoT Device Defender</a:t>
            </a:r>
            <a:br>
              <a:rPr kumimoji="0" lang="en-US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232F3C"/>
                </a:solidFill>
                <a:effectLst/>
                <a:uLnTx/>
                <a:uFillTx/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</a:br>
            <a:r>
              <a:rPr kumimoji="0" lang="en-US" altLang="en-US" sz="800" b="0" i="1" u="none" strike="noStrike" kern="1200" cap="none" spc="0" normalizeH="0" baseline="0" noProof="0" dirty="0">
                <a:ln>
                  <a:noFill/>
                </a:ln>
                <a:solidFill>
                  <a:srgbClr val="232F3C"/>
                </a:solidFill>
                <a:effectLst/>
                <a:uLnTx/>
                <a:uFillTx/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 ML detection</a:t>
            </a:r>
            <a:r>
              <a:rPr kumimoji="0" lang="en-US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232F3C"/>
                </a:solidFill>
                <a:effectLst/>
                <a:uLnTx/>
                <a:uFillTx/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 </a:t>
            </a:r>
          </a:p>
        </p:txBody>
      </p:sp>
      <p:cxnSp>
        <p:nvCxnSpPr>
          <p:cNvPr id="152" name="Straight Arrow Connector 151">
            <a:extLst>
              <a:ext uri="{FF2B5EF4-FFF2-40B4-BE49-F238E27FC236}">
                <a16:creationId xmlns:a16="http://schemas.microsoft.com/office/drawing/2014/main" id="{5C93A646-34C8-4633-BF31-DC6A34B0A1B2}"/>
              </a:ext>
            </a:extLst>
          </p:cNvPr>
          <p:cNvCxnSpPr>
            <a:cxnSpLocks/>
          </p:cNvCxnSpPr>
          <p:nvPr/>
        </p:nvCxnSpPr>
        <p:spPr>
          <a:xfrm>
            <a:off x="4628295" y="3765143"/>
            <a:ext cx="223605" cy="0"/>
          </a:xfrm>
          <a:prstGeom prst="straightConnector1">
            <a:avLst/>
          </a:prstGeom>
          <a:ln w="12700" cap="rnd">
            <a:solidFill>
              <a:schemeClr val="tx1"/>
            </a:solidFill>
            <a:prstDash val="solid"/>
            <a:headEnd type="none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6" name="Straight Arrow Connector 185">
            <a:extLst>
              <a:ext uri="{FF2B5EF4-FFF2-40B4-BE49-F238E27FC236}">
                <a16:creationId xmlns:a16="http://schemas.microsoft.com/office/drawing/2014/main" id="{6A4E6EB4-F6A0-4C8B-82F5-00DFE06CCB5A}"/>
              </a:ext>
            </a:extLst>
          </p:cNvPr>
          <p:cNvCxnSpPr>
            <a:cxnSpLocks/>
          </p:cNvCxnSpPr>
          <p:nvPr/>
        </p:nvCxnSpPr>
        <p:spPr>
          <a:xfrm>
            <a:off x="8871181" y="3201397"/>
            <a:ext cx="0" cy="756825"/>
          </a:xfrm>
          <a:prstGeom prst="straightConnector1">
            <a:avLst/>
          </a:prstGeom>
          <a:ln w="12700" cap="rnd">
            <a:solidFill>
              <a:schemeClr val="tx1"/>
            </a:solidFill>
            <a:prstDash val="solid"/>
            <a:headEnd type="none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7" name="Straight Arrow Connector 186">
            <a:extLst>
              <a:ext uri="{FF2B5EF4-FFF2-40B4-BE49-F238E27FC236}">
                <a16:creationId xmlns:a16="http://schemas.microsoft.com/office/drawing/2014/main" id="{2555CCD2-0F76-46B3-B808-C5542394A47D}"/>
              </a:ext>
            </a:extLst>
          </p:cNvPr>
          <p:cNvCxnSpPr>
            <a:cxnSpLocks/>
          </p:cNvCxnSpPr>
          <p:nvPr/>
        </p:nvCxnSpPr>
        <p:spPr>
          <a:xfrm>
            <a:off x="8871182" y="4560828"/>
            <a:ext cx="0" cy="747511"/>
          </a:xfrm>
          <a:prstGeom prst="straightConnector1">
            <a:avLst/>
          </a:prstGeom>
          <a:ln w="12700" cap="rnd">
            <a:solidFill>
              <a:schemeClr val="tx1"/>
            </a:solidFill>
            <a:prstDash val="solid"/>
            <a:headEnd type="none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8" name="Straight Arrow Connector 187">
            <a:extLst>
              <a:ext uri="{FF2B5EF4-FFF2-40B4-BE49-F238E27FC236}">
                <a16:creationId xmlns:a16="http://schemas.microsoft.com/office/drawing/2014/main" id="{FC9B1AAB-85E3-4337-911E-A8E2578C9B74}"/>
              </a:ext>
            </a:extLst>
          </p:cNvPr>
          <p:cNvCxnSpPr>
            <a:cxnSpLocks/>
            <a:endCxn id="129" idx="3"/>
          </p:cNvCxnSpPr>
          <p:nvPr/>
        </p:nvCxnSpPr>
        <p:spPr>
          <a:xfrm flipH="1">
            <a:off x="8119030" y="5509676"/>
            <a:ext cx="533602" cy="0"/>
          </a:xfrm>
          <a:prstGeom prst="straightConnector1">
            <a:avLst/>
          </a:prstGeom>
          <a:ln w="12700" cap="rnd">
            <a:solidFill>
              <a:schemeClr val="tx1"/>
            </a:solidFill>
            <a:prstDash val="solid"/>
            <a:headEnd type="none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9" name="Straight Arrow Connector 188">
            <a:extLst>
              <a:ext uri="{FF2B5EF4-FFF2-40B4-BE49-F238E27FC236}">
                <a16:creationId xmlns:a16="http://schemas.microsoft.com/office/drawing/2014/main" id="{56B0AB07-971C-41D4-A0E9-A8A203719065}"/>
              </a:ext>
            </a:extLst>
          </p:cNvPr>
          <p:cNvCxnSpPr>
            <a:cxnSpLocks/>
          </p:cNvCxnSpPr>
          <p:nvPr/>
        </p:nvCxnSpPr>
        <p:spPr>
          <a:xfrm>
            <a:off x="9096342" y="5529756"/>
            <a:ext cx="548640" cy="0"/>
          </a:xfrm>
          <a:prstGeom prst="straightConnector1">
            <a:avLst/>
          </a:prstGeom>
          <a:ln w="12700" cap="rnd">
            <a:solidFill>
              <a:schemeClr val="tx1"/>
            </a:solidFill>
            <a:prstDash val="solid"/>
            <a:headEnd type="none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0" name="NumBox 7">
            <a:extLst>
              <a:ext uri="{FF2B5EF4-FFF2-40B4-BE49-F238E27FC236}">
                <a16:creationId xmlns:a16="http://schemas.microsoft.com/office/drawing/2014/main" id="{9DBC79CD-F587-4C1D-8C82-9EA49CF38930}"/>
              </a:ext>
            </a:extLst>
          </p:cNvPr>
          <p:cNvSpPr/>
          <p:nvPr/>
        </p:nvSpPr>
        <p:spPr>
          <a:xfrm>
            <a:off x="6931804" y="3104337"/>
            <a:ext cx="274320" cy="274320"/>
          </a:xfrm>
          <a:prstGeom prst="roundRect">
            <a:avLst/>
          </a:prstGeom>
          <a:solidFill>
            <a:srgbClr val="007C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FAFAFA"/>
                </a:solidFill>
                <a:effectLst/>
                <a:uLnTx/>
                <a:uFillTx/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6</a:t>
            </a:r>
          </a:p>
        </p:txBody>
      </p:sp>
      <p:sp>
        <p:nvSpPr>
          <p:cNvPr id="191" name="TextBox 190">
            <a:extLst>
              <a:ext uri="{FF2B5EF4-FFF2-40B4-BE49-F238E27FC236}">
                <a16:creationId xmlns:a16="http://schemas.microsoft.com/office/drawing/2014/main" id="{4FB22FC7-A62D-4A9A-8FC3-2A2150E846ED}"/>
              </a:ext>
            </a:extLst>
          </p:cNvPr>
          <p:cNvSpPr txBox="1"/>
          <p:nvPr/>
        </p:nvSpPr>
        <p:spPr>
          <a:xfrm>
            <a:off x="5801803" y="1036005"/>
            <a:ext cx="1836017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en-US" sz="800" dirty="0">
                <a:solidFill>
                  <a:srgbClr val="232F3C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engine</a:t>
            </a:r>
            <a:r>
              <a:rPr kumimoji="0" lang="en-US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232F3C"/>
                </a:solidFill>
                <a:effectLst/>
                <a:uLnTx/>
                <a:uFillTx/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 start command source</a:t>
            </a:r>
          </a:p>
        </p:txBody>
      </p:sp>
      <p:sp>
        <p:nvSpPr>
          <p:cNvPr id="192" name="NumBox 8">
            <a:extLst>
              <a:ext uri="{FF2B5EF4-FFF2-40B4-BE49-F238E27FC236}">
                <a16:creationId xmlns:a16="http://schemas.microsoft.com/office/drawing/2014/main" id="{EE83554A-FB61-4C50-9266-E61D424D52D4}"/>
              </a:ext>
            </a:extLst>
          </p:cNvPr>
          <p:cNvSpPr/>
          <p:nvPr/>
        </p:nvSpPr>
        <p:spPr>
          <a:xfrm>
            <a:off x="8414023" y="2221618"/>
            <a:ext cx="274320" cy="274320"/>
          </a:xfrm>
          <a:prstGeom prst="roundRect">
            <a:avLst/>
          </a:prstGeom>
          <a:solidFill>
            <a:srgbClr val="007C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FAFAFA"/>
                </a:solidFill>
                <a:effectLst/>
                <a:uLnTx/>
                <a:uFillTx/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7</a:t>
            </a:r>
          </a:p>
        </p:txBody>
      </p:sp>
      <p:sp>
        <p:nvSpPr>
          <p:cNvPr id="193" name="NumBox 8">
            <a:extLst>
              <a:ext uri="{FF2B5EF4-FFF2-40B4-BE49-F238E27FC236}">
                <a16:creationId xmlns:a16="http://schemas.microsoft.com/office/drawing/2014/main" id="{F381AF29-2448-4367-B574-9F1EC649A0FB}"/>
              </a:ext>
            </a:extLst>
          </p:cNvPr>
          <p:cNvSpPr/>
          <p:nvPr/>
        </p:nvSpPr>
        <p:spPr>
          <a:xfrm>
            <a:off x="7723234" y="5171702"/>
            <a:ext cx="274320" cy="274320"/>
          </a:xfrm>
          <a:prstGeom prst="roundRect">
            <a:avLst/>
          </a:prstGeom>
          <a:solidFill>
            <a:srgbClr val="007C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FAFAFA"/>
                </a:solidFill>
                <a:effectLst/>
                <a:uLnTx/>
                <a:uFillTx/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9</a:t>
            </a:r>
          </a:p>
        </p:txBody>
      </p:sp>
      <p:sp>
        <p:nvSpPr>
          <p:cNvPr id="194" name="TextBox 193">
            <a:extLst>
              <a:ext uri="{FF2B5EF4-FFF2-40B4-BE49-F238E27FC236}">
                <a16:creationId xmlns:a16="http://schemas.microsoft.com/office/drawing/2014/main" id="{516649AC-A6A7-4116-AB6C-DC6C70D1557F}"/>
              </a:ext>
            </a:extLst>
          </p:cNvPr>
          <p:cNvSpPr txBox="1"/>
          <p:nvPr/>
        </p:nvSpPr>
        <p:spPr>
          <a:xfrm>
            <a:off x="4398387" y="2159042"/>
            <a:ext cx="989955" cy="265842"/>
          </a:xfrm>
          <a:prstGeom prst="rect">
            <a:avLst/>
          </a:prstGeom>
          <a:noFill/>
        </p:spPr>
        <p:txBody>
          <a:bodyPr wrap="square" lIns="0" tIns="0" rIns="0" bIns="0" rtlCol="0" anchor="t">
            <a:noAutofit/>
          </a:bodyPr>
          <a:lstStyle/>
          <a:p>
            <a:pPr marL="0" marR="0" lvl="0" indent="0" algn="ctr" defTabSz="10972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900" dirty="0">
                <a:gradFill>
                  <a:gsLst>
                    <a:gs pos="0">
                      <a:srgbClr val="232F3C"/>
                    </a:gs>
                    <a:gs pos="100000">
                      <a:srgbClr val="232F3C"/>
                    </a:gs>
                  </a:gsLst>
                  <a:lin ang="0" scaled="1"/>
                </a:gra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AWS Cloud</a:t>
            </a:r>
            <a:endParaRPr kumimoji="0" lang="en-US" sz="900" b="0" i="0" u="none" strike="noStrike" kern="1200" cap="none" spc="0" normalizeH="0" baseline="0" noProof="0" dirty="0">
              <a:ln>
                <a:noFill/>
              </a:ln>
              <a:gradFill>
                <a:gsLst>
                  <a:gs pos="0">
                    <a:srgbClr val="232F3C"/>
                  </a:gs>
                  <a:gs pos="100000">
                    <a:srgbClr val="232F3C"/>
                  </a:gs>
                </a:gsLst>
                <a:lin ang="0" scaled="1"/>
              </a:gradFill>
              <a:effectLst/>
              <a:uLnTx/>
              <a:uFillTx/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pic>
        <p:nvPicPr>
          <p:cNvPr id="195" name="Graphic 194">
            <a:extLst>
              <a:ext uri="{FF2B5EF4-FFF2-40B4-BE49-F238E27FC236}">
                <a16:creationId xmlns:a16="http://schemas.microsoft.com/office/drawing/2014/main" id="{AB67D7D6-EF2F-463E-82C1-461754081F8D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1909963" y="2741690"/>
            <a:ext cx="365760" cy="365760"/>
          </a:xfrm>
          <a:prstGeom prst="rect">
            <a:avLst/>
          </a:prstGeom>
        </p:spPr>
      </p:pic>
      <p:pic>
        <p:nvPicPr>
          <p:cNvPr id="196" name="Graphic 195">
            <a:extLst>
              <a:ext uri="{FF2B5EF4-FFF2-40B4-BE49-F238E27FC236}">
                <a16:creationId xmlns:a16="http://schemas.microsoft.com/office/drawing/2014/main" id="{B8A080A5-4A77-4AFC-9AAF-5239B1169982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2443300" y="3064946"/>
            <a:ext cx="365760" cy="365760"/>
          </a:xfrm>
          <a:prstGeom prst="rect">
            <a:avLst/>
          </a:prstGeom>
        </p:spPr>
      </p:pic>
      <p:sp>
        <p:nvSpPr>
          <p:cNvPr id="197" name="TextBox 196">
            <a:extLst>
              <a:ext uri="{FF2B5EF4-FFF2-40B4-BE49-F238E27FC236}">
                <a16:creationId xmlns:a16="http://schemas.microsoft.com/office/drawing/2014/main" id="{2BCD903E-FD13-4A85-BFE8-D21A365B5D87}"/>
              </a:ext>
            </a:extLst>
          </p:cNvPr>
          <p:cNvSpPr txBox="1"/>
          <p:nvPr/>
        </p:nvSpPr>
        <p:spPr>
          <a:xfrm>
            <a:off x="1722751" y="4002934"/>
            <a:ext cx="1187037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10972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en-US" sz="800" dirty="0">
                <a:solidFill>
                  <a:srgbClr val="232F3C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operational</a:t>
            </a:r>
            <a:r>
              <a:rPr kumimoji="0" lang="en-US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232F3C"/>
                </a:solidFill>
                <a:effectLst/>
                <a:uLnTx/>
                <a:uFillTx/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 </a:t>
            </a:r>
            <a:r>
              <a:rPr lang="en-US" altLang="en-US" sz="800" dirty="0">
                <a:solidFill>
                  <a:srgbClr val="232F3C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certificate</a:t>
            </a:r>
            <a:endParaRPr kumimoji="0" lang="en-US" altLang="en-US" sz="800" b="0" i="0" u="none" strike="noStrike" kern="1200" cap="none" spc="0" normalizeH="0" baseline="0" noProof="0" dirty="0">
              <a:ln>
                <a:noFill/>
              </a:ln>
              <a:solidFill>
                <a:srgbClr val="232F3C"/>
              </a:solidFill>
              <a:effectLst/>
              <a:uLnTx/>
              <a:uFillTx/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sp>
        <p:nvSpPr>
          <p:cNvPr id="198" name="TextBox 197">
            <a:extLst>
              <a:ext uri="{FF2B5EF4-FFF2-40B4-BE49-F238E27FC236}">
                <a16:creationId xmlns:a16="http://schemas.microsoft.com/office/drawing/2014/main" id="{BB84F37C-7F55-473B-988F-178D1C72DF9F}"/>
              </a:ext>
            </a:extLst>
          </p:cNvPr>
          <p:cNvSpPr txBox="1"/>
          <p:nvPr/>
        </p:nvSpPr>
        <p:spPr>
          <a:xfrm>
            <a:off x="2483374" y="3984091"/>
            <a:ext cx="961801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10972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en-US" sz="800" dirty="0">
                <a:solidFill>
                  <a:srgbClr val="232F3C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attestation</a:t>
            </a:r>
            <a:r>
              <a:rPr kumimoji="0" lang="en-US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232F3C"/>
                </a:solidFill>
                <a:effectLst/>
                <a:uLnTx/>
                <a:uFillTx/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 </a:t>
            </a:r>
            <a:r>
              <a:rPr lang="en-US" altLang="en-US" sz="800" dirty="0">
                <a:solidFill>
                  <a:srgbClr val="232F3C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certificate</a:t>
            </a:r>
            <a:endParaRPr kumimoji="0" lang="en-US" altLang="en-US" sz="800" b="0" i="0" u="none" strike="noStrike" kern="1200" cap="none" spc="0" normalizeH="0" baseline="0" noProof="0" dirty="0">
              <a:ln>
                <a:noFill/>
              </a:ln>
              <a:solidFill>
                <a:srgbClr val="232F3C"/>
              </a:solidFill>
              <a:effectLst/>
              <a:uLnTx/>
              <a:uFillTx/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sp>
        <p:nvSpPr>
          <p:cNvPr id="199" name="TextBox 198">
            <a:extLst>
              <a:ext uri="{FF2B5EF4-FFF2-40B4-BE49-F238E27FC236}">
                <a16:creationId xmlns:a16="http://schemas.microsoft.com/office/drawing/2014/main" id="{A7A6E1FD-A680-4C0A-BB54-6143FFD9B526}"/>
              </a:ext>
            </a:extLst>
          </p:cNvPr>
          <p:cNvSpPr txBox="1"/>
          <p:nvPr/>
        </p:nvSpPr>
        <p:spPr>
          <a:xfrm>
            <a:off x="1963043" y="4687500"/>
            <a:ext cx="651378" cy="255914"/>
          </a:xfrm>
          <a:prstGeom prst="rect">
            <a:avLst/>
          </a:prstGeom>
          <a:noFill/>
        </p:spPr>
        <p:txBody>
          <a:bodyPr wrap="square" lIns="0" tIns="0" rIns="0" bIns="0" rtlCol="0" anchor="t">
            <a:noAutofit/>
          </a:bodyPr>
          <a:lstStyle/>
          <a:p>
            <a:pPr marL="0" marR="0" lvl="0" indent="0" algn="ctr" defTabSz="10972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232F3C"/>
                    </a:gs>
                    <a:gs pos="100000">
                      <a:srgbClr val="232F3C"/>
                    </a:gs>
                  </a:gsLst>
                  <a:lin ang="0" scaled="1"/>
                </a:gradFill>
                <a:effectLst/>
                <a:uLnTx/>
                <a:uFillTx/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AWS IoT device SDK</a:t>
            </a:r>
          </a:p>
        </p:txBody>
      </p:sp>
      <p:pic>
        <p:nvPicPr>
          <p:cNvPr id="200" name="Graphic 43">
            <a:extLst>
              <a:ext uri="{FF2B5EF4-FFF2-40B4-BE49-F238E27FC236}">
                <a16:creationId xmlns:a16="http://schemas.microsoft.com/office/drawing/2014/main" id="{7015E839-1F2B-4F93-99DD-F4E24DD6162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2800" y="4369579"/>
            <a:ext cx="291865" cy="291865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sp>
        <p:nvSpPr>
          <p:cNvPr id="201" name="TextBox 200">
            <a:extLst>
              <a:ext uri="{FF2B5EF4-FFF2-40B4-BE49-F238E27FC236}">
                <a16:creationId xmlns:a16="http://schemas.microsoft.com/office/drawing/2014/main" id="{104B25A9-CF28-4B21-BE85-D2F558532A2F}"/>
              </a:ext>
            </a:extLst>
          </p:cNvPr>
          <p:cNvSpPr txBox="1"/>
          <p:nvPr/>
        </p:nvSpPr>
        <p:spPr>
          <a:xfrm>
            <a:off x="2338377" y="5381593"/>
            <a:ext cx="513947" cy="114088"/>
          </a:xfrm>
          <a:prstGeom prst="rect">
            <a:avLst/>
          </a:prstGeom>
          <a:noFill/>
        </p:spPr>
        <p:txBody>
          <a:bodyPr wrap="square" lIns="0" tIns="0" rIns="0" bIns="0" rtlCol="0" anchor="t">
            <a:noAutofit/>
          </a:bodyPr>
          <a:lstStyle/>
          <a:p>
            <a:pPr marL="0" marR="0" lvl="0" indent="0" algn="ctr" defTabSz="10972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232F3C"/>
                    </a:gs>
                    <a:gs pos="100000">
                      <a:srgbClr val="232F3C"/>
                    </a:gs>
                  </a:gsLst>
                  <a:lin ang="0" scaled="1"/>
                </a:gradFill>
                <a:effectLst/>
                <a:uLnTx/>
                <a:uFillTx/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ECUs</a:t>
            </a:r>
          </a:p>
        </p:txBody>
      </p:sp>
      <p:pic>
        <p:nvPicPr>
          <p:cNvPr id="202" name="Graphic 201">
            <a:extLst>
              <a:ext uri="{FF2B5EF4-FFF2-40B4-BE49-F238E27FC236}">
                <a16:creationId xmlns:a16="http://schemas.microsoft.com/office/drawing/2014/main" id="{DE038C1E-8DB7-41B9-B04D-21A68A7BE9B4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96DAC541-7B7A-43D3-8B79-37D633B846F1}">
                <asvg:svgBlip xmlns:asvg="http://schemas.microsoft.com/office/drawing/2016/SVG/main" r:embed="rId16"/>
              </a:ext>
            </a:extLst>
          </a:blip>
          <a:stretch>
            <a:fillRect/>
          </a:stretch>
        </p:blipFill>
        <p:spPr>
          <a:xfrm>
            <a:off x="2121238" y="3647671"/>
            <a:ext cx="365760" cy="365760"/>
          </a:xfrm>
          <a:prstGeom prst="rect">
            <a:avLst/>
          </a:prstGeom>
        </p:spPr>
      </p:pic>
      <p:pic>
        <p:nvPicPr>
          <p:cNvPr id="203" name="Graphic 41">
            <a:extLst>
              <a:ext uri="{FF2B5EF4-FFF2-40B4-BE49-F238E27FC236}">
                <a16:creationId xmlns:a16="http://schemas.microsoft.com/office/drawing/2014/main" id="{751C14F2-BC0B-4764-8BC7-518149529DC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7">
            <a:extLst>
              <a:ext uri="{96DAC541-7B7A-43D3-8B79-37D633B846F1}">
                <asvg:svgBlip xmlns:asvg="http://schemas.microsoft.com/office/drawing/2016/SVG/main" r:embed="rId18"/>
              </a:ext>
            </a:extLst>
          </a:blip>
          <a:srcRect/>
          <a:stretch/>
        </p:blipFill>
        <p:spPr bwMode="auto">
          <a:xfrm>
            <a:off x="2465405" y="5074487"/>
            <a:ext cx="274320" cy="274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" name="Graphic 6">
            <a:extLst>
              <a:ext uri="{FF2B5EF4-FFF2-40B4-BE49-F238E27FC236}">
                <a16:creationId xmlns:a16="http://schemas.microsoft.com/office/drawing/2014/main" id="{B57F6A0D-C0AA-4C49-92E0-1C23F55328B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9">
            <a:extLst>
              <a:ext uri="{96DAC541-7B7A-43D3-8B79-37D633B846F1}">
                <asvg:svgBlip xmlns:asvg="http://schemas.microsoft.com/office/drawing/2016/SVG/main" r:embed="rId20"/>
              </a:ext>
            </a:extLst>
          </a:blip>
          <a:srcRect/>
          <a:stretch/>
        </p:blipFill>
        <p:spPr bwMode="auto">
          <a:xfrm>
            <a:off x="4193805" y="3597558"/>
            <a:ext cx="365760" cy="3657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05" name="Group 204">
            <a:extLst>
              <a:ext uri="{FF2B5EF4-FFF2-40B4-BE49-F238E27FC236}">
                <a16:creationId xmlns:a16="http://schemas.microsoft.com/office/drawing/2014/main" id="{59A430C5-724E-4C55-81D9-506CC9E067D5}"/>
              </a:ext>
            </a:extLst>
          </p:cNvPr>
          <p:cNvGrpSpPr/>
          <p:nvPr/>
        </p:nvGrpSpPr>
        <p:grpSpPr>
          <a:xfrm>
            <a:off x="3548446" y="3625606"/>
            <a:ext cx="288405" cy="274320"/>
            <a:chOff x="692589" y="4436854"/>
            <a:chExt cx="288405" cy="274320"/>
          </a:xfrm>
        </p:grpSpPr>
        <p:sp>
          <p:nvSpPr>
            <p:cNvPr id="206" name="Rectangle: Rounded Corners 205">
              <a:extLst>
                <a:ext uri="{FF2B5EF4-FFF2-40B4-BE49-F238E27FC236}">
                  <a16:creationId xmlns:a16="http://schemas.microsoft.com/office/drawing/2014/main" id="{814A2DDE-6D40-49DC-9C35-8D72C346FE0A}"/>
                </a:ext>
              </a:extLst>
            </p:cNvPr>
            <p:cNvSpPr/>
            <p:nvPr/>
          </p:nvSpPr>
          <p:spPr>
            <a:xfrm>
              <a:off x="714530" y="4436854"/>
              <a:ext cx="266464" cy="265510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endParaRPr>
            </a:p>
          </p:txBody>
        </p:sp>
        <p:pic>
          <p:nvPicPr>
            <p:cNvPr id="207" name="Graphic 206">
              <a:extLst>
                <a:ext uri="{FF2B5EF4-FFF2-40B4-BE49-F238E27FC236}">
                  <a16:creationId xmlns:a16="http://schemas.microsoft.com/office/drawing/2014/main" id="{71D6172F-86ED-44D8-BB43-025C7944609D}"/>
                </a:ext>
              </a:extLst>
            </p:cNvPr>
            <p:cNvPicPr>
              <a:picLocks noChangeAspect="1"/>
            </p:cNvPicPr>
            <p:nvPr/>
          </p:nvPicPr>
          <p:blipFill>
            <a:blip r:embed="rId21">
              <a:extLst>
                <a:ext uri="{96DAC541-7B7A-43D3-8B79-37D633B846F1}">
                  <asvg:svgBlip xmlns:asvg="http://schemas.microsoft.com/office/drawing/2016/SVG/main" r:embed="rId22"/>
                </a:ext>
              </a:extLst>
            </a:blip>
            <a:stretch>
              <a:fillRect/>
            </a:stretch>
          </p:blipFill>
          <p:spPr>
            <a:xfrm>
              <a:off x="692589" y="4436854"/>
              <a:ext cx="274320" cy="274320"/>
            </a:xfrm>
            <a:prstGeom prst="rect">
              <a:avLst/>
            </a:prstGeom>
          </p:spPr>
        </p:pic>
      </p:grpSp>
      <p:pic>
        <p:nvPicPr>
          <p:cNvPr id="208" name="Graphic 61">
            <a:extLst>
              <a:ext uri="{FF2B5EF4-FFF2-40B4-BE49-F238E27FC236}">
                <a16:creationId xmlns:a16="http://schemas.microsoft.com/office/drawing/2014/main" id="{EAC624FE-2256-4090-AA5A-FB721B8029B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3">
            <a:extLst>
              <a:ext uri="{96DAC541-7B7A-43D3-8B79-37D633B846F1}">
                <asvg:svgBlip xmlns:asvg="http://schemas.microsoft.com/office/drawing/2016/SVG/main" r:embed="rId24"/>
              </a:ext>
            </a:extLst>
          </a:blip>
          <a:srcRect/>
          <a:stretch/>
        </p:blipFill>
        <p:spPr bwMode="auto">
          <a:xfrm>
            <a:off x="4957461" y="3002866"/>
            <a:ext cx="365760" cy="3657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9" name="Graphic 61">
            <a:extLst>
              <a:ext uri="{FF2B5EF4-FFF2-40B4-BE49-F238E27FC236}">
                <a16:creationId xmlns:a16="http://schemas.microsoft.com/office/drawing/2014/main" id="{53234D29-EFED-4024-9CC8-06BB4B18970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3">
            <a:extLst>
              <a:ext uri="{96DAC541-7B7A-43D3-8B79-37D633B846F1}">
                <asvg:svgBlip xmlns:asvg="http://schemas.microsoft.com/office/drawing/2016/SVG/main" r:embed="rId24"/>
              </a:ext>
            </a:extLst>
          </a:blip>
          <a:srcRect/>
          <a:stretch/>
        </p:blipFill>
        <p:spPr bwMode="auto">
          <a:xfrm>
            <a:off x="4946168" y="3506530"/>
            <a:ext cx="365760" cy="3657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0" name="Graphic 61">
            <a:extLst>
              <a:ext uri="{FF2B5EF4-FFF2-40B4-BE49-F238E27FC236}">
                <a16:creationId xmlns:a16="http://schemas.microsoft.com/office/drawing/2014/main" id="{85E476BF-B943-4FC5-BF53-F2F3FDF0684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3">
            <a:extLst>
              <a:ext uri="{96DAC541-7B7A-43D3-8B79-37D633B846F1}">
                <asvg:svgBlip xmlns:asvg="http://schemas.microsoft.com/office/drawing/2016/SVG/main" r:embed="rId24"/>
              </a:ext>
            </a:extLst>
          </a:blip>
          <a:srcRect/>
          <a:stretch/>
        </p:blipFill>
        <p:spPr bwMode="auto">
          <a:xfrm>
            <a:off x="4941189" y="4189212"/>
            <a:ext cx="365760" cy="3657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1" name="Graphic 17">
            <a:extLst>
              <a:ext uri="{FF2B5EF4-FFF2-40B4-BE49-F238E27FC236}">
                <a16:creationId xmlns:a16="http://schemas.microsoft.com/office/drawing/2014/main" id="{FB8E0EF8-A997-4264-8DDF-044BDA072EB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5">
            <a:extLst>
              <a:ext uri="{96DAC541-7B7A-43D3-8B79-37D633B846F1}">
                <asvg:svgBlip xmlns:asvg="http://schemas.microsoft.com/office/drawing/2016/SVG/main" r:embed="rId26"/>
              </a:ext>
            </a:extLst>
          </a:blip>
          <a:srcRect/>
          <a:stretch/>
        </p:blipFill>
        <p:spPr bwMode="auto">
          <a:xfrm>
            <a:off x="6455809" y="2200488"/>
            <a:ext cx="365760" cy="3657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2" name="Graphic 10">
            <a:extLst>
              <a:ext uri="{FF2B5EF4-FFF2-40B4-BE49-F238E27FC236}">
                <a16:creationId xmlns:a16="http://schemas.microsoft.com/office/drawing/2014/main" id="{1F7412AB-3712-4C97-BA65-1EA1FD8ECF6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7">
            <a:extLst>
              <a:ext uri="{96DAC541-7B7A-43D3-8B79-37D633B846F1}">
                <asvg:svgBlip xmlns:asvg="http://schemas.microsoft.com/office/drawing/2016/SVG/main" r:embed="rId28"/>
              </a:ext>
            </a:extLst>
          </a:blip>
          <a:srcRect/>
          <a:stretch/>
        </p:blipFill>
        <p:spPr bwMode="auto">
          <a:xfrm>
            <a:off x="7244069" y="5392550"/>
            <a:ext cx="274320" cy="274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3" name="Graphic 8">
            <a:extLst>
              <a:ext uri="{FF2B5EF4-FFF2-40B4-BE49-F238E27FC236}">
                <a16:creationId xmlns:a16="http://schemas.microsoft.com/office/drawing/2014/main" id="{D7965931-0329-41C6-A531-C5B3F955636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9">
            <a:extLst>
              <a:ext uri="{96DAC541-7B7A-43D3-8B79-37D633B846F1}">
                <asvg:svgBlip xmlns:asvg="http://schemas.microsoft.com/office/drawing/2016/SVG/main" r:embed="rId30"/>
              </a:ext>
            </a:extLst>
          </a:blip>
          <a:srcRect/>
          <a:stretch/>
        </p:blipFill>
        <p:spPr bwMode="auto">
          <a:xfrm>
            <a:off x="8662987" y="2441830"/>
            <a:ext cx="365760" cy="3657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4" name="Graphic 7">
            <a:extLst>
              <a:ext uri="{FF2B5EF4-FFF2-40B4-BE49-F238E27FC236}">
                <a16:creationId xmlns:a16="http://schemas.microsoft.com/office/drawing/2014/main" id="{E7A7C496-DCD6-429D-B6A3-FCBCBDDAC34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1">
            <a:extLst>
              <a:ext uri="{96DAC541-7B7A-43D3-8B79-37D633B846F1}">
                <asvg:svgBlip xmlns:asvg="http://schemas.microsoft.com/office/drawing/2016/SVG/main" r:embed="rId32"/>
              </a:ext>
            </a:extLst>
          </a:blip>
          <a:srcRect/>
          <a:stretch/>
        </p:blipFill>
        <p:spPr bwMode="auto">
          <a:xfrm>
            <a:off x="7678643" y="2885927"/>
            <a:ext cx="365760" cy="3657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" name="Graphic 19">
            <a:extLst>
              <a:ext uri="{FF2B5EF4-FFF2-40B4-BE49-F238E27FC236}">
                <a16:creationId xmlns:a16="http://schemas.microsoft.com/office/drawing/2014/main" id="{800AD7CC-3C41-4C61-9ABD-166CEE3620F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3">
            <a:extLst>
              <a:ext uri="{96DAC541-7B7A-43D3-8B79-37D633B846F1}">
                <asvg:svgBlip xmlns:asvg="http://schemas.microsoft.com/office/drawing/2016/SVG/main" r:embed="rId34"/>
              </a:ext>
            </a:extLst>
          </a:blip>
          <a:srcRect/>
          <a:stretch/>
        </p:blipFill>
        <p:spPr bwMode="auto">
          <a:xfrm>
            <a:off x="8689324" y="4004764"/>
            <a:ext cx="365760" cy="3657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6" name="Graphic 19">
            <a:extLst>
              <a:ext uri="{FF2B5EF4-FFF2-40B4-BE49-F238E27FC236}">
                <a16:creationId xmlns:a16="http://schemas.microsoft.com/office/drawing/2014/main" id="{48D44F3D-4663-427F-BE42-FE47C4D2154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5">
            <a:extLst>
              <a:ext uri="{96DAC541-7B7A-43D3-8B79-37D633B846F1}">
                <asvg:svgBlip xmlns:asvg="http://schemas.microsoft.com/office/drawing/2016/SVG/main" r:embed="rId36"/>
              </a:ext>
            </a:extLst>
          </a:blip>
          <a:srcRect/>
          <a:stretch/>
        </p:blipFill>
        <p:spPr bwMode="auto">
          <a:xfrm>
            <a:off x="8704761" y="5371458"/>
            <a:ext cx="365760" cy="3657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7" name="Graphic 17">
            <a:extLst>
              <a:ext uri="{FF2B5EF4-FFF2-40B4-BE49-F238E27FC236}">
                <a16:creationId xmlns:a16="http://schemas.microsoft.com/office/drawing/2014/main" id="{09AE77C9-F1CA-46FB-975B-4EF73DAC2CF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7">
            <a:extLst>
              <a:ext uri="{96DAC541-7B7A-43D3-8B79-37D633B846F1}">
                <asvg:svgBlip xmlns:asvg="http://schemas.microsoft.com/office/drawing/2016/SVG/main" r:embed="rId38"/>
              </a:ext>
            </a:extLst>
          </a:blip>
          <a:srcRect/>
          <a:stretch/>
        </p:blipFill>
        <p:spPr bwMode="auto">
          <a:xfrm>
            <a:off x="6703204" y="4950747"/>
            <a:ext cx="365760" cy="3657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8" name="TextBox 16">
            <a:extLst>
              <a:ext uri="{FF2B5EF4-FFF2-40B4-BE49-F238E27FC236}">
                <a16:creationId xmlns:a16="http://schemas.microsoft.com/office/drawing/2014/main" id="{C2A9B456-1257-4327-8294-01AA9A6A3B0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16827" y="4948340"/>
            <a:ext cx="1189103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800" dirty="0">
                <a:solidFill>
                  <a:srgbClr val="E7157B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AWS Step Functions workflow</a:t>
            </a:r>
          </a:p>
        </p:txBody>
      </p:sp>
      <p:pic>
        <p:nvPicPr>
          <p:cNvPr id="219" name="Graphic 218">
            <a:extLst>
              <a:ext uri="{FF2B5EF4-FFF2-40B4-BE49-F238E27FC236}">
                <a16:creationId xmlns:a16="http://schemas.microsoft.com/office/drawing/2014/main" id="{28D9F57C-53CE-4AE6-A744-FAAC4DAAD12F}"/>
              </a:ext>
            </a:extLst>
          </p:cNvPr>
          <p:cNvPicPr>
            <a:picLocks noChangeAspect="1"/>
          </p:cNvPicPr>
          <p:nvPr/>
        </p:nvPicPr>
        <p:blipFill>
          <a:blip r:embed="rId39">
            <a:extLst>
              <a:ext uri="{96DAC541-7B7A-43D3-8B79-37D633B846F1}">
                <asvg:svgBlip xmlns:asvg="http://schemas.microsoft.com/office/drawing/2016/SVG/main" r:embed="rId40"/>
              </a:ext>
            </a:extLst>
          </a:blip>
          <a:srcRect/>
          <a:stretch/>
        </p:blipFill>
        <p:spPr>
          <a:xfrm>
            <a:off x="4125847" y="2068466"/>
            <a:ext cx="381000" cy="381000"/>
          </a:xfrm>
          <a:prstGeom prst="rect">
            <a:avLst/>
          </a:prstGeom>
        </p:spPr>
      </p:pic>
      <p:pic>
        <p:nvPicPr>
          <p:cNvPr id="220" name="Graphic 13">
            <a:extLst>
              <a:ext uri="{FF2B5EF4-FFF2-40B4-BE49-F238E27FC236}">
                <a16:creationId xmlns:a16="http://schemas.microsoft.com/office/drawing/2014/main" id="{0248ABFB-069E-42F0-AE6B-0DABC9FEE35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1">
            <a:extLst>
              <a:ext uri="{96DAC541-7B7A-43D3-8B79-37D633B846F1}">
                <asvg:svgBlip xmlns:asvg="http://schemas.microsoft.com/office/drawing/2016/SVG/main" r:embed="rId42"/>
              </a:ext>
            </a:extLst>
          </a:blip>
          <a:srcRect/>
          <a:stretch/>
        </p:blipFill>
        <p:spPr bwMode="auto">
          <a:xfrm>
            <a:off x="6436060" y="4160557"/>
            <a:ext cx="365760" cy="3657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1" name="Graphic 23">
            <a:extLst>
              <a:ext uri="{FF2B5EF4-FFF2-40B4-BE49-F238E27FC236}">
                <a16:creationId xmlns:a16="http://schemas.microsoft.com/office/drawing/2014/main" id="{69D6974A-ADB0-4547-90FB-44D7423DDBD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3">
            <a:extLst>
              <a:ext uri="{96DAC541-7B7A-43D3-8B79-37D633B846F1}">
                <asvg:svgBlip xmlns:asvg="http://schemas.microsoft.com/office/drawing/2016/SVG/main" r:embed="rId44"/>
              </a:ext>
            </a:extLst>
          </a:blip>
          <a:srcRect/>
          <a:stretch/>
        </p:blipFill>
        <p:spPr bwMode="auto">
          <a:xfrm>
            <a:off x="7528367" y="4162267"/>
            <a:ext cx="365760" cy="3657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2" name="Graphic 13">
            <a:extLst>
              <a:ext uri="{FF2B5EF4-FFF2-40B4-BE49-F238E27FC236}">
                <a16:creationId xmlns:a16="http://schemas.microsoft.com/office/drawing/2014/main" id="{850B14B3-EDBC-4DA9-AD16-087A0B12B73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1">
            <a:extLst>
              <a:ext uri="{96DAC541-7B7A-43D3-8B79-37D633B846F1}">
                <asvg:svgBlip xmlns:asvg="http://schemas.microsoft.com/office/drawing/2016/SVG/main" r:embed="rId42"/>
              </a:ext>
            </a:extLst>
          </a:blip>
          <a:srcRect/>
          <a:stretch/>
        </p:blipFill>
        <p:spPr bwMode="auto">
          <a:xfrm>
            <a:off x="6436060" y="3252425"/>
            <a:ext cx="365760" cy="3657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3" name="Graphic 16">
            <a:extLst>
              <a:ext uri="{FF2B5EF4-FFF2-40B4-BE49-F238E27FC236}">
                <a16:creationId xmlns:a16="http://schemas.microsoft.com/office/drawing/2014/main" id="{AF7A0A9F-7115-4F4C-9C2E-9CB519E2FCE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5">
            <a:extLst>
              <a:ext uri="{96DAC541-7B7A-43D3-8B79-37D633B846F1}">
                <asvg:svgBlip xmlns:asvg="http://schemas.microsoft.com/office/drawing/2016/SVG/main" r:embed="rId46"/>
              </a:ext>
            </a:extLst>
          </a:blip>
          <a:srcRect/>
          <a:stretch/>
        </p:blipFill>
        <p:spPr bwMode="auto">
          <a:xfrm>
            <a:off x="2769044" y="3677907"/>
            <a:ext cx="365760" cy="3657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725158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TextBox 71">
            <a:extLst>
              <a:ext uri="{FF2B5EF4-FFF2-40B4-BE49-F238E27FC236}">
                <a16:creationId xmlns:a16="http://schemas.microsoft.com/office/drawing/2014/main" id="{1271BE9C-FDD5-DC4D-9BA5-3B7493EA2D8F}"/>
              </a:ext>
            </a:extLst>
          </p:cNvPr>
          <p:cNvSpPr txBox="1"/>
          <p:nvPr/>
        </p:nvSpPr>
        <p:spPr>
          <a:xfrm>
            <a:off x="95668" y="134489"/>
            <a:ext cx="954931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AWS Connected Vehicle Architecture – Companion Application</a:t>
            </a:r>
          </a:p>
        </p:txBody>
      </p:sp>
      <p:pic>
        <p:nvPicPr>
          <p:cNvPr id="103" name="Graphic 102">
            <a:extLst>
              <a:ext uri="{FF2B5EF4-FFF2-40B4-BE49-F238E27FC236}">
                <a16:creationId xmlns:a16="http://schemas.microsoft.com/office/drawing/2014/main" id="{1DD42CEA-08C0-B743-AC84-1AA6A123B8A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69392" y="6406198"/>
            <a:ext cx="585391" cy="348070"/>
          </a:xfrm>
          <a:prstGeom prst="rect">
            <a:avLst/>
          </a:prstGeom>
        </p:spPr>
      </p:pic>
      <p:sp>
        <p:nvSpPr>
          <p:cNvPr id="104" name="AWS copyright text">
            <a:extLst>
              <a:ext uri="{FF2B5EF4-FFF2-40B4-BE49-F238E27FC236}">
                <a16:creationId xmlns:a16="http://schemas.microsoft.com/office/drawing/2014/main" id="{E926D9DC-0FDF-1C44-85C5-53E31AA8B8D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43000" y="6619133"/>
            <a:ext cx="4036484" cy="143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x-none" sz="933" b="0" i="0" dirty="0">
                <a:solidFill>
                  <a:srgbClr val="7F7F7F"/>
                </a:solidFill>
                <a:latin typeface="Amazon Ember" charset="0"/>
                <a:ea typeface="Amazon Ember" charset="0"/>
                <a:cs typeface="Amazon Ember" charset="0"/>
              </a:rPr>
              <a:t>© 2023, Amazon Web Services, Inc. or its affiliates. All rights reserved.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54BEBEF-567F-BD43-B598-F246075C6BF3}"/>
              </a:ext>
            </a:extLst>
          </p:cNvPr>
          <p:cNvSpPr txBox="1"/>
          <p:nvPr/>
        </p:nvSpPr>
        <p:spPr>
          <a:xfrm>
            <a:off x="101092" y="458980"/>
            <a:ext cx="48628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For the architecture description, refer to the </a:t>
            </a:r>
            <a:r>
              <a:rPr lang="en-US" sz="1400" dirty="0">
                <a:hlinkClick r:id="rId5"/>
              </a:rPr>
              <a:t>full diagram</a:t>
            </a:r>
            <a:r>
              <a:rPr lang="en-US" sz="1400" dirty="0"/>
              <a:t>. </a:t>
            </a:r>
          </a:p>
        </p:txBody>
      </p:sp>
      <p:sp>
        <p:nvSpPr>
          <p:cNvPr id="90" name="Oval 89">
            <a:extLst>
              <a:ext uri="{FF2B5EF4-FFF2-40B4-BE49-F238E27FC236}">
                <a16:creationId xmlns:a16="http://schemas.microsoft.com/office/drawing/2014/main" id="{815F5686-6C58-4ACF-9115-BE61D25CDAE5}"/>
              </a:ext>
            </a:extLst>
          </p:cNvPr>
          <p:cNvSpPr>
            <a:spLocks noChangeAspect="1"/>
          </p:cNvSpPr>
          <p:nvPr/>
        </p:nvSpPr>
        <p:spPr bwMode="auto">
          <a:xfrm>
            <a:off x="3176252" y="3011077"/>
            <a:ext cx="274320" cy="274320"/>
          </a:xfrm>
          <a:prstGeom prst="ellipse">
            <a:avLst/>
          </a:prstGeom>
          <a:solidFill>
            <a:schemeClr val="tx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 anchorCtr="0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100" b="1" dirty="0">
                <a:solidFill>
                  <a:schemeClr val="bg1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1</a:t>
            </a:r>
          </a:p>
        </p:txBody>
      </p:sp>
      <p:sp>
        <p:nvSpPr>
          <p:cNvPr id="91" name="Rectangle 90">
            <a:extLst>
              <a:ext uri="{FF2B5EF4-FFF2-40B4-BE49-F238E27FC236}">
                <a16:creationId xmlns:a16="http://schemas.microsoft.com/office/drawing/2014/main" id="{713A1761-5B4C-4DC6-B17C-5A16DDC05BA0}"/>
              </a:ext>
            </a:extLst>
          </p:cNvPr>
          <p:cNvSpPr/>
          <p:nvPr/>
        </p:nvSpPr>
        <p:spPr>
          <a:xfrm>
            <a:off x="7560646" y="1890471"/>
            <a:ext cx="1902197" cy="3598188"/>
          </a:xfrm>
          <a:prstGeom prst="rect">
            <a:avLst/>
          </a:prstGeom>
          <a:noFill/>
          <a:ln w="15875">
            <a:solidFill>
              <a:srgbClr val="D6232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02920" tIns="9144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00" dirty="0">
                <a:solidFill>
                  <a:srgbClr val="D6232C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AWS Amplify</a:t>
            </a:r>
          </a:p>
        </p:txBody>
      </p:sp>
      <p:sp>
        <p:nvSpPr>
          <p:cNvPr id="92" name="Rectangle 91">
            <a:extLst>
              <a:ext uri="{FF2B5EF4-FFF2-40B4-BE49-F238E27FC236}">
                <a16:creationId xmlns:a16="http://schemas.microsoft.com/office/drawing/2014/main" id="{06B9D0CA-920E-4193-BEB7-FDD76EE426FF}"/>
              </a:ext>
            </a:extLst>
          </p:cNvPr>
          <p:cNvSpPr/>
          <p:nvPr/>
        </p:nvSpPr>
        <p:spPr>
          <a:xfrm>
            <a:off x="1463479" y="2623305"/>
            <a:ext cx="1511654" cy="1935165"/>
          </a:xfrm>
          <a:prstGeom prst="rect">
            <a:avLst/>
          </a:prstGeom>
          <a:noFill/>
          <a:ln w="15875">
            <a:solidFill>
              <a:srgbClr val="7AA11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02920" tIns="9144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E497E529-C01C-465A-B606-EFA77E8D217E}"/>
              </a:ext>
            </a:extLst>
          </p:cNvPr>
          <p:cNvSpPr txBox="1"/>
          <p:nvPr/>
        </p:nvSpPr>
        <p:spPr>
          <a:xfrm>
            <a:off x="1628963" y="3862256"/>
            <a:ext cx="1322261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10972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en-US" sz="800" dirty="0">
                <a:solidFill>
                  <a:srgbClr val="232F3C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operational</a:t>
            </a:r>
            <a:r>
              <a:rPr kumimoji="0" lang="en-US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232F3C"/>
                </a:solidFill>
                <a:effectLst/>
                <a:uLnTx/>
                <a:uFillTx/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 certificate</a:t>
            </a:r>
          </a:p>
        </p:txBody>
      </p:sp>
      <p:sp>
        <p:nvSpPr>
          <p:cNvPr id="94" name="Rectangle 93">
            <a:extLst>
              <a:ext uri="{FF2B5EF4-FFF2-40B4-BE49-F238E27FC236}">
                <a16:creationId xmlns:a16="http://schemas.microsoft.com/office/drawing/2014/main" id="{FEFD7B53-D322-4414-855D-A40DCA67EE12}"/>
              </a:ext>
            </a:extLst>
          </p:cNvPr>
          <p:cNvSpPr/>
          <p:nvPr/>
        </p:nvSpPr>
        <p:spPr>
          <a:xfrm>
            <a:off x="1813560" y="2702987"/>
            <a:ext cx="1279722" cy="24056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50" b="0" i="0" u="none" strike="noStrike" kern="1200" cap="none" spc="0" normalizeH="0" baseline="0" noProof="0" dirty="0">
                <a:ln>
                  <a:noFill/>
                </a:ln>
                <a:solidFill>
                  <a:srgbClr val="7AA116"/>
                </a:solidFill>
                <a:effectLst/>
                <a:uLnTx/>
                <a:uFillTx/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Connected</a:t>
            </a: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7AA116"/>
                </a:solidFill>
                <a:effectLst/>
                <a:uLnTx/>
                <a:uFillTx/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 vehicle</a:t>
            </a:r>
          </a:p>
        </p:txBody>
      </p:sp>
      <p:sp>
        <p:nvSpPr>
          <p:cNvPr id="95" name="Rectangle 94">
            <a:extLst>
              <a:ext uri="{FF2B5EF4-FFF2-40B4-BE49-F238E27FC236}">
                <a16:creationId xmlns:a16="http://schemas.microsoft.com/office/drawing/2014/main" id="{B72A11DA-B5CF-4094-A719-4B713AB72611}"/>
              </a:ext>
            </a:extLst>
          </p:cNvPr>
          <p:cNvSpPr/>
          <p:nvPr/>
        </p:nvSpPr>
        <p:spPr>
          <a:xfrm>
            <a:off x="3593059" y="929620"/>
            <a:ext cx="5966802" cy="5302648"/>
          </a:xfrm>
          <a:prstGeom prst="rect">
            <a:avLst/>
          </a:prstGeom>
          <a:noFill/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02920" tIns="9144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pic>
        <p:nvPicPr>
          <p:cNvPr id="96" name="Graphic 95">
            <a:extLst>
              <a:ext uri="{FF2B5EF4-FFF2-40B4-BE49-F238E27FC236}">
                <a16:creationId xmlns:a16="http://schemas.microsoft.com/office/drawing/2014/main" id="{F58E7366-2009-4291-8AFE-1FBDF9E3C83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rcRect/>
          <a:stretch/>
        </p:blipFill>
        <p:spPr>
          <a:xfrm>
            <a:off x="3597345" y="933753"/>
            <a:ext cx="354237" cy="380444"/>
          </a:xfrm>
          <a:prstGeom prst="rect">
            <a:avLst/>
          </a:prstGeom>
        </p:spPr>
      </p:pic>
      <p:sp>
        <p:nvSpPr>
          <p:cNvPr id="97" name="Rectangle 96">
            <a:extLst>
              <a:ext uri="{FF2B5EF4-FFF2-40B4-BE49-F238E27FC236}">
                <a16:creationId xmlns:a16="http://schemas.microsoft.com/office/drawing/2014/main" id="{A8E0B0A7-D7D4-4EF4-8E3C-1482F91BF09D}"/>
              </a:ext>
            </a:extLst>
          </p:cNvPr>
          <p:cNvSpPr/>
          <p:nvPr/>
        </p:nvSpPr>
        <p:spPr>
          <a:xfrm>
            <a:off x="1740254" y="3352639"/>
            <a:ext cx="1088782" cy="146427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00" dirty="0">
                <a:solidFill>
                  <a:srgbClr val="232F3C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vehicle</a:t>
            </a: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232F3C"/>
                </a:solidFill>
                <a:effectLst/>
                <a:uLnTx/>
                <a:uFillTx/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 gateway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232F3C"/>
              </a:solidFill>
              <a:effectLst/>
              <a:uLnTx/>
              <a:uFillTx/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32E9E1AB-C4AC-48DF-B7F9-366DE094E333}"/>
              </a:ext>
            </a:extLst>
          </p:cNvPr>
          <p:cNvSpPr txBox="1"/>
          <p:nvPr/>
        </p:nvSpPr>
        <p:spPr>
          <a:xfrm>
            <a:off x="2822864" y="3764770"/>
            <a:ext cx="1006174" cy="95870"/>
          </a:xfrm>
          <a:prstGeom prst="rect">
            <a:avLst/>
          </a:prstGeom>
          <a:noFill/>
        </p:spPr>
        <p:txBody>
          <a:bodyPr wrap="square" lIns="0" tIns="0" rIns="0" bIns="0" rtlCol="0" anchor="t">
            <a:noAutofit/>
          </a:bodyPr>
          <a:lstStyle/>
          <a:p>
            <a:pPr marL="0" marR="0" lvl="0" indent="0" algn="ctr" defTabSz="10972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232F3C"/>
                    </a:gs>
                    <a:gs pos="100000">
                      <a:srgbClr val="232F3C"/>
                    </a:gs>
                  </a:gsLst>
                  <a:lin ang="0" scaled="1"/>
                </a:gradFill>
                <a:effectLst/>
                <a:uLnTx/>
                <a:uFillTx/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mTLS</a:t>
            </a:r>
          </a:p>
        </p:txBody>
      </p:sp>
      <p:sp useBgFill="1">
        <p:nvSpPr>
          <p:cNvPr id="99" name="TextBox 98">
            <a:extLst>
              <a:ext uri="{FF2B5EF4-FFF2-40B4-BE49-F238E27FC236}">
                <a16:creationId xmlns:a16="http://schemas.microsoft.com/office/drawing/2014/main" id="{17698CBD-6B9A-438D-BD76-47E34850E249}"/>
              </a:ext>
            </a:extLst>
          </p:cNvPr>
          <p:cNvSpPr txBox="1"/>
          <p:nvPr/>
        </p:nvSpPr>
        <p:spPr>
          <a:xfrm>
            <a:off x="3626460" y="3976488"/>
            <a:ext cx="753772" cy="153642"/>
          </a:xfrm>
          <a:prstGeom prst="rect">
            <a:avLst/>
          </a:prstGeom>
        </p:spPr>
        <p:txBody>
          <a:bodyPr wrap="square" lIns="0" tIns="0" rIns="0" bIns="0" rtlCol="0" anchor="t">
            <a:noAutofit/>
          </a:bodyPr>
          <a:lstStyle/>
          <a:p>
            <a:pPr marL="0" marR="0" lvl="0" indent="0" algn="ctr" defTabSz="10972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232F3C"/>
                    </a:gs>
                    <a:gs pos="100000">
                      <a:srgbClr val="232F3C"/>
                    </a:gs>
                  </a:gsLst>
                  <a:lin ang="0" scaled="1"/>
                </a:gradFill>
                <a:effectLst/>
                <a:uLnTx/>
                <a:uFillTx/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AWS IoT Core</a:t>
            </a:r>
          </a:p>
        </p:txBody>
      </p:sp>
      <p:pic>
        <p:nvPicPr>
          <p:cNvPr id="100" name="Graphic 99">
            <a:extLst>
              <a:ext uri="{FF2B5EF4-FFF2-40B4-BE49-F238E27FC236}">
                <a16:creationId xmlns:a16="http://schemas.microsoft.com/office/drawing/2014/main" id="{4F8BE68B-4130-45A7-A923-E4478EFFE2BB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0054622" y="3954608"/>
            <a:ext cx="246183" cy="246183"/>
          </a:xfrm>
          <a:prstGeom prst="rect">
            <a:avLst/>
          </a:prstGeom>
        </p:spPr>
      </p:pic>
      <p:sp>
        <p:nvSpPr>
          <p:cNvPr id="101" name="TextBox 100">
            <a:extLst>
              <a:ext uri="{FF2B5EF4-FFF2-40B4-BE49-F238E27FC236}">
                <a16:creationId xmlns:a16="http://schemas.microsoft.com/office/drawing/2014/main" id="{7D66FD9C-8259-4C92-AA64-E883A6327E7E}"/>
              </a:ext>
            </a:extLst>
          </p:cNvPr>
          <p:cNvSpPr txBox="1"/>
          <p:nvPr/>
        </p:nvSpPr>
        <p:spPr>
          <a:xfrm>
            <a:off x="9738137" y="3647763"/>
            <a:ext cx="859998" cy="230319"/>
          </a:xfrm>
          <a:prstGeom prst="rect">
            <a:avLst/>
          </a:prstGeom>
          <a:noFill/>
        </p:spPr>
        <p:txBody>
          <a:bodyPr wrap="square" lIns="0" tIns="0" rIns="0" bIns="0" rtlCol="0" anchor="t">
            <a:noAutofit/>
          </a:bodyPr>
          <a:lstStyle/>
          <a:p>
            <a:pPr marL="0" marR="0" lvl="0" indent="0" algn="ctr" defTabSz="10972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00" dirty="0">
                <a:gradFill>
                  <a:gsLst>
                    <a:gs pos="0">
                      <a:srgbClr val="232F3C"/>
                    </a:gs>
                    <a:gs pos="100000">
                      <a:srgbClr val="232F3C"/>
                    </a:gs>
                  </a:gsLst>
                  <a:lin ang="0" scaled="1"/>
                </a:gra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companion application</a:t>
            </a:r>
            <a:endParaRPr kumimoji="0" lang="en-US" sz="800" b="0" i="0" u="none" strike="noStrike" kern="1200" cap="none" spc="0" normalizeH="0" baseline="0" noProof="0" dirty="0">
              <a:ln>
                <a:noFill/>
              </a:ln>
              <a:gradFill>
                <a:gsLst>
                  <a:gs pos="0">
                    <a:srgbClr val="232F3C"/>
                  </a:gs>
                  <a:gs pos="100000">
                    <a:srgbClr val="232F3C"/>
                  </a:gs>
                </a:gsLst>
                <a:lin ang="0" scaled="1"/>
              </a:gradFill>
              <a:effectLst/>
              <a:uLnTx/>
              <a:uFillTx/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669D24DC-EE3A-43AB-A8C3-5FE131C1CD9F}"/>
              </a:ext>
            </a:extLst>
          </p:cNvPr>
          <p:cNvSpPr txBox="1"/>
          <p:nvPr/>
        </p:nvSpPr>
        <p:spPr>
          <a:xfrm>
            <a:off x="9749340" y="4261122"/>
            <a:ext cx="859998" cy="391676"/>
          </a:xfrm>
          <a:prstGeom prst="rect">
            <a:avLst/>
          </a:prstGeom>
          <a:noFill/>
        </p:spPr>
        <p:txBody>
          <a:bodyPr wrap="square" lIns="0" tIns="0" rIns="0" bIns="0" rtlCol="0" anchor="t">
            <a:noAutofit/>
          </a:bodyPr>
          <a:lstStyle/>
          <a:p>
            <a:pPr marL="0" marR="0" lvl="0" indent="0" algn="ctr" defTabSz="10972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00" dirty="0">
                <a:gradFill>
                  <a:gsLst>
                    <a:gs pos="0">
                      <a:srgbClr val="232F3C"/>
                    </a:gs>
                    <a:gs pos="100000">
                      <a:srgbClr val="232F3C"/>
                    </a:gs>
                  </a:gsLst>
                  <a:lin ang="0" scaled="1"/>
                </a:gra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vehicle management platform</a:t>
            </a:r>
            <a:endParaRPr kumimoji="0" lang="en-US" sz="800" b="0" i="0" u="none" strike="noStrike" kern="1200" cap="none" spc="0" normalizeH="0" baseline="0" noProof="0" dirty="0">
              <a:ln>
                <a:noFill/>
              </a:ln>
              <a:gradFill>
                <a:gsLst>
                  <a:gs pos="0">
                    <a:srgbClr val="232F3C"/>
                  </a:gs>
                  <a:gs pos="100000">
                    <a:srgbClr val="232F3C"/>
                  </a:gs>
                </a:gsLst>
                <a:lin ang="0" scaled="1"/>
              </a:gradFill>
              <a:effectLst/>
              <a:uLnTx/>
              <a:uFillTx/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40181037-5E3E-43B0-8AE8-B710B03D226E}"/>
              </a:ext>
            </a:extLst>
          </p:cNvPr>
          <p:cNvSpPr txBox="1"/>
          <p:nvPr/>
        </p:nvSpPr>
        <p:spPr>
          <a:xfrm>
            <a:off x="8097160" y="3750270"/>
            <a:ext cx="783543" cy="198121"/>
          </a:xfrm>
          <a:prstGeom prst="rect">
            <a:avLst/>
          </a:prstGeom>
          <a:noFill/>
        </p:spPr>
        <p:txBody>
          <a:bodyPr wrap="square" lIns="0" tIns="0" rIns="0" bIns="0" rtlCol="0" anchor="t">
            <a:noAutofit/>
          </a:bodyPr>
          <a:lstStyle/>
          <a:p>
            <a:pPr marL="0" marR="0" lvl="0" indent="0" algn="ctr" defTabSz="10972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232F3C"/>
                    </a:gs>
                    <a:gs pos="100000">
                      <a:srgbClr val="232F3C"/>
                    </a:gs>
                  </a:gsLst>
                  <a:lin ang="0" scaled="1"/>
                </a:gradFill>
                <a:effectLst/>
                <a:uLnTx/>
                <a:uFillTx/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AWS AppSync</a:t>
            </a:r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E92E1FD5-B011-46A5-8650-ED4380112E46}"/>
              </a:ext>
            </a:extLst>
          </p:cNvPr>
          <p:cNvSpPr txBox="1"/>
          <p:nvPr/>
        </p:nvSpPr>
        <p:spPr>
          <a:xfrm>
            <a:off x="7987762" y="5130041"/>
            <a:ext cx="945702" cy="169888"/>
          </a:xfrm>
          <a:prstGeom prst="rect">
            <a:avLst/>
          </a:prstGeom>
          <a:noFill/>
        </p:spPr>
        <p:txBody>
          <a:bodyPr wrap="square" lIns="0" tIns="0" rIns="0" bIns="0" rtlCol="0" anchor="t">
            <a:noAutofit/>
          </a:bodyPr>
          <a:lstStyle/>
          <a:p>
            <a:pPr marL="0" marR="0" lvl="0" indent="0" algn="ctr" defTabSz="10972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232F3C"/>
                    </a:gs>
                    <a:gs pos="100000">
                      <a:srgbClr val="232F3C"/>
                    </a:gs>
                  </a:gsLst>
                  <a:lin ang="0" scaled="1"/>
                </a:gradFill>
                <a:effectLst/>
                <a:uLnTx/>
                <a:uFillTx/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Amazon DynamoDB</a:t>
            </a:r>
          </a:p>
        </p:txBody>
      </p:sp>
      <p:sp>
        <p:nvSpPr>
          <p:cNvPr id="153" name="TextBox 152">
            <a:extLst>
              <a:ext uri="{FF2B5EF4-FFF2-40B4-BE49-F238E27FC236}">
                <a16:creationId xmlns:a16="http://schemas.microsoft.com/office/drawing/2014/main" id="{038D3974-7950-43B2-AE21-2950CE0B013E}"/>
              </a:ext>
            </a:extLst>
          </p:cNvPr>
          <p:cNvSpPr txBox="1"/>
          <p:nvPr/>
        </p:nvSpPr>
        <p:spPr>
          <a:xfrm>
            <a:off x="6683420" y="4643331"/>
            <a:ext cx="694589" cy="192437"/>
          </a:xfrm>
          <a:prstGeom prst="rect">
            <a:avLst/>
          </a:prstGeom>
          <a:noFill/>
        </p:spPr>
        <p:txBody>
          <a:bodyPr wrap="square" lIns="0" tIns="0" rIns="0" bIns="0" rtlCol="0" anchor="t">
            <a:noAutofit/>
          </a:bodyPr>
          <a:lstStyle/>
          <a:p>
            <a:pPr marL="0" marR="0" lvl="0" indent="0" algn="ctr" defTabSz="10972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232F3C"/>
                    </a:gs>
                    <a:gs pos="100000">
                      <a:srgbClr val="232F3C"/>
                    </a:gs>
                  </a:gsLst>
                  <a:lin ang="0" scaled="1"/>
                </a:gradFill>
                <a:effectLst/>
                <a:uLnTx/>
                <a:uFillTx/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AWS Lambda</a:t>
            </a:r>
          </a:p>
        </p:txBody>
      </p:sp>
      <p:cxnSp>
        <p:nvCxnSpPr>
          <p:cNvPr id="154" name="Straight Arrow Connector 153">
            <a:extLst>
              <a:ext uri="{FF2B5EF4-FFF2-40B4-BE49-F238E27FC236}">
                <a16:creationId xmlns:a16="http://schemas.microsoft.com/office/drawing/2014/main" id="{9EF87FCB-8FF2-43FE-B505-CBA54E3CBBA3}"/>
              </a:ext>
            </a:extLst>
          </p:cNvPr>
          <p:cNvCxnSpPr>
            <a:cxnSpLocks/>
            <a:endCxn id="232" idx="1"/>
          </p:cNvCxnSpPr>
          <p:nvPr/>
        </p:nvCxnSpPr>
        <p:spPr>
          <a:xfrm>
            <a:off x="6474312" y="4451170"/>
            <a:ext cx="329184" cy="0"/>
          </a:xfrm>
          <a:prstGeom prst="straightConnector1">
            <a:avLst/>
          </a:prstGeom>
          <a:ln w="12700">
            <a:solidFill>
              <a:schemeClr val="tx1"/>
            </a:solidFill>
            <a:prstDash val="solid"/>
            <a:headEnd type="none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5" name="Rectangle 154">
            <a:extLst>
              <a:ext uri="{FF2B5EF4-FFF2-40B4-BE49-F238E27FC236}">
                <a16:creationId xmlns:a16="http://schemas.microsoft.com/office/drawing/2014/main" id="{DD62AEB3-8B9D-4316-A340-2F1432DD405D}"/>
              </a:ext>
            </a:extLst>
          </p:cNvPr>
          <p:cNvSpPr/>
          <p:nvPr/>
        </p:nvSpPr>
        <p:spPr>
          <a:xfrm>
            <a:off x="4451571" y="2111957"/>
            <a:ext cx="1430641" cy="3224776"/>
          </a:xfrm>
          <a:prstGeom prst="rect">
            <a:avLst/>
          </a:prstGeom>
          <a:noFill/>
          <a:ln w="12700">
            <a:solidFill>
              <a:srgbClr val="7AA11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5760" tIns="91440"/>
          <a:lstStyle/>
          <a:p>
            <a:pPr>
              <a:defRPr/>
            </a:pPr>
            <a:endParaRPr lang="en-US" sz="800" dirty="0">
              <a:ln w="0"/>
              <a:solidFill>
                <a:srgbClr val="3F8624"/>
              </a:solidFill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pic>
        <p:nvPicPr>
          <p:cNvPr id="156" name="Graphic 43">
            <a:extLst>
              <a:ext uri="{FF2B5EF4-FFF2-40B4-BE49-F238E27FC236}">
                <a16:creationId xmlns:a16="http://schemas.microsoft.com/office/drawing/2014/main" id="{E82CA10D-400C-4357-A32D-C6E4833FF5C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8712" y="4096398"/>
            <a:ext cx="291865" cy="291865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sp>
        <p:nvSpPr>
          <p:cNvPr id="157" name="TextBox 156">
            <a:extLst>
              <a:ext uri="{FF2B5EF4-FFF2-40B4-BE49-F238E27FC236}">
                <a16:creationId xmlns:a16="http://schemas.microsoft.com/office/drawing/2014/main" id="{48233FB7-2C40-4BA6-BEE3-7CDC25A821DA}"/>
              </a:ext>
            </a:extLst>
          </p:cNvPr>
          <p:cNvSpPr txBox="1"/>
          <p:nvPr/>
        </p:nvSpPr>
        <p:spPr>
          <a:xfrm>
            <a:off x="1637888" y="4349238"/>
            <a:ext cx="1199935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10972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232F3C"/>
                </a:solidFill>
                <a:effectLst/>
                <a:uLnTx/>
                <a:uFillTx/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AWS IoT Device SDK</a:t>
            </a:r>
          </a:p>
        </p:txBody>
      </p:sp>
      <p:sp>
        <p:nvSpPr>
          <p:cNvPr id="158" name="Rectangle 157">
            <a:extLst>
              <a:ext uri="{FF2B5EF4-FFF2-40B4-BE49-F238E27FC236}">
                <a16:creationId xmlns:a16="http://schemas.microsoft.com/office/drawing/2014/main" id="{FCC7FEE9-1049-4221-97E2-1EDF01FE6AFF}"/>
              </a:ext>
            </a:extLst>
          </p:cNvPr>
          <p:cNvSpPr/>
          <p:nvPr/>
        </p:nvSpPr>
        <p:spPr>
          <a:xfrm>
            <a:off x="7614764" y="3061591"/>
            <a:ext cx="1697061" cy="1183060"/>
          </a:xfrm>
          <a:prstGeom prst="rect">
            <a:avLst/>
          </a:prstGeom>
          <a:noFill/>
          <a:ln w="12700">
            <a:solidFill>
              <a:srgbClr val="5A6B86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200" dirty="0">
              <a:solidFill>
                <a:srgbClr val="5A6B86"/>
              </a:solidFill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sp>
        <p:nvSpPr>
          <p:cNvPr id="159" name="TextBox 158">
            <a:extLst>
              <a:ext uri="{FF2B5EF4-FFF2-40B4-BE49-F238E27FC236}">
                <a16:creationId xmlns:a16="http://schemas.microsoft.com/office/drawing/2014/main" id="{EB453499-74DA-46B8-8A9E-A39A83496374}"/>
              </a:ext>
            </a:extLst>
          </p:cNvPr>
          <p:cNvSpPr txBox="1"/>
          <p:nvPr/>
        </p:nvSpPr>
        <p:spPr>
          <a:xfrm>
            <a:off x="8179697" y="3095354"/>
            <a:ext cx="618467" cy="198121"/>
          </a:xfrm>
          <a:prstGeom prst="rect">
            <a:avLst/>
          </a:prstGeom>
          <a:noFill/>
        </p:spPr>
        <p:txBody>
          <a:bodyPr wrap="square" lIns="0" tIns="0" rIns="0" bIns="0" rtlCol="0" anchor="t">
            <a:noAutofit/>
          </a:bodyPr>
          <a:lstStyle/>
          <a:p>
            <a:pPr marL="0" marR="0" lvl="0" indent="0" algn="ctr" defTabSz="10972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GraphQL</a:t>
            </a:r>
          </a:p>
        </p:txBody>
      </p:sp>
      <p:sp>
        <p:nvSpPr>
          <p:cNvPr id="160" name="TextBox 12">
            <a:extLst>
              <a:ext uri="{FF2B5EF4-FFF2-40B4-BE49-F238E27FC236}">
                <a16:creationId xmlns:a16="http://schemas.microsoft.com/office/drawing/2014/main" id="{D07A0B19-BC41-41D8-B304-CC8E3A7DC98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74312" y="5659987"/>
            <a:ext cx="111280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AWS Identity and Access Management (IAM)</a:t>
            </a:r>
          </a:p>
        </p:txBody>
      </p:sp>
      <p:cxnSp>
        <p:nvCxnSpPr>
          <p:cNvPr id="161" name="Straight Arrow Connector 55">
            <a:extLst>
              <a:ext uri="{FF2B5EF4-FFF2-40B4-BE49-F238E27FC236}">
                <a16:creationId xmlns:a16="http://schemas.microsoft.com/office/drawing/2014/main" id="{A27348C8-FAB0-496B-A2B6-1D66B35E5626}"/>
              </a:ext>
            </a:extLst>
          </p:cNvPr>
          <p:cNvCxnSpPr>
            <a:cxnSpLocks/>
          </p:cNvCxnSpPr>
          <p:nvPr/>
        </p:nvCxnSpPr>
        <p:spPr>
          <a:xfrm rot="5400000" flipH="1" flipV="1">
            <a:off x="7331883" y="3382708"/>
            <a:ext cx="560836" cy="1163050"/>
          </a:xfrm>
          <a:prstGeom prst="bentConnector2">
            <a:avLst/>
          </a:prstGeom>
          <a:ln w="12700">
            <a:solidFill>
              <a:schemeClr val="tx1"/>
            </a:solidFill>
            <a:prstDash val="solid"/>
            <a:headEnd type="none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2" name="Straight Arrow Connector 161">
            <a:extLst>
              <a:ext uri="{FF2B5EF4-FFF2-40B4-BE49-F238E27FC236}">
                <a16:creationId xmlns:a16="http://schemas.microsoft.com/office/drawing/2014/main" id="{2C3AFE38-4319-4C75-A2BC-18E7D0702F40}"/>
              </a:ext>
            </a:extLst>
          </p:cNvPr>
          <p:cNvCxnSpPr>
            <a:cxnSpLocks/>
            <a:stCxn id="108" idx="2"/>
            <a:endCxn id="248" idx="0"/>
          </p:cNvCxnSpPr>
          <p:nvPr/>
        </p:nvCxnSpPr>
        <p:spPr>
          <a:xfrm>
            <a:off x="8488932" y="3948391"/>
            <a:ext cx="3088" cy="788599"/>
          </a:xfrm>
          <a:prstGeom prst="straightConnector1">
            <a:avLst/>
          </a:prstGeom>
          <a:ln w="12700">
            <a:solidFill>
              <a:schemeClr val="tx1"/>
            </a:solidFill>
            <a:prstDash val="solid"/>
            <a:headEnd type="arrow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3" name="TextBox 162">
            <a:extLst>
              <a:ext uri="{FF2B5EF4-FFF2-40B4-BE49-F238E27FC236}">
                <a16:creationId xmlns:a16="http://schemas.microsoft.com/office/drawing/2014/main" id="{20B6C83C-7D56-42FC-B61F-8D74E3B04835}"/>
              </a:ext>
            </a:extLst>
          </p:cNvPr>
          <p:cNvSpPr txBox="1"/>
          <p:nvPr/>
        </p:nvSpPr>
        <p:spPr>
          <a:xfrm>
            <a:off x="8535852" y="4355398"/>
            <a:ext cx="465992" cy="278652"/>
          </a:xfrm>
          <a:prstGeom prst="rect">
            <a:avLst/>
          </a:prstGeom>
          <a:noFill/>
        </p:spPr>
        <p:txBody>
          <a:bodyPr wrap="square" lIns="0" tIns="0" rIns="0" bIns="0" rtlCol="0" anchor="t">
            <a:noAutofit/>
          </a:bodyPr>
          <a:lstStyle/>
          <a:p>
            <a:pPr marL="0" marR="0" lvl="0" indent="0" defTabSz="10972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232F3C"/>
                    </a:gs>
                    <a:gs pos="100000">
                      <a:srgbClr val="232F3C"/>
                    </a:gs>
                  </a:gsLst>
                  <a:lin ang="0" scaled="1"/>
                </a:gradFill>
                <a:effectLst/>
                <a:uLnTx/>
                <a:uFillTx/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custom resolver</a:t>
            </a:r>
          </a:p>
        </p:txBody>
      </p:sp>
      <p:sp>
        <p:nvSpPr>
          <p:cNvPr id="164" name="TextBox 163">
            <a:extLst>
              <a:ext uri="{FF2B5EF4-FFF2-40B4-BE49-F238E27FC236}">
                <a16:creationId xmlns:a16="http://schemas.microsoft.com/office/drawing/2014/main" id="{8EE96D13-8EA1-4C40-BDF4-4F0763404012}"/>
              </a:ext>
            </a:extLst>
          </p:cNvPr>
          <p:cNvSpPr txBox="1"/>
          <p:nvPr/>
        </p:nvSpPr>
        <p:spPr>
          <a:xfrm>
            <a:off x="7244945" y="3724255"/>
            <a:ext cx="639976" cy="94857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 anchor="t">
            <a:noAutofit/>
          </a:bodyPr>
          <a:lstStyle/>
          <a:p>
            <a:pPr marL="0" marR="0" lvl="0" indent="0" algn="ctr" defTabSz="10972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232F3C"/>
                    </a:gs>
                    <a:gs pos="100000">
                      <a:srgbClr val="232F3C"/>
                    </a:gs>
                  </a:gsLst>
                  <a:lin ang="0" scaled="1"/>
                </a:gradFill>
                <a:effectLst/>
                <a:uLnTx/>
                <a:uFillTx/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mutation</a:t>
            </a:r>
          </a:p>
        </p:txBody>
      </p:sp>
      <p:cxnSp>
        <p:nvCxnSpPr>
          <p:cNvPr id="165" name="Straight Arrow Connector 164">
            <a:extLst>
              <a:ext uri="{FF2B5EF4-FFF2-40B4-BE49-F238E27FC236}">
                <a16:creationId xmlns:a16="http://schemas.microsoft.com/office/drawing/2014/main" id="{DB902D4F-65C1-4128-872C-1C4DB84714FC}"/>
              </a:ext>
            </a:extLst>
          </p:cNvPr>
          <p:cNvCxnSpPr>
            <a:cxnSpLocks/>
            <a:stCxn id="153" idx="2"/>
            <a:endCxn id="233" idx="0"/>
          </p:cNvCxnSpPr>
          <p:nvPr/>
        </p:nvCxnSpPr>
        <p:spPr>
          <a:xfrm>
            <a:off x="7030715" y="4835768"/>
            <a:ext cx="74" cy="418390"/>
          </a:xfrm>
          <a:prstGeom prst="straightConnector1">
            <a:avLst/>
          </a:prstGeom>
          <a:ln w="12700">
            <a:solidFill>
              <a:schemeClr val="tx1"/>
            </a:solidFill>
            <a:prstDash val="solid"/>
            <a:headEnd type="none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6" name="Straight Arrow Connector 165">
            <a:extLst>
              <a:ext uri="{FF2B5EF4-FFF2-40B4-BE49-F238E27FC236}">
                <a16:creationId xmlns:a16="http://schemas.microsoft.com/office/drawing/2014/main" id="{8BAAFE7C-DE52-42EE-9321-AF083CC47719}"/>
              </a:ext>
            </a:extLst>
          </p:cNvPr>
          <p:cNvCxnSpPr>
            <a:cxnSpLocks/>
          </p:cNvCxnSpPr>
          <p:nvPr/>
        </p:nvCxnSpPr>
        <p:spPr>
          <a:xfrm>
            <a:off x="8675627" y="3577214"/>
            <a:ext cx="1037425" cy="1267"/>
          </a:xfrm>
          <a:prstGeom prst="straightConnector1">
            <a:avLst/>
          </a:prstGeom>
          <a:ln w="12700">
            <a:solidFill>
              <a:schemeClr val="tx1"/>
            </a:solidFill>
            <a:prstDash val="solid"/>
            <a:headEnd type="arrow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7" name="TextBox 166">
            <a:extLst>
              <a:ext uri="{FF2B5EF4-FFF2-40B4-BE49-F238E27FC236}">
                <a16:creationId xmlns:a16="http://schemas.microsoft.com/office/drawing/2014/main" id="{35672760-83DF-4BC9-B716-D40BE4465CAD}"/>
              </a:ext>
            </a:extLst>
          </p:cNvPr>
          <p:cNvSpPr txBox="1"/>
          <p:nvPr/>
        </p:nvSpPr>
        <p:spPr>
          <a:xfrm>
            <a:off x="8947913" y="3604848"/>
            <a:ext cx="639976" cy="84964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 anchor="t">
            <a:noAutofit/>
          </a:bodyPr>
          <a:lstStyle/>
          <a:p>
            <a:pPr marL="0" marR="0" lvl="0" indent="0" algn="ctr" defTabSz="10972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232F3C"/>
                    </a:gs>
                    <a:gs pos="100000">
                      <a:srgbClr val="232F3C"/>
                    </a:gs>
                  </a:gsLst>
                  <a:lin ang="0" scaled="1"/>
                </a:gradFill>
                <a:effectLst/>
                <a:uLnTx/>
                <a:uFillTx/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subscription</a:t>
            </a:r>
          </a:p>
        </p:txBody>
      </p:sp>
      <p:sp>
        <p:nvSpPr>
          <p:cNvPr id="168" name="TextBox 11">
            <a:extLst>
              <a:ext uri="{FF2B5EF4-FFF2-40B4-BE49-F238E27FC236}">
                <a16:creationId xmlns:a16="http://schemas.microsoft.com/office/drawing/2014/main" id="{BF69E01B-D9F0-42BC-A042-D51B9A6681E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533538" y="2701427"/>
            <a:ext cx="857961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Amazon CloudFront</a:t>
            </a:r>
          </a:p>
        </p:txBody>
      </p:sp>
      <p:sp>
        <p:nvSpPr>
          <p:cNvPr id="169" name="TextBox 62">
            <a:extLst>
              <a:ext uri="{FF2B5EF4-FFF2-40B4-BE49-F238E27FC236}">
                <a16:creationId xmlns:a16="http://schemas.microsoft.com/office/drawing/2014/main" id="{261EF43D-C1F8-4C28-9CF1-F66B2C61B07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526235" y="2699815"/>
            <a:ext cx="1079789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Amazon S3</a:t>
            </a:r>
          </a:p>
          <a:p>
            <a:pPr algn="ctr" eaLnBrk="1" hangingPunct="1"/>
            <a:r>
              <a:rPr lang="en-US" altLang="en-US" sz="800" i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dashboard assets</a:t>
            </a:r>
          </a:p>
        </p:txBody>
      </p:sp>
      <p:sp>
        <p:nvSpPr>
          <p:cNvPr id="170" name="TextBox 169">
            <a:extLst>
              <a:ext uri="{FF2B5EF4-FFF2-40B4-BE49-F238E27FC236}">
                <a16:creationId xmlns:a16="http://schemas.microsoft.com/office/drawing/2014/main" id="{1D580CA0-E117-479E-8DBF-A87E0E3E1351}"/>
              </a:ext>
            </a:extLst>
          </p:cNvPr>
          <p:cNvSpPr txBox="1"/>
          <p:nvPr/>
        </p:nvSpPr>
        <p:spPr>
          <a:xfrm>
            <a:off x="8814038" y="3730316"/>
            <a:ext cx="907726" cy="147766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 anchor="t">
            <a:noAutofit/>
          </a:bodyPr>
          <a:lstStyle/>
          <a:p>
            <a:pPr marL="0" marR="0" lvl="0" indent="0" algn="ctr" defTabSz="10972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1" u="none" strike="noStrike" kern="120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232F3C"/>
                    </a:gs>
                    <a:gs pos="100000">
                      <a:srgbClr val="232F3C"/>
                    </a:gs>
                  </a:gsLst>
                  <a:lin ang="0" scaled="1"/>
                </a:gradFill>
                <a:effectLst/>
                <a:uLnTx/>
                <a:uFillTx/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secure WebSocket</a:t>
            </a:r>
          </a:p>
        </p:txBody>
      </p:sp>
      <p:sp>
        <p:nvSpPr>
          <p:cNvPr id="171" name="TextBox 9">
            <a:extLst>
              <a:ext uri="{FF2B5EF4-FFF2-40B4-BE49-F238E27FC236}">
                <a16:creationId xmlns:a16="http://schemas.microsoft.com/office/drawing/2014/main" id="{0AEB9F90-6CEC-458E-87BF-8868BC4DC80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93820" y="1802006"/>
            <a:ext cx="2268537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Amazon SNS</a:t>
            </a:r>
          </a:p>
        </p:txBody>
      </p:sp>
      <p:cxnSp>
        <p:nvCxnSpPr>
          <p:cNvPr id="172" name="Straight Arrow Connector 467">
            <a:extLst>
              <a:ext uri="{FF2B5EF4-FFF2-40B4-BE49-F238E27FC236}">
                <a16:creationId xmlns:a16="http://schemas.microsoft.com/office/drawing/2014/main" id="{9355342E-BD35-4031-934A-C2202C81817D}"/>
              </a:ext>
            </a:extLst>
          </p:cNvPr>
          <p:cNvCxnSpPr>
            <a:cxnSpLocks/>
            <a:stCxn id="231" idx="0"/>
            <a:endCxn id="229" idx="3"/>
          </p:cNvCxnSpPr>
          <p:nvPr/>
        </p:nvCxnSpPr>
        <p:spPr>
          <a:xfrm rot="16200000" flipV="1">
            <a:off x="5672487" y="1467182"/>
            <a:ext cx="1230930" cy="1484295"/>
          </a:xfrm>
          <a:prstGeom prst="bentConnector2">
            <a:avLst/>
          </a:prstGeom>
          <a:ln w="12700">
            <a:solidFill>
              <a:schemeClr val="tx1"/>
            </a:solidFill>
            <a:prstDash val="solid"/>
            <a:headEnd type="none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3" name="Connector: Elbow 410">
            <a:extLst>
              <a:ext uri="{FF2B5EF4-FFF2-40B4-BE49-F238E27FC236}">
                <a16:creationId xmlns:a16="http://schemas.microsoft.com/office/drawing/2014/main" id="{C89449A4-CC10-483E-9999-F33D9FB966CA}"/>
              </a:ext>
            </a:extLst>
          </p:cNvPr>
          <p:cNvCxnSpPr>
            <a:cxnSpLocks/>
            <a:stCxn id="92" idx="0"/>
            <a:endCxn id="229" idx="1"/>
          </p:cNvCxnSpPr>
          <p:nvPr/>
        </p:nvCxnSpPr>
        <p:spPr>
          <a:xfrm rot="5400000" flipH="1" flipV="1">
            <a:off x="3139235" y="673936"/>
            <a:ext cx="1029440" cy="2869298"/>
          </a:xfrm>
          <a:prstGeom prst="bentConnector2">
            <a:avLst/>
          </a:prstGeom>
          <a:ln w="12700">
            <a:solidFill>
              <a:schemeClr val="tx1"/>
            </a:solidFill>
            <a:prstDash val="solid"/>
            <a:headEnd type="arrow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4" name="Connector: Elbow 410">
            <a:extLst>
              <a:ext uri="{FF2B5EF4-FFF2-40B4-BE49-F238E27FC236}">
                <a16:creationId xmlns:a16="http://schemas.microsoft.com/office/drawing/2014/main" id="{23CB8B81-F4DF-483D-956E-C3DB064CE300}"/>
              </a:ext>
            </a:extLst>
          </p:cNvPr>
          <p:cNvCxnSpPr>
            <a:cxnSpLocks/>
            <a:stCxn id="228" idx="0"/>
          </p:cNvCxnSpPr>
          <p:nvPr/>
        </p:nvCxnSpPr>
        <p:spPr>
          <a:xfrm rot="5400000" flipH="1" flipV="1">
            <a:off x="3967551" y="3046868"/>
            <a:ext cx="498073" cy="396750"/>
          </a:xfrm>
          <a:prstGeom prst="bentConnector2">
            <a:avLst/>
          </a:prstGeom>
          <a:ln w="12700">
            <a:solidFill>
              <a:schemeClr val="tx1"/>
            </a:solidFill>
            <a:prstDash val="solid"/>
            <a:headEnd type="none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5" name="TextBox 19">
            <a:extLst>
              <a:ext uri="{FF2B5EF4-FFF2-40B4-BE49-F238E27FC236}">
                <a16:creationId xmlns:a16="http://schemas.microsoft.com/office/drawing/2014/main" id="{DB221BC2-AE57-4364-9F9D-962AB069E6E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86097" y="2740279"/>
            <a:ext cx="1424477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/>
            <a:r>
              <a:rPr lang="en-US" alt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request topic</a:t>
            </a:r>
            <a:endParaRPr lang="en-US" sz="700" i="1" dirty="0"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sp>
        <p:nvSpPr>
          <p:cNvPr id="176" name="TextBox 19">
            <a:extLst>
              <a:ext uri="{FF2B5EF4-FFF2-40B4-BE49-F238E27FC236}">
                <a16:creationId xmlns:a16="http://schemas.microsoft.com/office/drawing/2014/main" id="{0657DAB6-77B9-4FDE-9BE5-71D903A0259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59654" y="3503664"/>
            <a:ext cx="1421903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response topic</a:t>
            </a:r>
          </a:p>
        </p:txBody>
      </p:sp>
      <p:cxnSp>
        <p:nvCxnSpPr>
          <p:cNvPr id="177" name="Connector: Elbow 410">
            <a:extLst>
              <a:ext uri="{FF2B5EF4-FFF2-40B4-BE49-F238E27FC236}">
                <a16:creationId xmlns:a16="http://schemas.microsoft.com/office/drawing/2014/main" id="{E6D258DE-6686-45A9-8977-C3F670C816D7}"/>
              </a:ext>
            </a:extLst>
          </p:cNvPr>
          <p:cNvCxnSpPr>
            <a:cxnSpLocks/>
            <a:stCxn id="178" idx="1"/>
            <a:endCxn id="99" idx="2"/>
          </p:cNvCxnSpPr>
          <p:nvPr/>
        </p:nvCxnSpPr>
        <p:spPr>
          <a:xfrm rot="10800000">
            <a:off x="4003347" y="4130130"/>
            <a:ext cx="457241" cy="201944"/>
          </a:xfrm>
          <a:prstGeom prst="bentConnector2">
            <a:avLst/>
          </a:prstGeom>
          <a:ln w="12700">
            <a:solidFill>
              <a:schemeClr val="tx1"/>
            </a:solidFill>
            <a:prstDash val="solid"/>
            <a:headEnd type="none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8" name="TextBox 19">
            <a:extLst>
              <a:ext uri="{FF2B5EF4-FFF2-40B4-BE49-F238E27FC236}">
                <a16:creationId xmlns:a16="http://schemas.microsoft.com/office/drawing/2014/main" id="{5229B605-41C5-42EC-849C-E24F66D5311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60587" y="4224352"/>
            <a:ext cx="1448585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connect topic</a:t>
            </a:r>
          </a:p>
        </p:txBody>
      </p:sp>
      <p:sp>
        <p:nvSpPr>
          <p:cNvPr id="179" name="TextBox 19">
            <a:extLst>
              <a:ext uri="{FF2B5EF4-FFF2-40B4-BE49-F238E27FC236}">
                <a16:creationId xmlns:a16="http://schemas.microsoft.com/office/drawing/2014/main" id="{232BD0A1-76EC-4995-BE5F-5004E665212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65083" y="4955420"/>
            <a:ext cx="1424477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disconnect topic</a:t>
            </a:r>
          </a:p>
        </p:txBody>
      </p:sp>
      <p:sp>
        <p:nvSpPr>
          <p:cNvPr id="180" name="TextBox 11">
            <a:extLst>
              <a:ext uri="{FF2B5EF4-FFF2-40B4-BE49-F238E27FC236}">
                <a16:creationId xmlns:a16="http://schemas.microsoft.com/office/drawing/2014/main" id="{34E42DA5-B8D7-4A6B-BF5A-B27D3C1479A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39887" y="4598644"/>
            <a:ext cx="797561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Amazon SQS</a:t>
            </a:r>
          </a:p>
          <a:p>
            <a:pPr algn="ctr" eaLnBrk="1" hangingPunct="1"/>
            <a:r>
              <a:rPr lang="en-US" altLang="en-US" sz="800" i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delay queue</a:t>
            </a:r>
          </a:p>
        </p:txBody>
      </p:sp>
      <p:cxnSp>
        <p:nvCxnSpPr>
          <p:cNvPr id="181" name="Connector: Elbow 410">
            <a:extLst>
              <a:ext uri="{FF2B5EF4-FFF2-40B4-BE49-F238E27FC236}">
                <a16:creationId xmlns:a16="http://schemas.microsoft.com/office/drawing/2014/main" id="{9FAC8546-3A8B-4C31-96A1-8A87330B3DB2}"/>
              </a:ext>
            </a:extLst>
          </p:cNvPr>
          <p:cNvCxnSpPr>
            <a:cxnSpLocks/>
          </p:cNvCxnSpPr>
          <p:nvPr/>
        </p:nvCxnSpPr>
        <p:spPr>
          <a:xfrm>
            <a:off x="5895794" y="3964683"/>
            <a:ext cx="374904" cy="274320"/>
          </a:xfrm>
          <a:prstGeom prst="bentConnector2">
            <a:avLst/>
          </a:prstGeom>
          <a:ln w="12700">
            <a:solidFill>
              <a:schemeClr val="tx1"/>
            </a:solidFill>
            <a:prstDash val="solid"/>
            <a:headEnd type="none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2" name="Connector: Elbow 410">
            <a:extLst>
              <a:ext uri="{FF2B5EF4-FFF2-40B4-BE49-F238E27FC236}">
                <a16:creationId xmlns:a16="http://schemas.microsoft.com/office/drawing/2014/main" id="{6EF5CFA1-911E-41B0-B983-8E9FA057C82B}"/>
              </a:ext>
            </a:extLst>
          </p:cNvPr>
          <p:cNvCxnSpPr>
            <a:cxnSpLocks/>
            <a:endCxn id="180" idx="2"/>
          </p:cNvCxnSpPr>
          <p:nvPr/>
        </p:nvCxnSpPr>
        <p:spPr>
          <a:xfrm flipV="1">
            <a:off x="5895794" y="4937198"/>
            <a:ext cx="374904" cy="214631"/>
          </a:xfrm>
          <a:prstGeom prst="bentConnector2">
            <a:avLst/>
          </a:prstGeom>
          <a:ln w="12700">
            <a:solidFill>
              <a:schemeClr val="tx1"/>
            </a:solidFill>
            <a:prstDash val="solid"/>
            <a:headEnd type="none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3" name="TextBox 11">
            <a:extLst>
              <a:ext uri="{FF2B5EF4-FFF2-40B4-BE49-F238E27FC236}">
                <a16:creationId xmlns:a16="http://schemas.microsoft.com/office/drawing/2014/main" id="{60F7E20D-D86B-479E-95A6-03F13531448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75264" y="3137986"/>
            <a:ext cx="797562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Amazon SQS</a:t>
            </a:r>
          </a:p>
          <a:p>
            <a:pPr algn="ctr" eaLnBrk="1" hangingPunct="1"/>
            <a:r>
              <a:rPr lang="en-US" altLang="en-US" sz="800" i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FIFO queue</a:t>
            </a:r>
          </a:p>
        </p:txBody>
      </p:sp>
      <p:cxnSp>
        <p:nvCxnSpPr>
          <p:cNvPr id="184" name="Connector: Elbow 410">
            <a:extLst>
              <a:ext uri="{FF2B5EF4-FFF2-40B4-BE49-F238E27FC236}">
                <a16:creationId xmlns:a16="http://schemas.microsoft.com/office/drawing/2014/main" id="{44A11186-E1FF-401D-BAAD-05CF98475FE2}"/>
              </a:ext>
            </a:extLst>
          </p:cNvPr>
          <p:cNvCxnSpPr>
            <a:cxnSpLocks/>
            <a:endCxn id="183" idx="2"/>
          </p:cNvCxnSpPr>
          <p:nvPr/>
        </p:nvCxnSpPr>
        <p:spPr>
          <a:xfrm flipV="1">
            <a:off x="5899746" y="3476540"/>
            <a:ext cx="374299" cy="235638"/>
          </a:xfrm>
          <a:prstGeom prst="bentConnector2">
            <a:avLst/>
          </a:prstGeom>
          <a:ln w="12700">
            <a:solidFill>
              <a:schemeClr val="tx1"/>
            </a:solidFill>
            <a:prstDash val="solid"/>
            <a:headEnd type="none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5" name="TextBox 184">
            <a:extLst>
              <a:ext uri="{FF2B5EF4-FFF2-40B4-BE49-F238E27FC236}">
                <a16:creationId xmlns:a16="http://schemas.microsoft.com/office/drawing/2014/main" id="{E60ABCD8-9916-4FCE-8C81-F5C3EB507E2D}"/>
              </a:ext>
            </a:extLst>
          </p:cNvPr>
          <p:cNvSpPr txBox="1"/>
          <p:nvPr/>
        </p:nvSpPr>
        <p:spPr>
          <a:xfrm>
            <a:off x="6683480" y="3190195"/>
            <a:ext cx="694589" cy="192437"/>
          </a:xfrm>
          <a:prstGeom prst="rect">
            <a:avLst/>
          </a:prstGeom>
          <a:noFill/>
        </p:spPr>
        <p:txBody>
          <a:bodyPr wrap="square" lIns="0" tIns="0" rIns="0" bIns="0" rtlCol="0" anchor="t">
            <a:noAutofit/>
          </a:bodyPr>
          <a:lstStyle/>
          <a:p>
            <a:pPr marL="0" marR="0" lvl="0" indent="0" algn="ctr" defTabSz="10972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232F3C"/>
                    </a:gs>
                    <a:gs pos="100000">
                      <a:srgbClr val="232F3C"/>
                    </a:gs>
                  </a:gsLst>
                  <a:lin ang="0" scaled="1"/>
                </a:gradFill>
                <a:effectLst/>
                <a:uLnTx/>
                <a:uFillTx/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AWS Lambda</a:t>
            </a:r>
          </a:p>
        </p:txBody>
      </p:sp>
      <p:cxnSp>
        <p:nvCxnSpPr>
          <p:cNvPr id="224" name="Straight Arrow Connector 223">
            <a:extLst>
              <a:ext uri="{FF2B5EF4-FFF2-40B4-BE49-F238E27FC236}">
                <a16:creationId xmlns:a16="http://schemas.microsoft.com/office/drawing/2014/main" id="{7CF5D958-B5FC-4369-8E28-3347974208E4}"/>
              </a:ext>
            </a:extLst>
          </p:cNvPr>
          <p:cNvCxnSpPr>
            <a:cxnSpLocks/>
          </p:cNvCxnSpPr>
          <p:nvPr/>
        </p:nvCxnSpPr>
        <p:spPr>
          <a:xfrm>
            <a:off x="6474312" y="3006549"/>
            <a:ext cx="332624" cy="0"/>
          </a:xfrm>
          <a:prstGeom prst="straightConnector1">
            <a:avLst/>
          </a:prstGeom>
          <a:ln w="12700">
            <a:solidFill>
              <a:schemeClr val="tx1"/>
            </a:solidFill>
            <a:prstDash val="solid"/>
            <a:headEnd type="none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5" name="TextBox 224">
            <a:extLst>
              <a:ext uri="{FF2B5EF4-FFF2-40B4-BE49-F238E27FC236}">
                <a16:creationId xmlns:a16="http://schemas.microsoft.com/office/drawing/2014/main" id="{FB8837E3-9FA9-4266-B193-71A6BAE3B2F8}"/>
              </a:ext>
            </a:extLst>
          </p:cNvPr>
          <p:cNvSpPr txBox="1"/>
          <p:nvPr/>
        </p:nvSpPr>
        <p:spPr>
          <a:xfrm>
            <a:off x="7290220" y="3504742"/>
            <a:ext cx="639976" cy="84964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 anchor="t">
            <a:noAutofit/>
          </a:bodyPr>
          <a:lstStyle/>
          <a:p>
            <a:pPr marL="0" marR="0" lvl="0" indent="0" algn="ctr" defTabSz="10972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232F3C"/>
                    </a:gs>
                    <a:gs pos="100000">
                      <a:srgbClr val="232F3C"/>
                    </a:gs>
                  </a:gsLst>
                  <a:lin ang="0" scaled="1"/>
                </a:gradFill>
                <a:effectLst/>
                <a:uLnTx/>
                <a:uFillTx/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subscription</a:t>
            </a:r>
          </a:p>
        </p:txBody>
      </p:sp>
      <p:cxnSp>
        <p:nvCxnSpPr>
          <p:cNvPr id="226" name="Connector: Elbow 410">
            <a:extLst>
              <a:ext uri="{FF2B5EF4-FFF2-40B4-BE49-F238E27FC236}">
                <a16:creationId xmlns:a16="http://schemas.microsoft.com/office/drawing/2014/main" id="{3DEEF6E9-43D6-4D44-B7D0-62B598DB8560}"/>
              </a:ext>
            </a:extLst>
          </p:cNvPr>
          <p:cNvCxnSpPr>
            <a:cxnSpLocks/>
          </p:cNvCxnSpPr>
          <p:nvPr/>
        </p:nvCxnSpPr>
        <p:spPr>
          <a:xfrm>
            <a:off x="2984618" y="3721306"/>
            <a:ext cx="804994" cy="0"/>
          </a:xfrm>
          <a:prstGeom prst="straightConnector1">
            <a:avLst/>
          </a:prstGeom>
          <a:ln w="12700">
            <a:solidFill>
              <a:schemeClr val="tx1"/>
            </a:solidFill>
            <a:prstDash val="solid"/>
            <a:headEnd type="none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7" name="TextBox 226">
            <a:extLst>
              <a:ext uri="{FF2B5EF4-FFF2-40B4-BE49-F238E27FC236}">
                <a16:creationId xmlns:a16="http://schemas.microsoft.com/office/drawing/2014/main" id="{457ECE00-6BEB-4D75-B188-CE75CAC0779E}"/>
              </a:ext>
            </a:extLst>
          </p:cNvPr>
          <p:cNvSpPr txBox="1"/>
          <p:nvPr/>
        </p:nvSpPr>
        <p:spPr>
          <a:xfrm>
            <a:off x="3897411" y="965508"/>
            <a:ext cx="1858152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AWS Cloud</a:t>
            </a:r>
          </a:p>
        </p:txBody>
      </p:sp>
      <p:pic>
        <p:nvPicPr>
          <p:cNvPr id="228" name="Graphic 6" descr="AWS IoT Core service icon.">
            <a:extLst>
              <a:ext uri="{FF2B5EF4-FFF2-40B4-BE49-F238E27FC236}">
                <a16:creationId xmlns:a16="http://schemas.microsoft.com/office/drawing/2014/main" id="{39AC10BF-A5C6-47A8-804B-3B713026452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rcRect/>
          <a:stretch/>
        </p:blipFill>
        <p:spPr bwMode="auto">
          <a:xfrm>
            <a:off x="3789612" y="3494279"/>
            <a:ext cx="457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9" name="Graphic 24" descr="Amazon Simple Notification Service (Amazon SNS) service icon.">
            <a:extLst>
              <a:ext uri="{FF2B5EF4-FFF2-40B4-BE49-F238E27FC236}">
                <a16:creationId xmlns:a16="http://schemas.microsoft.com/office/drawing/2014/main" id="{8528F89E-6A0C-47C5-B03B-2A2862983DC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96DAC541-7B7A-43D3-8B79-37D633B846F1}">
                <asvg:svgBlip xmlns:asvg="http://schemas.microsoft.com/office/drawing/2016/SVG/main" r:embed="rId14"/>
              </a:ext>
            </a:extLst>
          </a:blip>
          <a:srcRect/>
          <a:stretch/>
        </p:blipFill>
        <p:spPr bwMode="auto">
          <a:xfrm>
            <a:off x="5088604" y="1365265"/>
            <a:ext cx="457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0" name="Graphic 10" descr="AWS Amplify service icon.">
            <a:extLst>
              <a:ext uri="{FF2B5EF4-FFF2-40B4-BE49-F238E27FC236}">
                <a16:creationId xmlns:a16="http://schemas.microsoft.com/office/drawing/2014/main" id="{783DDFA8-3D15-470A-AF56-59C5620B11B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5">
            <a:extLst>
              <a:ext uri="{96DAC541-7B7A-43D3-8B79-37D633B846F1}">
                <asvg:svgBlip xmlns:asvg="http://schemas.microsoft.com/office/drawing/2016/SVG/main" r:embed="rId16"/>
              </a:ext>
            </a:extLst>
          </a:blip>
          <a:srcRect/>
          <a:stretch/>
        </p:blipFill>
        <p:spPr bwMode="auto">
          <a:xfrm>
            <a:off x="7556221" y="1889273"/>
            <a:ext cx="365760" cy="3657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1" name="Graphic 10" descr="AWS Lambda service icon.">
            <a:extLst>
              <a:ext uri="{FF2B5EF4-FFF2-40B4-BE49-F238E27FC236}">
                <a16:creationId xmlns:a16="http://schemas.microsoft.com/office/drawing/2014/main" id="{F8A641BA-8032-4B0A-ABA8-9AF8F2A1F8A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7">
            <a:extLst>
              <a:ext uri="{96DAC541-7B7A-43D3-8B79-37D633B846F1}">
                <asvg:svgBlip xmlns:asvg="http://schemas.microsoft.com/office/drawing/2016/SVG/main" r:embed="rId18"/>
              </a:ext>
            </a:extLst>
          </a:blip>
          <a:srcRect/>
          <a:stretch/>
        </p:blipFill>
        <p:spPr bwMode="auto">
          <a:xfrm>
            <a:off x="6847219" y="2824795"/>
            <a:ext cx="365760" cy="3657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2" name="Graphic 10" descr="AWS Lambda service icon.">
            <a:extLst>
              <a:ext uri="{FF2B5EF4-FFF2-40B4-BE49-F238E27FC236}">
                <a16:creationId xmlns:a16="http://schemas.microsoft.com/office/drawing/2014/main" id="{02824394-E26B-4453-A2C7-90C4E4B89E4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7">
            <a:extLst>
              <a:ext uri="{96DAC541-7B7A-43D3-8B79-37D633B846F1}">
                <asvg:svgBlip xmlns:asvg="http://schemas.microsoft.com/office/drawing/2016/SVG/main" r:embed="rId18"/>
              </a:ext>
            </a:extLst>
          </a:blip>
          <a:srcRect/>
          <a:stretch/>
        </p:blipFill>
        <p:spPr bwMode="auto">
          <a:xfrm>
            <a:off x="6840704" y="4268290"/>
            <a:ext cx="365760" cy="3657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3" name="Graphic 19" descr="AWS Identity and Access Management (IAM) service icon.">
            <a:extLst>
              <a:ext uri="{FF2B5EF4-FFF2-40B4-BE49-F238E27FC236}">
                <a16:creationId xmlns:a16="http://schemas.microsoft.com/office/drawing/2014/main" id="{A9FB0C15-B3F8-4788-A0FC-0E32A3AD2EE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9">
            <a:extLst>
              <a:ext uri="{96DAC541-7B7A-43D3-8B79-37D633B846F1}">
                <asvg:svgBlip xmlns:asvg="http://schemas.microsoft.com/office/drawing/2016/SVG/main" r:embed="rId20"/>
              </a:ext>
            </a:extLst>
          </a:blip>
          <a:srcRect/>
          <a:stretch/>
        </p:blipFill>
        <p:spPr bwMode="auto">
          <a:xfrm>
            <a:off x="6847909" y="5254158"/>
            <a:ext cx="365760" cy="3657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4" name="Graphic 26" descr="Amazon Simple Queue Service (Amazon SQS) service icon.">
            <a:extLst>
              <a:ext uri="{FF2B5EF4-FFF2-40B4-BE49-F238E27FC236}">
                <a16:creationId xmlns:a16="http://schemas.microsoft.com/office/drawing/2014/main" id="{7B022678-D6E7-43EA-BFD6-4EF6E8E75F0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1">
            <a:extLst>
              <a:ext uri="{96DAC541-7B7A-43D3-8B79-37D633B846F1}">
                <asvg:svgBlip xmlns:asvg="http://schemas.microsoft.com/office/drawing/2016/SVG/main" r:embed="rId22"/>
              </a:ext>
            </a:extLst>
          </a:blip>
          <a:srcRect/>
          <a:stretch/>
        </p:blipFill>
        <p:spPr bwMode="auto">
          <a:xfrm>
            <a:off x="6090767" y="2791660"/>
            <a:ext cx="365760" cy="3657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" name="Graphic 26" descr="Amazon Simple Queue Service (Amazon SQS) service icon.">
            <a:extLst>
              <a:ext uri="{FF2B5EF4-FFF2-40B4-BE49-F238E27FC236}">
                <a16:creationId xmlns:a16="http://schemas.microsoft.com/office/drawing/2014/main" id="{BF734D74-A2A2-4E79-8A45-8A44C278B4B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1">
            <a:extLst>
              <a:ext uri="{96DAC541-7B7A-43D3-8B79-37D633B846F1}">
                <asvg:svgBlip xmlns:asvg="http://schemas.microsoft.com/office/drawing/2016/SVG/main" r:embed="rId22"/>
              </a:ext>
            </a:extLst>
          </a:blip>
          <a:srcRect/>
          <a:stretch/>
        </p:blipFill>
        <p:spPr bwMode="auto">
          <a:xfrm>
            <a:off x="6085468" y="4266649"/>
            <a:ext cx="365760" cy="3657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6" name="Graphic 32" descr="AWS AppSync service icon.">
            <a:extLst>
              <a:ext uri="{FF2B5EF4-FFF2-40B4-BE49-F238E27FC236}">
                <a16:creationId xmlns:a16="http://schemas.microsoft.com/office/drawing/2014/main" id="{F446B293-3D4D-4DCA-9638-D77C3D2BF96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3">
            <a:extLst>
              <a:ext uri="{96DAC541-7B7A-43D3-8B79-37D633B846F1}">
                <asvg:svgBlip xmlns:asvg="http://schemas.microsoft.com/office/drawing/2016/SVG/main" r:embed="rId24"/>
              </a:ext>
            </a:extLst>
          </a:blip>
          <a:srcRect/>
          <a:stretch/>
        </p:blipFill>
        <p:spPr bwMode="auto">
          <a:xfrm>
            <a:off x="8274643" y="3352639"/>
            <a:ext cx="365760" cy="3657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7" name="Graphic 19" descr="Amazon CloudFront service icon.">
            <a:extLst>
              <a:ext uri="{FF2B5EF4-FFF2-40B4-BE49-F238E27FC236}">
                <a16:creationId xmlns:a16="http://schemas.microsoft.com/office/drawing/2014/main" id="{58FE1EC4-0BF3-46DB-BD71-600A287229F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5">
            <a:extLst>
              <a:ext uri="{96DAC541-7B7A-43D3-8B79-37D633B846F1}">
                <asvg:svgBlip xmlns:asvg="http://schemas.microsoft.com/office/drawing/2016/SVG/main" r:embed="rId26"/>
              </a:ext>
            </a:extLst>
          </a:blip>
          <a:srcRect/>
          <a:stretch/>
        </p:blipFill>
        <p:spPr bwMode="auto">
          <a:xfrm>
            <a:off x="8793089" y="2371082"/>
            <a:ext cx="365760" cy="3657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8" name="Graphic 9" descr="Internet of Things standard category icon.">
            <a:extLst>
              <a:ext uri="{FF2B5EF4-FFF2-40B4-BE49-F238E27FC236}">
                <a16:creationId xmlns:a16="http://schemas.microsoft.com/office/drawing/2014/main" id="{22AD2E3C-D2EE-4E15-B76C-17FB85643E4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7">
            <a:extLst>
              <a:ext uri="{96DAC541-7B7A-43D3-8B79-37D633B846F1}">
                <asvg:svgBlip xmlns:asvg="http://schemas.microsoft.com/office/drawing/2016/SVG/main" r:embed="rId28"/>
              </a:ext>
            </a:extLst>
          </a:blip>
          <a:srcRect/>
          <a:stretch/>
        </p:blipFill>
        <p:spPr bwMode="auto">
          <a:xfrm>
            <a:off x="4452183" y="2116933"/>
            <a:ext cx="365760" cy="3657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9" name="Graphic 61" descr="IoT topic resource icon for the Internet of Things category.">
            <a:extLst>
              <a:ext uri="{FF2B5EF4-FFF2-40B4-BE49-F238E27FC236}">
                <a16:creationId xmlns:a16="http://schemas.microsoft.com/office/drawing/2014/main" id="{36581354-20BF-4956-B152-9628D23CE3D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9">
            <a:extLst>
              <a:ext uri="{96DAC541-7B7A-43D3-8B79-37D633B846F1}">
                <asvg:svgBlip xmlns:asvg="http://schemas.microsoft.com/office/drawing/2016/SVG/main" r:embed="rId30"/>
              </a:ext>
            </a:extLst>
          </a:blip>
          <a:srcRect/>
          <a:stretch/>
        </p:blipFill>
        <p:spPr bwMode="auto">
          <a:xfrm>
            <a:off x="5015455" y="2391793"/>
            <a:ext cx="365760" cy="3657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0" name="Graphic 61" descr="IoT topic resource icon for the Internet of Things category.">
            <a:extLst>
              <a:ext uri="{FF2B5EF4-FFF2-40B4-BE49-F238E27FC236}">
                <a16:creationId xmlns:a16="http://schemas.microsoft.com/office/drawing/2014/main" id="{FF597A76-43A6-41F2-9E6C-4F011939E46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9">
            <a:extLst>
              <a:ext uri="{96DAC541-7B7A-43D3-8B79-37D633B846F1}">
                <asvg:svgBlip xmlns:asvg="http://schemas.microsoft.com/office/drawing/2016/SVG/main" r:embed="rId30"/>
              </a:ext>
            </a:extLst>
          </a:blip>
          <a:srcRect/>
          <a:stretch/>
        </p:blipFill>
        <p:spPr bwMode="auto">
          <a:xfrm>
            <a:off x="4987725" y="3212721"/>
            <a:ext cx="365760" cy="3657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1" name="Graphic 61" descr="IoT topic resource icon for the Internet of Things category.">
            <a:extLst>
              <a:ext uri="{FF2B5EF4-FFF2-40B4-BE49-F238E27FC236}">
                <a16:creationId xmlns:a16="http://schemas.microsoft.com/office/drawing/2014/main" id="{F04C8CA2-1F8F-44E6-BD8E-FE7BC420ACB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9">
            <a:extLst>
              <a:ext uri="{96DAC541-7B7A-43D3-8B79-37D633B846F1}">
                <asvg:svgBlip xmlns:asvg="http://schemas.microsoft.com/office/drawing/2016/SVG/main" r:embed="rId30"/>
              </a:ext>
            </a:extLst>
          </a:blip>
          <a:srcRect/>
          <a:stretch/>
        </p:blipFill>
        <p:spPr bwMode="auto">
          <a:xfrm>
            <a:off x="4992050" y="3865069"/>
            <a:ext cx="365760" cy="3657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2" name="Graphic 61" descr="IoT topic resource icon for the Internet of Things category.">
            <a:extLst>
              <a:ext uri="{FF2B5EF4-FFF2-40B4-BE49-F238E27FC236}">
                <a16:creationId xmlns:a16="http://schemas.microsoft.com/office/drawing/2014/main" id="{7E778CF0-7ACC-48F7-81B4-AB09A38F484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9">
            <a:extLst>
              <a:ext uri="{96DAC541-7B7A-43D3-8B79-37D633B846F1}">
                <asvg:svgBlip xmlns:asvg="http://schemas.microsoft.com/office/drawing/2016/SVG/main" r:embed="rId30"/>
              </a:ext>
            </a:extLst>
          </a:blip>
          <a:srcRect/>
          <a:stretch/>
        </p:blipFill>
        <p:spPr bwMode="auto">
          <a:xfrm>
            <a:off x="4975366" y="4583884"/>
            <a:ext cx="365760" cy="3657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3" name="Graphic 242" descr="IoT certificate resource icon for the Internet of Things category.">
            <a:extLst>
              <a:ext uri="{FF2B5EF4-FFF2-40B4-BE49-F238E27FC236}">
                <a16:creationId xmlns:a16="http://schemas.microsoft.com/office/drawing/2014/main" id="{02F681BB-413F-4B37-AABD-C0C55F955888}"/>
              </a:ext>
            </a:extLst>
          </p:cNvPr>
          <p:cNvPicPr>
            <a:picLocks noChangeAspect="1"/>
          </p:cNvPicPr>
          <p:nvPr/>
        </p:nvPicPr>
        <p:blipFill>
          <a:blip r:embed="rId31">
            <a:extLst>
              <a:ext uri="{96DAC541-7B7A-43D3-8B79-37D633B846F1}">
                <asvg:svgBlip xmlns:asvg="http://schemas.microsoft.com/office/drawing/2016/SVG/main" r:embed="rId32"/>
              </a:ext>
            </a:extLst>
          </a:blip>
          <a:stretch>
            <a:fillRect/>
          </a:stretch>
        </p:blipFill>
        <p:spPr>
          <a:xfrm>
            <a:off x="2127884" y="3555923"/>
            <a:ext cx="365760" cy="365760"/>
          </a:xfrm>
          <a:prstGeom prst="rect">
            <a:avLst/>
          </a:prstGeom>
        </p:spPr>
      </p:pic>
      <p:pic>
        <p:nvPicPr>
          <p:cNvPr id="244" name="Graphic 243" descr="IoT thing car resource icon for the Internet of Things category.">
            <a:extLst>
              <a:ext uri="{FF2B5EF4-FFF2-40B4-BE49-F238E27FC236}">
                <a16:creationId xmlns:a16="http://schemas.microsoft.com/office/drawing/2014/main" id="{847D8B16-54CE-41BD-8115-0D83710D9EDC}"/>
              </a:ext>
            </a:extLst>
          </p:cNvPr>
          <p:cNvPicPr>
            <a:picLocks noChangeAspect="1"/>
          </p:cNvPicPr>
          <p:nvPr/>
        </p:nvPicPr>
        <p:blipFill>
          <a:blip r:embed="rId33">
            <a:extLst>
              <a:ext uri="{96DAC541-7B7A-43D3-8B79-37D633B846F1}">
                <asvg:svgBlip xmlns:asvg="http://schemas.microsoft.com/office/drawing/2016/SVG/main" r:embed="rId34"/>
              </a:ext>
            </a:extLst>
          </a:blip>
          <a:stretch>
            <a:fillRect/>
          </a:stretch>
        </p:blipFill>
        <p:spPr>
          <a:xfrm>
            <a:off x="1447800" y="2625620"/>
            <a:ext cx="365760" cy="365760"/>
          </a:xfrm>
          <a:prstGeom prst="rect">
            <a:avLst/>
          </a:prstGeom>
        </p:spPr>
      </p:pic>
      <p:pic>
        <p:nvPicPr>
          <p:cNvPr id="245" name="Graphic 244" descr="IoT thing generic resource icon for the Internet of Things category.">
            <a:extLst>
              <a:ext uri="{FF2B5EF4-FFF2-40B4-BE49-F238E27FC236}">
                <a16:creationId xmlns:a16="http://schemas.microsoft.com/office/drawing/2014/main" id="{2CE620EA-CB48-44B1-95F8-9A3A19D83FC6}"/>
              </a:ext>
            </a:extLst>
          </p:cNvPr>
          <p:cNvPicPr>
            <a:picLocks noChangeAspect="1"/>
          </p:cNvPicPr>
          <p:nvPr/>
        </p:nvPicPr>
        <p:blipFill>
          <a:blip r:embed="rId35">
            <a:extLst>
              <a:ext uri="{96DAC541-7B7A-43D3-8B79-37D633B846F1}">
                <asvg:svgBlip xmlns:asvg="http://schemas.microsoft.com/office/drawing/2016/SVG/main" r:embed="rId36"/>
              </a:ext>
            </a:extLst>
          </a:blip>
          <a:stretch>
            <a:fillRect/>
          </a:stretch>
        </p:blipFill>
        <p:spPr>
          <a:xfrm>
            <a:off x="2138288" y="2991380"/>
            <a:ext cx="365760" cy="365760"/>
          </a:xfrm>
          <a:prstGeom prst="rect">
            <a:avLst/>
          </a:prstGeom>
        </p:spPr>
      </p:pic>
      <p:pic>
        <p:nvPicPr>
          <p:cNvPr id="246" name="Graphic 245" descr="IoT MQTT protocol resource icon for the Internet of Things category.">
            <a:extLst>
              <a:ext uri="{FF2B5EF4-FFF2-40B4-BE49-F238E27FC236}">
                <a16:creationId xmlns:a16="http://schemas.microsoft.com/office/drawing/2014/main" id="{3963DEC7-E9CC-46A6-90C9-AA086573803A}"/>
              </a:ext>
            </a:extLst>
          </p:cNvPr>
          <p:cNvPicPr>
            <a:picLocks noChangeAspect="1"/>
          </p:cNvPicPr>
          <p:nvPr/>
        </p:nvPicPr>
        <p:blipFill>
          <a:blip r:embed="rId37">
            <a:extLst>
              <a:ext uri="{96DAC541-7B7A-43D3-8B79-37D633B846F1}">
                <asvg:svgBlip xmlns:asvg="http://schemas.microsoft.com/office/drawing/2016/SVG/main" r:embed="rId38"/>
              </a:ext>
            </a:extLst>
          </a:blip>
          <a:stretch>
            <a:fillRect/>
          </a:stretch>
        </p:blipFill>
        <p:spPr>
          <a:xfrm>
            <a:off x="3133268" y="3327185"/>
            <a:ext cx="365760" cy="365760"/>
          </a:xfrm>
          <a:prstGeom prst="rect">
            <a:avLst/>
          </a:prstGeom>
        </p:spPr>
      </p:pic>
      <p:pic>
        <p:nvPicPr>
          <p:cNvPr id="247" name="Graphic 246" descr="S3 Standard storage class icon for the Amazon S3 service.">
            <a:extLst>
              <a:ext uri="{FF2B5EF4-FFF2-40B4-BE49-F238E27FC236}">
                <a16:creationId xmlns:a16="http://schemas.microsoft.com/office/drawing/2014/main" id="{B36C4E69-EB60-49C6-B787-8985A2652DCE}"/>
              </a:ext>
            </a:extLst>
          </p:cNvPr>
          <p:cNvPicPr>
            <a:picLocks noChangeAspect="1"/>
          </p:cNvPicPr>
          <p:nvPr/>
        </p:nvPicPr>
        <p:blipFill>
          <a:blip r:embed="rId39">
            <a:extLst>
              <a:ext uri="{96DAC541-7B7A-43D3-8B79-37D633B846F1}">
                <asvg:svgBlip xmlns:asvg="http://schemas.microsoft.com/office/drawing/2016/SVG/main" r:embed="rId40"/>
              </a:ext>
            </a:extLst>
          </a:blip>
          <a:stretch>
            <a:fillRect/>
          </a:stretch>
        </p:blipFill>
        <p:spPr>
          <a:xfrm>
            <a:off x="7884921" y="2365835"/>
            <a:ext cx="365760" cy="365760"/>
          </a:xfrm>
          <a:prstGeom prst="rect">
            <a:avLst/>
          </a:prstGeom>
        </p:spPr>
      </p:pic>
      <p:pic>
        <p:nvPicPr>
          <p:cNvPr id="248" name="Graphic 23" descr="Amazon DynamoDB service icon.">
            <a:extLst>
              <a:ext uri="{FF2B5EF4-FFF2-40B4-BE49-F238E27FC236}">
                <a16:creationId xmlns:a16="http://schemas.microsoft.com/office/drawing/2014/main" id="{BB7993B8-2D29-4A84-B23A-8F6B3EC329E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1">
            <a:extLst>
              <a:ext uri="{96DAC541-7B7A-43D3-8B79-37D633B846F1}">
                <asvg:svgBlip xmlns:asvg="http://schemas.microsoft.com/office/drawing/2016/SVG/main" r:embed="rId42"/>
              </a:ext>
            </a:extLst>
          </a:blip>
          <a:srcRect/>
          <a:stretch/>
        </p:blipFill>
        <p:spPr bwMode="auto">
          <a:xfrm>
            <a:off x="8309140" y="4736990"/>
            <a:ext cx="365760" cy="3657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9" name="Graphic 248" descr="Mobile client resource icon for the General Icons category.">
            <a:extLst>
              <a:ext uri="{FF2B5EF4-FFF2-40B4-BE49-F238E27FC236}">
                <a16:creationId xmlns:a16="http://schemas.microsoft.com/office/drawing/2014/main" id="{1FC8B93D-385A-49ED-BEF4-AAA123223EA4}"/>
              </a:ext>
            </a:extLst>
          </p:cNvPr>
          <p:cNvPicPr>
            <a:picLocks noChangeAspect="1"/>
          </p:cNvPicPr>
          <p:nvPr/>
        </p:nvPicPr>
        <p:blipFill>
          <a:blip r:embed="rId43">
            <a:extLst>
              <a:ext uri="{96DAC541-7B7A-43D3-8B79-37D633B846F1}">
                <asvg:svgBlip xmlns:asvg="http://schemas.microsoft.com/office/drawing/2016/SVG/main" r:embed="rId44"/>
              </a:ext>
            </a:extLst>
          </a:blip>
          <a:stretch>
            <a:fillRect/>
          </a:stretch>
        </p:blipFill>
        <p:spPr>
          <a:xfrm>
            <a:off x="9990089" y="3279018"/>
            <a:ext cx="365760" cy="365760"/>
          </a:xfrm>
          <a:prstGeom prst="rect">
            <a:avLst/>
          </a:prstGeom>
        </p:spPr>
      </p:pic>
      <p:sp>
        <p:nvSpPr>
          <p:cNvPr id="250" name="TextBox 19">
            <a:extLst>
              <a:ext uri="{FF2B5EF4-FFF2-40B4-BE49-F238E27FC236}">
                <a16:creationId xmlns:a16="http://schemas.microsoft.com/office/drawing/2014/main" id="{9032C954-A5A0-46AA-B856-18BBF872102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76996" y="2125382"/>
            <a:ext cx="1424477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defRPr/>
            </a:pPr>
            <a:r>
              <a:rPr lang="en-US" sz="1000" dirty="0">
                <a:ln w="0"/>
                <a:solidFill>
                  <a:srgbClr val="3F8624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AWS IoT Broker</a:t>
            </a:r>
          </a:p>
        </p:txBody>
      </p:sp>
      <p:sp>
        <p:nvSpPr>
          <p:cNvPr id="251" name="Oval 250">
            <a:extLst>
              <a:ext uri="{FF2B5EF4-FFF2-40B4-BE49-F238E27FC236}">
                <a16:creationId xmlns:a16="http://schemas.microsoft.com/office/drawing/2014/main" id="{897FBED1-45DA-4BFF-89B4-446306E58433}"/>
              </a:ext>
            </a:extLst>
          </p:cNvPr>
          <p:cNvSpPr>
            <a:spLocks noChangeAspect="1"/>
          </p:cNvSpPr>
          <p:nvPr/>
        </p:nvSpPr>
        <p:spPr bwMode="auto">
          <a:xfrm>
            <a:off x="4557597" y="3092537"/>
            <a:ext cx="274320" cy="274320"/>
          </a:xfrm>
          <a:prstGeom prst="ellipse">
            <a:avLst/>
          </a:prstGeom>
          <a:solidFill>
            <a:schemeClr val="tx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 anchorCtr="0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100" b="1" dirty="0">
                <a:solidFill>
                  <a:schemeClr val="bg1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2</a:t>
            </a:r>
          </a:p>
        </p:txBody>
      </p:sp>
      <p:sp>
        <p:nvSpPr>
          <p:cNvPr id="252" name="Oval 251">
            <a:extLst>
              <a:ext uri="{FF2B5EF4-FFF2-40B4-BE49-F238E27FC236}">
                <a16:creationId xmlns:a16="http://schemas.microsoft.com/office/drawing/2014/main" id="{3E65BB2E-BEEE-4BBA-B0F6-58D6FB34DC90}"/>
              </a:ext>
            </a:extLst>
          </p:cNvPr>
          <p:cNvSpPr>
            <a:spLocks noChangeAspect="1"/>
          </p:cNvSpPr>
          <p:nvPr/>
        </p:nvSpPr>
        <p:spPr bwMode="auto">
          <a:xfrm>
            <a:off x="6056488" y="5246198"/>
            <a:ext cx="274320" cy="274320"/>
          </a:xfrm>
          <a:prstGeom prst="ellipse">
            <a:avLst/>
          </a:prstGeom>
          <a:solidFill>
            <a:schemeClr val="tx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 anchorCtr="0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100" b="1" dirty="0">
                <a:solidFill>
                  <a:schemeClr val="bg1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3</a:t>
            </a:r>
          </a:p>
        </p:txBody>
      </p:sp>
      <p:sp>
        <p:nvSpPr>
          <p:cNvPr id="253" name="Oval 252">
            <a:extLst>
              <a:ext uri="{FF2B5EF4-FFF2-40B4-BE49-F238E27FC236}">
                <a16:creationId xmlns:a16="http://schemas.microsoft.com/office/drawing/2014/main" id="{0733C2BC-74F0-4255-A96F-02EEB8673A61}"/>
              </a:ext>
            </a:extLst>
          </p:cNvPr>
          <p:cNvSpPr>
            <a:spLocks noChangeAspect="1"/>
          </p:cNvSpPr>
          <p:nvPr/>
        </p:nvSpPr>
        <p:spPr bwMode="auto">
          <a:xfrm>
            <a:off x="7999381" y="3905340"/>
            <a:ext cx="274320" cy="274320"/>
          </a:xfrm>
          <a:prstGeom prst="ellipse">
            <a:avLst/>
          </a:prstGeom>
          <a:solidFill>
            <a:schemeClr val="tx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 anchorCtr="0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100" b="1" dirty="0">
                <a:solidFill>
                  <a:schemeClr val="bg1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4</a:t>
            </a:r>
          </a:p>
        </p:txBody>
      </p:sp>
      <p:sp>
        <p:nvSpPr>
          <p:cNvPr id="254" name="Oval 253">
            <a:extLst>
              <a:ext uri="{FF2B5EF4-FFF2-40B4-BE49-F238E27FC236}">
                <a16:creationId xmlns:a16="http://schemas.microsoft.com/office/drawing/2014/main" id="{A7686789-EDB7-46DA-A812-B544948A9B58}"/>
              </a:ext>
            </a:extLst>
          </p:cNvPr>
          <p:cNvSpPr>
            <a:spLocks noChangeAspect="1"/>
          </p:cNvSpPr>
          <p:nvPr/>
        </p:nvSpPr>
        <p:spPr bwMode="auto">
          <a:xfrm>
            <a:off x="8560663" y="3948391"/>
            <a:ext cx="274320" cy="274320"/>
          </a:xfrm>
          <a:prstGeom prst="ellipse">
            <a:avLst/>
          </a:prstGeom>
          <a:solidFill>
            <a:schemeClr val="tx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 anchorCtr="0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100" b="1" dirty="0">
                <a:solidFill>
                  <a:schemeClr val="bg1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5</a:t>
            </a:r>
          </a:p>
        </p:txBody>
      </p:sp>
      <p:sp>
        <p:nvSpPr>
          <p:cNvPr id="255" name="Oval 254">
            <a:extLst>
              <a:ext uri="{FF2B5EF4-FFF2-40B4-BE49-F238E27FC236}">
                <a16:creationId xmlns:a16="http://schemas.microsoft.com/office/drawing/2014/main" id="{DCDFCBC1-6D5B-4014-A6A4-0C8CE68A533C}"/>
              </a:ext>
            </a:extLst>
          </p:cNvPr>
          <p:cNvSpPr>
            <a:spLocks noChangeAspect="1"/>
          </p:cNvSpPr>
          <p:nvPr/>
        </p:nvSpPr>
        <p:spPr bwMode="auto">
          <a:xfrm>
            <a:off x="6262523" y="2288464"/>
            <a:ext cx="274320" cy="274320"/>
          </a:xfrm>
          <a:prstGeom prst="ellipse">
            <a:avLst/>
          </a:prstGeom>
          <a:solidFill>
            <a:schemeClr val="tx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 anchorCtr="0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100" b="1" dirty="0">
                <a:solidFill>
                  <a:schemeClr val="bg1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6a</a:t>
            </a:r>
          </a:p>
        </p:txBody>
      </p:sp>
      <p:sp>
        <p:nvSpPr>
          <p:cNvPr id="256" name="Oval 255">
            <a:extLst>
              <a:ext uri="{FF2B5EF4-FFF2-40B4-BE49-F238E27FC236}">
                <a16:creationId xmlns:a16="http://schemas.microsoft.com/office/drawing/2014/main" id="{FDB8D45E-A1F7-4059-BCC3-6FFEBE20AC75}"/>
              </a:ext>
            </a:extLst>
          </p:cNvPr>
          <p:cNvSpPr>
            <a:spLocks noChangeAspect="1"/>
          </p:cNvSpPr>
          <p:nvPr/>
        </p:nvSpPr>
        <p:spPr bwMode="auto">
          <a:xfrm>
            <a:off x="5655923" y="1203371"/>
            <a:ext cx="274320" cy="274320"/>
          </a:xfrm>
          <a:prstGeom prst="ellipse">
            <a:avLst/>
          </a:prstGeom>
          <a:solidFill>
            <a:schemeClr val="tx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 anchorCtr="0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100" b="1" dirty="0">
                <a:solidFill>
                  <a:schemeClr val="bg1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6b</a:t>
            </a:r>
          </a:p>
        </p:txBody>
      </p:sp>
      <p:sp>
        <p:nvSpPr>
          <p:cNvPr id="257" name="Oval 256">
            <a:extLst>
              <a:ext uri="{FF2B5EF4-FFF2-40B4-BE49-F238E27FC236}">
                <a16:creationId xmlns:a16="http://schemas.microsoft.com/office/drawing/2014/main" id="{E1EF8643-0E77-4C16-8438-CF8150126787}"/>
              </a:ext>
            </a:extLst>
          </p:cNvPr>
          <p:cNvSpPr>
            <a:spLocks noChangeAspect="1"/>
          </p:cNvSpPr>
          <p:nvPr/>
        </p:nvSpPr>
        <p:spPr bwMode="auto">
          <a:xfrm>
            <a:off x="6514170" y="3366039"/>
            <a:ext cx="274320" cy="274320"/>
          </a:xfrm>
          <a:prstGeom prst="ellipse">
            <a:avLst/>
          </a:prstGeom>
          <a:solidFill>
            <a:schemeClr val="tx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 anchorCtr="0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100" b="1" dirty="0">
                <a:solidFill>
                  <a:schemeClr val="bg1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7</a:t>
            </a:r>
          </a:p>
        </p:txBody>
      </p:sp>
      <p:sp>
        <p:nvSpPr>
          <p:cNvPr id="258" name="Oval 257">
            <a:extLst>
              <a:ext uri="{FF2B5EF4-FFF2-40B4-BE49-F238E27FC236}">
                <a16:creationId xmlns:a16="http://schemas.microsoft.com/office/drawing/2014/main" id="{3093ABFE-AD47-4373-9ABA-7AF2B994CEBE}"/>
              </a:ext>
            </a:extLst>
          </p:cNvPr>
          <p:cNvSpPr>
            <a:spLocks noChangeAspect="1"/>
          </p:cNvSpPr>
          <p:nvPr/>
        </p:nvSpPr>
        <p:spPr bwMode="auto">
          <a:xfrm>
            <a:off x="8971001" y="4525506"/>
            <a:ext cx="274320" cy="274320"/>
          </a:xfrm>
          <a:prstGeom prst="ellipse">
            <a:avLst/>
          </a:prstGeom>
          <a:solidFill>
            <a:schemeClr val="tx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 anchorCtr="0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100" b="1" dirty="0">
                <a:solidFill>
                  <a:schemeClr val="bg1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8</a:t>
            </a:r>
          </a:p>
        </p:txBody>
      </p:sp>
      <p:cxnSp>
        <p:nvCxnSpPr>
          <p:cNvPr id="259" name="Connector: Elbow 410">
            <a:extLst>
              <a:ext uri="{FF2B5EF4-FFF2-40B4-BE49-F238E27FC236}">
                <a16:creationId xmlns:a16="http://schemas.microsoft.com/office/drawing/2014/main" id="{935CF0CB-FBD0-4FC0-B42A-356D8DAE3C1B}"/>
              </a:ext>
            </a:extLst>
          </p:cNvPr>
          <p:cNvCxnSpPr>
            <a:cxnSpLocks/>
            <a:endCxn id="185" idx="2"/>
          </p:cNvCxnSpPr>
          <p:nvPr/>
        </p:nvCxnSpPr>
        <p:spPr>
          <a:xfrm rot="10800000">
            <a:off x="7030776" y="3382633"/>
            <a:ext cx="1141065" cy="127435"/>
          </a:xfrm>
          <a:prstGeom prst="bentConnector2">
            <a:avLst/>
          </a:prstGeom>
          <a:ln w="12700">
            <a:solidFill>
              <a:schemeClr val="tx1"/>
            </a:solidFill>
            <a:prstDash val="solid"/>
            <a:headEnd type="none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0" name="Connector: Elbow 410">
            <a:extLst>
              <a:ext uri="{FF2B5EF4-FFF2-40B4-BE49-F238E27FC236}">
                <a16:creationId xmlns:a16="http://schemas.microsoft.com/office/drawing/2014/main" id="{F67BE921-3BD4-421F-95A3-07FA6AEDD74E}"/>
              </a:ext>
            </a:extLst>
          </p:cNvPr>
          <p:cNvCxnSpPr>
            <a:cxnSpLocks/>
          </p:cNvCxnSpPr>
          <p:nvPr/>
        </p:nvCxnSpPr>
        <p:spPr>
          <a:xfrm rot="16200000" flipV="1">
            <a:off x="6306312" y="2216776"/>
            <a:ext cx="219456" cy="1005840"/>
          </a:xfrm>
          <a:prstGeom prst="bentConnector2">
            <a:avLst/>
          </a:prstGeom>
          <a:ln w="12700">
            <a:solidFill>
              <a:schemeClr val="tx1"/>
            </a:solidFill>
            <a:prstDash val="solid"/>
            <a:headEnd type="none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1" name="Connector: Elbow 410">
            <a:extLst>
              <a:ext uri="{FF2B5EF4-FFF2-40B4-BE49-F238E27FC236}">
                <a16:creationId xmlns:a16="http://schemas.microsoft.com/office/drawing/2014/main" id="{9A6BF219-456A-4B4A-A819-B9342BA79BB3}"/>
              </a:ext>
            </a:extLst>
          </p:cNvPr>
          <p:cNvCxnSpPr>
            <a:cxnSpLocks/>
            <a:stCxn id="263" idx="0"/>
          </p:cNvCxnSpPr>
          <p:nvPr/>
        </p:nvCxnSpPr>
        <p:spPr>
          <a:xfrm rot="16200000" flipV="1">
            <a:off x="9458938" y="2290579"/>
            <a:ext cx="470800" cy="961138"/>
          </a:xfrm>
          <a:prstGeom prst="bentConnector2">
            <a:avLst/>
          </a:prstGeom>
          <a:ln w="12700">
            <a:solidFill>
              <a:schemeClr val="tx1"/>
            </a:solidFill>
            <a:prstDash val="solid"/>
            <a:headEnd type="none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2" name="Connector: Elbow 410">
            <a:extLst>
              <a:ext uri="{FF2B5EF4-FFF2-40B4-BE49-F238E27FC236}">
                <a16:creationId xmlns:a16="http://schemas.microsoft.com/office/drawing/2014/main" id="{DDC6CF94-0DCC-4780-A187-568EDD3AE4BA}"/>
              </a:ext>
            </a:extLst>
          </p:cNvPr>
          <p:cNvCxnSpPr>
            <a:cxnSpLocks/>
          </p:cNvCxnSpPr>
          <p:nvPr/>
        </p:nvCxnSpPr>
        <p:spPr>
          <a:xfrm>
            <a:off x="8303167" y="2535747"/>
            <a:ext cx="465681" cy="0"/>
          </a:xfrm>
          <a:prstGeom prst="straightConnector1">
            <a:avLst/>
          </a:prstGeom>
          <a:ln w="12700">
            <a:solidFill>
              <a:schemeClr val="tx1"/>
            </a:solidFill>
            <a:prstDash val="solid"/>
            <a:headEnd type="arrow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3" name="Rectangle 262" descr="Generic group dashed.">
            <a:extLst>
              <a:ext uri="{FF2B5EF4-FFF2-40B4-BE49-F238E27FC236}">
                <a16:creationId xmlns:a16="http://schemas.microsoft.com/office/drawing/2014/main" id="{C8C1E53A-C0D0-40B4-8535-803DEF579D1D}"/>
              </a:ext>
            </a:extLst>
          </p:cNvPr>
          <p:cNvSpPr/>
          <p:nvPr/>
        </p:nvSpPr>
        <p:spPr>
          <a:xfrm>
            <a:off x="9713052" y="3006548"/>
            <a:ext cx="923710" cy="1717825"/>
          </a:xfrm>
          <a:prstGeom prst="rect">
            <a:avLst/>
          </a:prstGeom>
          <a:noFill/>
          <a:ln w="15875">
            <a:solidFill>
              <a:srgbClr val="7D8998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4" name="TextBox 263">
            <a:extLst>
              <a:ext uri="{FF2B5EF4-FFF2-40B4-BE49-F238E27FC236}">
                <a16:creationId xmlns:a16="http://schemas.microsoft.com/office/drawing/2014/main" id="{57C0C527-DEB1-4314-BCC5-B119D7CD5881}"/>
              </a:ext>
            </a:extLst>
          </p:cNvPr>
          <p:cNvSpPr txBox="1"/>
          <p:nvPr/>
        </p:nvSpPr>
        <p:spPr>
          <a:xfrm>
            <a:off x="9759279" y="3089866"/>
            <a:ext cx="859998" cy="230319"/>
          </a:xfrm>
          <a:prstGeom prst="rect">
            <a:avLst/>
          </a:prstGeom>
          <a:noFill/>
        </p:spPr>
        <p:txBody>
          <a:bodyPr wrap="square" lIns="0" tIns="0" rIns="0" bIns="0" rtlCol="0" anchor="t">
            <a:noAutofit/>
          </a:bodyPr>
          <a:lstStyle/>
          <a:p>
            <a:pPr marL="0" marR="0" lvl="0" indent="0" algn="ctr" defTabSz="10972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900" dirty="0">
                <a:gradFill>
                  <a:gsLst>
                    <a:gs pos="0">
                      <a:srgbClr val="232F3C"/>
                    </a:gs>
                    <a:gs pos="100000">
                      <a:srgbClr val="232F3C"/>
                    </a:gs>
                  </a:gsLst>
                  <a:lin ang="0" scaled="1"/>
                </a:gra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User systems</a:t>
            </a:r>
            <a:endParaRPr kumimoji="0" lang="en-US" sz="900" b="0" i="0" u="none" strike="noStrike" kern="1200" cap="none" spc="0" normalizeH="0" baseline="0" noProof="0" dirty="0">
              <a:ln>
                <a:noFill/>
              </a:ln>
              <a:gradFill>
                <a:gsLst>
                  <a:gs pos="0">
                    <a:srgbClr val="232F3C"/>
                  </a:gs>
                  <a:gs pos="100000">
                    <a:srgbClr val="232F3C"/>
                  </a:gs>
                </a:gsLst>
                <a:lin ang="0" scaled="1"/>
              </a:gradFill>
              <a:effectLst/>
              <a:uLnTx/>
              <a:uFillTx/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sp>
        <p:nvSpPr>
          <p:cNvPr id="265" name="Oval 264">
            <a:extLst>
              <a:ext uri="{FF2B5EF4-FFF2-40B4-BE49-F238E27FC236}">
                <a16:creationId xmlns:a16="http://schemas.microsoft.com/office/drawing/2014/main" id="{69BD385D-B997-4D17-B5B6-572E23103BA4}"/>
              </a:ext>
            </a:extLst>
          </p:cNvPr>
          <p:cNvSpPr>
            <a:spLocks noChangeAspect="1"/>
          </p:cNvSpPr>
          <p:nvPr/>
        </p:nvSpPr>
        <p:spPr bwMode="auto">
          <a:xfrm>
            <a:off x="9685946" y="2185511"/>
            <a:ext cx="274320" cy="274320"/>
          </a:xfrm>
          <a:prstGeom prst="ellipse">
            <a:avLst/>
          </a:prstGeom>
          <a:solidFill>
            <a:schemeClr val="tx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 anchorCtr="0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100" b="1" dirty="0">
                <a:solidFill>
                  <a:schemeClr val="bg1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2259447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2C6148-E3E5-664B-8A24-89C2726A7A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3768" y="401065"/>
            <a:ext cx="10515600" cy="982412"/>
          </a:xfrm>
        </p:spPr>
        <p:txBody>
          <a:bodyPr/>
          <a:lstStyle/>
          <a:p>
            <a:r>
              <a:rPr lang="en-US" dirty="0"/>
              <a:t>Resources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ECCB9B0-CBBE-A041-9695-C37896486A2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For all service icons, refer to </a:t>
            </a:r>
            <a:r>
              <a:rPr lang="en-US" dirty="0">
                <a:hlinkClick r:id="rId2"/>
              </a:rPr>
              <a:t>AWS Architecture Icons</a:t>
            </a:r>
            <a:r>
              <a:rPr lang="en-US" dirty="0"/>
              <a:t>.</a:t>
            </a:r>
          </a:p>
          <a:p>
            <a:r>
              <a:rPr lang="en-US" dirty="0"/>
              <a:t>For more architecture diagrams, refer to </a:t>
            </a:r>
            <a:r>
              <a:rPr lang="en-US" dirty="0">
                <a:hlinkClick r:id="rId3"/>
              </a:rPr>
              <a:t>AWS Architecture Center</a:t>
            </a:r>
            <a:r>
              <a:rPr lang="en-US" dirty="0"/>
              <a:t>.</a:t>
            </a:r>
          </a:p>
          <a:p>
            <a:r>
              <a:rPr lang="en-US" dirty="0"/>
              <a:t>For more AWS best practices, refer to </a:t>
            </a:r>
            <a:r>
              <a:rPr lang="en-US" dirty="0">
                <a:hlinkClick r:id="rId4"/>
              </a:rPr>
              <a:t>AWS Well-Architected</a:t>
            </a:r>
            <a:r>
              <a:rPr lang="en-US" dirty="0"/>
              <a:t>.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/>
              <a:t>If you have suggestions about making this experience better, </a:t>
            </a:r>
            <a:r>
              <a:rPr lang="en-US" dirty="0">
                <a:hlinkClick r:id="rId5"/>
              </a:rPr>
              <a:t>provide feedback</a:t>
            </a:r>
            <a:r>
              <a:rPr lang="en-US" dirty="0"/>
              <a:t>.</a:t>
            </a:r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26C8BDD-2AC7-FD49-B718-D5C3842239D0}"/>
              </a:ext>
            </a:extLst>
          </p:cNvPr>
          <p:cNvSpPr txBox="1"/>
          <p:nvPr/>
        </p:nvSpPr>
        <p:spPr>
          <a:xfrm>
            <a:off x="673768" y="1174282"/>
            <a:ext cx="97311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To get started with customizing your architecture diagram, refer to the following resources.</a:t>
            </a:r>
          </a:p>
        </p:txBody>
      </p:sp>
    </p:spTree>
    <p:extLst>
      <p:ext uri="{BB962C8B-B14F-4D97-AF65-F5344CB8AC3E}">
        <p14:creationId xmlns:p14="http://schemas.microsoft.com/office/powerpoint/2010/main" val="249575969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58623</TotalTime>
  <Words>1610</Words>
  <Application>Microsoft Office PowerPoint</Application>
  <PresentationFormat>Widescreen</PresentationFormat>
  <Paragraphs>324</Paragraphs>
  <Slides>6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Amazon Ember</vt:lpstr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Resources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High Performance Computing on AWS</dc:title>
  <dc:subject/>
  <dc:creator>Amazon Web Services</dc:creator>
  <cp:keywords/>
  <dc:description/>
  <cp:lastModifiedBy>Courtright, Andrea</cp:lastModifiedBy>
  <cp:revision>101</cp:revision>
  <dcterms:created xsi:type="dcterms:W3CDTF">2020-07-21T19:38:25Z</dcterms:created>
  <dcterms:modified xsi:type="dcterms:W3CDTF">2024-01-16T23:27:32Z</dcterms:modified>
  <cp:category/>
</cp:coreProperties>
</file>