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78" r:id="rId2"/>
    <p:sldId id="276" r:id="rId3"/>
    <p:sldId id="27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bby Chang" initials="DC" lastIdx="8" clrIdx="0">
    <p:extLst>
      <p:ext uri="{19B8F6BF-5375-455C-9EA6-DF929625EA0E}">
        <p15:presenceInfo xmlns:p15="http://schemas.microsoft.com/office/powerpoint/2012/main" userId="Debby C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61"/>
    <p:restoredTop sz="94721"/>
  </p:normalViewPr>
  <p:slideViewPr>
    <p:cSldViewPr snapToGrid="0" snapToObjects="1">
      <p:cViewPr>
        <p:scale>
          <a:sx n="105" d="100"/>
          <a:sy n="105" d="100"/>
        </p:scale>
        <p:origin x="144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6B231-60EB-4C49-AAEF-269B5DFF8A47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86CF6-1F11-0F42-9224-21A256809A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734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quip-amazon.com/5XEtAzI2yYvC/Code-Sample-Events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quip-amazon.com/5XEtAzI2yYvC/Code-Sample-Events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developer initiates an activity in AWS CI/CD pipeline such as push code changes. These activities create Amazon 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CloudWatch events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Amazon EventBridge event rule detects the CloudWatch events and sends the event data to an Amazon Kinesis Firehose Delivery Stream. One event rule per event source.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event rule is also created to capture event data from Amazon CloudWatch Synthetics Canary if customer has set up the canary – only needed for MTTR.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Firehose uses a Lambda function for data transformation. It extracts relevant data and sends it to an Amazon S3 bucket.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Amazon Athena database queries the S3 data and returns the query result to an Amazon QuickSight.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Amazon QuickSight obtains the query result and builds dashboard displays for the management team.</a:t>
            </a:r>
          </a:p>
          <a:p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3B235-0EC1-A945-8A73-E24DD50E928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364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developer initiates an activity in AWS CI/CD pipeline such as push code changes. These activities create Amazon 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CloudWatch events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Amazon EventBridge event rule detects the CloudWatch events and sends the event data to an Amazon Kinesis Firehose Delivery Stream. One event rule per event source.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event rule is also created to capture event data from Amazon CloudWatch Synthetics Canary if customer has set up the canary – only needed for MTTR.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Firehose uses a Lambda function for data transformation. It extracts relevant data and sends it to an Amazon S3 bucket.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Amazon Athena database queries the S3 data and returns the query result to an Amazon QuickSight.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Amazon QuickSight obtains the query result and builds dashboard displays for the management team.</a:t>
            </a:r>
          </a:p>
          <a:p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3B235-0EC1-A945-8A73-E24DD50E928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236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70B15-2441-8C40-A7FF-E2A903BA09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FEDCD3-FE1E-3A42-A167-0D7548E860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A736C-3AF2-754D-B90D-CBD093139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46406-6A04-E148-9208-C65993B69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5A83A-851E-1A44-9FCE-6FFD4813A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6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A80F3-24C0-CB47-9701-966500419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4C93E1-0242-0D43-9778-62EBD48D1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8B7D1-6415-D741-8ED7-723B58CD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EDD59-7593-9648-BF09-F82F663A9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E32E3-4EBB-0146-BCB3-694DD5433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394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D1C21A-B8BD-4146-8AD7-8E9448250F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2FC8A-61FE-DB4B-8F2A-FE5EDE2F0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7F5535-45FC-9A44-81C9-97555F81D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AC401-C660-EF4F-B64A-0D14A2C67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2AEFD-3CC8-8F44-9371-5A08F3407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368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85C4C-80D1-964F-8C27-E6533D318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D3B0B-74C5-4245-AEBB-F27838447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75128-5C99-924A-8235-4D35BDF56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3A23-0936-5347-BCEE-94B0BBC5E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E944D-764C-594E-89F2-A935820D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634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914EC-30FA-784D-89FE-065ABF8A6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02DC6-75AF-934A-8CD0-3860E57B6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1C632-EFB6-984D-9E96-59FFF448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F414A-1C2C-F74E-966B-28ED86075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65928-0931-B243-805D-290462A0E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541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9B84D-AA29-BF47-A2C3-00F3CC6F5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9547C6-5414-4D49-B625-9F62F01829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7F339C-0A28-6E45-9806-D043A1E2E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000151-3BFF-394D-AA82-5EC5D874D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515EA-2174-8A4C-9226-DDCFAF19D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8A7A2B-22F6-B34E-AAAA-F650C35AA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797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5B524-B009-1849-954B-63F1A2B25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1A1271-2C8E-744E-B3A6-F1F4D0BD5C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0C27E9-0BB9-684A-83E9-B98AEBE76C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8C2C89-FB2B-2848-9CBC-845ACD8AEE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18A7B3-5BB6-F142-8991-B826A35EBC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7F6A90-BCA7-A844-BDD1-229C0142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70EB13-5D11-5449-9512-615224438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989CFB-D3AA-5D40-8CD5-82FB72E23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552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4C06F-E9D1-9848-8730-019EDC09A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F6A42A-BD0A-6044-B98A-667A10B91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6F7CE-1782-F34B-8546-4418076A0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A4FECA-CEB6-EA48-989E-769205836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83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25ACDC-A542-1644-ACC8-03BEFDCE9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73CAD7-D680-3248-89AC-406C3A2FB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F4454D-3F33-CF4C-AAEA-B9C5C3288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323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DC62-3092-4F47-B1CE-3F896D090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C02A2-C681-EC4D-883E-EDD4C9F35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B3D7A2-001A-E546-90B4-92D80CF48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7D9759-F5A3-D041-9C49-871DE9391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16F5AD-6FC4-0546-BCC8-1996C15EB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7A332-74A7-C049-9406-D84CFB5A0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A51D8-6D19-DF4B-9F98-C7AC0FF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D56044-1EBB-F64A-B5BC-EF7CA42620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45DFA7-FA61-E240-8E13-D17D1C0DA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896980-11CA-3B45-AE34-01194C85E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3CCDDE-3E46-2544-ACD5-1F7475EA9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5FCE0F-973C-2D41-A199-7D2984F73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736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15F298-9AE0-F440-B542-5F54802A7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99FAE3-2B3B-D548-B56B-CE84E6538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D3DF35-730C-C244-B98A-CB1C9F822F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802BD-3636-C34F-81A0-C5C670484C61}" type="datetimeFigureOut">
              <a:rPr lang="en-US" smtClean="0"/>
              <a:t>1/31/23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4F7E14-3D8F-1644-8351-8BCD9C2C7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80F83-AAFE-764D-9B87-A488A02AD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210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png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svg"/><Relationship Id="rId5" Type="http://schemas.openxmlformats.org/officeDocument/2006/relationships/hyperlink" Target="https://docs.aws.amazon.com/architecture-diagrams/latest/electro-optical-imagery/electro-optical-imagery.html" TargetMode="External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image" Target="../media/image2.svg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image" Target="../media/image1.png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svg"/><Relationship Id="rId25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svg"/><Relationship Id="rId5" Type="http://schemas.openxmlformats.org/officeDocument/2006/relationships/hyperlink" Target="https://docs.aws.amazon.com/architecture-diagrams/latest/electro-optical-imagery/electro-optical-imagery.html" TargetMode="External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image" Target="../media/image2.svg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ws.amazon.com/architecture/" TargetMode="External"/><Relationship Id="rId2" Type="http://schemas.openxmlformats.org/officeDocument/2006/relationships/hyperlink" Target="https://aws.amazon.com/architecture/icons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s-feedback.aws.amazon.com/feedback.jsp?feedback_destination_id=a0d18259-7974-4e8f-8382-0a4be53f4374&amp;topic_url=http://docs.aws.amazon.com/en_us/architecture-diagrams/latest/high-performance-computing-on-aws/high-performance-computing-on-aws.html" TargetMode="External"/><Relationship Id="rId4" Type="http://schemas.openxmlformats.org/officeDocument/2006/relationships/hyperlink" Target="https://aws.amazon.com/architecture/well-architected/?wa-lens-whitepapers.sort-by=item.additionalFields.sortDate&amp;wa-lens-whitepapers.sort-order=des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1271BE9C-FDD5-DC4D-9BA5-3B7493EA2D8F}"/>
              </a:ext>
            </a:extLst>
          </p:cNvPr>
          <p:cNvSpPr txBox="1"/>
          <p:nvPr/>
        </p:nvSpPr>
        <p:spPr>
          <a:xfrm>
            <a:off x="95668" y="134489"/>
            <a:ext cx="6271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Electro-Optical Imagery Reference Architecture</a:t>
            </a:r>
            <a:endParaRPr lang="en-US" sz="2000" b="1" dirty="0"/>
          </a:p>
        </p:txBody>
      </p:sp>
      <p:pic>
        <p:nvPicPr>
          <p:cNvPr id="103" name="Graphic 102">
            <a:extLst>
              <a:ext uri="{FF2B5EF4-FFF2-40B4-BE49-F238E27FC236}">
                <a16:creationId xmlns:a16="http://schemas.microsoft.com/office/drawing/2014/main" id="{1DD42CEA-08C0-B743-AC84-1AA6A123B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9392" y="6406198"/>
            <a:ext cx="585391" cy="348070"/>
          </a:xfrm>
          <a:prstGeom prst="rect">
            <a:avLst/>
          </a:prstGeom>
        </p:spPr>
      </p:pic>
      <p:sp>
        <p:nvSpPr>
          <p:cNvPr id="104" name="AWS copyright text">
            <a:extLst>
              <a:ext uri="{FF2B5EF4-FFF2-40B4-BE49-F238E27FC236}">
                <a16:creationId xmlns:a16="http://schemas.microsoft.com/office/drawing/2014/main" id="{E926D9DC-0FDF-1C44-85C5-53E31AA8B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619133"/>
            <a:ext cx="4036484" cy="14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933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4BEBEF-567F-BD43-B598-F246075C6BF3}"/>
              </a:ext>
            </a:extLst>
          </p:cNvPr>
          <p:cNvSpPr txBox="1"/>
          <p:nvPr/>
        </p:nvSpPr>
        <p:spPr>
          <a:xfrm>
            <a:off x="101092" y="458980"/>
            <a:ext cx="4862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For the architecture description, refer to the </a:t>
            </a:r>
            <a:r>
              <a:rPr lang="en-US" sz="1400" dirty="0">
                <a:hlinkClick r:id="rId5"/>
              </a:rPr>
              <a:t>full diagram</a:t>
            </a:r>
            <a:r>
              <a:rPr lang="en-US" sz="1400" dirty="0"/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640A37-D2BA-9F41-CD47-DF887D8FDC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1898" y="1091248"/>
            <a:ext cx="573246" cy="540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E7CB0C-0B19-871E-8618-B615EDCE1F7A}"/>
              </a:ext>
            </a:extLst>
          </p:cNvPr>
          <p:cNvSpPr txBox="1"/>
          <p:nvPr/>
        </p:nvSpPr>
        <p:spPr>
          <a:xfrm>
            <a:off x="2684554" y="1565235"/>
            <a:ext cx="6479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satellite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D16BC3-95EF-E87E-28D5-C0F4E60F0E03}"/>
              </a:ext>
            </a:extLst>
          </p:cNvPr>
          <p:cNvSpPr/>
          <p:nvPr/>
        </p:nvSpPr>
        <p:spPr>
          <a:xfrm>
            <a:off x="1819656" y="1900919"/>
            <a:ext cx="2462292" cy="3846525"/>
          </a:xfrm>
          <a:prstGeom prst="rect">
            <a:avLst/>
          </a:prstGeom>
          <a:noFill/>
          <a:ln w="1270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C3FB9F1-5032-5EB9-0AFD-CDF8AD5DC4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811308" y="1894276"/>
            <a:ext cx="304800" cy="304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4B71619-5C30-F5BF-4177-E9AFC171CF13}"/>
              </a:ext>
            </a:extLst>
          </p:cNvPr>
          <p:cNvSpPr/>
          <p:nvPr/>
        </p:nvSpPr>
        <p:spPr>
          <a:xfrm>
            <a:off x="2010912" y="4011740"/>
            <a:ext cx="2047328" cy="1541666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48A937-8661-1FE8-A35D-B2844CF3B55F}"/>
              </a:ext>
            </a:extLst>
          </p:cNvPr>
          <p:cNvSpPr/>
          <p:nvPr/>
        </p:nvSpPr>
        <p:spPr>
          <a:xfrm>
            <a:off x="2058328" y="2802837"/>
            <a:ext cx="2047328" cy="866485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raphic 11">
            <a:extLst>
              <a:ext uri="{FF2B5EF4-FFF2-40B4-BE49-F238E27FC236}">
                <a16:creationId xmlns:a16="http://schemas.microsoft.com/office/drawing/2014/main" id="{AC5CA75C-084B-8BD1-5D14-8AC5FBE04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246" y="2930447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3A4367-64F5-1BA1-D7E2-44A92010D7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51149" y="2876933"/>
            <a:ext cx="365760" cy="365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9D41B2-1AED-B1FD-A285-E2739E55E85F}"/>
              </a:ext>
            </a:extLst>
          </p:cNvPr>
          <p:cNvSpPr txBox="1"/>
          <p:nvPr/>
        </p:nvSpPr>
        <p:spPr>
          <a:xfrm>
            <a:off x="3123443" y="1875261"/>
            <a:ext cx="11769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signal processing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881A0A-0FD4-3821-A93E-28A37472017A}"/>
              </a:ext>
            </a:extLst>
          </p:cNvPr>
          <p:cNvSpPr txBox="1"/>
          <p:nvPr/>
        </p:nvSpPr>
        <p:spPr>
          <a:xfrm>
            <a:off x="3050802" y="2433175"/>
            <a:ext cx="12971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frames downlinked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633404-227E-4112-E4EB-E704466CFE77}"/>
              </a:ext>
            </a:extLst>
          </p:cNvPr>
          <p:cNvSpPr txBox="1"/>
          <p:nvPr/>
        </p:nvSpPr>
        <p:spPr>
          <a:xfrm>
            <a:off x="2010912" y="3360151"/>
            <a:ext cx="12634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Ground Station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253BBA-D696-3CA2-8CAB-4107E8FE3351}"/>
              </a:ext>
            </a:extLst>
          </p:cNvPr>
          <p:cNvSpPr txBox="1"/>
          <p:nvPr/>
        </p:nvSpPr>
        <p:spPr>
          <a:xfrm>
            <a:off x="3187776" y="3242693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demodulation/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decode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AB86330-5857-32B7-9FE0-6AC2C6B6BC4C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3447110" y="4117295"/>
            <a:ext cx="365760" cy="3657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65A47B6-7238-7056-518D-E1BB2591CD04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3443881" y="4786428"/>
            <a:ext cx="365760" cy="365760"/>
          </a:xfrm>
          <a:prstGeom prst="rect">
            <a:avLst/>
          </a:prstGeom>
        </p:spPr>
      </p:pic>
      <p:pic>
        <p:nvPicPr>
          <p:cNvPr id="17" name="Graphic 17">
            <a:extLst>
              <a:ext uri="{FF2B5EF4-FFF2-40B4-BE49-F238E27FC236}">
                <a16:creationId xmlns:a16="http://schemas.microsoft.com/office/drawing/2014/main" id="{F1CD4C4A-FEC1-A399-7B92-A4FA31038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354" y="4223362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850F39C-11E6-414C-DB13-F185F41D541B}"/>
              </a:ext>
            </a:extLst>
          </p:cNvPr>
          <p:cNvSpPr txBox="1"/>
          <p:nvPr/>
        </p:nvSpPr>
        <p:spPr>
          <a:xfrm>
            <a:off x="2221501" y="4589122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EC2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instance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66ECD7-9522-D7DC-0559-644BA00CAC8D}"/>
              </a:ext>
            </a:extLst>
          </p:cNvPr>
          <p:cNvSpPr txBox="1"/>
          <p:nvPr/>
        </p:nvSpPr>
        <p:spPr>
          <a:xfrm>
            <a:off x="3295144" y="4435664"/>
            <a:ext cx="7425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record bits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33440B-E223-625B-5620-BCCCC0199B1D}"/>
              </a:ext>
            </a:extLst>
          </p:cNvPr>
          <p:cNvSpPr txBox="1"/>
          <p:nvPr/>
        </p:nvSpPr>
        <p:spPr>
          <a:xfrm>
            <a:off x="3086636" y="5075597"/>
            <a:ext cx="1055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compute/demux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decryption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3FC3919-739D-C28C-0AB0-BC804374F759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3008521" y="1811456"/>
            <a:ext cx="7810" cy="991382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9173A8D-3E25-33CC-470F-AD26CBAAAC9C}"/>
              </a:ext>
            </a:extLst>
          </p:cNvPr>
          <p:cNvCxnSpPr>
            <a:cxnSpLocks/>
          </p:cNvCxnSpPr>
          <p:nvPr/>
        </p:nvCxnSpPr>
        <p:spPr>
          <a:xfrm flipH="1">
            <a:off x="3013859" y="3660619"/>
            <a:ext cx="2472" cy="371478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6C0EA0A7-3AF8-E9AD-22EE-0BB158D35F13}"/>
              </a:ext>
            </a:extLst>
          </p:cNvPr>
          <p:cNvSpPr/>
          <p:nvPr/>
        </p:nvSpPr>
        <p:spPr>
          <a:xfrm>
            <a:off x="4445346" y="1900918"/>
            <a:ext cx="2936910" cy="4151323"/>
          </a:xfrm>
          <a:prstGeom prst="rect">
            <a:avLst/>
          </a:prstGeom>
          <a:noFill/>
          <a:ln w="1270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00B30AC-095B-3E07-3AE7-0E7D57C088A5}"/>
              </a:ext>
            </a:extLst>
          </p:cNvPr>
          <p:cNvSpPr/>
          <p:nvPr/>
        </p:nvSpPr>
        <p:spPr>
          <a:xfrm>
            <a:off x="7563805" y="1914345"/>
            <a:ext cx="2476049" cy="3111196"/>
          </a:xfrm>
          <a:prstGeom prst="rect">
            <a:avLst/>
          </a:prstGeom>
          <a:noFill/>
          <a:ln w="1270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Graphic 63">
            <a:extLst>
              <a:ext uri="{FF2B5EF4-FFF2-40B4-BE49-F238E27FC236}">
                <a16:creationId xmlns:a16="http://schemas.microsoft.com/office/drawing/2014/main" id="{0B2BEA2F-8377-BFDB-5E0A-7EB5955B1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541" y="2094717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1F3E6F9-8F5F-F7A2-297A-DD5674D9D78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15873" y="2111356"/>
            <a:ext cx="457200" cy="378562"/>
          </a:xfrm>
          <a:prstGeom prst="rect">
            <a:avLst/>
          </a:prstGeom>
        </p:spPr>
      </p:pic>
      <p:pic>
        <p:nvPicPr>
          <p:cNvPr id="27" name="Graphic 14">
            <a:extLst>
              <a:ext uri="{FF2B5EF4-FFF2-40B4-BE49-F238E27FC236}">
                <a16:creationId xmlns:a16="http://schemas.microsoft.com/office/drawing/2014/main" id="{82DFB207-2420-E801-4538-E020BB523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812" y="3046652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Graphic 7">
            <a:extLst>
              <a:ext uri="{FF2B5EF4-FFF2-40B4-BE49-F238E27FC236}">
                <a16:creationId xmlns:a16="http://schemas.microsoft.com/office/drawing/2014/main" id="{D1F9331E-7C2C-BBC9-63CA-F64C692AB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490" y="3046652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Graphic 13">
            <a:extLst>
              <a:ext uri="{FF2B5EF4-FFF2-40B4-BE49-F238E27FC236}">
                <a16:creationId xmlns:a16="http://schemas.microsoft.com/office/drawing/2014/main" id="{BDA11724-312A-7C55-4BF7-8808DE4A4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5957488" y="305744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F6EAB40-34F1-A404-8BD0-456C9ACF3C9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14219" y="2993978"/>
            <a:ext cx="443345" cy="365760"/>
          </a:xfrm>
          <a:prstGeom prst="rect">
            <a:avLst/>
          </a:prstGeom>
        </p:spPr>
      </p:pic>
      <p:pic>
        <p:nvPicPr>
          <p:cNvPr id="31" name="Graphic 63">
            <a:extLst>
              <a:ext uri="{FF2B5EF4-FFF2-40B4-BE49-F238E27FC236}">
                <a16:creationId xmlns:a16="http://schemas.microsoft.com/office/drawing/2014/main" id="{EBBCB6F8-5842-13B8-FF41-7EC2A5D4B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458" y="4112853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A38161B-A14C-D467-2132-D021BC595C0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48986" y="4094895"/>
            <a:ext cx="443345" cy="365760"/>
          </a:xfrm>
          <a:prstGeom prst="rect">
            <a:avLst/>
          </a:prstGeom>
        </p:spPr>
      </p:pic>
      <p:pic>
        <p:nvPicPr>
          <p:cNvPr id="33" name="Graphic 23">
            <a:extLst>
              <a:ext uri="{FF2B5EF4-FFF2-40B4-BE49-F238E27FC236}">
                <a16:creationId xmlns:a16="http://schemas.microsoft.com/office/drawing/2014/main" id="{46D91431-0CFC-9EC0-366C-6957D700E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202" y="4158128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5373323-6F59-FCE6-64F2-A823C9641FA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56162" y="4113574"/>
            <a:ext cx="471948" cy="365760"/>
          </a:xfrm>
          <a:prstGeom prst="rect">
            <a:avLst/>
          </a:prstGeom>
        </p:spPr>
      </p:pic>
      <p:pic>
        <p:nvPicPr>
          <p:cNvPr id="35" name="Graphic 66">
            <a:extLst>
              <a:ext uri="{FF2B5EF4-FFF2-40B4-BE49-F238E27FC236}">
                <a16:creationId xmlns:a16="http://schemas.microsoft.com/office/drawing/2014/main" id="{5FA9BCEC-FCD1-8B4F-7BBD-E07C47114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95" y="508727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Graphic 65">
            <a:extLst>
              <a:ext uri="{FF2B5EF4-FFF2-40B4-BE49-F238E27FC236}">
                <a16:creationId xmlns:a16="http://schemas.microsoft.com/office/drawing/2014/main" id="{1DF9D6B8-81BB-251F-C06C-44CCF94A7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466" y="508954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7776243-25BC-936B-D314-64B95AE398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09862" y="5045258"/>
            <a:ext cx="443345" cy="36576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25BEF6AE-2491-EDD9-D728-845B5D940873}"/>
              </a:ext>
            </a:extLst>
          </p:cNvPr>
          <p:cNvSpPr txBox="1"/>
          <p:nvPr/>
        </p:nvSpPr>
        <p:spPr>
          <a:xfrm>
            <a:off x="4830178" y="2441428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bucket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9EC708A-DBD1-E5B9-D712-A6AD83EE4A44}"/>
              </a:ext>
            </a:extLst>
          </p:cNvPr>
          <p:cNvSpPr txBox="1"/>
          <p:nvPr/>
        </p:nvSpPr>
        <p:spPr>
          <a:xfrm>
            <a:off x="5519220" y="1845562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inventory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13A75D7-B313-9420-71B6-498065178238}"/>
              </a:ext>
            </a:extLst>
          </p:cNvPr>
          <p:cNvSpPr txBox="1"/>
          <p:nvPr/>
        </p:nvSpPr>
        <p:spPr>
          <a:xfrm>
            <a:off x="6216458" y="2414092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raw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images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CDDE6F5-6393-10B7-6670-82F0AEFD3F3C}"/>
              </a:ext>
            </a:extLst>
          </p:cNvPr>
          <p:cNvSpPr txBox="1"/>
          <p:nvPr/>
        </p:nvSpPr>
        <p:spPr>
          <a:xfrm>
            <a:off x="4517497" y="342735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Fargate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3163D6B-BA29-4FB2-7B14-A5A3B908A941}"/>
              </a:ext>
            </a:extLst>
          </p:cNvPr>
          <p:cNvSpPr txBox="1"/>
          <p:nvPr/>
        </p:nvSpPr>
        <p:spPr>
          <a:xfrm>
            <a:off x="5181121" y="3418135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Lambda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6489238-5426-E486-4746-F8E68D6932BC}"/>
              </a:ext>
            </a:extLst>
          </p:cNvPr>
          <p:cNvSpPr txBox="1"/>
          <p:nvPr/>
        </p:nvSpPr>
        <p:spPr>
          <a:xfrm>
            <a:off x="5878276" y="3414260"/>
            <a:ext cx="478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Batch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C8E4AD1-F6F9-8D53-3531-0E05DC83A60D}"/>
              </a:ext>
            </a:extLst>
          </p:cNvPr>
          <p:cNvSpPr txBox="1"/>
          <p:nvPr/>
        </p:nvSpPr>
        <p:spPr>
          <a:xfrm>
            <a:off x="6351131" y="3288741"/>
            <a:ext cx="1055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process raw images and perform QA review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FD0C81B-50E4-3D5C-2978-0711E2C26A63}"/>
              </a:ext>
            </a:extLst>
          </p:cNvPr>
          <p:cNvSpPr txBox="1"/>
          <p:nvPr/>
        </p:nvSpPr>
        <p:spPr>
          <a:xfrm>
            <a:off x="4464064" y="4428255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bucket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FD9E32A-2188-1EEF-01D8-5F10BD3BDB2F}"/>
              </a:ext>
            </a:extLst>
          </p:cNvPr>
          <p:cNvSpPr txBox="1"/>
          <p:nvPr/>
        </p:nvSpPr>
        <p:spPr>
          <a:xfrm>
            <a:off x="5016630" y="4394687"/>
            <a:ext cx="90861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pre-processed images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EE8E1F1-FDDE-1E8A-4238-370FD7850029}"/>
              </a:ext>
            </a:extLst>
          </p:cNvPr>
          <p:cNvSpPr txBox="1"/>
          <p:nvPr/>
        </p:nvSpPr>
        <p:spPr>
          <a:xfrm>
            <a:off x="5929731" y="4558543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DynamoDB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09E751F-E07B-4BD7-0E21-746B2FE1715D}"/>
              </a:ext>
            </a:extLst>
          </p:cNvPr>
          <p:cNvSpPr txBox="1"/>
          <p:nvPr/>
        </p:nvSpPr>
        <p:spPr>
          <a:xfrm>
            <a:off x="6531027" y="4411374"/>
            <a:ext cx="718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metadata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39EF5E4-89A7-B59C-5BEA-0BD1E8E70A81}"/>
              </a:ext>
            </a:extLst>
          </p:cNvPr>
          <p:cNvSpPr txBox="1"/>
          <p:nvPr/>
        </p:nvSpPr>
        <p:spPr>
          <a:xfrm>
            <a:off x="4451469" y="5436399"/>
            <a:ext cx="87716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Glacier Deep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Archive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CF603AB-DF1B-57E5-6AD6-EB050D0B988B}"/>
              </a:ext>
            </a:extLst>
          </p:cNvPr>
          <p:cNvSpPr txBox="1"/>
          <p:nvPr/>
        </p:nvSpPr>
        <p:spPr>
          <a:xfrm>
            <a:off x="5987034" y="5366615"/>
            <a:ext cx="1769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pre-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processed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image with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placement tags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10010C2-A2DD-3FA2-2A74-F371C6A90170}"/>
              </a:ext>
            </a:extLst>
          </p:cNvPr>
          <p:cNvSpPr txBox="1"/>
          <p:nvPr/>
        </p:nvSpPr>
        <p:spPr>
          <a:xfrm>
            <a:off x="5470658" y="5426188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Glacier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8E57E47-B643-37D7-8A99-0F04581560D9}"/>
              </a:ext>
            </a:extLst>
          </p:cNvPr>
          <p:cNvSpPr/>
          <p:nvPr/>
        </p:nvSpPr>
        <p:spPr>
          <a:xfrm>
            <a:off x="4527737" y="5060342"/>
            <a:ext cx="2786262" cy="933823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CFFAEA-FCC5-6DCF-CB17-BD1CB365BD97}"/>
              </a:ext>
            </a:extLst>
          </p:cNvPr>
          <p:cNvSpPr txBox="1"/>
          <p:nvPr/>
        </p:nvSpPr>
        <p:spPr>
          <a:xfrm>
            <a:off x="8148773" y="1875261"/>
            <a:ext cx="10903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post processing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B858BAA-83A3-27D6-E390-B9D18167846E}"/>
              </a:ext>
            </a:extLst>
          </p:cNvPr>
          <p:cNvSpPr/>
          <p:nvPr/>
        </p:nvSpPr>
        <p:spPr>
          <a:xfrm>
            <a:off x="4881930" y="2063343"/>
            <a:ext cx="2047328" cy="768210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Graphic 14">
            <a:extLst>
              <a:ext uri="{FF2B5EF4-FFF2-40B4-BE49-F238E27FC236}">
                <a16:creationId xmlns:a16="http://schemas.microsoft.com/office/drawing/2014/main" id="{E3FCEF5D-6042-3D11-303C-723528F62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464" y="3065099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Graphic 7">
            <a:extLst>
              <a:ext uri="{FF2B5EF4-FFF2-40B4-BE49-F238E27FC236}">
                <a16:creationId xmlns:a16="http://schemas.microsoft.com/office/drawing/2014/main" id="{223E09D5-7926-C1C3-6B2E-1F66108E6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336" y="3065099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C9C206D-DB67-B80B-F9AA-0D11E885F57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173302" y="3078096"/>
            <a:ext cx="457200" cy="417443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E7C6CBA0-0B0B-4454-E008-CA9BE43DDD0F}"/>
              </a:ext>
            </a:extLst>
          </p:cNvPr>
          <p:cNvSpPr txBox="1"/>
          <p:nvPr/>
        </p:nvSpPr>
        <p:spPr>
          <a:xfrm>
            <a:off x="7658413" y="3423373"/>
            <a:ext cx="864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Fargate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8615252-0233-E00E-AD33-1A87095318C4}"/>
              </a:ext>
            </a:extLst>
          </p:cNvPr>
          <p:cNvSpPr txBox="1"/>
          <p:nvPr/>
        </p:nvSpPr>
        <p:spPr>
          <a:xfrm>
            <a:off x="8471937" y="3434142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Lambda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B1F6E57-359F-FF37-26B4-EFC5C0DAD81C}"/>
              </a:ext>
            </a:extLst>
          </p:cNvPr>
          <p:cNvSpPr txBox="1"/>
          <p:nvPr/>
        </p:nvSpPr>
        <p:spPr>
          <a:xfrm>
            <a:off x="9067793" y="3394875"/>
            <a:ext cx="77136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complete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post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processing</a:t>
            </a:r>
          </a:p>
        </p:txBody>
      </p:sp>
      <p:pic>
        <p:nvPicPr>
          <p:cNvPr id="61" name="Graphic 63">
            <a:extLst>
              <a:ext uri="{FF2B5EF4-FFF2-40B4-BE49-F238E27FC236}">
                <a16:creationId xmlns:a16="http://schemas.microsoft.com/office/drawing/2014/main" id="{97994AF9-831A-F101-CCE9-39C3741A7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489" y="4063581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75EA200B-5B69-B75B-F260-BE2A7274C7F6}"/>
              </a:ext>
            </a:extLst>
          </p:cNvPr>
          <p:cNvSpPr txBox="1"/>
          <p:nvPr/>
        </p:nvSpPr>
        <p:spPr>
          <a:xfrm>
            <a:off x="7756710" y="4397173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bucket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F1821471-9E2C-2F6F-F7B3-C68499BD1BE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134104" y="4053613"/>
            <a:ext cx="457200" cy="417443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C7821407-CCFD-27F5-7AF0-8FE771060524}"/>
              </a:ext>
            </a:extLst>
          </p:cNvPr>
          <p:cNvSpPr txBox="1"/>
          <p:nvPr/>
        </p:nvSpPr>
        <p:spPr>
          <a:xfrm>
            <a:off x="8898630" y="4387678"/>
            <a:ext cx="101181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post-processed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images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35188D2-DC61-06CC-309F-180D1EB56CCF}"/>
              </a:ext>
            </a:extLst>
          </p:cNvPr>
          <p:cNvSpPr/>
          <p:nvPr/>
        </p:nvSpPr>
        <p:spPr>
          <a:xfrm>
            <a:off x="7779394" y="4019256"/>
            <a:ext cx="2047328" cy="854843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1EBF26-5A32-265D-0BE9-09513E9A8C44}"/>
              </a:ext>
            </a:extLst>
          </p:cNvPr>
          <p:cNvSpPr/>
          <p:nvPr/>
        </p:nvSpPr>
        <p:spPr>
          <a:xfrm>
            <a:off x="7726808" y="3019237"/>
            <a:ext cx="2139113" cy="842592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7" name="Graphic 22">
            <a:extLst>
              <a:ext uri="{FF2B5EF4-FFF2-40B4-BE49-F238E27FC236}">
                <a16:creationId xmlns:a16="http://schemas.microsoft.com/office/drawing/2014/main" id="{C789D604-19A9-2A13-D10B-5B2925B7C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 bwMode="auto">
          <a:xfrm>
            <a:off x="8626253" y="5268461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77CB291A-EB06-829E-971A-1D54747E7B5D}"/>
              </a:ext>
            </a:extLst>
          </p:cNvPr>
          <p:cNvSpPr txBox="1"/>
          <p:nvPr/>
        </p:nvSpPr>
        <p:spPr>
          <a:xfrm>
            <a:off x="8471937" y="557436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customer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96D4A27E-7CA1-7A4A-BACD-BF4EF906FA3F}"/>
              </a:ext>
            </a:extLst>
          </p:cNvPr>
          <p:cNvCxnSpPr>
            <a:cxnSpLocks/>
          </p:cNvCxnSpPr>
          <p:nvPr/>
        </p:nvCxnSpPr>
        <p:spPr>
          <a:xfrm>
            <a:off x="4055618" y="4754865"/>
            <a:ext cx="281435" cy="0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0AA93862-EFD0-C987-3091-B2E88CA72A83}"/>
              </a:ext>
            </a:extLst>
          </p:cNvPr>
          <p:cNvCxnSpPr>
            <a:cxnSpLocks/>
          </p:cNvCxnSpPr>
          <p:nvPr/>
        </p:nvCxnSpPr>
        <p:spPr>
          <a:xfrm>
            <a:off x="4334267" y="2351992"/>
            <a:ext cx="0" cy="2402873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5BDD0576-9227-A0A9-C440-0A9A5209D108}"/>
              </a:ext>
            </a:extLst>
          </p:cNvPr>
          <p:cNvCxnSpPr>
            <a:cxnSpLocks/>
          </p:cNvCxnSpPr>
          <p:nvPr/>
        </p:nvCxnSpPr>
        <p:spPr>
          <a:xfrm flipV="1">
            <a:off x="4326936" y="2351992"/>
            <a:ext cx="554994" cy="998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1AE4D9C0-1E76-F9E9-FDD4-E62D3C829B04}"/>
              </a:ext>
            </a:extLst>
          </p:cNvPr>
          <p:cNvCxnSpPr>
            <a:cxnSpLocks/>
          </p:cNvCxnSpPr>
          <p:nvPr/>
        </p:nvCxnSpPr>
        <p:spPr>
          <a:xfrm>
            <a:off x="5887325" y="3861905"/>
            <a:ext cx="0" cy="132942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E00A96FD-284B-16FF-06E3-D481C318BBDC}"/>
              </a:ext>
            </a:extLst>
          </p:cNvPr>
          <p:cNvCxnSpPr>
            <a:cxnSpLocks/>
          </p:cNvCxnSpPr>
          <p:nvPr/>
        </p:nvCxnSpPr>
        <p:spPr>
          <a:xfrm>
            <a:off x="6607603" y="4011740"/>
            <a:ext cx="0" cy="111508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59B7A10C-1EE4-1D64-E470-D4C890D15C7B}"/>
              </a:ext>
            </a:extLst>
          </p:cNvPr>
          <p:cNvCxnSpPr>
            <a:cxnSpLocks/>
          </p:cNvCxnSpPr>
          <p:nvPr/>
        </p:nvCxnSpPr>
        <p:spPr>
          <a:xfrm flipV="1">
            <a:off x="5124656" y="4004049"/>
            <a:ext cx="1482947" cy="998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33731807-0882-D812-F8CC-9C27C954C1E8}"/>
              </a:ext>
            </a:extLst>
          </p:cNvPr>
          <p:cNvSpPr/>
          <p:nvPr/>
        </p:nvSpPr>
        <p:spPr>
          <a:xfrm>
            <a:off x="4533684" y="2996931"/>
            <a:ext cx="2780315" cy="871025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14608014-46E6-5D55-4C32-15E2837F23DF}"/>
              </a:ext>
            </a:extLst>
          </p:cNvPr>
          <p:cNvCxnSpPr>
            <a:cxnSpLocks/>
          </p:cNvCxnSpPr>
          <p:nvPr/>
        </p:nvCxnSpPr>
        <p:spPr>
          <a:xfrm>
            <a:off x="5124656" y="4004049"/>
            <a:ext cx="0" cy="113246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24EE534C-DDDF-9293-3ADD-41EA0E987D8A}"/>
              </a:ext>
            </a:extLst>
          </p:cNvPr>
          <p:cNvCxnSpPr>
            <a:cxnSpLocks/>
          </p:cNvCxnSpPr>
          <p:nvPr/>
        </p:nvCxnSpPr>
        <p:spPr>
          <a:xfrm>
            <a:off x="5882575" y="2841793"/>
            <a:ext cx="0" cy="153299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9E998AE1-7DCF-DC4A-7DF8-12260C1FF40E}"/>
              </a:ext>
            </a:extLst>
          </p:cNvPr>
          <p:cNvSpPr/>
          <p:nvPr/>
        </p:nvSpPr>
        <p:spPr>
          <a:xfrm>
            <a:off x="4528020" y="4112853"/>
            <a:ext cx="1299827" cy="763754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5CABF5B-13C8-9C2F-A178-D01F565767B7}"/>
              </a:ext>
            </a:extLst>
          </p:cNvPr>
          <p:cNvSpPr txBox="1"/>
          <p:nvPr/>
        </p:nvSpPr>
        <p:spPr>
          <a:xfrm>
            <a:off x="6030147" y="3815952"/>
            <a:ext cx="3545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yes</a:t>
            </a:r>
          </a:p>
        </p:txBody>
      </p: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806D39E2-F477-8630-3B56-905E64F59057}"/>
              </a:ext>
            </a:extLst>
          </p:cNvPr>
          <p:cNvCxnSpPr>
            <a:cxnSpLocks/>
          </p:cNvCxnSpPr>
          <p:nvPr/>
        </p:nvCxnSpPr>
        <p:spPr>
          <a:xfrm>
            <a:off x="5177933" y="4883626"/>
            <a:ext cx="0" cy="113246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C6787DD2-4729-BA72-C160-52883BD83637}"/>
              </a:ext>
            </a:extLst>
          </p:cNvPr>
          <p:cNvCxnSpPr>
            <a:cxnSpLocks/>
          </p:cNvCxnSpPr>
          <p:nvPr/>
        </p:nvCxnSpPr>
        <p:spPr>
          <a:xfrm flipV="1">
            <a:off x="5177933" y="4981931"/>
            <a:ext cx="2322733" cy="3906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>
            <a:extLst>
              <a:ext uri="{FF2B5EF4-FFF2-40B4-BE49-F238E27FC236}">
                <a16:creationId xmlns:a16="http://schemas.microsoft.com/office/drawing/2014/main" id="{516CB43A-BCC7-45D9-E2AF-D5AE34ECEF44}"/>
              </a:ext>
            </a:extLst>
          </p:cNvPr>
          <p:cNvSpPr/>
          <p:nvPr/>
        </p:nvSpPr>
        <p:spPr>
          <a:xfrm>
            <a:off x="5991113" y="4117295"/>
            <a:ext cx="1322886" cy="759311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E5550B65-1525-5ACD-DBFE-755287779E42}"/>
              </a:ext>
            </a:extLst>
          </p:cNvPr>
          <p:cNvCxnSpPr>
            <a:cxnSpLocks/>
          </p:cNvCxnSpPr>
          <p:nvPr/>
        </p:nvCxnSpPr>
        <p:spPr>
          <a:xfrm>
            <a:off x="5905594" y="4933971"/>
            <a:ext cx="0" cy="153299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7AA6AA4A-8396-7797-3C91-B33793E63A97}"/>
              </a:ext>
            </a:extLst>
          </p:cNvPr>
          <p:cNvCxnSpPr>
            <a:cxnSpLocks/>
          </p:cNvCxnSpPr>
          <p:nvPr/>
        </p:nvCxnSpPr>
        <p:spPr>
          <a:xfrm flipV="1">
            <a:off x="5174471" y="4940076"/>
            <a:ext cx="731123" cy="998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E33FDE5-17AB-81CD-E294-1355E1156063}"/>
              </a:ext>
            </a:extLst>
          </p:cNvPr>
          <p:cNvCxnSpPr>
            <a:cxnSpLocks/>
          </p:cNvCxnSpPr>
          <p:nvPr/>
        </p:nvCxnSpPr>
        <p:spPr>
          <a:xfrm>
            <a:off x="7500666" y="3440533"/>
            <a:ext cx="0" cy="1541398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E58B3CB8-1ED2-E275-8343-47128152672C}"/>
              </a:ext>
            </a:extLst>
          </p:cNvPr>
          <p:cNvCxnSpPr>
            <a:cxnSpLocks/>
          </p:cNvCxnSpPr>
          <p:nvPr/>
        </p:nvCxnSpPr>
        <p:spPr>
          <a:xfrm>
            <a:off x="7481176" y="3450234"/>
            <a:ext cx="235789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917EA314-1233-4588-148A-F66EA9A3CE14}"/>
              </a:ext>
            </a:extLst>
          </p:cNvPr>
          <p:cNvSpPr txBox="1"/>
          <p:nvPr/>
        </p:nvSpPr>
        <p:spPr>
          <a:xfrm>
            <a:off x="7636256" y="291353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B0BBACC2-A79B-EE5B-D4AE-D2B327D3D61E}"/>
              </a:ext>
            </a:extLst>
          </p:cNvPr>
          <p:cNvCxnSpPr>
            <a:cxnSpLocks/>
          </p:cNvCxnSpPr>
          <p:nvPr/>
        </p:nvCxnSpPr>
        <p:spPr>
          <a:xfrm>
            <a:off x="8775065" y="3863893"/>
            <a:ext cx="0" cy="153299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A07E2622-97D9-2EC5-8902-9EF3CA616D7C}"/>
              </a:ext>
            </a:extLst>
          </p:cNvPr>
          <p:cNvCxnSpPr>
            <a:cxnSpLocks/>
          </p:cNvCxnSpPr>
          <p:nvPr/>
        </p:nvCxnSpPr>
        <p:spPr>
          <a:xfrm flipH="1">
            <a:off x="8789202" y="4874603"/>
            <a:ext cx="2472" cy="371478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DE62D82F-6D38-BF6A-FC8A-7AA32AB5B7E2}"/>
              </a:ext>
            </a:extLst>
          </p:cNvPr>
          <p:cNvCxnSpPr>
            <a:cxnSpLocks/>
          </p:cNvCxnSpPr>
          <p:nvPr/>
        </p:nvCxnSpPr>
        <p:spPr>
          <a:xfrm>
            <a:off x="7313999" y="3344167"/>
            <a:ext cx="186667" cy="0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B7A8F0E0-01F0-5E83-E013-307B4260B1D0}"/>
              </a:ext>
            </a:extLst>
          </p:cNvPr>
          <p:cNvCxnSpPr>
            <a:cxnSpLocks/>
          </p:cNvCxnSpPr>
          <p:nvPr/>
        </p:nvCxnSpPr>
        <p:spPr>
          <a:xfrm>
            <a:off x="7500666" y="1463404"/>
            <a:ext cx="0" cy="1877391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0FEA6602-1367-F82A-7EC7-868ACBC9A491}"/>
              </a:ext>
            </a:extLst>
          </p:cNvPr>
          <p:cNvCxnSpPr>
            <a:cxnSpLocks/>
          </p:cNvCxnSpPr>
          <p:nvPr/>
        </p:nvCxnSpPr>
        <p:spPr>
          <a:xfrm flipV="1">
            <a:off x="3274399" y="1452987"/>
            <a:ext cx="4226267" cy="20834"/>
          </a:xfrm>
          <a:prstGeom prst="straightConnector1">
            <a:avLst/>
          </a:prstGeom>
          <a:ln w="12700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4623484E-2CE1-116D-90B2-B2F4781334B9}"/>
              </a:ext>
            </a:extLst>
          </p:cNvPr>
          <p:cNvSpPr txBox="1"/>
          <p:nvPr/>
        </p:nvSpPr>
        <p:spPr>
          <a:xfrm>
            <a:off x="4445658" y="1265085"/>
            <a:ext cx="27366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yes—flush buffers or // no—retry image capture</a:t>
            </a:r>
          </a:p>
        </p:txBody>
      </p:sp>
      <p:sp>
        <p:nvSpPr>
          <p:cNvPr id="95" name="NumBox 1">
            <a:extLst>
              <a:ext uri="{FF2B5EF4-FFF2-40B4-BE49-F238E27FC236}">
                <a16:creationId xmlns:a16="http://schemas.microsoft.com/office/drawing/2014/main" id="{E32DECCA-338E-03F4-C308-C9F55DD5049F}"/>
              </a:ext>
            </a:extLst>
          </p:cNvPr>
          <p:cNvSpPr/>
          <p:nvPr/>
        </p:nvSpPr>
        <p:spPr>
          <a:xfrm>
            <a:off x="3933732" y="2703896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96" name="NumBox 2">
            <a:extLst>
              <a:ext uri="{FF2B5EF4-FFF2-40B4-BE49-F238E27FC236}">
                <a16:creationId xmlns:a16="http://schemas.microsoft.com/office/drawing/2014/main" id="{BDD9A9B6-F8A6-D381-2ABC-C30BB98407C2}"/>
              </a:ext>
            </a:extLst>
          </p:cNvPr>
          <p:cNvSpPr/>
          <p:nvPr/>
        </p:nvSpPr>
        <p:spPr>
          <a:xfrm>
            <a:off x="3938858" y="3858532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</a:t>
            </a:r>
          </a:p>
        </p:txBody>
      </p:sp>
      <p:sp>
        <p:nvSpPr>
          <p:cNvPr id="97" name="NumBox 3">
            <a:extLst>
              <a:ext uri="{FF2B5EF4-FFF2-40B4-BE49-F238E27FC236}">
                <a16:creationId xmlns:a16="http://schemas.microsoft.com/office/drawing/2014/main" id="{2C1F1454-8DD5-3C90-2ED7-63EAEE4E0DDB}"/>
              </a:ext>
            </a:extLst>
          </p:cNvPr>
          <p:cNvSpPr/>
          <p:nvPr/>
        </p:nvSpPr>
        <p:spPr>
          <a:xfrm>
            <a:off x="7159642" y="2867347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</a:t>
            </a:r>
          </a:p>
        </p:txBody>
      </p:sp>
      <p:sp>
        <p:nvSpPr>
          <p:cNvPr id="98" name="NumBox 4">
            <a:extLst>
              <a:ext uri="{FF2B5EF4-FFF2-40B4-BE49-F238E27FC236}">
                <a16:creationId xmlns:a16="http://schemas.microsoft.com/office/drawing/2014/main" id="{71204BB4-E991-20EC-C93B-5FC9C314DEDE}"/>
              </a:ext>
            </a:extLst>
          </p:cNvPr>
          <p:cNvSpPr/>
          <p:nvPr/>
        </p:nvSpPr>
        <p:spPr>
          <a:xfrm>
            <a:off x="7159639" y="3937119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4</a:t>
            </a:r>
          </a:p>
        </p:txBody>
      </p:sp>
      <p:sp>
        <p:nvSpPr>
          <p:cNvPr id="99" name="NumBox 5">
            <a:extLst>
              <a:ext uri="{FF2B5EF4-FFF2-40B4-BE49-F238E27FC236}">
                <a16:creationId xmlns:a16="http://schemas.microsoft.com/office/drawing/2014/main" id="{E5ABF046-16AE-2D23-56A9-7630D598EA81}"/>
              </a:ext>
            </a:extLst>
          </p:cNvPr>
          <p:cNvSpPr/>
          <p:nvPr/>
        </p:nvSpPr>
        <p:spPr>
          <a:xfrm>
            <a:off x="7182529" y="5030640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5</a:t>
            </a:r>
          </a:p>
        </p:txBody>
      </p:sp>
      <p:sp>
        <p:nvSpPr>
          <p:cNvPr id="100" name="NumBox 6">
            <a:extLst>
              <a:ext uri="{FF2B5EF4-FFF2-40B4-BE49-F238E27FC236}">
                <a16:creationId xmlns:a16="http://schemas.microsoft.com/office/drawing/2014/main" id="{54089423-8A03-55FD-D56C-B38DE6456356}"/>
              </a:ext>
            </a:extLst>
          </p:cNvPr>
          <p:cNvSpPr/>
          <p:nvPr/>
        </p:nvSpPr>
        <p:spPr>
          <a:xfrm>
            <a:off x="9753090" y="2891823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6</a:t>
            </a:r>
          </a:p>
        </p:txBody>
      </p:sp>
      <p:sp>
        <p:nvSpPr>
          <p:cNvPr id="101" name="NumBox 7">
            <a:extLst>
              <a:ext uri="{FF2B5EF4-FFF2-40B4-BE49-F238E27FC236}">
                <a16:creationId xmlns:a16="http://schemas.microsoft.com/office/drawing/2014/main" id="{074C4C25-2272-1E63-FC0F-7DE75E07CA17}"/>
              </a:ext>
            </a:extLst>
          </p:cNvPr>
          <p:cNvSpPr/>
          <p:nvPr/>
        </p:nvSpPr>
        <p:spPr>
          <a:xfrm>
            <a:off x="9701998" y="3967044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7</a:t>
            </a:r>
          </a:p>
        </p:txBody>
      </p:sp>
      <p:sp>
        <p:nvSpPr>
          <p:cNvPr id="102" name="NumBox 8">
            <a:extLst>
              <a:ext uri="{FF2B5EF4-FFF2-40B4-BE49-F238E27FC236}">
                <a16:creationId xmlns:a16="http://schemas.microsoft.com/office/drawing/2014/main" id="{75049CBC-3505-05AB-A243-D6FAEE9E6F9A}"/>
              </a:ext>
            </a:extLst>
          </p:cNvPr>
          <p:cNvSpPr/>
          <p:nvPr/>
        </p:nvSpPr>
        <p:spPr>
          <a:xfrm>
            <a:off x="9098279" y="5312283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8</a:t>
            </a:r>
          </a:p>
        </p:txBody>
      </p:sp>
      <p:pic>
        <p:nvPicPr>
          <p:cNvPr id="108" name="Graphic 107">
            <a:extLst>
              <a:ext uri="{FF2B5EF4-FFF2-40B4-BE49-F238E27FC236}">
                <a16:creationId xmlns:a16="http://schemas.microsoft.com/office/drawing/2014/main" id="{F968983D-3763-71A1-7307-330D6F6BC9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445346" y="1894276"/>
            <a:ext cx="304800" cy="304800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C2890F8B-90F6-B8AE-86FE-0A6799C3EB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560941" y="190864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320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1271BE9C-FDD5-DC4D-9BA5-3B7493EA2D8F}"/>
              </a:ext>
            </a:extLst>
          </p:cNvPr>
          <p:cNvSpPr txBox="1"/>
          <p:nvPr/>
        </p:nvSpPr>
        <p:spPr>
          <a:xfrm>
            <a:off x="95668" y="134489"/>
            <a:ext cx="62719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Electro-Optical Imagery Reference Architecture</a:t>
            </a:r>
          </a:p>
          <a:p>
            <a:r>
              <a:rPr lang="en-US" sz="20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Classified Processing</a:t>
            </a:r>
          </a:p>
          <a:p>
            <a:endParaRPr lang="en-US" sz="2000" b="1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  <a:p>
            <a:endParaRPr lang="en-US" sz="2000" b="1" dirty="0"/>
          </a:p>
        </p:txBody>
      </p:sp>
      <p:pic>
        <p:nvPicPr>
          <p:cNvPr id="103" name="Graphic 102">
            <a:extLst>
              <a:ext uri="{FF2B5EF4-FFF2-40B4-BE49-F238E27FC236}">
                <a16:creationId xmlns:a16="http://schemas.microsoft.com/office/drawing/2014/main" id="{1DD42CEA-08C0-B743-AC84-1AA6A123B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9392" y="6406198"/>
            <a:ext cx="585391" cy="348070"/>
          </a:xfrm>
          <a:prstGeom prst="rect">
            <a:avLst/>
          </a:prstGeom>
        </p:spPr>
      </p:pic>
      <p:sp>
        <p:nvSpPr>
          <p:cNvPr id="104" name="AWS copyright text">
            <a:extLst>
              <a:ext uri="{FF2B5EF4-FFF2-40B4-BE49-F238E27FC236}">
                <a16:creationId xmlns:a16="http://schemas.microsoft.com/office/drawing/2014/main" id="{E926D9DC-0FDF-1C44-85C5-53E31AA8B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619133"/>
            <a:ext cx="4036484" cy="14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933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4BEBEF-567F-BD43-B598-F246075C6BF3}"/>
              </a:ext>
            </a:extLst>
          </p:cNvPr>
          <p:cNvSpPr txBox="1"/>
          <p:nvPr/>
        </p:nvSpPr>
        <p:spPr>
          <a:xfrm>
            <a:off x="170355" y="816018"/>
            <a:ext cx="4862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For the architecture description, refer to the </a:t>
            </a:r>
            <a:r>
              <a:rPr lang="en-US" sz="1400" dirty="0">
                <a:hlinkClick r:id="rId5"/>
              </a:rPr>
              <a:t>full diagram</a:t>
            </a:r>
            <a:r>
              <a:rPr lang="en-US" sz="1400" dirty="0"/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754C6C-AACF-3F1D-C437-C99049DFB2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5272" y="1123795"/>
            <a:ext cx="573246" cy="540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68F336-33C0-BB2C-B37A-F670F00A47DC}"/>
              </a:ext>
            </a:extLst>
          </p:cNvPr>
          <p:cNvSpPr txBox="1"/>
          <p:nvPr/>
        </p:nvSpPr>
        <p:spPr>
          <a:xfrm>
            <a:off x="2570775" y="1409427"/>
            <a:ext cx="6479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satellite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FAC30A-0821-A069-28AF-9CD6ABAAB87C}"/>
              </a:ext>
            </a:extLst>
          </p:cNvPr>
          <p:cNvSpPr/>
          <p:nvPr/>
        </p:nvSpPr>
        <p:spPr>
          <a:xfrm>
            <a:off x="1785078" y="1743684"/>
            <a:ext cx="1943735" cy="4282321"/>
          </a:xfrm>
          <a:prstGeom prst="rect">
            <a:avLst/>
          </a:prstGeom>
          <a:noFill/>
          <a:ln w="1270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57BE647-15CB-0D0E-81A0-E34F7F6B36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798534" y="1730722"/>
            <a:ext cx="304800" cy="304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6C8644F-4762-7F94-55AA-6B4FB0F9E41E}"/>
              </a:ext>
            </a:extLst>
          </p:cNvPr>
          <p:cNvSpPr/>
          <p:nvPr/>
        </p:nvSpPr>
        <p:spPr>
          <a:xfrm>
            <a:off x="1867231" y="3259452"/>
            <a:ext cx="1755949" cy="1509567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48C079-3590-4A57-8CDC-72521BACAD4F}"/>
              </a:ext>
            </a:extLst>
          </p:cNvPr>
          <p:cNvSpPr/>
          <p:nvPr/>
        </p:nvSpPr>
        <p:spPr>
          <a:xfrm>
            <a:off x="1871075" y="2253090"/>
            <a:ext cx="1762693" cy="866485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raphic 11">
            <a:extLst>
              <a:ext uri="{FF2B5EF4-FFF2-40B4-BE49-F238E27FC236}">
                <a16:creationId xmlns:a16="http://schemas.microsoft.com/office/drawing/2014/main" id="{9E0553F9-5228-CBC3-BF10-D9BA27D91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265" y="231139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5B91AE-E938-A2DE-3AF6-303861EB4245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2943404" y="2296904"/>
            <a:ext cx="365760" cy="365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C975AFE-90B0-7DC1-13A7-4A2372DE35F9}"/>
              </a:ext>
            </a:extLst>
          </p:cNvPr>
          <p:cNvSpPr txBox="1"/>
          <p:nvPr/>
        </p:nvSpPr>
        <p:spPr>
          <a:xfrm>
            <a:off x="2848825" y="1850988"/>
            <a:ext cx="862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frames </a:t>
            </a:r>
          </a:p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downlinked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26488E-6162-AAAE-3460-B68A9671751F}"/>
              </a:ext>
            </a:extLst>
          </p:cNvPr>
          <p:cNvSpPr txBox="1"/>
          <p:nvPr/>
        </p:nvSpPr>
        <p:spPr>
          <a:xfrm>
            <a:off x="1788036" y="2674520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Ground Station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F4C0A-3BF2-9C80-7455-1C4DCED2E362}"/>
              </a:ext>
            </a:extLst>
          </p:cNvPr>
          <p:cNvSpPr txBox="1"/>
          <p:nvPr/>
        </p:nvSpPr>
        <p:spPr>
          <a:xfrm>
            <a:off x="2693714" y="2600887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demodulation/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decode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F5BDC3F-E264-B5E7-3C5F-93FE19D71E95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2949542" y="3291904"/>
            <a:ext cx="365760" cy="3657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CE8062-013D-9E5D-8CA2-151DCFCD831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97505" y="4955981"/>
            <a:ext cx="365760" cy="365760"/>
          </a:xfrm>
          <a:prstGeom prst="rect">
            <a:avLst/>
          </a:prstGeom>
        </p:spPr>
      </p:pic>
      <p:pic>
        <p:nvPicPr>
          <p:cNvPr id="16" name="Graphic 17">
            <a:extLst>
              <a:ext uri="{FF2B5EF4-FFF2-40B4-BE49-F238E27FC236}">
                <a16:creationId xmlns:a16="http://schemas.microsoft.com/office/drawing/2014/main" id="{6732D7E6-B138-E821-5552-B9EB38785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738" y="328985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DDA91D7-8048-539E-F5E1-0316D9DDB025}"/>
              </a:ext>
            </a:extLst>
          </p:cNvPr>
          <p:cNvSpPr txBox="1"/>
          <p:nvPr/>
        </p:nvSpPr>
        <p:spPr>
          <a:xfrm>
            <a:off x="1855459" y="3607990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EC2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instance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855BCC-5AF1-DB3F-D8D0-73ADA894ADD1}"/>
              </a:ext>
            </a:extLst>
          </p:cNvPr>
          <p:cNvSpPr txBox="1"/>
          <p:nvPr/>
        </p:nvSpPr>
        <p:spPr>
          <a:xfrm>
            <a:off x="2732721" y="3614605"/>
            <a:ext cx="747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record bits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demux/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decryption</a:t>
            </a:r>
          </a:p>
          <a:p>
            <a:endParaRPr lang="en-US" sz="9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B9F464-1DEF-FD79-8C9F-F95422F68E01}"/>
              </a:ext>
            </a:extLst>
          </p:cNvPr>
          <p:cNvSpPr txBox="1"/>
          <p:nvPr/>
        </p:nvSpPr>
        <p:spPr>
          <a:xfrm>
            <a:off x="2798915" y="5247879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Provenance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service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50AAFFD-B1C2-6B98-13E1-629243F963EF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2887751" y="1655648"/>
            <a:ext cx="6991" cy="595235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083EA8B-7116-A7AE-0C62-01C30E404857}"/>
              </a:ext>
            </a:extLst>
          </p:cNvPr>
          <p:cNvCxnSpPr>
            <a:cxnSpLocks/>
          </p:cNvCxnSpPr>
          <p:nvPr/>
        </p:nvCxnSpPr>
        <p:spPr>
          <a:xfrm>
            <a:off x="2899175" y="3119575"/>
            <a:ext cx="0" cy="154829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3ED254FE-A71E-E70A-4EBE-7D64BCE02FD3}"/>
              </a:ext>
            </a:extLst>
          </p:cNvPr>
          <p:cNvSpPr/>
          <p:nvPr/>
        </p:nvSpPr>
        <p:spPr>
          <a:xfrm>
            <a:off x="3898307" y="1730722"/>
            <a:ext cx="3822667" cy="3781491"/>
          </a:xfrm>
          <a:prstGeom prst="rect">
            <a:avLst/>
          </a:prstGeom>
          <a:noFill/>
          <a:ln w="1270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6CDE931-DC2F-2A48-42EA-38161FEEA3FD}"/>
              </a:ext>
            </a:extLst>
          </p:cNvPr>
          <p:cNvSpPr/>
          <p:nvPr/>
        </p:nvSpPr>
        <p:spPr>
          <a:xfrm>
            <a:off x="7900173" y="1734062"/>
            <a:ext cx="2155590" cy="2308777"/>
          </a:xfrm>
          <a:prstGeom prst="rect">
            <a:avLst/>
          </a:prstGeom>
          <a:noFill/>
          <a:ln w="12700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Graphic 63">
            <a:extLst>
              <a:ext uri="{FF2B5EF4-FFF2-40B4-BE49-F238E27FC236}">
                <a16:creationId xmlns:a16="http://schemas.microsoft.com/office/drawing/2014/main" id="{1642C67E-E98F-F7E7-8317-D47B8C075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952" y="216758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6DEAAA2-ED84-119E-914E-19B5886A181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96206" y="2168177"/>
            <a:ext cx="443345" cy="365760"/>
          </a:xfrm>
          <a:prstGeom prst="rect">
            <a:avLst/>
          </a:prstGeom>
        </p:spPr>
      </p:pic>
      <p:pic>
        <p:nvPicPr>
          <p:cNvPr id="26" name="Graphic 14">
            <a:extLst>
              <a:ext uri="{FF2B5EF4-FFF2-40B4-BE49-F238E27FC236}">
                <a16:creationId xmlns:a16="http://schemas.microsoft.com/office/drawing/2014/main" id="{9F06B1A6-00A0-034A-C63E-F3AADF0C7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820" y="2207365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Graphic 7">
            <a:extLst>
              <a:ext uri="{FF2B5EF4-FFF2-40B4-BE49-F238E27FC236}">
                <a16:creationId xmlns:a16="http://schemas.microsoft.com/office/drawing/2014/main" id="{EED07D88-5E76-AB6C-49B7-58DE3B3F1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346" y="221432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Graphic 13">
            <a:extLst>
              <a:ext uri="{FF2B5EF4-FFF2-40B4-BE49-F238E27FC236}">
                <a16:creationId xmlns:a16="http://schemas.microsoft.com/office/drawing/2014/main" id="{5970E9E4-166C-5C75-0A6D-D9DDAB6FC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6543508" y="221432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D2AE86B-F766-46C7-22B1-C1F7592F97F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97059" y="2185577"/>
            <a:ext cx="443345" cy="365760"/>
          </a:xfrm>
          <a:prstGeom prst="rect">
            <a:avLst/>
          </a:prstGeom>
        </p:spPr>
      </p:pic>
      <p:pic>
        <p:nvPicPr>
          <p:cNvPr id="30" name="Graphic 63">
            <a:extLst>
              <a:ext uri="{FF2B5EF4-FFF2-40B4-BE49-F238E27FC236}">
                <a16:creationId xmlns:a16="http://schemas.microsoft.com/office/drawing/2014/main" id="{E85E3B8A-B205-3BFE-1FDB-204F03EC9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306" y="365062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F8B47D8-2803-F3A2-4F94-0B102294C14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55458" y="3641321"/>
            <a:ext cx="443347" cy="365760"/>
          </a:xfrm>
          <a:prstGeom prst="rect">
            <a:avLst/>
          </a:prstGeom>
        </p:spPr>
      </p:pic>
      <p:pic>
        <p:nvPicPr>
          <p:cNvPr id="32" name="Graphic 23">
            <a:extLst>
              <a:ext uri="{FF2B5EF4-FFF2-40B4-BE49-F238E27FC236}">
                <a16:creationId xmlns:a16="http://schemas.microsoft.com/office/drawing/2014/main" id="{78382A93-6745-C878-E27F-5430D39AD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073" y="3664628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DC23817-787B-B397-D7D7-5D929963C5B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920399" y="3633952"/>
            <a:ext cx="471948" cy="365760"/>
          </a:xfrm>
          <a:prstGeom prst="rect">
            <a:avLst/>
          </a:prstGeom>
        </p:spPr>
      </p:pic>
      <p:pic>
        <p:nvPicPr>
          <p:cNvPr id="34" name="Graphic 66">
            <a:extLst>
              <a:ext uri="{FF2B5EF4-FFF2-40B4-BE49-F238E27FC236}">
                <a16:creationId xmlns:a16="http://schemas.microsoft.com/office/drawing/2014/main" id="{1D578B0D-5798-6B29-A5D8-75275F2EB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464" y="4655483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Graphic 65">
            <a:extLst>
              <a:ext uri="{FF2B5EF4-FFF2-40B4-BE49-F238E27FC236}">
                <a16:creationId xmlns:a16="http://schemas.microsoft.com/office/drawing/2014/main" id="{6064D5CD-5B71-68CC-34ED-081091CD2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003" y="4635651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E8511DE-3C26-CF62-F137-4AEFF88A66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75386" y="4641587"/>
            <a:ext cx="443345" cy="36576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1DA0944-0258-1FA8-5C1C-3C30EC3A2F3E}"/>
              </a:ext>
            </a:extLst>
          </p:cNvPr>
          <p:cNvSpPr txBox="1"/>
          <p:nvPr/>
        </p:nvSpPr>
        <p:spPr>
          <a:xfrm>
            <a:off x="3952605" y="2489854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bucket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987B77B-9544-98D6-3E2A-7D70975E7681}"/>
              </a:ext>
            </a:extLst>
          </p:cNvPr>
          <p:cNvSpPr txBox="1"/>
          <p:nvPr/>
        </p:nvSpPr>
        <p:spPr>
          <a:xfrm>
            <a:off x="5279912" y="1702746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inventory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7F1BC0-E314-F574-65F0-E6ED4FC3B208}"/>
              </a:ext>
            </a:extLst>
          </p:cNvPr>
          <p:cNvSpPr txBox="1"/>
          <p:nvPr/>
        </p:nvSpPr>
        <p:spPr>
          <a:xfrm>
            <a:off x="4599534" y="2476493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raw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images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BA85AA0-53EA-AB7F-D224-C2EE368883B1}"/>
              </a:ext>
            </a:extLst>
          </p:cNvPr>
          <p:cNvSpPr txBox="1"/>
          <p:nvPr/>
        </p:nvSpPr>
        <p:spPr>
          <a:xfrm>
            <a:off x="5413583" y="257438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Fargate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2368498-8AA8-BCB8-8FF4-776192853C9F}"/>
              </a:ext>
            </a:extLst>
          </p:cNvPr>
          <p:cNvSpPr txBox="1"/>
          <p:nvPr/>
        </p:nvSpPr>
        <p:spPr>
          <a:xfrm>
            <a:off x="5917156" y="2561633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Lambda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3BC59B-F934-9C6A-2EF2-5B6448A35498}"/>
              </a:ext>
            </a:extLst>
          </p:cNvPr>
          <p:cNvSpPr txBox="1"/>
          <p:nvPr/>
        </p:nvSpPr>
        <p:spPr>
          <a:xfrm>
            <a:off x="6486457" y="2568427"/>
            <a:ext cx="478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Batch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A69035A-ABBD-5F86-44CC-2DF560B6B4AC}"/>
              </a:ext>
            </a:extLst>
          </p:cNvPr>
          <p:cNvSpPr txBox="1"/>
          <p:nvPr/>
        </p:nvSpPr>
        <p:spPr>
          <a:xfrm>
            <a:off x="6730345" y="2498597"/>
            <a:ext cx="1055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process raw images and perform QA review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343FAFC-1498-81B3-A4B3-A176B33C9CDA}"/>
              </a:ext>
            </a:extLst>
          </p:cNvPr>
          <p:cNvSpPr txBox="1"/>
          <p:nvPr/>
        </p:nvSpPr>
        <p:spPr>
          <a:xfrm>
            <a:off x="4022507" y="3959726"/>
            <a:ext cx="538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S3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bucket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231DB7E-527B-AB9E-7702-59D9CFE42790}"/>
              </a:ext>
            </a:extLst>
          </p:cNvPr>
          <p:cNvSpPr txBox="1"/>
          <p:nvPr/>
        </p:nvSpPr>
        <p:spPr>
          <a:xfrm>
            <a:off x="5057436" y="3914044"/>
            <a:ext cx="90861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pre-processed images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BE3CC26-2F0C-5785-134D-91A5ECC9B088}"/>
              </a:ext>
            </a:extLst>
          </p:cNvPr>
          <p:cNvSpPr txBox="1"/>
          <p:nvPr/>
        </p:nvSpPr>
        <p:spPr>
          <a:xfrm>
            <a:off x="6093965" y="3990666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DynamoDB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8629784-0315-54F7-440A-5C710E10BC33}"/>
              </a:ext>
            </a:extLst>
          </p:cNvPr>
          <p:cNvSpPr txBox="1"/>
          <p:nvPr/>
        </p:nvSpPr>
        <p:spPr>
          <a:xfrm>
            <a:off x="6799581" y="3901955"/>
            <a:ext cx="718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metadata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76F02D1-73CA-CDEF-0551-E96BE17CB7F1}"/>
              </a:ext>
            </a:extLst>
          </p:cNvPr>
          <p:cNvSpPr txBox="1"/>
          <p:nvPr/>
        </p:nvSpPr>
        <p:spPr>
          <a:xfrm>
            <a:off x="4694934" y="4964556"/>
            <a:ext cx="87716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Glacier Deep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Archive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1D60F39-AC23-1353-D4F5-D16245F2B225}"/>
              </a:ext>
            </a:extLst>
          </p:cNvPr>
          <p:cNvSpPr txBox="1"/>
          <p:nvPr/>
        </p:nvSpPr>
        <p:spPr>
          <a:xfrm>
            <a:off x="6107789" y="4942234"/>
            <a:ext cx="176967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pre-processed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image with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placement tags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EDE5693-97A6-B363-FCC0-5DFB9358DD6A}"/>
              </a:ext>
            </a:extLst>
          </p:cNvPr>
          <p:cNvSpPr txBox="1"/>
          <p:nvPr/>
        </p:nvSpPr>
        <p:spPr>
          <a:xfrm>
            <a:off x="5693794" y="5016166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Glacier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EDC84AB-690F-AFEB-CECF-AAF89D30C195}"/>
              </a:ext>
            </a:extLst>
          </p:cNvPr>
          <p:cNvSpPr/>
          <p:nvPr/>
        </p:nvSpPr>
        <p:spPr>
          <a:xfrm>
            <a:off x="3970681" y="4603149"/>
            <a:ext cx="3599339" cy="830885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2AE2F32-E7CB-6552-9277-070FD0759A21}"/>
              </a:ext>
            </a:extLst>
          </p:cNvPr>
          <p:cNvSpPr txBox="1"/>
          <p:nvPr/>
        </p:nvSpPr>
        <p:spPr>
          <a:xfrm>
            <a:off x="8487971" y="1705174"/>
            <a:ext cx="10903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post processing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2648210-41F0-2B1E-ABFB-EAA6633BE2C8}"/>
              </a:ext>
            </a:extLst>
          </p:cNvPr>
          <p:cNvSpPr/>
          <p:nvPr/>
        </p:nvSpPr>
        <p:spPr>
          <a:xfrm>
            <a:off x="4005662" y="2119454"/>
            <a:ext cx="1226259" cy="1274958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Graphic 14">
            <a:extLst>
              <a:ext uri="{FF2B5EF4-FFF2-40B4-BE49-F238E27FC236}">
                <a16:creationId xmlns:a16="http://schemas.microsoft.com/office/drawing/2014/main" id="{6CFA3EC0-32A5-B10C-A38D-4A8A1DC9B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141" y="2220300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Graphic 7">
            <a:extLst>
              <a:ext uri="{FF2B5EF4-FFF2-40B4-BE49-F238E27FC236}">
                <a16:creationId xmlns:a16="http://schemas.microsoft.com/office/drawing/2014/main" id="{FF262C55-7148-9284-E5EA-E128D596D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394" y="2231432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49EA1D87-F5C7-73F5-DAE8-CD62EAFC6B8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305034" y="2195873"/>
            <a:ext cx="400594" cy="365760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542C5FFC-10D8-2CC8-91FF-0C48CE3A6D79}"/>
              </a:ext>
            </a:extLst>
          </p:cNvPr>
          <p:cNvSpPr txBox="1"/>
          <p:nvPr/>
        </p:nvSpPr>
        <p:spPr>
          <a:xfrm>
            <a:off x="7846008" y="2588628"/>
            <a:ext cx="864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Fargate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40F7EC4-CFCC-6C82-E91B-EB7186A4CDE7}"/>
              </a:ext>
            </a:extLst>
          </p:cNvPr>
          <p:cNvSpPr txBox="1"/>
          <p:nvPr/>
        </p:nvSpPr>
        <p:spPr>
          <a:xfrm>
            <a:off x="8633146" y="2602838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Lambda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38F5542-0731-8C46-0F05-2FFF6C9B491E}"/>
              </a:ext>
            </a:extLst>
          </p:cNvPr>
          <p:cNvSpPr txBox="1"/>
          <p:nvPr/>
        </p:nvSpPr>
        <p:spPr>
          <a:xfrm>
            <a:off x="9163859" y="2485932"/>
            <a:ext cx="77136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complete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post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processing</a:t>
            </a:r>
          </a:p>
        </p:txBody>
      </p:sp>
      <p:pic>
        <p:nvPicPr>
          <p:cNvPr id="60" name="Graphic 63">
            <a:extLst>
              <a:ext uri="{FF2B5EF4-FFF2-40B4-BE49-F238E27FC236}">
                <a16:creationId xmlns:a16="http://schemas.microsoft.com/office/drawing/2014/main" id="{88D61028-2552-7B1B-4F74-9F72579FD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805" y="3196871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8558F288-06C0-3FD0-A328-A9C1D16F2A9D}"/>
              </a:ext>
            </a:extLst>
          </p:cNvPr>
          <p:cNvSpPr txBox="1"/>
          <p:nvPr/>
        </p:nvSpPr>
        <p:spPr>
          <a:xfrm>
            <a:off x="7980367" y="3520960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S3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bucket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FC09115F-F475-F187-4B76-AF49F05C499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409846" y="3125463"/>
            <a:ext cx="400594" cy="36576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A77BB813-6B95-F46A-66A1-D42BA76ABECB}"/>
              </a:ext>
            </a:extLst>
          </p:cNvPr>
          <p:cNvSpPr txBox="1"/>
          <p:nvPr/>
        </p:nvSpPr>
        <p:spPr>
          <a:xfrm>
            <a:off x="9242094" y="3388913"/>
            <a:ext cx="7360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post-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processed </a:t>
            </a:r>
          </a:p>
          <a:p>
            <a:pPr algn="ctr"/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images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CE6018E-9A86-213D-CD16-40D89DFCD60E}"/>
              </a:ext>
            </a:extLst>
          </p:cNvPr>
          <p:cNvSpPr/>
          <p:nvPr/>
        </p:nvSpPr>
        <p:spPr>
          <a:xfrm>
            <a:off x="7993811" y="3115165"/>
            <a:ext cx="1930855" cy="854843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DA16154-60A3-B090-62FE-F3368040DF8A}"/>
              </a:ext>
            </a:extLst>
          </p:cNvPr>
          <p:cNvSpPr/>
          <p:nvPr/>
        </p:nvSpPr>
        <p:spPr>
          <a:xfrm>
            <a:off x="8004369" y="2122885"/>
            <a:ext cx="1930855" cy="842592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6" name="Graphic 22">
            <a:extLst>
              <a:ext uri="{FF2B5EF4-FFF2-40B4-BE49-F238E27FC236}">
                <a16:creationId xmlns:a16="http://schemas.microsoft.com/office/drawing/2014/main" id="{8C4227B9-9245-053A-4320-6F0DD85B5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 bwMode="auto">
          <a:xfrm>
            <a:off x="8758169" y="438201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BF7844E1-67D8-AF3E-234B-0BFA058266DB}"/>
              </a:ext>
            </a:extLst>
          </p:cNvPr>
          <p:cNvSpPr txBox="1"/>
          <p:nvPr/>
        </p:nvSpPr>
        <p:spPr>
          <a:xfrm>
            <a:off x="8567897" y="4714123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customer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5F1AB3F4-942B-0A5C-87DE-B7F29AD06A06}"/>
              </a:ext>
            </a:extLst>
          </p:cNvPr>
          <p:cNvCxnSpPr>
            <a:cxnSpLocks/>
          </p:cNvCxnSpPr>
          <p:nvPr/>
        </p:nvCxnSpPr>
        <p:spPr>
          <a:xfrm>
            <a:off x="3728813" y="5210484"/>
            <a:ext cx="76200" cy="0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6419FDA5-67DB-36AC-7A8F-0B76F0B8B4F9}"/>
              </a:ext>
            </a:extLst>
          </p:cNvPr>
          <p:cNvCxnSpPr>
            <a:cxnSpLocks/>
          </p:cNvCxnSpPr>
          <p:nvPr/>
        </p:nvCxnSpPr>
        <p:spPr>
          <a:xfrm>
            <a:off x="3799499" y="2566092"/>
            <a:ext cx="13382" cy="2644392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1B5A536B-08F8-2E05-6ABE-1F3BE51069A7}"/>
              </a:ext>
            </a:extLst>
          </p:cNvPr>
          <p:cNvCxnSpPr>
            <a:cxnSpLocks/>
          </p:cNvCxnSpPr>
          <p:nvPr/>
        </p:nvCxnSpPr>
        <p:spPr>
          <a:xfrm flipV="1">
            <a:off x="3784106" y="2575119"/>
            <a:ext cx="208926" cy="6681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6D95C938-5D34-DDF5-57B0-7C576FA597BE}"/>
              </a:ext>
            </a:extLst>
          </p:cNvPr>
          <p:cNvCxnSpPr>
            <a:cxnSpLocks/>
          </p:cNvCxnSpPr>
          <p:nvPr/>
        </p:nvCxnSpPr>
        <p:spPr>
          <a:xfrm>
            <a:off x="5796782" y="3381732"/>
            <a:ext cx="0" cy="132942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703AF2EA-2F17-0BC9-8156-C3B08E9B3059}"/>
              </a:ext>
            </a:extLst>
          </p:cNvPr>
          <p:cNvCxnSpPr>
            <a:cxnSpLocks/>
          </p:cNvCxnSpPr>
          <p:nvPr/>
        </p:nvCxnSpPr>
        <p:spPr>
          <a:xfrm>
            <a:off x="6350153" y="3508490"/>
            <a:ext cx="0" cy="111508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528E7F5E-5028-35D7-5436-26FAA8848C9E}"/>
              </a:ext>
            </a:extLst>
          </p:cNvPr>
          <p:cNvCxnSpPr>
            <a:cxnSpLocks/>
          </p:cNvCxnSpPr>
          <p:nvPr/>
        </p:nvCxnSpPr>
        <p:spPr>
          <a:xfrm flipV="1">
            <a:off x="4869571" y="3514803"/>
            <a:ext cx="1482947" cy="998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7D07468C-79E4-21C7-034A-3007527C8DD4}"/>
              </a:ext>
            </a:extLst>
          </p:cNvPr>
          <p:cNvSpPr/>
          <p:nvPr/>
        </p:nvSpPr>
        <p:spPr>
          <a:xfrm>
            <a:off x="5392796" y="2116988"/>
            <a:ext cx="2230790" cy="1277842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57B6CAF0-3D7C-C916-27A9-7170243466C2}"/>
              </a:ext>
            </a:extLst>
          </p:cNvPr>
          <p:cNvCxnSpPr>
            <a:cxnSpLocks/>
          </p:cNvCxnSpPr>
          <p:nvPr/>
        </p:nvCxnSpPr>
        <p:spPr>
          <a:xfrm>
            <a:off x="4869571" y="3514803"/>
            <a:ext cx="0" cy="113246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52B77531-9AC4-0602-512C-9B0A4BD72537}"/>
              </a:ext>
            </a:extLst>
          </p:cNvPr>
          <p:cNvCxnSpPr>
            <a:cxnSpLocks/>
          </p:cNvCxnSpPr>
          <p:nvPr/>
        </p:nvCxnSpPr>
        <p:spPr>
          <a:xfrm rot="180000" flipV="1">
            <a:off x="5236490" y="2497040"/>
            <a:ext cx="150886" cy="10311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>
            <a:extLst>
              <a:ext uri="{FF2B5EF4-FFF2-40B4-BE49-F238E27FC236}">
                <a16:creationId xmlns:a16="http://schemas.microsoft.com/office/drawing/2014/main" id="{DF0F8A28-9117-416D-7352-17E89A902F14}"/>
              </a:ext>
            </a:extLst>
          </p:cNvPr>
          <p:cNvSpPr/>
          <p:nvPr/>
        </p:nvSpPr>
        <p:spPr>
          <a:xfrm>
            <a:off x="3999732" y="3610284"/>
            <a:ext cx="1822314" cy="779660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2B2B262-5F2D-B238-5C91-B2A7CE87699A}"/>
              </a:ext>
            </a:extLst>
          </p:cNvPr>
          <p:cNvSpPr txBox="1"/>
          <p:nvPr/>
        </p:nvSpPr>
        <p:spPr>
          <a:xfrm>
            <a:off x="5886290" y="3326636"/>
            <a:ext cx="3545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yes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F800557A-267D-6F21-D5C4-443DBE2994FC}"/>
              </a:ext>
            </a:extLst>
          </p:cNvPr>
          <p:cNvCxnSpPr>
            <a:cxnSpLocks/>
          </p:cNvCxnSpPr>
          <p:nvPr/>
        </p:nvCxnSpPr>
        <p:spPr>
          <a:xfrm>
            <a:off x="4779603" y="4389944"/>
            <a:ext cx="0" cy="113246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66639CD1-D765-7F3E-FECE-0C27B77DCC60}"/>
              </a:ext>
            </a:extLst>
          </p:cNvPr>
          <p:cNvCxnSpPr>
            <a:cxnSpLocks/>
          </p:cNvCxnSpPr>
          <p:nvPr/>
        </p:nvCxnSpPr>
        <p:spPr>
          <a:xfrm flipV="1">
            <a:off x="4779603" y="4473058"/>
            <a:ext cx="3034665" cy="24441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BF203511-1133-8F3B-08CE-4C3AC5959794}"/>
              </a:ext>
            </a:extLst>
          </p:cNvPr>
          <p:cNvSpPr/>
          <p:nvPr/>
        </p:nvSpPr>
        <p:spPr>
          <a:xfrm>
            <a:off x="6074235" y="3590194"/>
            <a:ext cx="1501786" cy="759311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FBFDC847-444D-38B5-B322-BB252FADA33B}"/>
              </a:ext>
            </a:extLst>
          </p:cNvPr>
          <p:cNvCxnSpPr>
            <a:cxnSpLocks/>
          </p:cNvCxnSpPr>
          <p:nvPr/>
        </p:nvCxnSpPr>
        <p:spPr>
          <a:xfrm>
            <a:off x="5507264" y="4451266"/>
            <a:ext cx="0" cy="153299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2671BF5C-2BFC-C6D3-2F30-2083E01484AF}"/>
              </a:ext>
            </a:extLst>
          </p:cNvPr>
          <p:cNvCxnSpPr>
            <a:cxnSpLocks/>
          </p:cNvCxnSpPr>
          <p:nvPr/>
        </p:nvCxnSpPr>
        <p:spPr>
          <a:xfrm flipV="1">
            <a:off x="4779603" y="4457542"/>
            <a:ext cx="731123" cy="998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2CD71495-5D92-CFC6-5B12-96794F5814F6}"/>
              </a:ext>
            </a:extLst>
          </p:cNvPr>
          <p:cNvCxnSpPr>
            <a:cxnSpLocks/>
          </p:cNvCxnSpPr>
          <p:nvPr/>
        </p:nvCxnSpPr>
        <p:spPr>
          <a:xfrm>
            <a:off x="7785799" y="1409427"/>
            <a:ext cx="0" cy="1187765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66F94D25-F4DE-7175-91B5-FFD448060BAF}"/>
              </a:ext>
            </a:extLst>
          </p:cNvPr>
          <p:cNvCxnSpPr>
            <a:cxnSpLocks/>
          </p:cNvCxnSpPr>
          <p:nvPr/>
        </p:nvCxnSpPr>
        <p:spPr>
          <a:xfrm>
            <a:off x="9674249" y="5765920"/>
            <a:ext cx="235789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9F4234B2-6B42-9E1D-2B42-1B5318F258AA}"/>
              </a:ext>
            </a:extLst>
          </p:cNvPr>
          <p:cNvSpPr txBox="1"/>
          <p:nvPr/>
        </p:nvSpPr>
        <p:spPr>
          <a:xfrm>
            <a:off x="7601678" y="33671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2D503DBF-1ECB-C39A-07F3-10020CF09A07}"/>
              </a:ext>
            </a:extLst>
          </p:cNvPr>
          <p:cNvCxnSpPr>
            <a:cxnSpLocks/>
          </p:cNvCxnSpPr>
          <p:nvPr/>
        </p:nvCxnSpPr>
        <p:spPr>
          <a:xfrm>
            <a:off x="8942358" y="2978212"/>
            <a:ext cx="0" cy="153299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88A73734-A003-4D17-EE02-16CD9105F54B}"/>
              </a:ext>
            </a:extLst>
          </p:cNvPr>
          <p:cNvCxnSpPr>
            <a:cxnSpLocks/>
          </p:cNvCxnSpPr>
          <p:nvPr/>
        </p:nvCxnSpPr>
        <p:spPr>
          <a:xfrm flipH="1">
            <a:off x="8936274" y="3977752"/>
            <a:ext cx="2472" cy="371478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E4CA7CDF-4B98-E0EC-91BC-1E2C99EB58AA}"/>
              </a:ext>
            </a:extLst>
          </p:cNvPr>
          <p:cNvCxnSpPr>
            <a:cxnSpLocks/>
          </p:cNvCxnSpPr>
          <p:nvPr/>
        </p:nvCxnSpPr>
        <p:spPr>
          <a:xfrm flipV="1">
            <a:off x="7621269" y="2598467"/>
            <a:ext cx="152301" cy="4371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90173FF3-8599-AC8A-F0EF-371BC4220774}"/>
              </a:ext>
            </a:extLst>
          </p:cNvPr>
          <p:cNvCxnSpPr>
            <a:cxnSpLocks/>
          </p:cNvCxnSpPr>
          <p:nvPr/>
        </p:nvCxnSpPr>
        <p:spPr>
          <a:xfrm>
            <a:off x="7787698" y="2674520"/>
            <a:ext cx="26570" cy="1798538"/>
          </a:xfrm>
          <a:prstGeom prst="straightConnector1">
            <a:avLst/>
          </a:prstGeom>
          <a:ln w="12700">
            <a:solidFill>
              <a:schemeClr val="tx1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67A094D6-10EA-B61D-2E08-E0E0CF132ED8}"/>
              </a:ext>
            </a:extLst>
          </p:cNvPr>
          <p:cNvCxnSpPr>
            <a:cxnSpLocks/>
          </p:cNvCxnSpPr>
          <p:nvPr/>
        </p:nvCxnSpPr>
        <p:spPr>
          <a:xfrm flipV="1">
            <a:off x="2778518" y="1416531"/>
            <a:ext cx="5002433" cy="17933"/>
          </a:xfrm>
          <a:prstGeom prst="straightConnector1">
            <a:avLst/>
          </a:prstGeom>
          <a:ln w="12700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D39E1F5B-10D4-85B2-6196-6131EC44AAAE}"/>
              </a:ext>
            </a:extLst>
          </p:cNvPr>
          <p:cNvSpPr txBox="1"/>
          <p:nvPr/>
        </p:nvSpPr>
        <p:spPr>
          <a:xfrm>
            <a:off x="2897466" y="1203333"/>
            <a:ext cx="27366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yes—flush buffers or // no—retry image capture</a:t>
            </a:r>
          </a:p>
        </p:txBody>
      </p:sp>
      <p:sp>
        <p:nvSpPr>
          <p:cNvPr id="94" name="NumBox 1">
            <a:extLst>
              <a:ext uri="{FF2B5EF4-FFF2-40B4-BE49-F238E27FC236}">
                <a16:creationId xmlns:a16="http://schemas.microsoft.com/office/drawing/2014/main" id="{C35F9E62-492F-E8A6-59DE-11705C4BA214}"/>
              </a:ext>
            </a:extLst>
          </p:cNvPr>
          <p:cNvSpPr/>
          <p:nvPr/>
        </p:nvSpPr>
        <p:spPr>
          <a:xfrm>
            <a:off x="3424497" y="2207365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95" name="NumBox 2">
            <a:extLst>
              <a:ext uri="{FF2B5EF4-FFF2-40B4-BE49-F238E27FC236}">
                <a16:creationId xmlns:a16="http://schemas.microsoft.com/office/drawing/2014/main" id="{BD9F8CEA-F56B-BCF5-0B38-658EA1EB2958}"/>
              </a:ext>
            </a:extLst>
          </p:cNvPr>
          <p:cNvSpPr/>
          <p:nvPr/>
        </p:nvSpPr>
        <p:spPr>
          <a:xfrm>
            <a:off x="3424497" y="3196811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</a:t>
            </a:r>
          </a:p>
        </p:txBody>
      </p:sp>
      <p:sp>
        <p:nvSpPr>
          <p:cNvPr id="96" name="NumBox 3">
            <a:extLst>
              <a:ext uri="{FF2B5EF4-FFF2-40B4-BE49-F238E27FC236}">
                <a16:creationId xmlns:a16="http://schemas.microsoft.com/office/drawing/2014/main" id="{4813EC5C-19D0-693C-28F8-F65ED158FA19}"/>
              </a:ext>
            </a:extLst>
          </p:cNvPr>
          <p:cNvSpPr/>
          <p:nvPr/>
        </p:nvSpPr>
        <p:spPr>
          <a:xfrm>
            <a:off x="3408004" y="4840365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</a:t>
            </a:r>
          </a:p>
        </p:txBody>
      </p:sp>
      <p:sp>
        <p:nvSpPr>
          <p:cNvPr id="97" name="NumBox 4">
            <a:extLst>
              <a:ext uri="{FF2B5EF4-FFF2-40B4-BE49-F238E27FC236}">
                <a16:creationId xmlns:a16="http://schemas.microsoft.com/office/drawing/2014/main" id="{C2F2B0BA-9A72-E5C8-AA90-81FDB180803E}"/>
              </a:ext>
            </a:extLst>
          </p:cNvPr>
          <p:cNvSpPr/>
          <p:nvPr/>
        </p:nvSpPr>
        <p:spPr>
          <a:xfrm>
            <a:off x="7391888" y="5888845"/>
            <a:ext cx="274320" cy="27432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4</a:t>
            </a:r>
          </a:p>
        </p:txBody>
      </p:sp>
      <p:sp>
        <p:nvSpPr>
          <p:cNvPr id="98" name="NumBox 5">
            <a:extLst>
              <a:ext uri="{FF2B5EF4-FFF2-40B4-BE49-F238E27FC236}">
                <a16:creationId xmlns:a16="http://schemas.microsoft.com/office/drawing/2014/main" id="{6B3069A4-55CB-9143-BEA6-B471B4E9B47A}"/>
              </a:ext>
            </a:extLst>
          </p:cNvPr>
          <p:cNvSpPr/>
          <p:nvPr/>
        </p:nvSpPr>
        <p:spPr>
          <a:xfrm>
            <a:off x="7416002" y="1973594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5</a:t>
            </a:r>
          </a:p>
        </p:txBody>
      </p:sp>
      <p:sp>
        <p:nvSpPr>
          <p:cNvPr id="99" name="NumBox 6">
            <a:extLst>
              <a:ext uri="{FF2B5EF4-FFF2-40B4-BE49-F238E27FC236}">
                <a16:creationId xmlns:a16="http://schemas.microsoft.com/office/drawing/2014/main" id="{7F283125-1AFA-0F14-2B6F-9DC01305C7F3}"/>
              </a:ext>
            </a:extLst>
          </p:cNvPr>
          <p:cNvSpPr/>
          <p:nvPr/>
        </p:nvSpPr>
        <p:spPr>
          <a:xfrm>
            <a:off x="7388849" y="3502119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6</a:t>
            </a:r>
          </a:p>
        </p:txBody>
      </p:sp>
      <p:sp>
        <p:nvSpPr>
          <p:cNvPr id="100" name="NumBox 7">
            <a:extLst>
              <a:ext uri="{FF2B5EF4-FFF2-40B4-BE49-F238E27FC236}">
                <a16:creationId xmlns:a16="http://schemas.microsoft.com/office/drawing/2014/main" id="{BC38ABEB-2521-D2A9-74B5-87652D84FF6C}"/>
              </a:ext>
            </a:extLst>
          </p:cNvPr>
          <p:cNvSpPr/>
          <p:nvPr/>
        </p:nvSpPr>
        <p:spPr>
          <a:xfrm>
            <a:off x="7396337" y="4524457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7</a:t>
            </a:r>
          </a:p>
        </p:txBody>
      </p:sp>
      <p:sp>
        <p:nvSpPr>
          <p:cNvPr id="101" name="NumBox 8">
            <a:extLst>
              <a:ext uri="{FF2B5EF4-FFF2-40B4-BE49-F238E27FC236}">
                <a16:creationId xmlns:a16="http://schemas.microsoft.com/office/drawing/2014/main" id="{5C2442BD-5588-8117-D1D9-BFDD34697F60}"/>
              </a:ext>
            </a:extLst>
          </p:cNvPr>
          <p:cNvSpPr/>
          <p:nvPr/>
        </p:nvSpPr>
        <p:spPr>
          <a:xfrm>
            <a:off x="9797355" y="2063455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8</a:t>
            </a:r>
          </a:p>
        </p:txBody>
      </p:sp>
      <p:pic>
        <p:nvPicPr>
          <p:cNvPr id="102" name="Graphic 101">
            <a:extLst>
              <a:ext uri="{FF2B5EF4-FFF2-40B4-BE49-F238E27FC236}">
                <a16:creationId xmlns:a16="http://schemas.microsoft.com/office/drawing/2014/main" id="{613C3B84-BFA7-F0B2-CEA9-A51DE9C8A6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990067" y="1735798"/>
            <a:ext cx="304800" cy="304800"/>
          </a:xfrm>
          <a:prstGeom prst="rect">
            <a:avLst/>
          </a:prstGeom>
        </p:spPr>
      </p:pic>
      <p:pic>
        <p:nvPicPr>
          <p:cNvPr id="108" name="Graphic 107">
            <a:extLst>
              <a:ext uri="{FF2B5EF4-FFF2-40B4-BE49-F238E27FC236}">
                <a16:creationId xmlns:a16="http://schemas.microsoft.com/office/drawing/2014/main" id="{FEB9D632-824C-3CBE-B206-5E6A6D2A78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898884" y="1733499"/>
            <a:ext cx="304800" cy="304800"/>
          </a:xfrm>
          <a:prstGeom prst="rect">
            <a:avLst/>
          </a:prstGeom>
        </p:spPr>
      </p:pic>
      <p:pic>
        <p:nvPicPr>
          <p:cNvPr id="109" name="Graphic 7">
            <a:extLst>
              <a:ext uri="{FF2B5EF4-FFF2-40B4-BE49-F238E27FC236}">
                <a16:creationId xmlns:a16="http://schemas.microsoft.com/office/drawing/2014/main" id="{FE7DE649-64A9-6C11-8F07-0840D720CE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738" y="399066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" name="TextBox 152">
            <a:extLst>
              <a:ext uri="{FF2B5EF4-FFF2-40B4-BE49-F238E27FC236}">
                <a16:creationId xmlns:a16="http://schemas.microsoft.com/office/drawing/2014/main" id="{41BC5ACC-EDF3-806B-F2C6-B6128D94910F}"/>
              </a:ext>
            </a:extLst>
          </p:cNvPr>
          <p:cNvSpPr txBox="1"/>
          <p:nvPr/>
        </p:nvSpPr>
        <p:spPr>
          <a:xfrm>
            <a:off x="1877764" y="4323829"/>
            <a:ext cx="130676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Key </a:t>
            </a:r>
          </a:p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Management Service </a:t>
            </a:r>
          </a:p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(AWS KMS)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7A67F75E-5F2B-C4E5-502D-C6E6E8C167A6}"/>
              </a:ext>
            </a:extLst>
          </p:cNvPr>
          <p:cNvSpPr/>
          <p:nvPr/>
        </p:nvSpPr>
        <p:spPr>
          <a:xfrm>
            <a:off x="1871449" y="4913174"/>
            <a:ext cx="1751731" cy="1032734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5" name="Graphic 17">
            <a:extLst>
              <a:ext uri="{FF2B5EF4-FFF2-40B4-BE49-F238E27FC236}">
                <a16:creationId xmlns:a16="http://schemas.microsoft.com/office/drawing/2014/main" id="{52CACF50-A2E6-E02F-8F08-E142213F7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959" y="4956283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" name="TextBox 155">
            <a:extLst>
              <a:ext uri="{FF2B5EF4-FFF2-40B4-BE49-F238E27FC236}">
                <a16:creationId xmlns:a16="http://schemas.microsoft.com/office/drawing/2014/main" id="{A92900C0-E0E1-EF5C-CE0A-700D48E61094}"/>
              </a:ext>
            </a:extLst>
          </p:cNvPr>
          <p:cNvSpPr txBox="1"/>
          <p:nvPr/>
        </p:nvSpPr>
        <p:spPr>
          <a:xfrm>
            <a:off x="1831388" y="5323383"/>
            <a:ext cx="116891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Quantum </a:t>
            </a:r>
          </a:p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Ledger Database</a:t>
            </a:r>
          </a:p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(Amazon QLDB) </a:t>
            </a:r>
          </a:p>
        </p:txBody>
      </p: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7446D836-B272-4886-2C6F-8B963DA8EA82}"/>
              </a:ext>
            </a:extLst>
          </p:cNvPr>
          <p:cNvCxnSpPr>
            <a:cxnSpLocks/>
          </p:cNvCxnSpPr>
          <p:nvPr/>
        </p:nvCxnSpPr>
        <p:spPr>
          <a:xfrm>
            <a:off x="2881475" y="4768380"/>
            <a:ext cx="0" cy="154829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8" name="Graphic 7">
            <a:extLst>
              <a:ext uri="{FF2B5EF4-FFF2-40B4-BE49-F238E27FC236}">
                <a16:creationId xmlns:a16="http://schemas.microsoft.com/office/drawing/2014/main" id="{E0DF03B7-0B19-FEB3-B5BA-D8A6F9863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089" y="2831397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" name="TextBox 158">
            <a:extLst>
              <a:ext uri="{FF2B5EF4-FFF2-40B4-BE49-F238E27FC236}">
                <a16:creationId xmlns:a16="http://schemas.microsoft.com/office/drawing/2014/main" id="{11217145-C73F-51FE-CD09-0E4B7C4EE623}"/>
              </a:ext>
            </a:extLst>
          </p:cNvPr>
          <p:cNvSpPr txBox="1"/>
          <p:nvPr/>
        </p:nvSpPr>
        <p:spPr>
          <a:xfrm>
            <a:off x="3977021" y="3184393"/>
            <a:ext cx="6944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KMS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94FA97A3-1AD0-F2C4-5B5F-32B5D1640A0E}"/>
              </a:ext>
            </a:extLst>
          </p:cNvPr>
          <p:cNvSpPr/>
          <p:nvPr/>
        </p:nvSpPr>
        <p:spPr>
          <a:xfrm>
            <a:off x="2478443" y="1757561"/>
            <a:ext cx="739822" cy="108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B5D0C977-2BD8-4167-11F4-CFA0CFED7391}"/>
              </a:ext>
            </a:extLst>
          </p:cNvPr>
          <p:cNvSpPr txBox="1"/>
          <p:nvPr/>
        </p:nvSpPr>
        <p:spPr>
          <a:xfrm>
            <a:off x="2263799" y="1696425"/>
            <a:ext cx="11769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signal processing</a:t>
            </a:r>
          </a:p>
        </p:txBody>
      </p:sp>
      <p:pic>
        <p:nvPicPr>
          <p:cNvPr id="162" name="Graphic 7">
            <a:extLst>
              <a:ext uri="{FF2B5EF4-FFF2-40B4-BE49-F238E27FC236}">
                <a16:creationId xmlns:a16="http://schemas.microsoft.com/office/drawing/2014/main" id="{6B2FA38F-63A3-7F07-93B2-7E403D0F7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450" y="3670376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" name="TextBox 162">
            <a:extLst>
              <a:ext uri="{FF2B5EF4-FFF2-40B4-BE49-F238E27FC236}">
                <a16:creationId xmlns:a16="http://schemas.microsoft.com/office/drawing/2014/main" id="{AFFFA268-AB43-AF6F-733E-74FF781458B8}"/>
              </a:ext>
            </a:extLst>
          </p:cNvPr>
          <p:cNvSpPr txBox="1"/>
          <p:nvPr/>
        </p:nvSpPr>
        <p:spPr>
          <a:xfrm>
            <a:off x="4557570" y="4042840"/>
            <a:ext cx="6944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KMS</a:t>
            </a:r>
          </a:p>
        </p:txBody>
      </p:sp>
      <p:pic>
        <p:nvPicPr>
          <p:cNvPr id="164" name="Graphic 7">
            <a:extLst>
              <a:ext uri="{FF2B5EF4-FFF2-40B4-BE49-F238E27FC236}">
                <a16:creationId xmlns:a16="http://schemas.microsoft.com/office/drawing/2014/main" id="{A2E2E440-ED54-D8AF-143D-E0D250F29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924" y="468415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" name="TextBox 164">
            <a:extLst>
              <a:ext uri="{FF2B5EF4-FFF2-40B4-BE49-F238E27FC236}">
                <a16:creationId xmlns:a16="http://schemas.microsoft.com/office/drawing/2014/main" id="{302733CA-20BA-C9B8-8A80-6ECB894A6CBB}"/>
              </a:ext>
            </a:extLst>
          </p:cNvPr>
          <p:cNvSpPr txBox="1"/>
          <p:nvPr/>
        </p:nvSpPr>
        <p:spPr>
          <a:xfrm>
            <a:off x="3919347" y="5056618"/>
            <a:ext cx="6944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KMS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EF55A717-0B2F-CD03-3FAC-6C25F5DC6EB1}"/>
              </a:ext>
            </a:extLst>
          </p:cNvPr>
          <p:cNvSpPr/>
          <p:nvPr/>
        </p:nvSpPr>
        <p:spPr>
          <a:xfrm>
            <a:off x="3925437" y="5635048"/>
            <a:ext cx="6130322" cy="7134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7" name="Graphic 7">
            <a:extLst>
              <a:ext uri="{FF2B5EF4-FFF2-40B4-BE49-F238E27FC236}">
                <a16:creationId xmlns:a16="http://schemas.microsoft.com/office/drawing/2014/main" id="{46B61ACA-0FFC-4106-BE51-9731FFA07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319" y="3215109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id="{44226547-3477-FB1E-EDC6-76F10C54C142}"/>
              </a:ext>
            </a:extLst>
          </p:cNvPr>
          <p:cNvSpPr txBox="1"/>
          <p:nvPr/>
        </p:nvSpPr>
        <p:spPr>
          <a:xfrm>
            <a:off x="8535327" y="3562631"/>
            <a:ext cx="6944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KMS</a:t>
            </a:r>
          </a:p>
        </p:txBody>
      </p:sp>
      <p:sp>
        <p:nvSpPr>
          <p:cNvPr id="169" name="NumBox 9">
            <a:extLst>
              <a:ext uri="{FF2B5EF4-FFF2-40B4-BE49-F238E27FC236}">
                <a16:creationId xmlns:a16="http://schemas.microsoft.com/office/drawing/2014/main" id="{23EE0A73-035D-9084-0495-4E55B92B36DA}"/>
              </a:ext>
            </a:extLst>
          </p:cNvPr>
          <p:cNvSpPr/>
          <p:nvPr/>
        </p:nvSpPr>
        <p:spPr>
          <a:xfrm>
            <a:off x="9806266" y="3048390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9</a:t>
            </a:r>
          </a:p>
        </p:txBody>
      </p:sp>
      <p:sp>
        <p:nvSpPr>
          <p:cNvPr id="170" name="NumBoxInside 10">
            <a:extLst>
              <a:ext uri="{FF2B5EF4-FFF2-40B4-BE49-F238E27FC236}">
                <a16:creationId xmlns:a16="http://schemas.microsoft.com/office/drawing/2014/main" id="{EFE61933-0829-AD2B-7B0E-25C6CE917843}"/>
              </a:ext>
            </a:extLst>
          </p:cNvPr>
          <p:cNvSpPr/>
          <p:nvPr/>
        </p:nvSpPr>
        <p:spPr>
          <a:xfrm>
            <a:off x="9134118" y="4316254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60" rIns="2286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10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7BD6C44C-2854-2D9C-837A-34C93F3D2D93}"/>
              </a:ext>
            </a:extLst>
          </p:cNvPr>
          <p:cNvSpPr txBox="1"/>
          <p:nvPr/>
        </p:nvSpPr>
        <p:spPr>
          <a:xfrm>
            <a:off x="3927605" y="5644933"/>
            <a:ext cx="134203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cross-domain solution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785A3BFA-2402-158F-986D-49EAF011EB88}"/>
              </a:ext>
            </a:extLst>
          </p:cNvPr>
          <p:cNvSpPr txBox="1"/>
          <p:nvPr/>
        </p:nvSpPr>
        <p:spPr>
          <a:xfrm>
            <a:off x="6195703" y="5741659"/>
            <a:ext cx="171713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optional classified processing</a:t>
            </a:r>
          </a:p>
        </p:txBody>
      </p:sp>
      <p:cxnSp>
        <p:nvCxnSpPr>
          <p:cNvPr id="173" name="Straight Arrow Connector 172">
            <a:extLst>
              <a:ext uri="{FF2B5EF4-FFF2-40B4-BE49-F238E27FC236}">
                <a16:creationId xmlns:a16="http://schemas.microsoft.com/office/drawing/2014/main" id="{67B42D75-3AF4-7A26-D5C8-BC6067D643DC}"/>
              </a:ext>
            </a:extLst>
          </p:cNvPr>
          <p:cNvCxnSpPr>
            <a:cxnSpLocks/>
          </p:cNvCxnSpPr>
          <p:nvPr/>
        </p:nvCxnSpPr>
        <p:spPr>
          <a:xfrm flipV="1">
            <a:off x="7775491" y="2682991"/>
            <a:ext cx="208926" cy="6681"/>
          </a:xfrm>
          <a:prstGeom prst="straightConnector1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NumBox 4">
            <a:extLst>
              <a:ext uri="{FF2B5EF4-FFF2-40B4-BE49-F238E27FC236}">
                <a16:creationId xmlns:a16="http://schemas.microsoft.com/office/drawing/2014/main" id="{ACBF4EC1-F634-3600-61A4-4095D9D1FB3C}"/>
              </a:ext>
            </a:extLst>
          </p:cNvPr>
          <p:cNvSpPr/>
          <p:nvPr/>
        </p:nvSpPr>
        <p:spPr>
          <a:xfrm>
            <a:off x="9854080" y="5505405"/>
            <a:ext cx="274320" cy="2743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t"/>
          <a:lstStyle/>
          <a:p>
            <a:pPr algn="ctr"/>
            <a:r>
              <a:rPr lang="en-US" sz="12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44375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C6148-E3E5-664B-8A24-89C2726A7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68" y="401065"/>
            <a:ext cx="10515600" cy="982412"/>
          </a:xfrm>
        </p:spPr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CB9B0-CBBE-A041-9695-C37896486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all service icons, refer to </a:t>
            </a:r>
            <a:r>
              <a:rPr lang="en-US" dirty="0">
                <a:hlinkClick r:id="rId2"/>
              </a:rPr>
              <a:t>AWS Architecture Icons</a:t>
            </a:r>
            <a:r>
              <a:rPr lang="en-US" dirty="0"/>
              <a:t>.</a:t>
            </a:r>
          </a:p>
          <a:p>
            <a:r>
              <a:rPr lang="en-US" dirty="0"/>
              <a:t>For more architecture diagrams, refer to </a:t>
            </a:r>
            <a:r>
              <a:rPr lang="en-US" dirty="0">
                <a:hlinkClick r:id="rId3"/>
              </a:rPr>
              <a:t>AWS Architecture Center</a:t>
            </a:r>
            <a:r>
              <a:rPr lang="en-US" dirty="0"/>
              <a:t>.</a:t>
            </a:r>
          </a:p>
          <a:p>
            <a:r>
              <a:rPr lang="en-US" dirty="0"/>
              <a:t>For more AWS best practices, refer to </a:t>
            </a:r>
            <a:r>
              <a:rPr lang="en-US" dirty="0">
                <a:hlinkClick r:id="rId4"/>
              </a:rPr>
              <a:t>AWS Well-Architected</a:t>
            </a:r>
            <a:r>
              <a:rPr lang="en-US" dirty="0"/>
              <a:t>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If you have suggestions about making this experience better, </a:t>
            </a:r>
            <a:r>
              <a:rPr lang="en-US" dirty="0">
                <a:hlinkClick r:id="rId5"/>
              </a:rPr>
              <a:t>provide feedback</a:t>
            </a:r>
            <a:r>
              <a:rPr lang="en-US" dirty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6C8BDD-2AC7-FD49-B718-D5C3842239D0}"/>
              </a:ext>
            </a:extLst>
          </p:cNvPr>
          <p:cNvSpPr txBox="1"/>
          <p:nvPr/>
        </p:nvSpPr>
        <p:spPr>
          <a:xfrm>
            <a:off x="673768" y="1174282"/>
            <a:ext cx="9731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get started with customizing your architecture diagram, refer to the following resources.</a:t>
            </a:r>
          </a:p>
        </p:txBody>
      </p:sp>
    </p:spTree>
    <p:extLst>
      <p:ext uri="{BB962C8B-B14F-4D97-AF65-F5344CB8AC3E}">
        <p14:creationId xmlns:p14="http://schemas.microsoft.com/office/powerpoint/2010/main" val="2495759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58664</TotalTime>
  <Words>645</Words>
  <Application>Microsoft Macintosh PowerPoint</Application>
  <PresentationFormat>Widescreen</PresentationFormat>
  <Paragraphs>173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Amazon Ember</vt:lpstr>
      <vt:lpstr>Arial</vt:lpstr>
      <vt:lpstr>Calibri</vt:lpstr>
      <vt:lpstr>Calibri Light</vt:lpstr>
      <vt:lpstr>Office Theme</vt:lpstr>
      <vt:lpstr>PowerPoint Presentation</vt:lpstr>
      <vt:lpstr>PowerPoint Presentation</vt:lpstr>
      <vt:lpstr>Resources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Electro-Optical Imagery Reference Architecture</dc:title>
  <dc:subject/>
  <dc:creator>Amazon Web Services</dc:creator>
  <cp:keywords/>
  <dc:description/>
  <cp:lastModifiedBy>Lorelei Shannon</cp:lastModifiedBy>
  <cp:revision>101</cp:revision>
  <dcterms:created xsi:type="dcterms:W3CDTF">2020-07-21T19:38:25Z</dcterms:created>
  <dcterms:modified xsi:type="dcterms:W3CDTF">2023-02-01T03:52:36Z</dcterms:modified>
  <cp:category/>
</cp:coreProperties>
</file>