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76" r:id="rId2"/>
    <p:sldId id="27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bby Chang" initials="DC" lastIdx="8" clrIdx="0">
    <p:extLst>
      <p:ext uri="{19B8F6BF-5375-455C-9EA6-DF929625EA0E}">
        <p15:presenceInfo xmlns:p15="http://schemas.microsoft.com/office/powerpoint/2012/main" userId="Debby Ch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1"/>
    <p:restoredTop sz="94721"/>
  </p:normalViewPr>
  <p:slideViewPr>
    <p:cSldViewPr snapToGrid="0" snapToObjects="1">
      <p:cViewPr varScale="1">
        <p:scale>
          <a:sx n="141" d="100"/>
          <a:sy n="141" d="100"/>
        </p:scale>
        <p:origin x="3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E6B231-60EB-4C49-AAEF-269B5DFF8A47}" type="datetimeFigureOut">
              <a:rPr lang="en-US" smtClean="0"/>
              <a:t>4/13/23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86CF6-1F11-0F42-9224-21A256809A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734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quip-amazon.com/5XEtAzI2yYvC/Code-Sample-Events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developer initiates an activity in AWS CI/CD pipeline such as push code changes. These activities create Amazon </a:t>
            </a:r>
            <a:r>
              <a:rPr lang="en-US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CloudWatch events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Amazon EventBridge event rule detects the CloudWatch events and sends the event data to an Amazon Kinesis Firehose Delivery Stream. One event rule per event source.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event rule is also created to capture event data from Amazon CloudWatch Synthetics Canary if customer has set up the canary – only needed for MTTR.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Firehose uses a Lambda function for data transformation. It extracts relevant data and sends it to an Amazon S3 bucket.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Amazon Athena database queries the S3 data and returns the query result to an Amazon QuickSight.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Amazon QuickSight obtains the query result and builds dashboard displays for the management team.</a:t>
            </a:r>
          </a:p>
          <a:p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3B235-0EC1-A945-8A73-E24DD50E928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236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70B15-2441-8C40-A7FF-E2A903BA09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FEDCD3-FE1E-3A42-A167-0D7548E860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AA736C-3AF2-754D-B90D-CBD093139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4/13/23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46406-6A04-E148-9208-C65993B69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5A83A-851E-1A44-9FCE-6FFD4813A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65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A80F3-24C0-CB47-9701-966500419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4C93E1-0242-0D43-9778-62EBD48D13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8B7D1-6415-D741-8ED7-723B58CDB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4/13/23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EDD59-7593-9648-BF09-F82F663A9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3E32E3-4EBB-0146-BCB3-694DD5433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394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D1C21A-B8BD-4146-8AD7-8E9448250F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22FC8A-61FE-DB4B-8F2A-FE5EDE2F03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7F5535-45FC-9A44-81C9-97555F81D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4/13/23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8AC401-C660-EF4F-B64A-0D14A2C67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2AEFD-3CC8-8F44-9371-5A08F3407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368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85C4C-80D1-964F-8C27-E6533D318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5D3B0B-74C5-4245-AEBB-F278384475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775128-5C99-924A-8235-4D35BDF56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4/13/23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3A23-0936-5347-BCEE-94B0BBC5E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E944D-764C-594E-89F2-A935820D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634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914EC-30FA-784D-89FE-065ABF8A6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902DC6-75AF-934A-8CD0-3860E57B69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1C632-EFB6-984D-9E96-59FFF4489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4/13/23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2F414A-1C2C-F74E-966B-28ED86075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65928-0931-B243-805D-290462A0E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541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9B84D-AA29-BF47-A2C3-00F3CC6F5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9547C6-5414-4D49-B625-9F62F01829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7F339C-0A28-6E45-9806-D043A1E2E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000151-3BFF-394D-AA82-5EC5D874D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4/13/23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515EA-2174-8A4C-9226-DDCFAF19D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8A7A2B-22F6-B34E-AAAA-F650C35AA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797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5B524-B009-1849-954B-63F1A2B25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1A1271-2C8E-744E-B3A6-F1F4D0BD5C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0C27E9-0BB9-684A-83E9-B98AEBE76C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8C2C89-FB2B-2848-9CBC-845ACD8AEE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18A7B3-5BB6-F142-8991-B826A35EBC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7F6A90-BCA7-A844-BDD1-229C01420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4/13/23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70EB13-5D11-5449-9512-615224438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989CFB-D3AA-5D40-8CD5-82FB72E23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552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4C06F-E9D1-9848-8730-019EDC09A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F6A42A-BD0A-6044-B98A-667A10B91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4/13/23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66F7CE-1782-F34B-8546-4418076A0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A4FECA-CEB6-EA48-989E-769205836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83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25ACDC-A542-1644-ACC8-03BEFDCE9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4/13/23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73CAD7-D680-3248-89AC-406C3A2FB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F4454D-3F33-CF4C-AAEA-B9C5C3288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323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DC62-3092-4F47-B1CE-3F896D090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C02A2-C681-EC4D-883E-EDD4C9F35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B3D7A2-001A-E546-90B4-92D80CF484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7D9759-F5A3-D041-9C49-871DE9391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4/13/23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16F5AD-6FC4-0546-BCC8-1996C15EB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97A332-74A7-C049-9406-D84CFB5A0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8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A51D8-6D19-DF4B-9F98-C7AC0FF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D56044-1EBB-F64A-B5BC-EF7CA42620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45DFA7-FA61-E240-8E13-D17D1C0DA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896980-11CA-3B45-AE34-01194C85E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4/13/23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3CCDDE-3E46-2544-ACD5-1F7475EA9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5FCE0F-973C-2D41-A199-7D2984F73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736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15F298-9AE0-F440-B542-5F54802A7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99FAE3-2B3B-D548-B56B-CE84E6538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D3DF35-730C-C244-B98A-CB1C9F822F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802BD-3636-C34F-81A0-C5C670484C61}" type="datetimeFigureOut">
              <a:rPr lang="en-US" smtClean="0"/>
              <a:t>4/13/23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4F7E14-3D8F-1644-8351-8BCD9C2C76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80F83-AAFE-764D-9B87-A488A02ADD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210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png"/><Relationship Id="rId18" Type="http://schemas.openxmlformats.org/officeDocument/2006/relationships/image" Target="../media/image15.svg"/><Relationship Id="rId26" Type="http://schemas.openxmlformats.org/officeDocument/2006/relationships/image" Target="../media/image23.png"/><Relationship Id="rId21" Type="http://schemas.openxmlformats.org/officeDocument/2006/relationships/image" Target="../media/image18.png"/><Relationship Id="rId34" Type="http://schemas.openxmlformats.org/officeDocument/2006/relationships/image" Target="../media/image31.png"/><Relationship Id="rId7" Type="http://schemas.openxmlformats.org/officeDocument/2006/relationships/image" Target="../media/image4.svg"/><Relationship Id="rId12" Type="http://schemas.openxmlformats.org/officeDocument/2006/relationships/image" Target="../media/image9.svg"/><Relationship Id="rId17" Type="http://schemas.openxmlformats.org/officeDocument/2006/relationships/image" Target="../media/image14.png"/><Relationship Id="rId25" Type="http://schemas.openxmlformats.org/officeDocument/2006/relationships/image" Target="../media/image22.png"/><Relationship Id="rId3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7.svg"/><Relationship Id="rId29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24" Type="http://schemas.openxmlformats.org/officeDocument/2006/relationships/image" Target="../media/image21.png"/><Relationship Id="rId32" Type="http://schemas.openxmlformats.org/officeDocument/2006/relationships/image" Target="../media/image29.png"/><Relationship Id="rId37" Type="http://schemas.openxmlformats.org/officeDocument/2006/relationships/image" Target="../media/image34.png"/><Relationship Id="rId5" Type="http://schemas.openxmlformats.org/officeDocument/2006/relationships/hyperlink" Target="https://integ.www.docs.aws.a2z.com/architecture-diagrams/latest/connected-mobility-data-lake/connected-mobility-data-lake.html" TargetMode="External"/><Relationship Id="rId15" Type="http://schemas.openxmlformats.org/officeDocument/2006/relationships/image" Target="../media/image12.svg"/><Relationship Id="rId23" Type="http://schemas.openxmlformats.org/officeDocument/2006/relationships/image" Target="../media/image20.png"/><Relationship Id="rId28" Type="http://schemas.openxmlformats.org/officeDocument/2006/relationships/image" Target="../media/image25.png"/><Relationship Id="rId36" Type="http://schemas.openxmlformats.org/officeDocument/2006/relationships/image" Target="../media/image33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31" Type="http://schemas.openxmlformats.org/officeDocument/2006/relationships/image" Target="../media/image28.png"/><Relationship Id="rId4" Type="http://schemas.openxmlformats.org/officeDocument/2006/relationships/image" Target="../media/image2.svg"/><Relationship Id="rId9" Type="http://schemas.openxmlformats.org/officeDocument/2006/relationships/image" Target="../media/image6.svg"/><Relationship Id="rId14" Type="http://schemas.openxmlformats.org/officeDocument/2006/relationships/image" Target="../media/image11.png"/><Relationship Id="rId22" Type="http://schemas.openxmlformats.org/officeDocument/2006/relationships/image" Target="../media/image19.png"/><Relationship Id="rId27" Type="http://schemas.openxmlformats.org/officeDocument/2006/relationships/image" Target="../media/image24.png"/><Relationship Id="rId30" Type="http://schemas.openxmlformats.org/officeDocument/2006/relationships/image" Target="../media/image27.png"/><Relationship Id="rId35" Type="http://schemas.openxmlformats.org/officeDocument/2006/relationships/image" Target="../media/image32.png"/><Relationship Id="rId8" Type="http://schemas.openxmlformats.org/officeDocument/2006/relationships/image" Target="../media/image5.png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aws.amazon.com/architecture/" TargetMode="External"/><Relationship Id="rId2" Type="http://schemas.openxmlformats.org/officeDocument/2006/relationships/hyperlink" Target="https://aws.amazon.com/architecture/icons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cs-feedback.aws.amazon.com/feedback.jsp?feedback_destination_id=a0d18259-7974-4e8f-8382-0a4be53f4374&amp;topic_url=http://docs.aws.amazon.com/en_us/architecture-diagrams/latest/high-performance-computing-on-aws/high-performance-computing-on-aws.html" TargetMode="External"/><Relationship Id="rId4" Type="http://schemas.openxmlformats.org/officeDocument/2006/relationships/hyperlink" Target="https://aws.amazon.com/architecture/well-architected/?wa-lens-whitepapers.sort-by=item.additionalFields.sortDate&amp;wa-lens-whitepapers.sort-order=des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>
            <a:extLst>
              <a:ext uri="{FF2B5EF4-FFF2-40B4-BE49-F238E27FC236}">
                <a16:creationId xmlns:a16="http://schemas.microsoft.com/office/drawing/2014/main" id="{1271BE9C-FDD5-DC4D-9BA5-3B7493EA2D8F}"/>
              </a:ext>
            </a:extLst>
          </p:cNvPr>
          <p:cNvSpPr txBox="1"/>
          <p:nvPr/>
        </p:nvSpPr>
        <p:spPr>
          <a:xfrm>
            <a:off x="95668" y="134489"/>
            <a:ext cx="6271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ffectLst/>
                <a:latin typeface="Arial" panose="020B0604020202020204" pitchFamily="34" charset="0"/>
              </a:rPr>
              <a:t>Connected Mobility Data Lake</a:t>
            </a:r>
            <a:endParaRPr lang="en-US" sz="2000" b="1" dirty="0"/>
          </a:p>
        </p:txBody>
      </p:sp>
      <p:pic>
        <p:nvPicPr>
          <p:cNvPr id="103" name="Graphic 102">
            <a:extLst>
              <a:ext uri="{FF2B5EF4-FFF2-40B4-BE49-F238E27FC236}">
                <a16:creationId xmlns:a16="http://schemas.microsoft.com/office/drawing/2014/main" id="{1DD42CEA-08C0-B743-AC84-1AA6A123B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9392" y="6406198"/>
            <a:ext cx="585391" cy="348070"/>
          </a:xfrm>
          <a:prstGeom prst="rect">
            <a:avLst/>
          </a:prstGeom>
        </p:spPr>
      </p:pic>
      <p:sp>
        <p:nvSpPr>
          <p:cNvPr id="104" name="AWS copyright text">
            <a:extLst>
              <a:ext uri="{FF2B5EF4-FFF2-40B4-BE49-F238E27FC236}">
                <a16:creationId xmlns:a16="http://schemas.microsoft.com/office/drawing/2014/main" id="{E926D9DC-0FDF-1C44-85C5-53E31AA8B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6619133"/>
            <a:ext cx="4036484" cy="14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933" b="0" i="0">
                <a:solidFill>
                  <a:srgbClr val="7F7F7F"/>
                </a:solidFill>
                <a:latin typeface="Amazon Ember" charset="0"/>
                <a:ea typeface="Amazon Ember" charset="0"/>
                <a:cs typeface="Amazon Ember" charset="0"/>
              </a:rPr>
              <a:t>© 2023, </a:t>
            </a:r>
            <a:r>
              <a:rPr lang="en-US" altLang="x-none" sz="933" b="0" i="0" dirty="0">
                <a:solidFill>
                  <a:srgbClr val="7F7F7F"/>
                </a:solidFill>
                <a:latin typeface="Amazon Ember" charset="0"/>
                <a:ea typeface="Amazon Ember" charset="0"/>
                <a:cs typeface="Amazon Ember" charset="0"/>
              </a:rPr>
              <a:t>Amazon Web Services, Inc. or its affiliates. All rights reserved.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4BEBEF-567F-BD43-B598-F246075C6BF3}"/>
              </a:ext>
            </a:extLst>
          </p:cNvPr>
          <p:cNvSpPr txBox="1"/>
          <p:nvPr/>
        </p:nvSpPr>
        <p:spPr>
          <a:xfrm>
            <a:off x="101092" y="458980"/>
            <a:ext cx="4862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For the architecture description, refer to the </a:t>
            </a:r>
            <a:r>
              <a:rPr lang="en-US" sz="1400" dirty="0">
                <a:hlinkClick r:id="rId5"/>
              </a:rPr>
              <a:t>full diagram</a:t>
            </a:r>
            <a:r>
              <a:rPr lang="en-US" sz="1400" dirty="0"/>
              <a:t>.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0B67B5A-E17F-9614-0B5E-B98ABAE58393}"/>
              </a:ext>
            </a:extLst>
          </p:cNvPr>
          <p:cNvSpPr/>
          <p:nvPr/>
        </p:nvSpPr>
        <p:spPr>
          <a:xfrm>
            <a:off x="6831996" y="4367130"/>
            <a:ext cx="1509552" cy="734961"/>
          </a:xfrm>
          <a:prstGeom prst="rect">
            <a:avLst/>
          </a:prstGeom>
          <a:solidFill>
            <a:srgbClr val="EAEDED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800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482A064-FF4B-83C4-1231-A4F67552E892}"/>
              </a:ext>
            </a:extLst>
          </p:cNvPr>
          <p:cNvSpPr/>
          <p:nvPr/>
        </p:nvSpPr>
        <p:spPr>
          <a:xfrm>
            <a:off x="3293186" y="4720081"/>
            <a:ext cx="1318804" cy="606472"/>
          </a:xfrm>
          <a:prstGeom prst="rect">
            <a:avLst/>
          </a:prstGeom>
          <a:solidFill>
            <a:srgbClr val="EAEDED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600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8FBA8A-B9BD-8D4D-4871-DD56D44D79CF}"/>
              </a:ext>
            </a:extLst>
          </p:cNvPr>
          <p:cNvSpPr/>
          <p:nvPr/>
        </p:nvSpPr>
        <p:spPr>
          <a:xfrm>
            <a:off x="3983202" y="2948301"/>
            <a:ext cx="1403673" cy="612868"/>
          </a:xfrm>
          <a:prstGeom prst="rect">
            <a:avLst/>
          </a:prstGeom>
          <a:solidFill>
            <a:srgbClr val="EAEDED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600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38EDAA-03C6-32D9-AF61-D64AD91B96D4}"/>
              </a:ext>
            </a:extLst>
          </p:cNvPr>
          <p:cNvSpPr/>
          <p:nvPr/>
        </p:nvSpPr>
        <p:spPr>
          <a:xfrm>
            <a:off x="7303386" y="1412869"/>
            <a:ext cx="1443676" cy="934169"/>
          </a:xfrm>
          <a:prstGeom prst="rect">
            <a:avLst/>
          </a:prstGeom>
          <a:solidFill>
            <a:srgbClr val="EAEDED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800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7964679-A020-EE52-4288-B0D6E5ADA09F}"/>
              </a:ext>
            </a:extLst>
          </p:cNvPr>
          <p:cNvSpPr/>
          <p:nvPr/>
        </p:nvSpPr>
        <p:spPr>
          <a:xfrm>
            <a:off x="4909167" y="5453891"/>
            <a:ext cx="1364624" cy="799724"/>
          </a:xfrm>
          <a:prstGeom prst="rect">
            <a:avLst/>
          </a:prstGeom>
          <a:solidFill>
            <a:srgbClr val="EAEDED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600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00E6B7E-F8ED-B20A-A4F6-F8F0DD7241F1}"/>
              </a:ext>
            </a:extLst>
          </p:cNvPr>
          <p:cNvSpPr/>
          <p:nvPr/>
        </p:nvSpPr>
        <p:spPr>
          <a:xfrm>
            <a:off x="2531857" y="1461988"/>
            <a:ext cx="4556665" cy="2134423"/>
          </a:xfrm>
          <a:prstGeom prst="rect">
            <a:avLst/>
          </a:prstGeom>
          <a:noFill/>
          <a:ln>
            <a:solidFill>
              <a:srgbClr val="BE15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025AD7-B544-0500-B0B1-6E01E1CC2336}"/>
              </a:ext>
            </a:extLst>
          </p:cNvPr>
          <p:cNvSpPr/>
          <p:nvPr/>
        </p:nvSpPr>
        <p:spPr>
          <a:xfrm>
            <a:off x="2647741" y="5405334"/>
            <a:ext cx="3672620" cy="882404"/>
          </a:xfrm>
          <a:prstGeom prst="rect">
            <a:avLst/>
          </a:prstGeom>
          <a:noFill/>
          <a:ln>
            <a:solidFill>
              <a:srgbClr val="BE15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DEF9AC9-4011-FFC6-43E1-8E82AB5DDEB4}"/>
              </a:ext>
            </a:extLst>
          </p:cNvPr>
          <p:cNvSpPr/>
          <p:nvPr/>
        </p:nvSpPr>
        <p:spPr>
          <a:xfrm>
            <a:off x="2497760" y="1051698"/>
            <a:ext cx="6790292" cy="5282493"/>
          </a:xfrm>
          <a:prstGeom prst="rect">
            <a:avLst/>
          </a:prstGeom>
          <a:noFill/>
          <a:ln w="12700">
            <a:solidFill>
              <a:srgbClr val="141B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9144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000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CDFCA952-8FC4-7261-AB12-E726D8A22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4713" y="2669336"/>
            <a:ext cx="63279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vehicle</a:t>
            </a: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3383118-EB92-58BC-550C-A5BA96B335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4976" y="4593231"/>
            <a:ext cx="72866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factory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EC9C81-7F71-E2DF-EA8F-33076C6CC1D6}"/>
              </a:ext>
            </a:extLst>
          </p:cNvPr>
          <p:cNvGrpSpPr/>
          <p:nvPr/>
        </p:nvGrpSpPr>
        <p:grpSpPr>
          <a:xfrm>
            <a:off x="1592886" y="5672644"/>
            <a:ext cx="881466" cy="538985"/>
            <a:chOff x="-11186" y="3682190"/>
            <a:chExt cx="881466" cy="538985"/>
          </a:xfrm>
        </p:grpSpPr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C723813D-751A-5E52-9F3B-DB023AC97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258726" y="3682190"/>
              <a:ext cx="365760" cy="365760"/>
            </a:xfrm>
            <a:prstGeom prst="rect">
              <a:avLst/>
            </a:prstGeom>
          </p:spPr>
        </p:pic>
        <p:sp>
          <p:nvSpPr>
            <p:cNvPr id="15" name="TextBox 23">
              <a:extLst>
                <a:ext uri="{FF2B5EF4-FFF2-40B4-BE49-F238E27FC236}">
                  <a16:creationId xmlns:a16="http://schemas.microsoft.com/office/drawing/2014/main" id="{4C304A63-A66C-4069-9AF4-F80B9C668D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1186" y="4005731"/>
              <a:ext cx="88146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CRM database</a:t>
              </a:r>
            </a:p>
          </p:txBody>
        </p:sp>
      </p:grpSp>
      <p:sp>
        <p:nvSpPr>
          <p:cNvPr id="16" name="TextBox 9">
            <a:extLst>
              <a:ext uri="{FF2B5EF4-FFF2-40B4-BE49-F238E27FC236}">
                <a16:creationId xmlns:a16="http://schemas.microsoft.com/office/drawing/2014/main" id="{EB7498CB-BCDB-30FC-33A4-C712500D78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9703" y="2664276"/>
            <a:ext cx="85008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IoT Core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FAA4C35-81C7-F5E0-1B02-EC59A6AB1E02}"/>
              </a:ext>
            </a:extLst>
          </p:cNvPr>
          <p:cNvCxnSpPr>
            <a:cxnSpLocks/>
            <a:stCxn id="137" idx="3"/>
            <a:endCxn id="136" idx="1"/>
          </p:cNvCxnSpPr>
          <p:nvPr/>
        </p:nvCxnSpPr>
        <p:spPr>
          <a:xfrm>
            <a:off x="2107162" y="2507469"/>
            <a:ext cx="591176" cy="2190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9">
            <a:extLst>
              <a:ext uri="{FF2B5EF4-FFF2-40B4-BE49-F238E27FC236}">
                <a16:creationId xmlns:a16="http://schemas.microsoft.com/office/drawing/2014/main" id="{CB82B159-ACB7-4A30-DD29-A314840A40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6747" y="1453757"/>
            <a:ext cx="1367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</a:t>
            </a:r>
            <a:r>
              <a:rPr lang="en-DE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ata </a:t>
            </a:r>
            <a:r>
              <a:rPr 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</a:t>
            </a:r>
            <a:r>
              <a:rPr lang="en-DE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roducer 1</a:t>
            </a:r>
            <a:r>
              <a:rPr 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</a:t>
            </a:r>
            <a:r>
              <a:rPr lang="en-US" alt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account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id="{091F17E8-CDA0-7729-A0AB-7629AA885C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6959" y="2645260"/>
            <a:ext cx="85008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B95877-292E-E24B-0F5D-E731C653EB1D}"/>
              </a:ext>
            </a:extLst>
          </p:cNvPr>
          <p:cNvSpPr/>
          <p:nvPr/>
        </p:nvSpPr>
        <p:spPr>
          <a:xfrm>
            <a:off x="2591566" y="1884581"/>
            <a:ext cx="582259" cy="23735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OTA </a:t>
            </a:r>
            <a:r>
              <a:rPr lang="en-US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</a:t>
            </a:r>
            <a:r>
              <a:rPr lang="en-DE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rovider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4C60DD1-6974-4A79-5F33-E3EA7DDA3AFE}"/>
              </a:ext>
            </a:extLst>
          </p:cNvPr>
          <p:cNvSpPr/>
          <p:nvPr/>
        </p:nvSpPr>
        <p:spPr>
          <a:xfrm>
            <a:off x="3069134" y="2932248"/>
            <a:ext cx="757695" cy="13474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</a:t>
            </a:r>
            <a:r>
              <a:rPr lang="en-DE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rovisioning</a:t>
            </a: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B70C0BDD-46B4-0307-CD21-BFCB75317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7209" y="2640053"/>
            <a:ext cx="861950" cy="215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94F987D0-9D66-0F72-02BA-792A3AC8F2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2265" y="1826686"/>
            <a:ext cx="75364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Glue</a:t>
            </a:r>
          </a:p>
        </p:txBody>
      </p:sp>
      <p:sp>
        <p:nvSpPr>
          <p:cNvPr id="24" name="TextBox 16">
            <a:extLst>
              <a:ext uri="{FF2B5EF4-FFF2-40B4-BE49-F238E27FC236}">
                <a16:creationId xmlns:a16="http://schemas.microsoft.com/office/drawing/2014/main" id="{585BD779-FDA9-E749-6443-3BC034A8A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3348" y="1990741"/>
            <a:ext cx="66831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crawler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3D8A7B8-A9C2-C9F4-875D-C4484BD69AD1}"/>
              </a:ext>
            </a:extLst>
          </p:cNvPr>
          <p:cNvGrpSpPr/>
          <p:nvPr/>
        </p:nvGrpSpPr>
        <p:grpSpPr>
          <a:xfrm>
            <a:off x="5989736" y="1492902"/>
            <a:ext cx="1057781" cy="1382953"/>
            <a:chOff x="5129626" y="1709379"/>
            <a:chExt cx="945839" cy="100937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99AE80B-7385-2AC5-4547-68554B6C79B3}"/>
                </a:ext>
              </a:extLst>
            </p:cNvPr>
            <p:cNvSpPr/>
            <p:nvPr/>
          </p:nvSpPr>
          <p:spPr>
            <a:xfrm>
              <a:off x="5221565" y="1709379"/>
              <a:ext cx="853900" cy="1009375"/>
            </a:xfrm>
            <a:prstGeom prst="rect">
              <a:avLst/>
            </a:prstGeom>
            <a:solidFill>
              <a:srgbClr val="EAEDED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27" name="TextBox 24">
              <a:extLst>
                <a:ext uri="{FF2B5EF4-FFF2-40B4-BE49-F238E27FC236}">
                  <a16:creationId xmlns:a16="http://schemas.microsoft.com/office/drawing/2014/main" id="{AB96B279-721F-3345-84EE-FDEF470B09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626" y="2198652"/>
              <a:ext cx="617505" cy="33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Glue</a:t>
              </a:r>
              <a:b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</a:br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Data Catalog</a:t>
              </a:r>
            </a:p>
          </p:txBody>
        </p:sp>
      </p:grpSp>
      <p:sp>
        <p:nvSpPr>
          <p:cNvPr id="28" name="TextBox 12">
            <a:extLst>
              <a:ext uri="{FF2B5EF4-FFF2-40B4-BE49-F238E27FC236}">
                <a16:creationId xmlns:a16="http://schemas.microsoft.com/office/drawing/2014/main" id="{A8E779B9-DE6D-130E-29A7-E6AC89AA9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2015" y="1951205"/>
            <a:ext cx="11430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DynamoDB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CD3C223-68AE-3191-456E-A6C637134262}"/>
              </a:ext>
            </a:extLst>
          </p:cNvPr>
          <p:cNvCxnSpPr>
            <a:cxnSpLocks/>
            <a:stCxn id="136" idx="3"/>
            <a:endCxn id="146" idx="1"/>
          </p:cNvCxnSpPr>
          <p:nvPr/>
        </p:nvCxnSpPr>
        <p:spPr>
          <a:xfrm flipV="1">
            <a:off x="3064098" y="2504343"/>
            <a:ext cx="636102" cy="5316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4CE7DFA8-55AD-A296-D474-DABAF16A085F}"/>
              </a:ext>
            </a:extLst>
          </p:cNvPr>
          <p:cNvCxnSpPr>
            <a:cxnSpLocks/>
            <a:stCxn id="136" idx="0"/>
            <a:endCxn id="20" idx="2"/>
          </p:cNvCxnSpPr>
          <p:nvPr/>
        </p:nvCxnSpPr>
        <p:spPr>
          <a:xfrm flipV="1">
            <a:off x="2881218" y="2121937"/>
            <a:ext cx="1478" cy="204842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2CA7894-0474-CDBF-2E7E-D1487A3AF632}"/>
              </a:ext>
            </a:extLst>
          </p:cNvPr>
          <p:cNvSpPr txBox="1"/>
          <p:nvPr/>
        </p:nvSpPr>
        <p:spPr>
          <a:xfrm>
            <a:off x="2999258" y="2205167"/>
            <a:ext cx="8176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</a:t>
            </a:r>
            <a:r>
              <a:rPr lang="en-DE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ules </a:t>
            </a:r>
          </a:p>
          <a:p>
            <a:pPr algn="ctr"/>
            <a:r>
              <a:rPr lang="en-DE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engine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B702CF0-6A31-6B55-EC3A-1B1DF264CE00}"/>
              </a:ext>
            </a:extLst>
          </p:cNvPr>
          <p:cNvCxnSpPr>
            <a:cxnSpLocks/>
            <a:stCxn id="146" idx="3"/>
            <a:endCxn id="123" idx="1"/>
          </p:cNvCxnSpPr>
          <p:nvPr/>
        </p:nvCxnSpPr>
        <p:spPr>
          <a:xfrm flipV="1">
            <a:off x="4065960" y="2502890"/>
            <a:ext cx="434243" cy="1453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C8815AB-D213-CE73-83BE-122CD2CF2AB5}"/>
              </a:ext>
            </a:extLst>
          </p:cNvPr>
          <p:cNvCxnSpPr>
            <a:cxnSpLocks/>
            <a:stCxn id="149" idx="0"/>
            <a:endCxn id="23" idx="2"/>
          </p:cNvCxnSpPr>
          <p:nvPr/>
        </p:nvCxnSpPr>
        <p:spPr>
          <a:xfrm flipV="1">
            <a:off x="5358398" y="2042130"/>
            <a:ext cx="689" cy="14025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54F47EC9-F51D-DB2A-697D-6D25D8017E1F}"/>
              </a:ext>
            </a:extLst>
          </p:cNvPr>
          <p:cNvSpPr txBox="1"/>
          <p:nvPr/>
        </p:nvSpPr>
        <p:spPr>
          <a:xfrm>
            <a:off x="4126045" y="1512173"/>
            <a:ext cx="8497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DynamoDB streams</a:t>
            </a:r>
          </a:p>
        </p:txBody>
      </p:sp>
      <p:sp>
        <p:nvSpPr>
          <p:cNvPr id="35" name="TextBox 9">
            <a:extLst>
              <a:ext uri="{FF2B5EF4-FFF2-40B4-BE49-F238E27FC236}">
                <a16:creationId xmlns:a16="http://schemas.microsoft.com/office/drawing/2014/main" id="{748F6B88-BBCF-CE30-2FFF-86D81BA01A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8852" y="2502043"/>
            <a:ext cx="7916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  <a:b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altLang="en-US" sz="8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for consumption</a:t>
            </a:r>
            <a:endParaRPr lang="en-US" altLang="en-US" sz="8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3FBF686-4EDF-0FB8-73DD-89DD9DBD55AF}"/>
              </a:ext>
            </a:extLst>
          </p:cNvPr>
          <p:cNvCxnSpPr>
            <a:cxnSpLocks/>
          </p:cNvCxnSpPr>
          <p:nvPr/>
        </p:nvCxnSpPr>
        <p:spPr>
          <a:xfrm flipH="1">
            <a:off x="4688938" y="2796112"/>
            <a:ext cx="774" cy="13716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B35EB175-9C65-4F45-EC23-CAFA4401E6F8}"/>
              </a:ext>
            </a:extLst>
          </p:cNvPr>
          <p:cNvCxnSpPr>
            <a:cxnSpLocks/>
            <a:stCxn id="131" idx="3"/>
          </p:cNvCxnSpPr>
          <p:nvPr/>
        </p:nvCxnSpPr>
        <p:spPr>
          <a:xfrm flipV="1">
            <a:off x="5536332" y="1683218"/>
            <a:ext cx="551283" cy="1931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AEB35339-69B9-9105-645E-F7B63918CA8D}"/>
              </a:ext>
            </a:extLst>
          </p:cNvPr>
          <p:cNvSpPr/>
          <p:nvPr/>
        </p:nvSpPr>
        <p:spPr>
          <a:xfrm>
            <a:off x="2528711" y="3680328"/>
            <a:ext cx="3791650" cy="1670331"/>
          </a:xfrm>
          <a:prstGeom prst="rect">
            <a:avLst/>
          </a:prstGeom>
          <a:noFill/>
          <a:ln>
            <a:solidFill>
              <a:srgbClr val="BE15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39" name="Graphic 38" descr="Cell Tower">
            <a:extLst>
              <a:ext uri="{FF2B5EF4-FFF2-40B4-BE49-F238E27FC236}">
                <a16:creationId xmlns:a16="http://schemas.microsoft.com/office/drawing/2014/main" id="{87235933-CC9B-8A37-330D-F9563CADCBE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36810" y="2130397"/>
            <a:ext cx="365760" cy="365760"/>
          </a:xfrm>
          <a:prstGeom prst="rect">
            <a:avLst/>
          </a:prstGeom>
        </p:spPr>
      </p:pic>
      <p:sp>
        <p:nvSpPr>
          <p:cNvPr id="40" name="TextBox 10">
            <a:extLst>
              <a:ext uri="{FF2B5EF4-FFF2-40B4-BE49-F238E27FC236}">
                <a16:creationId xmlns:a16="http://schemas.microsoft.com/office/drawing/2014/main" id="{BE567792-7407-FA92-4C06-C8EA41D906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1437" y="4335701"/>
            <a:ext cx="8821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Kinesis</a:t>
            </a:r>
            <a:b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Streams</a:t>
            </a:r>
          </a:p>
        </p:txBody>
      </p:sp>
      <p:sp>
        <p:nvSpPr>
          <p:cNvPr id="41" name="TextBox 12">
            <a:extLst>
              <a:ext uri="{FF2B5EF4-FFF2-40B4-BE49-F238E27FC236}">
                <a16:creationId xmlns:a16="http://schemas.microsoft.com/office/drawing/2014/main" id="{0FCE274F-39BB-1B94-51BA-57B169457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3242" y="5053650"/>
            <a:ext cx="93384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Direct Connect</a:t>
            </a:r>
          </a:p>
        </p:txBody>
      </p:sp>
      <p:sp>
        <p:nvSpPr>
          <p:cNvPr id="42" name="TextBox 12">
            <a:extLst>
              <a:ext uri="{FF2B5EF4-FFF2-40B4-BE49-F238E27FC236}">
                <a16:creationId xmlns:a16="http://schemas.microsoft.com/office/drawing/2014/main" id="{2EAF3107-7A85-AEE5-CA30-80E2DCAD00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2602" y="5989224"/>
            <a:ext cx="7292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DataSync</a:t>
            </a:r>
          </a:p>
        </p:txBody>
      </p:sp>
      <p:sp>
        <p:nvSpPr>
          <p:cNvPr id="43" name="TextBox 11">
            <a:extLst>
              <a:ext uri="{FF2B5EF4-FFF2-40B4-BE49-F238E27FC236}">
                <a16:creationId xmlns:a16="http://schemas.microsoft.com/office/drawing/2014/main" id="{2CE5073A-20B1-33A4-A659-259EDD7A70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6057" y="5162237"/>
            <a:ext cx="85008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0949612-8FB3-8EDB-2B2D-A33093BCF8A0}"/>
              </a:ext>
            </a:extLst>
          </p:cNvPr>
          <p:cNvGrpSpPr/>
          <p:nvPr/>
        </p:nvGrpSpPr>
        <p:grpSpPr>
          <a:xfrm>
            <a:off x="3231667" y="3675753"/>
            <a:ext cx="3659890" cy="1701928"/>
            <a:chOff x="2715718" y="3364720"/>
            <a:chExt cx="3659890" cy="1701928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DA05563-59FA-F1C8-871E-8847C3729B2D}"/>
                </a:ext>
              </a:extLst>
            </p:cNvPr>
            <p:cNvSpPr/>
            <p:nvPr/>
          </p:nvSpPr>
          <p:spPr>
            <a:xfrm>
              <a:off x="4673895" y="3399605"/>
              <a:ext cx="1085785" cy="1255535"/>
            </a:xfrm>
            <a:prstGeom prst="rect">
              <a:avLst/>
            </a:prstGeom>
            <a:solidFill>
              <a:srgbClr val="EAEDED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6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46" name="TextBox 9">
              <a:extLst>
                <a:ext uri="{FF2B5EF4-FFF2-40B4-BE49-F238E27FC236}">
                  <a16:creationId xmlns:a16="http://schemas.microsoft.com/office/drawing/2014/main" id="{1C64317E-8DA4-09F4-5F16-015BE16A5B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5718" y="3919725"/>
              <a:ext cx="86195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Amazon S3</a:t>
              </a:r>
            </a:p>
          </p:txBody>
        </p:sp>
        <p:sp>
          <p:nvSpPr>
            <p:cNvPr id="47" name="TextBox 10">
              <a:extLst>
                <a:ext uri="{FF2B5EF4-FFF2-40B4-BE49-F238E27FC236}">
                  <a16:creationId xmlns:a16="http://schemas.microsoft.com/office/drawing/2014/main" id="{82B6F80C-BD99-8F41-9F0F-DD2F60AE5C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65568" y="3715724"/>
              <a:ext cx="77225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Glue</a:t>
              </a:r>
            </a:p>
          </p:txBody>
        </p:sp>
        <p:sp>
          <p:nvSpPr>
            <p:cNvPr id="48" name="TextBox 24">
              <a:extLst>
                <a:ext uri="{FF2B5EF4-FFF2-40B4-BE49-F238E27FC236}">
                  <a16:creationId xmlns:a16="http://schemas.microsoft.com/office/drawing/2014/main" id="{DC8EB4D5-6CC5-1EB7-39D9-57ABE1DDCE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4843" y="3936168"/>
              <a:ext cx="89096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Glue</a:t>
              </a:r>
              <a:b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</a:br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Data Catalog</a:t>
              </a:r>
            </a:p>
          </p:txBody>
        </p:sp>
        <p:sp>
          <p:nvSpPr>
            <p:cNvPr id="49" name="TextBox 12">
              <a:extLst>
                <a:ext uri="{FF2B5EF4-FFF2-40B4-BE49-F238E27FC236}">
                  <a16:creationId xmlns:a16="http://schemas.microsoft.com/office/drawing/2014/main" id="{D9306E2D-2841-4121-19F5-B69E067DD6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4494" y="4851204"/>
              <a:ext cx="835703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Fargate</a:t>
              </a:r>
            </a:p>
          </p:txBody>
        </p:sp>
        <p:sp>
          <p:nvSpPr>
            <p:cNvPr id="50" name="TextBox 9">
              <a:extLst>
                <a:ext uri="{FF2B5EF4-FFF2-40B4-BE49-F238E27FC236}">
                  <a16:creationId xmlns:a16="http://schemas.microsoft.com/office/drawing/2014/main" id="{3DA4E857-A100-80A9-16B9-ED0B60D050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8043" y="4362964"/>
              <a:ext cx="88383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Amazon S3</a:t>
              </a:r>
              <a:b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</a:br>
              <a:r>
                <a:rPr lang="en-US" altLang="en-US" sz="800" i="1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data for consumption</a:t>
              </a:r>
            </a:p>
          </p:txBody>
        </p: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DF9C56FD-B7E3-A05F-0CA9-C84BBFC18DFF}"/>
                </a:ext>
              </a:extLst>
            </p:cNvPr>
            <p:cNvCxnSpPr>
              <a:cxnSpLocks/>
            </p:cNvCxnSpPr>
            <p:nvPr/>
          </p:nvCxnSpPr>
          <p:spPr>
            <a:xfrm>
              <a:off x="3145260" y="4103069"/>
              <a:ext cx="0" cy="272009"/>
            </a:xfrm>
            <a:prstGeom prst="straightConnector1">
              <a:avLst/>
            </a:prstGeom>
            <a:ln w="12700">
              <a:solidFill>
                <a:srgbClr val="545B64"/>
              </a:solidFill>
              <a:headEnd type="none" w="med" len="sm"/>
              <a:tailEnd type="arrow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A141C51E-CE80-7C5D-FB05-A9F7CD5BDF83}"/>
                </a:ext>
              </a:extLst>
            </p:cNvPr>
            <p:cNvCxnSpPr>
              <a:cxnSpLocks/>
              <a:stCxn id="152" idx="3"/>
              <a:endCxn id="153" idx="1"/>
            </p:cNvCxnSpPr>
            <p:nvPr/>
          </p:nvCxnSpPr>
          <p:spPr>
            <a:xfrm flipV="1">
              <a:off x="3276406" y="4710301"/>
              <a:ext cx="315627" cy="481"/>
            </a:xfrm>
            <a:prstGeom prst="straightConnector1">
              <a:avLst/>
            </a:prstGeom>
            <a:ln w="12700">
              <a:solidFill>
                <a:srgbClr val="545B64"/>
              </a:solidFill>
              <a:headEnd type="none" w="med" len="sm"/>
              <a:tailEnd type="arrow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EB501BA9-D9D1-C069-DA46-6989524F2A90}"/>
                </a:ext>
              </a:extLst>
            </p:cNvPr>
            <p:cNvCxnSpPr>
              <a:cxnSpLocks/>
              <a:stCxn id="155" idx="3"/>
            </p:cNvCxnSpPr>
            <p:nvPr/>
          </p:nvCxnSpPr>
          <p:spPr>
            <a:xfrm>
              <a:off x="5826968" y="3661980"/>
              <a:ext cx="548640" cy="0"/>
            </a:xfrm>
            <a:prstGeom prst="straightConnector1">
              <a:avLst/>
            </a:prstGeom>
            <a:ln w="12700">
              <a:solidFill>
                <a:srgbClr val="545B64"/>
              </a:solidFill>
              <a:headEnd type="none" w="med" len="sm"/>
              <a:tailEnd type="arrow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16">
              <a:extLst>
                <a:ext uri="{FF2B5EF4-FFF2-40B4-BE49-F238E27FC236}">
                  <a16:creationId xmlns:a16="http://schemas.microsoft.com/office/drawing/2014/main" id="{1E72F65C-6A9D-0501-8D1D-A1E97C7F9E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5792" y="4365622"/>
              <a:ext cx="108664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data preparation</a:t>
              </a:r>
            </a:p>
          </p:txBody>
        </p:sp>
        <p:sp>
          <p:nvSpPr>
            <p:cNvPr id="55" name="TextBox 16">
              <a:extLst>
                <a:ext uri="{FF2B5EF4-FFF2-40B4-BE49-F238E27FC236}">
                  <a16:creationId xmlns:a16="http://schemas.microsoft.com/office/drawing/2014/main" id="{5783B506-B713-5E83-A876-BA3122C29E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9483" y="3364720"/>
              <a:ext cx="122431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data discovery, access</a:t>
              </a:r>
              <a:b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</a:br>
              <a:r>
                <a:rPr lang="en-DE" sz="800" i="1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 </a:t>
              </a:r>
              <a:r>
                <a:rPr lang="en-US" sz="800" i="1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t</a:t>
              </a:r>
              <a:r>
                <a:rPr lang="en-DE" sz="800" i="1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able,</a:t>
              </a:r>
              <a:r>
                <a:rPr lang="en-US" sz="800" i="1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 column, t</a:t>
              </a:r>
              <a:r>
                <a:rPr lang="en-DE" sz="800" i="1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ags</a:t>
              </a:r>
              <a:endParaRPr lang="en-DE" sz="7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56" name="TextBox 17">
              <a:extLst>
                <a:ext uri="{FF2B5EF4-FFF2-40B4-BE49-F238E27FC236}">
                  <a16:creationId xmlns:a16="http://schemas.microsoft.com/office/drawing/2014/main" id="{5E442408-9690-2137-ED07-3C5A167D55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40033" y="4292294"/>
              <a:ext cx="106453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Lake Formation</a:t>
              </a:r>
            </a:p>
          </p:txBody>
        </p:sp>
      </p:grpSp>
      <p:sp>
        <p:nvSpPr>
          <p:cNvPr id="57" name="TextBox 9">
            <a:extLst>
              <a:ext uri="{FF2B5EF4-FFF2-40B4-BE49-F238E27FC236}">
                <a16:creationId xmlns:a16="http://schemas.microsoft.com/office/drawing/2014/main" id="{BD31494E-4FF7-5256-E581-138A6C982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8365" y="5989224"/>
            <a:ext cx="58688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40F26C68-E1D8-BB36-5A25-9AFCB9A6D8A4}"/>
              </a:ext>
            </a:extLst>
          </p:cNvPr>
          <p:cNvCxnSpPr>
            <a:cxnSpLocks/>
            <a:stCxn id="14" idx="3"/>
            <a:endCxn id="141" idx="1"/>
          </p:cNvCxnSpPr>
          <p:nvPr/>
        </p:nvCxnSpPr>
        <p:spPr>
          <a:xfrm>
            <a:off x="2228558" y="5855524"/>
            <a:ext cx="655855" cy="1390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1605BFD8-3876-BEE5-AF60-614A407C667B}"/>
              </a:ext>
            </a:extLst>
          </p:cNvPr>
          <p:cNvCxnSpPr>
            <a:cxnSpLocks/>
            <a:stCxn id="141" idx="3"/>
            <a:endCxn id="165" idx="1"/>
          </p:cNvCxnSpPr>
          <p:nvPr/>
        </p:nvCxnSpPr>
        <p:spPr>
          <a:xfrm>
            <a:off x="3250173" y="5856914"/>
            <a:ext cx="207293" cy="0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16">
            <a:extLst>
              <a:ext uri="{FF2B5EF4-FFF2-40B4-BE49-F238E27FC236}">
                <a16:creationId xmlns:a16="http://schemas.microsoft.com/office/drawing/2014/main" id="{87112989-075F-6816-FAC6-4C2E9E820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7347" y="4189063"/>
            <a:ext cx="56508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crawler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AE3F4EC-9E93-AEEE-8B5A-685050F6FB63}"/>
              </a:ext>
            </a:extLst>
          </p:cNvPr>
          <p:cNvSpPr txBox="1"/>
          <p:nvPr/>
        </p:nvSpPr>
        <p:spPr>
          <a:xfrm>
            <a:off x="2758738" y="3662768"/>
            <a:ext cx="13276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</a:t>
            </a:r>
            <a:r>
              <a:rPr lang="en-DE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ata </a:t>
            </a:r>
            <a:r>
              <a:rPr 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</a:t>
            </a:r>
            <a:r>
              <a:rPr lang="en-DE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roducer 2</a:t>
            </a:r>
            <a:r>
              <a:rPr 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</a:t>
            </a:r>
            <a:r>
              <a:rPr lang="en-US" alt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account</a:t>
            </a:r>
          </a:p>
          <a:p>
            <a:endParaRPr lang="en-DE" sz="800" dirty="0">
              <a:solidFill>
                <a:srgbClr val="BE1558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2EDEE4E8-F2EF-5BC8-E910-CFEBADD2B021}"/>
              </a:ext>
            </a:extLst>
          </p:cNvPr>
          <p:cNvGrpSpPr/>
          <p:nvPr/>
        </p:nvGrpSpPr>
        <p:grpSpPr>
          <a:xfrm>
            <a:off x="2863156" y="3099613"/>
            <a:ext cx="1221735" cy="530542"/>
            <a:chOff x="6648659" y="1707168"/>
            <a:chExt cx="1221735" cy="530542"/>
          </a:xfrm>
        </p:grpSpPr>
        <p:pic>
          <p:nvPicPr>
            <p:cNvPr id="63" name="Graphic 17">
              <a:extLst>
                <a:ext uri="{FF2B5EF4-FFF2-40B4-BE49-F238E27FC236}">
                  <a16:creationId xmlns:a16="http://schemas.microsoft.com/office/drawing/2014/main" id="{AD573531-5BB6-BC72-10E8-2C3FA9409A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/>
            <a:srcRect/>
            <a:stretch/>
          </p:blipFill>
          <p:spPr bwMode="auto">
            <a:xfrm>
              <a:off x="7078689" y="1707168"/>
              <a:ext cx="365760" cy="365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TextBox 9">
              <a:extLst>
                <a:ext uri="{FF2B5EF4-FFF2-40B4-BE49-F238E27FC236}">
                  <a16:creationId xmlns:a16="http://schemas.microsoft.com/office/drawing/2014/main" id="{44CBD94D-8C52-BD17-A335-840509377D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48659" y="2022266"/>
              <a:ext cx="122173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Amazon API Gateway</a:t>
              </a:r>
            </a:p>
          </p:txBody>
        </p:sp>
      </p:grpSp>
      <p:cxnSp>
        <p:nvCxnSpPr>
          <p:cNvPr id="65" name="Elbow Connector 64">
            <a:extLst>
              <a:ext uri="{FF2B5EF4-FFF2-40B4-BE49-F238E27FC236}">
                <a16:creationId xmlns:a16="http://schemas.microsoft.com/office/drawing/2014/main" id="{EA3A9534-F521-4254-8C3A-CD90A905A622}"/>
              </a:ext>
            </a:extLst>
          </p:cNvPr>
          <p:cNvCxnSpPr>
            <a:cxnSpLocks/>
            <a:stCxn id="11" idx="2"/>
            <a:endCxn id="63" idx="1"/>
          </p:cNvCxnSpPr>
          <p:nvPr/>
        </p:nvCxnSpPr>
        <p:spPr>
          <a:xfrm rot="16200000" flipH="1">
            <a:off x="2403293" y="2392599"/>
            <a:ext cx="397713" cy="1382073"/>
          </a:xfrm>
          <a:prstGeom prst="bentConnector2">
            <a:avLst/>
          </a:prstGeom>
          <a:ln w="12700">
            <a:solidFill>
              <a:schemeClr val="tx2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65">
            <a:extLst>
              <a:ext uri="{FF2B5EF4-FFF2-40B4-BE49-F238E27FC236}">
                <a16:creationId xmlns:a16="http://schemas.microsoft.com/office/drawing/2014/main" id="{DAE84ACD-C9F8-7505-BC29-91440366F7B2}"/>
              </a:ext>
            </a:extLst>
          </p:cNvPr>
          <p:cNvCxnSpPr>
            <a:cxnSpLocks/>
            <a:stCxn id="63" idx="3"/>
            <a:endCxn id="19" idx="2"/>
          </p:cNvCxnSpPr>
          <p:nvPr/>
        </p:nvCxnSpPr>
        <p:spPr>
          <a:xfrm flipV="1">
            <a:off x="3658946" y="2860704"/>
            <a:ext cx="233055" cy="421789"/>
          </a:xfrm>
          <a:prstGeom prst="bentConnector2">
            <a:avLst/>
          </a:prstGeom>
          <a:ln w="12700">
            <a:solidFill>
              <a:schemeClr val="tx2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10">
            <a:extLst>
              <a:ext uri="{FF2B5EF4-FFF2-40B4-BE49-F238E27FC236}">
                <a16:creationId xmlns:a16="http://schemas.microsoft.com/office/drawing/2014/main" id="{8F3FD987-428B-7BC6-2636-8E8C188E6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4019" y="5989224"/>
            <a:ext cx="5403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Glue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3AB7E661-25C2-2C32-E67B-12A945A34486}"/>
              </a:ext>
            </a:extLst>
          </p:cNvPr>
          <p:cNvCxnSpPr>
            <a:cxnSpLocks/>
          </p:cNvCxnSpPr>
          <p:nvPr/>
        </p:nvCxnSpPr>
        <p:spPr>
          <a:xfrm flipV="1">
            <a:off x="4373006" y="5788875"/>
            <a:ext cx="735347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95A82338-DF3B-EC8E-5C32-84B75851D955}"/>
              </a:ext>
            </a:extLst>
          </p:cNvPr>
          <p:cNvCxnSpPr>
            <a:cxnSpLocks/>
            <a:stCxn id="165" idx="3"/>
            <a:endCxn id="166" idx="1"/>
          </p:cNvCxnSpPr>
          <p:nvPr/>
        </p:nvCxnSpPr>
        <p:spPr>
          <a:xfrm>
            <a:off x="3823226" y="5856914"/>
            <a:ext cx="172127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16">
            <a:extLst>
              <a:ext uri="{FF2B5EF4-FFF2-40B4-BE49-F238E27FC236}">
                <a16:creationId xmlns:a16="http://schemas.microsoft.com/office/drawing/2014/main" id="{7AA1188F-A053-8F73-56A1-46DC65A42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3368" y="6093050"/>
            <a:ext cx="66831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crawler</a:t>
            </a:r>
          </a:p>
        </p:txBody>
      </p:sp>
      <p:sp>
        <p:nvSpPr>
          <p:cNvPr id="71" name="TextBox 16">
            <a:extLst>
              <a:ext uri="{FF2B5EF4-FFF2-40B4-BE49-F238E27FC236}">
                <a16:creationId xmlns:a16="http://schemas.microsoft.com/office/drawing/2014/main" id="{0D6049B9-DEA2-1244-C2DC-61B4C8BC36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6383" y="5952245"/>
            <a:ext cx="83203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Glue</a:t>
            </a:r>
          </a:p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Catalog</a:t>
            </a:r>
          </a:p>
        </p:txBody>
      </p:sp>
      <p:sp>
        <p:nvSpPr>
          <p:cNvPr id="73" name="TextBox 17">
            <a:extLst>
              <a:ext uri="{FF2B5EF4-FFF2-40B4-BE49-F238E27FC236}">
                <a16:creationId xmlns:a16="http://schemas.microsoft.com/office/drawing/2014/main" id="{9952F4E8-A1ED-9AD1-6E17-56E76E38B3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9528" y="5958706"/>
            <a:ext cx="100518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Lake Formation</a:t>
            </a:r>
          </a:p>
        </p:txBody>
      </p:sp>
      <p:cxnSp>
        <p:nvCxnSpPr>
          <p:cNvPr id="74" name="Elbow Connector 73">
            <a:extLst>
              <a:ext uri="{FF2B5EF4-FFF2-40B4-BE49-F238E27FC236}">
                <a16:creationId xmlns:a16="http://schemas.microsoft.com/office/drawing/2014/main" id="{5DDCEEAA-06B3-8166-42E7-1CD9C3757D70}"/>
              </a:ext>
            </a:extLst>
          </p:cNvPr>
          <p:cNvCxnSpPr>
            <a:cxnSpLocks/>
          </p:cNvCxnSpPr>
          <p:nvPr/>
        </p:nvCxnSpPr>
        <p:spPr>
          <a:xfrm flipV="1">
            <a:off x="6124990" y="5120333"/>
            <a:ext cx="457200" cy="640080"/>
          </a:xfrm>
          <a:prstGeom prst="bentConnector2">
            <a:avLst/>
          </a:prstGeom>
          <a:ln w="12700">
            <a:solidFill>
              <a:schemeClr val="tx2"/>
            </a:solidFill>
            <a:prstDash val="solid"/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92993C99-E8AA-411A-651A-9E16E688B3F2}"/>
              </a:ext>
            </a:extLst>
          </p:cNvPr>
          <p:cNvCxnSpPr>
            <a:cxnSpLocks/>
            <a:stCxn id="163" idx="3"/>
          </p:cNvCxnSpPr>
          <p:nvPr/>
        </p:nvCxnSpPr>
        <p:spPr>
          <a:xfrm>
            <a:off x="6188915" y="4472483"/>
            <a:ext cx="274320" cy="0"/>
          </a:xfrm>
          <a:prstGeom prst="straightConnector1">
            <a:avLst/>
          </a:prstGeom>
          <a:ln w="12700">
            <a:solidFill>
              <a:schemeClr val="tx2"/>
            </a:solidFill>
            <a:prstDash val="solid"/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Elbow Connector 75">
            <a:extLst>
              <a:ext uri="{FF2B5EF4-FFF2-40B4-BE49-F238E27FC236}">
                <a16:creationId xmlns:a16="http://schemas.microsoft.com/office/drawing/2014/main" id="{08EC64FA-7D1B-1CC2-5AD1-198551E4D134}"/>
              </a:ext>
            </a:extLst>
          </p:cNvPr>
          <p:cNvCxnSpPr>
            <a:cxnSpLocks/>
            <a:stCxn id="134" idx="3"/>
          </p:cNvCxnSpPr>
          <p:nvPr/>
        </p:nvCxnSpPr>
        <p:spPr>
          <a:xfrm>
            <a:off x="6971738" y="2362399"/>
            <a:ext cx="174534" cy="1828800"/>
          </a:xfrm>
          <a:prstGeom prst="bentConnector2">
            <a:avLst/>
          </a:prstGeom>
          <a:ln w="12700">
            <a:solidFill>
              <a:schemeClr val="tx2"/>
            </a:solidFill>
            <a:prstDash val="solid"/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Graphic 7">
            <a:extLst>
              <a:ext uri="{FF2B5EF4-FFF2-40B4-BE49-F238E27FC236}">
                <a16:creationId xmlns:a16="http://schemas.microsoft.com/office/drawing/2014/main" id="{A0B036E5-4F9D-65BA-3CCF-4F5DEB9CE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 bwMode="auto">
          <a:xfrm>
            <a:off x="2518993" y="1449468"/>
            <a:ext cx="274320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Graphic 7">
            <a:extLst>
              <a:ext uri="{FF2B5EF4-FFF2-40B4-BE49-F238E27FC236}">
                <a16:creationId xmlns:a16="http://schemas.microsoft.com/office/drawing/2014/main" id="{EB3A2C1F-CA81-486E-5B28-D8F258F8B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 bwMode="auto">
          <a:xfrm>
            <a:off x="2524774" y="3669364"/>
            <a:ext cx="274320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Graphic 7">
            <a:extLst>
              <a:ext uri="{FF2B5EF4-FFF2-40B4-BE49-F238E27FC236}">
                <a16:creationId xmlns:a16="http://schemas.microsoft.com/office/drawing/2014/main" id="{B4D0A4FD-9762-5C34-6792-9F8452BAC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 bwMode="auto">
          <a:xfrm>
            <a:off x="2639611" y="5404816"/>
            <a:ext cx="274320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197809E0-98A8-1108-36E1-F3DFB18E81D8}"/>
              </a:ext>
            </a:extLst>
          </p:cNvPr>
          <p:cNvSpPr/>
          <p:nvPr/>
        </p:nvSpPr>
        <p:spPr>
          <a:xfrm>
            <a:off x="9770520" y="1911262"/>
            <a:ext cx="703185" cy="3809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</a:t>
            </a:r>
            <a:r>
              <a:rPr lang="en-DE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all </a:t>
            </a:r>
            <a:r>
              <a:rPr lang="en-US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</a:t>
            </a:r>
            <a:r>
              <a:rPr lang="en-DE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enter </a:t>
            </a:r>
            <a:r>
              <a:rPr lang="en-US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</a:t>
            </a:r>
            <a:r>
              <a:rPr lang="en-DE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lient</a:t>
            </a:r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id="{ACAA1C71-53F5-FBF8-3CE4-90139961221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890335" y="1531651"/>
            <a:ext cx="425270" cy="485074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9AF725CF-4DE0-BE22-DFBA-A60DDD6FB5C8}"/>
              </a:ext>
            </a:extLst>
          </p:cNvPr>
          <p:cNvSpPr/>
          <p:nvPr/>
        </p:nvSpPr>
        <p:spPr>
          <a:xfrm>
            <a:off x="7233323" y="1116768"/>
            <a:ext cx="1950146" cy="1277445"/>
          </a:xfrm>
          <a:prstGeom prst="rect">
            <a:avLst/>
          </a:prstGeom>
          <a:noFill/>
          <a:ln>
            <a:solidFill>
              <a:srgbClr val="BE15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83" name="Graphic 7">
            <a:extLst>
              <a:ext uri="{FF2B5EF4-FFF2-40B4-BE49-F238E27FC236}">
                <a16:creationId xmlns:a16="http://schemas.microsoft.com/office/drawing/2014/main" id="{189EC94D-4EFE-82E6-8474-88540D9ECF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 bwMode="auto">
          <a:xfrm>
            <a:off x="7224567" y="1112446"/>
            <a:ext cx="274320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83">
            <a:extLst>
              <a:ext uri="{FF2B5EF4-FFF2-40B4-BE49-F238E27FC236}">
                <a16:creationId xmlns:a16="http://schemas.microsoft.com/office/drawing/2014/main" id="{2728C3F9-64E1-019E-9449-0BA9FEC867EA}"/>
              </a:ext>
            </a:extLst>
          </p:cNvPr>
          <p:cNvSpPr txBox="1"/>
          <p:nvPr/>
        </p:nvSpPr>
        <p:spPr>
          <a:xfrm>
            <a:off x="7453283" y="1087262"/>
            <a:ext cx="10486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</a:t>
            </a:r>
            <a:r>
              <a:rPr lang="en-DE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ata </a:t>
            </a:r>
            <a:r>
              <a:rPr 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</a:t>
            </a:r>
            <a:r>
              <a:rPr lang="en-DE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onsumer 1</a:t>
            </a:r>
            <a:br>
              <a:rPr 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sz="800" i="1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call center solution</a:t>
            </a:r>
            <a:endParaRPr lang="en-DE" sz="800" dirty="0">
              <a:solidFill>
                <a:srgbClr val="BE1558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cxnSp>
        <p:nvCxnSpPr>
          <p:cNvPr id="85" name="Elbow Connector 84">
            <a:extLst>
              <a:ext uri="{FF2B5EF4-FFF2-40B4-BE49-F238E27FC236}">
                <a16:creationId xmlns:a16="http://schemas.microsoft.com/office/drawing/2014/main" id="{99993DB3-CF7F-2612-76C0-10AD983FA53B}"/>
              </a:ext>
            </a:extLst>
          </p:cNvPr>
          <p:cNvCxnSpPr>
            <a:cxnSpLocks/>
          </p:cNvCxnSpPr>
          <p:nvPr/>
        </p:nvCxnSpPr>
        <p:spPr>
          <a:xfrm rot="10800000" flipV="1">
            <a:off x="7220621" y="1760878"/>
            <a:ext cx="137160" cy="2453842"/>
          </a:xfrm>
          <a:prstGeom prst="bentConnector2">
            <a:avLst/>
          </a:prstGeom>
          <a:ln w="12700">
            <a:solidFill>
              <a:schemeClr val="tx2"/>
            </a:solidFill>
            <a:prstDash val="solid"/>
            <a:headEnd type="arrow" w="med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Graphic 17">
            <a:extLst>
              <a:ext uri="{FF2B5EF4-FFF2-40B4-BE49-F238E27FC236}">
                <a16:creationId xmlns:a16="http://schemas.microsoft.com/office/drawing/2014/main" id="{466EAFB3-F778-3515-9F29-EB25DA03D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/>
          <a:srcRect/>
          <a:stretch/>
        </p:blipFill>
        <p:spPr bwMode="auto">
          <a:xfrm>
            <a:off x="8777701" y="1586872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012BEEDB-CFA9-1C2A-F930-809A1326CDB6}"/>
              </a:ext>
            </a:extLst>
          </p:cNvPr>
          <p:cNvCxnSpPr>
            <a:cxnSpLocks/>
            <a:stCxn id="86" idx="3"/>
            <a:endCxn id="81" idx="1"/>
          </p:cNvCxnSpPr>
          <p:nvPr/>
        </p:nvCxnSpPr>
        <p:spPr>
          <a:xfrm>
            <a:off x="9143461" y="1769752"/>
            <a:ext cx="746874" cy="4436"/>
          </a:xfrm>
          <a:prstGeom prst="straightConnector1">
            <a:avLst/>
          </a:prstGeom>
          <a:ln w="12700">
            <a:solidFill>
              <a:schemeClr val="tx2"/>
            </a:solidFill>
            <a:prstDash val="solid"/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87">
            <a:extLst>
              <a:ext uri="{FF2B5EF4-FFF2-40B4-BE49-F238E27FC236}">
                <a16:creationId xmlns:a16="http://schemas.microsoft.com/office/drawing/2014/main" id="{F7277960-9F8D-AAE3-8FB5-C9DA6C6F338B}"/>
              </a:ext>
            </a:extLst>
          </p:cNvPr>
          <p:cNvSpPr/>
          <p:nvPr/>
        </p:nvSpPr>
        <p:spPr>
          <a:xfrm>
            <a:off x="9561085" y="3583924"/>
            <a:ext cx="917971" cy="3809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OEM/</a:t>
            </a:r>
            <a:r>
              <a:rPr lang="en-US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</a:t>
            </a:r>
            <a:r>
              <a:rPr lang="en-DE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artners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76E753DB-ED33-B912-8366-5073B8D0C639}"/>
              </a:ext>
            </a:extLst>
          </p:cNvPr>
          <p:cNvGrpSpPr/>
          <p:nvPr/>
        </p:nvGrpSpPr>
        <p:grpSpPr>
          <a:xfrm>
            <a:off x="7361727" y="2556222"/>
            <a:ext cx="1960422" cy="1639587"/>
            <a:chOff x="5675431" y="2474807"/>
            <a:chExt cx="1960422" cy="1639587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68F27CD4-DFB8-3D5E-EA1F-88F0A1A52E29}"/>
                </a:ext>
              </a:extLst>
            </p:cNvPr>
            <p:cNvSpPr/>
            <p:nvPr/>
          </p:nvSpPr>
          <p:spPr>
            <a:xfrm>
              <a:off x="5797915" y="3389914"/>
              <a:ext cx="1593486" cy="703977"/>
            </a:xfrm>
            <a:prstGeom prst="rect">
              <a:avLst/>
            </a:prstGeom>
            <a:solidFill>
              <a:srgbClr val="EAEDED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E7E93E59-BFF7-FE8B-B769-6B7C7D05747B}"/>
                </a:ext>
              </a:extLst>
            </p:cNvPr>
            <p:cNvSpPr/>
            <p:nvPr/>
          </p:nvSpPr>
          <p:spPr>
            <a:xfrm>
              <a:off x="5686121" y="2480396"/>
              <a:ext cx="1825481" cy="1633998"/>
            </a:xfrm>
            <a:prstGeom prst="rect">
              <a:avLst/>
            </a:prstGeom>
            <a:noFill/>
            <a:ln>
              <a:solidFill>
                <a:srgbClr val="BE15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92" name="TextBox 17">
              <a:extLst>
                <a:ext uri="{FF2B5EF4-FFF2-40B4-BE49-F238E27FC236}">
                  <a16:creationId xmlns:a16="http://schemas.microsoft.com/office/drawing/2014/main" id="{E1AF6C77-CD64-C648-D5A7-92F3CD6FD2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38317" y="2958311"/>
              <a:ext cx="7584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Amazon Athena</a:t>
              </a:r>
            </a:p>
          </p:txBody>
        </p:sp>
        <p:sp>
          <p:nvSpPr>
            <p:cNvPr id="93" name="TextBox 17">
              <a:extLst>
                <a:ext uri="{FF2B5EF4-FFF2-40B4-BE49-F238E27FC236}">
                  <a16:creationId xmlns:a16="http://schemas.microsoft.com/office/drawing/2014/main" id="{B7CC9CB7-C5A7-B305-3485-059F4657C1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15799" y="2950791"/>
              <a:ext cx="85803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Amazon </a:t>
              </a:r>
              <a:r>
                <a:rPr lang="en-US" altLang="en-US" sz="800" dirty="0" err="1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SageMaker</a:t>
              </a:r>
              <a:endPara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  <a:p>
              <a:pPr algn="ctr" eaLnBrk="1" hangingPunct="1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Data Wrangler</a:t>
              </a:r>
            </a:p>
          </p:txBody>
        </p:sp>
        <p:sp>
          <p:nvSpPr>
            <p:cNvPr id="94" name="TextBox 34">
              <a:extLst>
                <a:ext uri="{FF2B5EF4-FFF2-40B4-BE49-F238E27FC236}">
                  <a16:creationId xmlns:a16="http://schemas.microsoft.com/office/drawing/2014/main" id="{9C2819AD-C79D-4096-54A5-929BBE72D7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36309" y="2953539"/>
              <a:ext cx="79954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Amazon Redshift</a:t>
              </a:r>
            </a:p>
            <a:p>
              <a:pPr algn="ctr" eaLnBrk="1" hangingPunct="1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Spectrum</a:t>
              </a:r>
            </a:p>
          </p:txBody>
        </p:sp>
        <p:pic>
          <p:nvPicPr>
            <p:cNvPr id="95" name="Graphic 7">
              <a:extLst>
                <a:ext uri="{FF2B5EF4-FFF2-40B4-BE49-F238E27FC236}">
                  <a16:creationId xmlns:a16="http://schemas.microsoft.com/office/drawing/2014/main" id="{111BF50F-3BEA-6997-60BD-7BAB4B8350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 bwMode="auto">
            <a:xfrm>
              <a:off x="5675431" y="2474807"/>
              <a:ext cx="274320" cy="27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96" name="Elbow Connector 95">
            <a:extLst>
              <a:ext uri="{FF2B5EF4-FFF2-40B4-BE49-F238E27FC236}">
                <a16:creationId xmlns:a16="http://schemas.microsoft.com/office/drawing/2014/main" id="{F935D5E3-097C-CB4B-D6A0-D46CDB7922E5}"/>
              </a:ext>
            </a:extLst>
          </p:cNvPr>
          <p:cNvCxnSpPr>
            <a:cxnSpLocks/>
            <a:stCxn id="144" idx="3"/>
            <a:endCxn id="120" idx="3"/>
          </p:cNvCxnSpPr>
          <p:nvPr/>
        </p:nvCxnSpPr>
        <p:spPr>
          <a:xfrm>
            <a:off x="9073436" y="2886280"/>
            <a:ext cx="755654" cy="612541"/>
          </a:xfrm>
          <a:prstGeom prst="bentConnector3">
            <a:avLst>
              <a:gd name="adj1" fmla="val 50000"/>
            </a:avLst>
          </a:prstGeom>
          <a:ln w="12700">
            <a:solidFill>
              <a:schemeClr val="tx2"/>
            </a:solidFill>
            <a:prstDash val="solid"/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Elbow Connector 96">
            <a:extLst>
              <a:ext uri="{FF2B5EF4-FFF2-40B4-BE49-F238E27FC236}">
                <a16:creationId xmlns:a16="http://schemas.microsoft.com/office/drawing/2014/main" id="{89FA754D-85B0-9343-7566-6555C58875B5}"/>
              </a:ext>
            </a:extLst>
          </p:cNvPr>
          <p:cNvCxnSpPr>
            <a:cxnSpLocks/>
            <a:stCxn id="176" idx="3"/>
          </p:cNvCxnSpPr>
          <p:nvPr/>
        </p:nvCxnSpPr>
        <p:spPr>
          <a:xfrm flipV="1">
            <a:off x="8390244" y="4208741"/>
            <a:ext cx="382652" cy="465170"/>
          </a:xfrm>
          <a:prstGeom prst="bentConnector2">
            <a:avLst/>
          </a:prstGeom>
          <a:ln w="12700">
            <a:solidFill>
              <a:schemeClr val="tx2"/>
            </a:solidFill>
            <a:prstDash val="solid"/>
            <a:headEnd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ectangle 97">
            <a:extLst>
              <a:ext uri="{FF2B5EF4-FFF2-40B4-BE49-F238E27FC236}">
                <a16:creationId xmlns:a16="http://schemas.microsoft.com/office/drawing/2014/main" id="{C689410B-4F41-5AEA-939D-9224931B56B2}"/>
              </a:ext>
            </a:extLst>
          </p:cNvPr>
          <p:cNvSpPr/>
          <p:nvPr/>
        </p:nvSpPr>
        <p:spPr>
          <a:xfrm>
            <a:off x="9640418" y="5780013"/>
            <a:ext cx="745756" cy="3809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</a:t>
            </a:r>
            <a:r>
              <a:rPr lang="en-DE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ustomers</a:t>
            </a:r>
            <a:endParaRPr lang="en-DE" sz="800" i="1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  <a:p>
            <a:pPr algn="ctr"/>
            <a:r>
              <a:rPr lang="en-DE" sz="800" i="1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B2B/B2C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105F8773-E9E7-ED06-175F-88B2AFAA0E3D}"/>
              </a:ext>
            </a:extLst>
          </p:cNvPr>
          <p:cNvSpPr/>
          <p:nvPr/>
        </p:nvSpPr>
        <p:spPr>
          <a:xfrm>
            <a:off x="6690112" y="5191884"/>
            <a:ext cx="2515380" cy="110483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100" name="Graphic 7">
            <a:extLst>
              <a:ext uri="{FF2B5EF4-FFF2-40B4-BE49-F238E27FC236}">
                <a16:creationId xmlns:a16="http://schemas.microsoft.com/office/drawing/2014/main" id="{9A080422-B401-5CA5-7A8B-6D81DB62A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 bwMode="auto">
          <a:xfrm>
            <a:off x="6684685" y="5186918"/>
            <a:ext cx="274320" cy="25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" name="Rectangle 100">
            <a:extLst>
              <a:ext uri="{FF2B5EF4-FFF2-40B4-BE49-F238E27FC236}">
                <a16:creationId xmlns:a16="http://schemas.microsoft.com/office/drawing/2014/main" id="{DD847993-7B70-C946-B859-724D42DC5BD2}"/>
              </a:ext>
            </a:extLst>
          </p:cNvPr>
          <p:cNvSpPr/>
          <p:nvPr/>
        </p:nvSpPr>
        <p:spPr>
          <a:xfrm>
            <a:off x="8313350" y="5377321"/>
            <a:ext cx="858798" cy="78366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600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102" name="Graphic 17">
            <a:extLst>
              <a:ext uri="{FF2B5EF4-FFF2-40B4-BE49-F238E27FC236}">
                <a16:creationId xmlns:a16="http://schemas.microsoft.com/office/drawing/2014/main" id="{D56CA134-7C92-B564-C78E-53AFB14CA3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/>
          <a:srcRect/>
          <a:stretch/>
        </p:blipFill>
        <p:spPr bwMode="auto">
          <a:xfrm>
            <a:off x="8639747" y="5681356"/>
            <a:ext cx="2540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" name="Rectangle 104">
            <a:extLst>
              <a:ext uri="{FF2B5EF4-FFF2-40B4-BE49-F238E27FC236}">
                <a16:creationId xmlns:a16="http://schemas.microsoft.com/office/drawing/2014/main" id="{3D1EF8E2-BCBF-9BDF-6579-2C9FE259154E}"/>
              </a:ext>
            </a:extLst>
          </p:cNvPr>
          <p:cNvSpPr/>
          <p:nvPr/>
        </p:nvSpPr>
        <p:spPr>
          <a:xfrm>
            <a:off x="6722512" y="5449088"/>
            <a:ext cx="1557618" cy="804528"/>
          </a:xfrm>
          <a:prstGeom prst="rect">
            <a:avLst/>
          </a:prstGeom>
          <a:solidFill>
            <a:srgbClr val="EAEDED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800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AD063D25-BED7-CA2D-A8C0-C874C22E6CE5}"/>
              </a:ext>
            </a:extLst>
          </p:cNvPr>
          <p:cNvCxnSpPr>
            <a:cxnSpLocks/>
            <a:stCxn id="99" idx="3"/>
            <a:endCxn id="118" idx="1"/>
          </p:cNvCxnSpPr>
          <p:nvPr/>
        </p:nvCxnSpPr>
        <p:spPr>
          <a:xfrm flipV="1">
            <a:off x="9205492" y="5657829"/>
            <a:ext cx="498819" cy="0"/>
          </a:xfrm>
          <a:prstGeom prst="straightConnector1">
            <a:avLst/>
          </a:prstGeom>
          <a:ln w="12700">
            <a:solidFill>
              <a:schemeClr val="tx2"/>
            </a:solidFill>
            <a:prstDash val="solid"/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Elbow Connector 106">
            <a:extLst>
              <a:ext uri="{FF2B5EF4-FFF2-40B4-BE49-F238E27FC236}">
                <a16:creationId xmlns:a16="http://schemas.microsoft.com/office/drawing/2014/main" id="{550F224D-2DA5-61DB-A294-8FD01AC0F789}"/>
              </a:ext>
            </a:extLst>
          </p:cNvPr>
          <p:cNvCxnSpPr>
            <a:cxnSpLocks/>
          </p:cNvCxnSpPr>
          <p:nvPr/>
        </p:nvCxnSpPr>
        <p:spPr>
          <a:xfrm rot="10800000">
            <a:off x="6661879" y="5106213"/>
            <a:ext cx="137160" cy="561507"/>
          </a:xfrm>
          <a:prstGeom prst="bentConnector2">
            <a:avLst/>
          </a:prstGeom>
          <a:ln w="12700">
            <a:solidFill>
              <a:schemeClr val="tx2"/>
            </a:solidFill>
            <a:prstDash val="solid"/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5D513709-F15E-9902-E1E0-4CFE4D546A5F}"/>
              </a:ext>
            </a:extLst>
          </p:cNvPr>
          <p:cNvSpPr txBox="1"/>
          <p:nvPr/>
        </p:nvSpPr>
        <p:spPr>
          <a:xfrm>
            <a:off x="7598266" y="2527133"/>
            <a:ext cx="9669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</a:t>
            </a:r>
            <a:r>
              <a:rPr lang="en-DE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ata </a:t>
            </a:r>
            <a:r>
              <a:rPr 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</a:t>
            </a:r>
            <a:r>
              <a:rPr lang="en-DE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onsumer 2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7A41EAC5-3C7E-03E7-4712-DE4CBD2FAA63}"/>
              </a:ext>
            </a:extLst>
          </p:cNvPr>
          <p:cNvSpPr txBox="1"/>
          <p:nvPr/>
        </p:nvSpPr>
        <p:spPr>
          <a:xfrm>
            <a:off x="6912892" y="5190303"/>
            <a:ext cx="9669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</a:t>
            </a:r>
            <a:r>
              <a:rPr lang="en-DE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ata </a:t>
            </a:r>
            <a:r>
              <a:rPr 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</a:t>
            </a:r>
            <a:r>
              <a:rPr lang="en-DE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onsumer 3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CA524BEB-555F-3DB2-CF54-C409B557CBBD}"/>
              </a:ext>
            </a:extLst>
          </p:cNvPr>
          <p:cNvSpPr txBox="1"/>
          <p:nvPr/>
        </p:nvSpPr>
        <p:spPr>
          <a:xfrm>
            <a:off x="2323874" y="5495270"/>
            <a:ext cx="3757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800" b="1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</a:t>
            </a:r>
          </a:p>
        </p:txBody>
      </p:sp>
      <p:sp>
        <p:nvSpPr>
          <p:cNvPr id="111" name="TextBox 17">
            <a:extLst>
              <a:ext uri="{FF2B5EF4-FFF2-40B4-BE49-F238E27FC236}">
                <a16:creationId xmlns:a16="http://schemas.microsoft.com/office/drawing/2014/main" id="{DAEF2B81-C6FF-8FE3-1E9E-2C95ED1C5C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935" y="5959848"/>
            <a:ext cx="75845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</a:t>
            </a:r>
          </a:p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Athena</a:t>
            </a:r>
          </a:p>
        </p:txBody>
      </p:sp>
      <p:sp>
        <p:nvSpPr>
          <p:cNvPr id="112" name="TextBox 17">
            <a:extLst>
              <a:ext uri="{FF2B5EF4-FFF2-40B4-BE49-F238E27FC236}">
                <a16:creationId xmlns:a16="http://schemas.microsoft.com/office/drawing/2014/main" id="{F96EE358-8189-8E1A-CC29-3139EC3B8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925" y="1891152"/>
            <a:ext cx="75845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</a:t>
            </a:r>
          </a:p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Athena</a:t>
            </a:r>
          </a:p>
        </p:txBody>
      </p:sp>
      <p:pic>
        <p:nvPicPr>
          <p:cNvPr id="113" name="Graphic 35">
            <a:extLst>
              <a:ext uri="{FF2B5EF4-FFF2-40B4-BE49-F238E27FC236}">
                <a16:creationId xmlns:a16="http://schemas.microsoft.com/office/drawing/2014/main" id="{09328263-2A8E-BE42-3630-0BB97E74BA6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2495013" y="1065023"/>
            <a:ext cx="381000" cy="381000"/>
          </a:xfrm>
          <a:prstGeom prst="rect">
            <a:avLst/>
          </a:prstGeom>
        </p:spPr>
      </p:pic>
      <p:sp>
        <p:nvSpPr>
          <p:cNvPr id="114" name="TextBox 12">
            <a:extLst>
              <a:ext uri="{FF2B5EF4-FFF2-40B4-BE49-F238E27FC236}">
                <a16:creationId xmlns:a16="http://schemas.microsoft.com/office/drawing/2014/main" id="{A37607F2-5852-335D-339A-9E546A24E0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6864" y="1113620"/>
            <a:ext cx="93384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1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Cloud</a:t>
            </a:r>
          </a:p>
        </p:txBody>
      </p:sp>
      <p:sp>
        <p:nvSpPr>
          <p:cNvPr id="115" name="NumBox 1">
            <a:extLst>
              <a:ext uri="{FF2B5EF4-FFF2-40B4-BE49-F238E27FC236}">
                <a16:creationId xmlns:a16="http://schemas.microsoft.com/office/drawing/2014/main" id="{AF25CF72-98D5-7A23-DC2D-13A0DE3FDCC0}"/>
              </a:ext>
            </a:extLst>
          </p:cNvPr>
          <p:cNvSpPr/>
          <p:nvPr/>
        </p:nvSpPr>
        <p:spPr>
          <a:xfrm>
            <a:off x="2259894" y="2660715"/>
            <a:ext cx="205740" cy="20574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</a:t>
            </a:r>
          </a:p>
        </p:txBody>
      </p:sp>
      <p:sp>
        <p:nvSpPr>
          <p:cNvPr id="116" name="NumBox 1">
            <a:extLst>
              <a:ext uri="{FF2B5EF4-FFF2-40B4-BE49-F238E27FC236}">
                <a16:creationId xmlns:a16="http://schemas.microsoft.com/office/drawing/2014/main" id="{AD5A15FC-E7FB-1D35-72A9-B3CC483071E3}"/>
              </a:ext>
            </a:extLst>
          </p:cNvPr>
          <p:cNvSpPr/>
          <p:nvPr/>
        </p:nvSpPr>
        <p:spPr>
          <a:xfrm>
            <a:off x="2187563" y="4165065"/>
            <a:ext cx="205740" cy="20574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</a:t>
            </a:r>
          </a:p>
        </p:txBody>
      </p:sp>
      <p:sp>
        <p:nvSpPr>
          <p:cNvPr id="117" name="NumBox 1">
            <a:extLst>
              <a:ext uri="{FF2B5EF4-FFF2-40B4-BE49-F238E27FC236}">
                <a16:creationId xmlns:a16="http://schemas.microsoft.com/office/drawing/2014/main" id="{CA0D03DB-2116-FA64-C4BB-3910590F847D}"/>
              </a:ext>
            </a:extLst>
          </p:cNvPr>
          <p:cNvSpPr/>
          <p:nvPr/>
        </p:nvSpPr>
        <p:spPr>
          <a:xfrm>
            <a:off x="2292020" y="5540844"/>
            <a:ext cx="205740" cy="20574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</a:t>
            </a:r>
          </a:p>
        </p:txBody>
      </p:sp>
      <p:pic>
        <p:nvPicPr>
          <p:cNvPr id="118" name="Graphic 15">
            <a:extLst>
              <a:ext uri="{FF2B5EF4-FFF2-40B4-BE49-F238E27FC236}">
                <a16:creationId xmlns:a16="http://schemas.microsoft.com/office/drawing/2014/main" id="{74B286D7-BB9A-E318-45EC-68BEC9693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4311" y="5474949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Graphic 22">
            <a:extLst>
              <a:ext uri="{FF2B5EF4-FFF2-40B4-BE49-F238E27FC236}">
                <a16:creationId xmlns:a16="http://schemas.microsoft.com/office/drawing/2014/main" id="{CD166112-267E-FDCB-1BDE-492B881EA1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 bwMode="auto">
          <a:xfrm>
            <a:off x="10011970" y="5467214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Graphic 23">
            <a:extLst>
              <a:ext uri="{FF2B5EF4-FFF2-40B4-BE49-F238E27FC236}">
                <a16:creationId xmlns:a16="http://schemas.microsoft.com/office/drawing/2014/main" id="{7BF913F6-8FFE-B64E-0B17-A9C2298205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 bwMode="auto">
          <a:xfrm flipH="1">
            <a:off x="9829090" y="3315941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" name="TextBox 9">
            <a:extLst>
              <a:ext uri="{FF2B5EF4-FFF2-40B4-BE49-F238E27FC236}">
                <a16:creationId xmlns:a16="http://schemas.microsoft.com/office/drawing/2014/main" id="{5175DBBC-7FB0-9F1A-67D3-16EAD92FF4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6474" y="5379263"/>
            <a:ext cx="1037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</a:t>
            </a:r>
            <a:r>
              <a:rPr lang="en-DE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ata </a:t>
            </a:r>
            <a:r>
              <a:rPr 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</a:t>
            </a:r>
            <a:r>
              <a:rPr lang="en-DE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roducer 3</a:t>
            </a:r>
            <a:br>
              <a:rPr 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altLang="en-US" sz="800" dirty="0">
                <a:solidFill>
                  <a:srgbClr val="BE155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account</a:t>
            </a:r>
          </a:p>
        </p:txBody>
      </p:sp>
      <p:pic>
        <p:nvPicPr>
          <p:cNvPr id="122" name="Graphic 23">
            <a:extLst>
              <a:ext uri="{FF2B5EF4-FFF2-40B4-BE49-F238E27FC236}">
                <a16:creationId xmlns:a16="http://schemas.microsoft.com/office/drawing/2014/main" id="{17DE9C0C-021B-5D04-A6B6-69C8D5F86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25" y="1617969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Graphic 8">
            <a:extLst>
              <a:ext uri="{FF2B5EF4-FFF2-40B4-BE49-F238E27FC236}">
                <a16:creationId xmlns:a16="http://schemas.microsoft.com/office/drawing/2014/main" id="{5893F1C0-5073-FB4A-303D-27B7BFC01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203" y="2320010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4" name="Group 123">
            <a:extLst>
              <a:ext uri="{FF2B5EF4-FFF2-40B4-BE49-F238E27FC236}">
                <a16:creationId xmlns:a16="http://schemas.microsoft.com/office/drawing/2014/main" id="{4DDEEAC7-5967-5293-6D16-38F732962D83}"/>
              </a:ext>
            </a:extLst>
          </p:cNvPr>
          <p:cNvGrpSpPr/>
          <p:nvPr/>
        </p:nvGrpSpPr>
        <p:grpSpPr>
          <a:xfrm>
            <a:off x="3942841" y="2908309"/>
            <a:ext cx="1515816" cy="698654"/>
            <a:chOff x="2279653" y="2831118"/>
            <a:chExt cx="1515816" cy="698654"/>
          </a:xfrm>
        </p:grpSpPr>
        <p:sp>
          <p:nvSpPr>
            <p:cNvPr id="125" name="TextBox 11">
              <a:extLst>
                <a:ext uri="{FF2B5EF4-FFF2-40B4-BE49-F238E27FC236}">
                  <a16:creationId xmlns:a16="http://schemas.microsoft.com/office/drawing/2014/main" id="{BCD91F90-BEEA-DDB6-A60B-D3E1DD7996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79653" y="3313944"/>
              <a:ext cx="850083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Lambda</a:t>
              </a:r>
            </a:p>
          </p:txBody>
        </p:sp>
        <p:sp>
          <p:nvSpPr>
            <p:cNvPr id="126" name="TextBox 12">
              <a:extLst>
                <a:ext uri="{FF2B5EF4-FFF2-40B4-BE49-F238E27FC236}">
                  <a16:creationId xmlns:a16="http://schemas.microsoft.com/office/drawing/2014/main" id="{2F01930E-A1B3-5EA9-A2CB-DD1F226AB4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9766" y="3314328"/>
              <a:ext cx="835703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Fargate</a:t>
              </a:r>
            </a:p>
          </p:txBody>
        </p:sp>
        <p:cxnSp>
          <p:nvCxnSpPr>
            <p:cNvPr id="127" name="Straight Arrow Connector 126">
              <a:extLst>
                <a:ext uri="{FF2B5EF4-FFF2-40B4-BE49-F238E27FC236}">
                  <a16:creationId xmlns:a16="http://schemas.microsoft.com/office/drawing/2014/main" id="{3038EE33-F74F-5B04-B792-7A9E37A50082}"/>
                </a:ext>
              </a:extLst>
            </p:cNvPr>
            <p:cNvCxnSpPr>
              <a:cxnSpLocks/>
              <a:stCxn id="129" idx="3"/>
              <a:endCxn id="130" idx="1"/>
            </p:cNvCxnSpPr>
            <p:nvPr/>
          </p:nvCxnSpPr>
          <p:spPr>
            <a:xfrm>
              <a:off x="2868565" y="3167167"/>
              <a:ext cx="346296" cy="0"/>
            </a:xfrm>
            <a:prstGeom prst="straightConnector1">
              <a:avLst/>
            </a:prstGeom>
            <a:ln w="12700">
              <a:solidFill>
                <a:srgbClr val="545B64"/>
              </a:solidFill>
              <a:headEnd type="none" w="med" len="sm"/>
              <a:tailEnd type="arrow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TextBox 16">
              <a:extLst>
                <a:ext uri="{FF2B5EF4-FFF2-40B4-BE49-F238E27FC236}">
                  <a16:creationId xmlns:a16="http://schemas.microsoft.com/office/drawing/2014/main" id="{3CE56AAF-B39B-9236-14A0-C6037DC42D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30851" y="2831118"/>
              <a:ext cx="102172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8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data preparation</a:t>
              </a:r>
            </a:p>
          </p:txBody>
        </p:sp>
        <p:pic>
          <p:nvPicPr>
            <p:cNvPr id="129" name="Graphic 7">
              <a:extLst>
                <a:ext uri="{FF2B5EF4-FFF2-40B4-BE49-F238E27FC236}">
                  <a16:creationId xmlns:a16="http://schemas.microsoft.com/office/drawing/2014/main" id="{293BBFFA-FB30-E439-5445-1DF41E4124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2805" y="2984287"/>
              <a:ext cx="365760" cy="365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" name="Graphic 14">
              <a:extLst>
                <a:ext uri="{FF2B5EF4-FFF2-40B4-BE49-F238E27FC236}">
                  <a16:creationId xmlns:a16="http://schemas.microsoft.com/office/drawing/2014/main" id="{B130F95F-9D4C-420B-56BD-6B9C136F6D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4861" y="2984287"/>
              <a:ext cx="365760" cy="365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1" name="Graphic 6">
            <a:extLst>
              <a:ext uri="{FF2B5EF4-FFF2-40B4-BE49-F238E27FC236}">
                <a16:creationId xmlns:a16="http://schemas.microsoft.com/office/drawing/2014/main" id="{C6FE994B-C229-0BA5-C884-7A9897D6C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572" y="1502269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Graphic 7">
            <a:extLst>
              <a:ext uri="{FF2B5EF4-FFF2-40B4-BE49-F238E27FC236}">
                <a16:creationId xmlns:a16="http://schemas.microsoft.com/office/drawing/2014/main" id="{11D85764-D563-BAE5-4802-59F1A47DD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646" y="1699364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Graphic 9">
            <a:extLst>
              <a:ext uri="{FF2B5EF4-FFF2-40B4-BE49-F238E27FC236}">
                <a16:creationId xmlns:a16="http://schemas.microsoft.com/office/drawing/2014/main" id="{104A9409-6DD8-919A-5ED8-3852A7E830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751" y="1855797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Graphic 9">
            <a:extLst>
              <a:ext uri="{FF2B5EF4-FFF2-40B4-BE49-F238E27FC236}">
                <a16:creationId xmlns:a16="http://schemas.microsoft.com/office/drawing/2014/main" id="{239522AF-799C-ED3C-E7C5-1E3AE4FF9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978" y="2179520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" name="TextBox 17">
            <a:extLst>
              <a:ext uri="{FF2B5EF4-FFF2-40B4-BE49-F238E27FC236}">
                <a16:creationId xmlns:a16="http://schemas.microsoft.com/office/drawing/2014/main" id="{F7268374-1DE8-C070-888C-BBAC6F7D1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8716" y="1459511"/>
            <a:ext cx="1143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DE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</a:t>
            </a:r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discovery and access</a:t>
            </a:r>
          </a:p>
          <a:p>
            <a:pPr algn="ctr"/>
            <a:r>
              <a:rPr lang="en-US" sz="8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</a:t>
            </a:r>
            <a:r>
              <a:rPr lang="en-DE" sz="8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able</a:t>
            </a:r>
            <a:r>
              <a:rPr lang="en-US" sz="8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, c</a:t>
            </a:r>
            <a:r>
              <a:rPr lang="en-DE" sz="8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olumn,</a:t>
            </a:r>
            <a:r>
              <a:rPr lang="en-US" sz="8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t</a:t>
            </a:r>
            <a:r>
              <a:rPr lang="en-DE" sz="8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ags</a:t>
            </a:r>
            <a:endParaRPr lang="en-US" altLang="en-US" sz="800" i="1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136" name="Graphic 6">
            <a:extLst>
              <a:ext uri="{FF2B5EF4-FFF2-40B4-BE49-F238E27FC236}">
                <a16:creationId xmlns:a16="http://schemas.microsoft.com/office/drawing/2014/main" id="{791C030E-A9A1-C04D-0D85-50AADD7C0B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338" y="2326779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Graphic 28">
            <a:extLst>
              <a:ext uri="{FF2B5EF4-FFF2-40B4-BE49-F238E27FC236}">
                <a16:creationId xmlns:a16="http://schemas.microsoft.com/office/drawing/2014/main" id="{94471CB5-81F7-DD6B-15A6-B3590593D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02" y="2324589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" name="Graphic 36">
            <a:extLst>
              <a:ext uri="{FF2B5EF4-FFF2-40B4-BE49-F238E27FC236}">
                <a16:creationId xmlns:a16="http://schemas.microsoft.com/office/drawing/2014/main" id="{EEA213EF-23D4-E318-66D6-779D82A527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417" y="4260035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Graphic 9">
            <a:extLst>
              <a:ext uri="{FF2B5EF4-FFF2-40B4-BE49-F238E27FC236}">
                <a16:creationId xmlns:a16="http://schemas.microsoft.com/office/drawing/2014/main" id="{C3179260-2479-2DCE-7A01-F8451A9789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029" y="4024600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Graphic 18">
            <a:extLst>
              <a:ext uri="{FF2B5EF4-FFF2-40B4-BE49-F238E27FC236}">
                <a16:creationId xmlns:a16="http://schemas.microsoft.com/office/drawing/2014/main" id="{E325C3F9-F4AF-1144-FAFB-E359AC7CC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498" y="4751728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Graphic 21">
            <a:extLst>
              <a:ext uri="{FF2B5EF4-FFF2-40B4-BE49-F238E27FC236}">
                <a16:creationId xmlns:a16="http://schemas.microsoft.com/office/drawing/2014/main" id="{C849EEF8-7F94-1510-7125-2C6178DC1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413" y="5674034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Graphic 14">
            <a:extLst>
              <a:ext uri="{FF2B5EF4-FFF2-40B4-BE49-F238E27FC236}">
                <a16:creationId xmlns:a16="http://schemas.microsoft.com/office/drawing/2014/main" id="{FA51A0ED-E64E-31E6-C9C2-C50855066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296" y="1575183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Graphic 22">
            <a:extLst>
              <a:ext uri="{FF2B5EF4-FFF2-40B4-BE49-F238E27FC236}">
                <a16:creationId xmlns:a16="http://schemas.microsoft.com/office/drawing/2014/main" id="{C5F7D191-6C56-F381-ED5D-01F9A8090C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6538" y="2701900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Graphic 23">
            <a:extLst>
              <a:ext uri="{FF2B5EF4-FFF2-40B4-BE49-F238E27FC236}">
                <a16:creationId xmlns:a16="http://schemas.microsoft.com/office/drawing/2014/main" id="{E9688D2E-7729-BBD8-F727-EB928DFAE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7676" y="2703400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5" name="Connector: Elbow 29">
            <a:extLst>
              <a:ext uri="{FF2B5EF4-FFF2-40B4-BE49-F238E27FC236}">
                <a16:creationId xmlns:a16="http://schemas.microsoft.com/office/drawing/2014/main" id="{EEB9CB5E-9D34-7F0F-06B1-6DC20D84E257}"/>
              </a:ext>
            </a:extLst>
          </p:cNvPr>
          <p:cNvCxnSpPr>
            <a:cxnSpLocks/>
            <a:stCxn id="146" idx="0"/>
            <a:endCxn id="28" idx="2"/>
          </p:cNvCxnSpPr>
          <p:nvPr/>
        </p:nvCxnSpPr>
        <p:spPr>
          <a:xfrm rot="16200000" flipV="1">
            <a:off x="3796109" y="2244055"/>
            <a:ext cx="154814" cy="0"/>
          </a:xfrm>
          <a:prstGeom prst="bentConnector3">
            <a:avLst/>
          </a:prstGeom>
          <a:ln w="12700">
            <a:solidFill>
              <a:schemeClr val="tx2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6" name="Graphic 7">
            <a:extLst>
              <a:ext uri="{FF2B5EF4-FFF2-40B4-BE49-F238E27FC236}">
                <a16:creationId xmlns:a16="http://schemas.microsoft.com/office/drawing/2014/main" id="{D0C0FC41-3E1E-284C-007E-196AB2DA5E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200" y="2321463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7" name="Connector: Elbow 78">
            <a:extLst>
              <a:ext uri="{FF2B5EF4-FFF2-40B4-BE49-F238E27FC236}">
                <a16:creationId xmlns:a16="http://schemas.microsoft.com/office/drawing/2014/main" id="{90529510-A02E-FDBC-737C-84B5D3AF9B80}"/>
              </a:ext>
            </a:extLst>
          </p:cNvPr>
          <p:cNvCxnSpPr>
            <a:stCxn id="122" idx="3"/>
            <a:endCxn id="123" idx="0"/>
          </p:cNvCxnSpPr>
          <p:nvPr/>
        </p:nvCxnSpPr>
        <p:spPr>
          <a:xfrm>
            <a:off x="4088385" y="1800849"/>
            <a:ext cx="594698" cy="519161"/>
          </a:xfrm>
          <a:prstGeom prst="bentConnector2">
            <a:avLst/>
          </a:prstGeom>
          <a:ln w="12700">
            <a:solidFill>
              <a:schemeClr val="tx2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onnector: Elbow 331">
            <a:extLst>
              <a:ext uri="{FF2B5EF4-FFF2-40B4-BE49-F238E27FC236}">
                <a16:creationId xmlns:a16="http://schemas.microsoft.com/office/drawing/2014/main" id="{7ED90705-EA37-30BA-8A67-9E0E6B4327C1}"/>
              </a:ext>
            </a:extLst>
          </p:cNvPr>
          <p:cNvCxnSpPr>
            <a:stCxn id="16" idx="2"/>
            <a:endCxn id="21" idx="1"/>
          </p:cNvCxnSpPr>
          <p:nvPr/>
        </p:nvCxnSpPr>
        <p:spPr>
          <a:xfrm rot="16200000" flipH="1">
            <a:off x="2916989" y="2847475"/>
            <a:ext cx="119901" cy="184389"/>
          </a:xfrm>
          <a:prstGeom prst="bentConnector2">
            <a:avLst/>
          </a:prstGeom>
          <a:ln w="12700">
            <a:solidFill>
              <a:schemeClr val="tx2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9" name="Graphic 8">
            <a:extLst>
              <a:ext uri="{FF2B5EF4-FFF2-40B4-BE49-F238E27FC236}">
                <a16:creationId xmlns:a16="http://schemas.microsoft.com/office/drawing/2014/main" id="{679A14B2-0D02-9BDA-4372-8C2C96DE12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518" y="2182380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0" name="Elbow Connector 206">
            <a:extLst>
              <a:ext uri="{FF2B5EF4-FFF2-40B4-BE49-F238E27FC236}">
                <a16:creationId xmlns:a16="http://schemas.microsoft.com/office/drawing/2014/main" id="{A279C640-6EC4-3A26-3E93-F6BBDE84B0FA}"/>
              </a:ext>
            </a:extLst>
          </p:cNvPr>
          <p:cNvCxnSpPr>
            <a:cxnSpLocks/>
            <a:endCxn id="149" idx="3"/>
          </p:cNvCxnSpPr>
          <p:nvPr/>
        </p:nvCxnSpPr>
        <p:spPr>
          <a:xfrm flipV="1">
            <a:off x="5392251" y="2365260"/>
            <a:ext cx="149027" cy="883591"/>
          </a:xfrm>
          <a:prstGeom prst="bentConnector3">
            <a:avLst>
              <a:gd name="adj1" fmla="val 362050"/>
            </a:avLst>
          </a:prstGeom>
          <a:ln w="12700">
            <a:solidFill>
              <a:schemeClr val="tx2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1" name="Graphic 8">
            <a:extLst>
              <a:ext uri="{FF2B5EF4-FFF2-40B4-BE49-F238E27FC236}">
                <a16:creationId xmlns:a16="http://schemas.microsoft.com/office/drawing/2014/main" id="{153A761A-B461-B08D-31F9-723637E42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583" y="3920208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Graphic 7">
            <a:extLst>
              <a:ext uri="{FF2B5EF4-FFF2-40B4-BE49-F238E27FC236}">
                <a16:creationId xmlns:a16="http://schemas.microsoft.com/office/drawing/2014/main" id="{5C8202F6-1FDE-23B3-9FA1-06E2AD1C0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595" y="4838935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Graphic 14">
            <a:extLst>
              <a:ext uri="{FF2B5EF4-FFF2-40B4-BE49-F238E27FC236}">
                <a16:creationId xmlns:a16="http://schemas.microsoft.com/office/drawing/2014/main" id="{AA358B1B-03DE-3060-1DAD-0B9B23A9A0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982" y="4838454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Graphic 8">
            <a:extLst>
              <a:ext uri="{FF2B5EF4-FFF2-40B4-BE49-F238E27FC236}">
                <a16:creationId xmlns:a16="http://schemas.microsoft.com/office/drawing/2014/main" id="{4A51D4DF-40AB-572A-4501-E445AD3E3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438" y="4364666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Graphic 6">
            <a:extLst>
              <a:ext uri="{FF2B5EF4-FFF2-40B4-BE49-F238E27FC236}">
                <a16:creationId xmlns:a16="http://schemas.microsoft.com/office/drawing/2014/main" id="{3E245F84-EA88-3BEB-7AC6-3139BDD18D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862" y="3708718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Graphic 7">
            <a:extLst>
              <a:ext uri="{FF2B5EF4-FFF2-40B4-BE49-F238E27FC236}">
                <a16:creationId xmlns:a16="http://schemas.microsoft.com/office/drawing/2014/main" id="{3B6ADD3B-D369-D3A2-8A65-95451F01B0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075" y="3895674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7" name="Connector: Elbow 377">
            <a:extLst>
              <a:ext uri="{FF2B5EF4-FFF2-40B4-BE49-F238E27FC236}">
                <a16:creationId xmlns:a16="http://schemas.microsoft.com/office/drawing/2014/main" id="{F2448210-6561-BD56-F704-A6A1E13FD8A8}"/>
              </a:ext>
            </a:extLst>
          </p:cNvPr>
          <p:cNvCxnSpPr>
            <a:stCxn id="138" idx="3"/>
            <a:endCxn id="139" idx="1"/>
          </p:cNvCxnSpPr>
          <p:nvPr/>
        </p:nvCxnSpPr>
        <p:spPr>
          <a:xfrm flipV="1">
            <a:off x="2163177" y="4207480"/>
            <a:ext cx="526852" cy="235435"/>
          </a:xfrm>
          <a:prstGeom prst="bentConnector3">
            <a:avLst/>
          </a:prstGeom>
          <a:ln w="12700">
            <a:solidFill>
              <a:schemeClr val="tx2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Connector: Elbow 379">
            <a:extLst>
              <a:ext uri="{FF2B5EF4-FFF2-40B4-BE49-F238E27FC236}">
                <a16:creationId xmlns:a16="http://schemas.microsoft.com/office/drawing/2014/main" id="{7CAB5B33-19B5-7F1C-8C74-02E4EC460FB3}"/>
              </a:ext>
            </a:extLst>
          </p:cNvPr>
          <p:cNvCxnSpPr>
            <a:stCxn id="138" idx="3"/>
            <a:endCxn id="140" idx="1"/>
          </p:cNvCxnSpPr>
          <p:nvPr/>
        </p:nvCxnSpPr>
        <p:spPr>
          <a:xfrm>
            <a:off x="2163177" y="4442915"/>
            <a:ext cx="536321" cy="491693"/>
          </a:xfrm>
          <a:prstGeom prst="bentConnector3">
            <a:avLst/>
          </a:prstGeom>
          <a:ln w="12700">
            <a:solidFill>
              <a:schemeClr val="tx2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Connector: Elbow 380">
            <a:extLst>
              <a:ext uri="{FF2B5EF4-FFF2-40B4-BE49-F238E27FC236}">
                <a16:creationId xmlns:a16="http://schemas.microsoft.com/office/drawing/2014/main" id="{418FA21A-BD2A-E194-6D88-654DB559813F}"/>
              </a:ext>
            </a:extLst>
          </p:cNvPr>
          <p:cNvCxnSpPr>
            <a:cxnSpLocks/>
            <a:stCxn id="139" idx="3"/>
            <a:endCxn id="151" idx="1"/>
          </p:cNvCxnSpPr>
          <p:nvPr/>
        </p:nvCxnSpPr>
        <p:spPr>
          <a:xfrm flipV="1">
            <a:off x="3055789" y="4103088"/>
            <a:ext cx="411794" cy="104392"/>
          </a:xfrm>
          <a:prstGeom prst="bentConnector3">
            <a:avLst>
              <a:gd name="adj1" fmla="val 50000"/>
            </a:avLst>
          </a:prstGeom>
          <a:ln w="12700">
            <a:solidFill>
              <a:schemeClr val="tx2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Connector: Elbow 383">
            <a:extLst>
              <a:ext uri="{FF2B5EF4-FFF2-40B4-BE49-F238E27FC236}">
                <a16:creationId xmlns:a16="http://schemas.microsoft.com/office/drawing/2014/main" id="{D29D1547-98C7-8714-76F1-4D6DF4F374AA}"/>
              </a:ext>
            </a:extLst>
          </p:cNvPr>
          <p:cNvCxnSpPr>
            <a:cxnSpLocks/>
            <a:stCxn id="140" idx="3"/>
            <a:endCxn id="151" idx="1"/>
          </p:cNvCxnSpPr>
          <p:nvPr/>
        </p:nvCxnSpPr>
        <p:spPr>
          <a:xfrm flipV="1">
            <a:off x="3065258" y="4103088"/>
            <a:ext cx="402325" cy="831520"/>
          </a:xfrm>
          <a:prstGeom prst="bentConnector3">
            <a:avLst>
              <a:gd name="adj1" fmla="val 50000"/>
            </a:avLst>
          </a:prstGeom>
          <a:ln w="12700">
            <a:solidFill>
              <a:schemeClr val="tx2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Connector: Elbow 402">
            <a:extLst>
              <a:ext uri="{FF2B5EF4-FFF2-40B4-BE49-F238E27FC236}">
                <a16:creationId xmlns:a16="http://schemas.microsoft.com/office/drawing/2014/main" id="{E21E7C02-952F-81CD-A7DB-7A05BC2B41C1}"/>
              </a:ext>
            </a:extLst>
          </p:cNvPr>
          <p:cNvCxnSpPr>
            <a:cxnSpLocks/>
          </p:cNvCxnSpPr>
          <p:nvPr/>
        </p:nvCxnSpPr>
        <p:spPr>
          <a:xfrm flipV="1">
            <a:off x="4619191" y="5071560"/>
            <a:ext cx="274320" cy="91440"/>
          </a:xfrm>
          <a:prstGeom prst="bentConnector3">
            <a:avLst>
              <a:gd name="adj1" fmla="val 99914"/>
            </a:avLst>
          </a:prstGeom>
          <a:ln w="12700">
            <a:solidFill>
              <a:schemeClr val="tx2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Connector: Elbow 410">
            <a:extLst>
              <a:ext uri="{FF2B5EF4-FFF2-40B4-BE49-F238E27FC236}">
                <a16:creationId xmlns:a16="http://schemas.microsoft.com/office/drawing/2014/main" id="{6B37953F-703E-15F1-644A-5E3ADAA3AD69}"/>
              </a:ext>
            </a:extLst>
          </p:cNvPr>
          <p:cNvCxnSpPr>
            <a:cxnSpLocks/>
            <a:stCxn id="154" idx="1"/>
            <a:endCxn id="47" idx="2"/>
          </p:cNvCxnSpPr>
          <p:nvPr/>
        </p:nvCxnSpPr>
        <p:spPr>
          <a:xfrm rot="10800000">
            <a:off x="4467646" y="4242202"/>
            <a:ext cx="257793" cy="305345"/>
          </a:xfrm>
          <a:prstGeom prst="bentConnector2">
            <a:avLst/>
          </a:prstGeom>
          <a:ln w="12700">
            <a:solidFill>
              <a:schemeClr val="tx2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Graphic 9">
            <a:extLst>
              <a:ext uri="{FF2B5EF4-FFF2-40B4-BE49-F238E27FC236}">
                <a16:creationId xmlns:a16="http://schemas.microsoft.com/office/drawing/2014/main" id="{02E63C6E-6F4A-8A98-B1D4-63B208CF19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155" y="4289603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Graphic 9">
            <a:extLst>
              <a:ext uri="{FF2B5EF4-FFF2-40B4-BE49-F238E27FC236}">
                <a16:creationId xmlns:a16="http://schemas.microsoft.com/office/drawing/2014/main" id="{C47E2BD3-F56B-DCC9-88EE-4F49F7E41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783" y="3943684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Graphic 8">
            <a:extLst>
              <a:ext uri="{FF2B5EF4-FFF2-40B4-BE49-F238E27FC236}">
                <a16:creationId xmlns:a16="http://schemas.microsoft.com/office/drawing/2014/main" id="{35ABC300-91E5-BDCA-6896-5C935D8F67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466" y="5674034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" name="Graphic 6">
            <a:extLst>
              <a:ext uri="{FF2B5EF4-FFF2-40B4-BE49-F238E27FC236}">
                <a16:creationId xmlns:a16="http://schemas.microsoft.com/office/drawing/2014/main" id="{FE93FCDD-9EDE-A45B-7EB7-A0C60F827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353" y="5674034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Graphic 9">
            <a:extLst>
              <a:ext uri="{FF2B5EF4-FFF2-40B4-BE49-F238E27FC236}">
                <a16:creationId xmlns:a16="http://schemas.microsoft.com/office/drawing/2014/main" id="{BA942DFE-D6CD-D027-CD1F-8E02730AF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922" y="5639259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" name="TextBox 17">
            <a:extLst>
              <a:ext uri="{FF2B5EF4-FFF2-40B4-BE49-F238E27FC236}">
                <a16:creationId xmlns:a16="http://schemas.microsoft.com/office/drawing/2014/main" id="{6B94DA15-F79B-28C0-31FC-31122B507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6568" y="5417693"/>
            <a:ext cx="151047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table, column, tags</a:t>
            </a:r>
          </a:p>
        </p:txBody>
      </p:sp>
      <p:pic>
        <p:nvPicPr>
          <p:cNvPr id="169" name="Graphic 9">
            <a:extLst>
              <a:ext uri="{FF2B5EF4-FFF2-40B4-BE49-F238E27FC236}">
                <a16:creationId xmlns:a16="http://schemas.microsoft.com/office/drawing/2014/main" id="{53C045D9-7990-C987-4209-A9C7D338EF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460" y="5655070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Graphic 7">
            <a:extLst>
              <a:ext uri="{FF2B5EF4-FFF2-40B4-BE49-F238E27FC236}">
                <a16:creationId xmlns:a16="http://schemas.microsoft.com/office/drawing/2014/main" id="{7485933A-420A-164D-D899-D071CC5869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51" y="5796978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1" name="Group 170">
            <a:extLst>
              <a:ext uri="{FF2B5EF4-FFF2-40B4-BE49-F238E27FC236}">
                <a16:creationId xmlns:a16="http://schemas.microsoft.com/office/drawing/2014/main" id="{3A51A298-FC1F-ADA7-3CD9-B2C7DC2BA872}"/>
              </a:ext>
            </a:extLst>
          </p:cNvPr>
          <p:cNvGrpSpPr/>
          <p:nvPr/>
        </p:nvGrpSpPr>
        <p:grpSpPr>
          <a:xfrm>
            <a:off x="6502918" y="4216092"/>
            <a:ext cx="1887326" cy="1015551"/>
            <a:chOff x="4599118" y="4160781"/>
            <a:chExt cx="1887326" cy="1015551"/>
          </a:xfrm>
        </p:grpSpPr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9DD3F04C-31DD-E2A3-2720-A901C456D8E8}"/>
                </a:ext>
              </a:extLst>
            </p:cNvPr>
            <p:cNvGrpSpPr/>
            <p:nvPr/>
          </p:nvGrpSpPr>
          <p:grpSpPr>
            <a:xfrm>
              <a:off x="4604804" y="4160781"/>
              <a:ext cx="1881640" cy="1015551"/>
              <a:chOff x="4645000" y="4155582"/>
              <a:chExt cx="1881640" cy="817556"/>
            </a:xfrm>
          </p:grpSpPr>
          <p:sp>
            <p:nvSpPr>
              <p:cNvPr id="176" name="Rectangle 175">
                <a:extLst>
                  <a:ext uri="{FF2B5EF4-FFF2-40B4-BE49-F238E27FC236}">
                    <a16:creationId xmlns:a16="http://schemas.microsoft.com/office/drawing/2014/main" id="{34248B01-C11D-B60C-EBDA-DF534EB8E6C0}"/>
                  </a:ext>
                </a:extLst>
              </p:cNvPr>
              <p:cNvSpPr/>
              <p:nvPr/>
            </p:nvSpPr>
            <p:spPr>
              <a:xfrm>
                <a:off x="4645000" y="4173425"/>
                <a:ext cx="1881640" cy="701433"/>
              </a:xfrm>
              <a:prstGeom prst="rect">
                <a:avLst/>
              </a:prstGeom>
              <a:noFill/>
              <a:ln>
                <a:solidFill>
                  <a:srgbClr val="BE15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sz="6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endParaRPr>
              </a:p>
            </p:txBody>
          </p:sp>
          <p:grpSp>
            <p:nvGrpSpPr>
              <p:cNvPr id="177" name="Group 176">
                <a:extLst>
                  <a:ext uri="{FF2B5EF4-FFF2-40B4-BE49-F238E27FC236}">
                    <a16:creationId xmlns:a16="http://schemas.microsoft.com/office/drawing/2014/main" id="{A3A66D86-D7C7-EE15-0BE3-3156F917C363}"/>
                  </a:ext>
                </a:extLst>
              </p:cNvPr>
              <p:cNvGrpSpPr/>
              <p:nvPr/>
            </p:nvGrpSpPr>
            <p:grpSpPr>
              <a:xfrm>
                <a:off x="4844140" y="4630044"/>
                <a:ext cx="1682500" cy="343094"/>
                <a:chOff x="5125150" y="4438179"/>
                <a:chExt cx="1682500" cy="343094"/>
              </a:xfrm>
            </p:grpSpPr>
            <p:sp>
              <p:nvSpPr>
                <p:cNvPr id="179" name="TextBox 16">
                  <a:extLst>
                    <a:ext uri="{FF2B5EF4-FFF2-40B4-BE49-F238E27FC236}">
                      <a16:creationId xmlns:a16="http://schemas.microsoft.com/office/drawing/2014/main" id="{CBDC38AA-9ECF-F04D-75AB-AF57CFE0708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125150" y="4438179"/>
                  <a:ext cx="924869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/>
                  <a:r>
                    <a:rPr lang="en-US" altLang="en-US" sz="800" dirty="0">
                      <a:latin typeface="Amazon Ember" panose="020B0603020204020204" pitchFamily="34" charset="0"/>
                      <a:ea typeface="Amazon Ember" panose="020B0603020204020204" pitchFamily="34" charset="0"/>
                      <a:cs typeface="Amazon Ember" panose="020B0603020204020204" pitchFamily="34" charset="0"/>
                    </a:rPr>
                    <a:t>AWS Glue</a:t>
                  </a:r>
                </a:p>
                <a:p>
                  <a:pPr algn="ctr" eaLnBrk="1" hangingPunct="1"/>
                  <a:r>
                    <a:rPr lang="en-US" altLang="en-US" sz="800" dirty="0">
                      <a:latin typeface="Amazon Ember" panose="020B0603020204020204" pitchFamily="34" charset="0"/>
                      <a:ea typeface="Amazon Ember" panose="020B0603020204020204" pitchFamily="34" charset="0"/>
                      <a:cs typeface="Amazon Ember" panose="020B0603020204020204" pitchFamily="34" charset="0"/>
                    </a:rPr>
                    <a:t>Data Catalog</a:t>
                  </a:r>
                </a:p>
              </p:txBody>
            </p:sp>
            <p:sp>
              <p:nvSpPr>
                <p:cNvPr id="180" name="TextBox 17">
                  <a:extLst>
                    <a:ext uri="{FF2B5EF4-FFF2-40B4-BE49-F238E27FC236}">
                      <a16:creationId xmlns:a16="http://schemas.microsoft.com/office/drawing/2014/main" id="{DEDDA92A-7B54-BC38-48BC-5ED1EE9E89F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802464" y="4442719"/>
                  <a:ext cx="1005186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/>
                  <a:r>
                    <a:rPr lang="en-US" altLang="en-US" sz="800" dirty="0">
                      <a:latin typeface="Amazon Ember" panose="020B0603020204020204" pitchFamily="34" charset="0"/>
                      <a:ea typeface="Amazon Ember" panose="020B0603020204020204" pitchFamily="34" charset="0"/>
                      <a:cs typeface="Amazon Ember" panose="020B0603020204020204" pitchFamily="34" charset="0"/>
                    </a:rPr>
                    <a:t>AWS Lake Formation</a:t>
                  </a:r>
                </a:p>
              </p:txBody>
            </p:sp>
          </p:grpSp>
          <p:sp>
            <p:nvSpPr>
              <p:cNvPr id="178" name="TextBox 177">
                <a:extLst>
                  <a:ext uri="{FF2B5EF4-FFF2-40B4-BE49-F238E27FC236}">
                    <a16:creationId xmlns:a16="http://schemas.microsoft.com/office/drawing/2014/main" id="{83EFA795-43AF-094A-AF48-BD84CF885F2D}"/>
                  </a:ext>
                </a:extLst>
              </p:cNvPr>
              <p:cNvSpPr txBox="1"/>
              <p:nvPr/>
            </p:nvSpPr>
            <p:spPr>
              <a:xfrm>
                <a:off x="4875005" y="4155582"/>
                <a:ext cx="1454707" cy="173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>
                    <a:solidFill>
                      <a:srgbClr val="BE1558"/>
                    </a:solidFill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c</a:t>
                </a:r>
                <a:r>
                  <a:rPr lang="en-DE" sz="800" dirty="0">
                    <a:solidFill>
                      <a:srgbClr val="BE1558"/>
                    </a:solidFill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entral </a:t>
                </a:r>
                <a:r>
                  <a:rPr lang="en-US" sz="800" dirty="0">
                    <a:solidFill>
                      <a:srgbClr val="BE1558"/>
                    </a:solidFill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d</a:t>
                </a:r>
                <a:r>
                  <a:rPr lang="en-DE" sz="800" dirty="0">
                    <a:solidFill>
                      <a:srgbClr val="BE1558"/>
                    </a:solidFill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ata </a:t>
                </a:r>
                <a:r>
                  <a:rPr lang="en-US" sz="800" dirty="0">
                    <a:solidFill>
                      <a:srgbClr val="BE1558"/>
                    </a:solidFill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go</a:t>
                </a:r>
                <a:r>
                  <a:rPr lang="en-DE" sz="800" dirty="0">
                    <a:solidFill>
                      <a:srgbClr val="BE1558"/>
                    </a:solidFill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vernance</a:t>
                </a:r>
              </a:p>
            </p:txBody>
          </p:sp>
        </p:grpSp>
        <p:pic>
          <p:nvPicPr>
            <p:cNvPr id="173" name="Graphic 7">
              <a:extLst>
                <a:ext uri="{FF2B5EF4-FFF2-40B4-BE49-F238E27FC236}">
                  <a16:creationId xmlns:a16="http://schemas.microsoft.com/office/drawing/2014/main" id="{5A28B1AC-7963-450A-01B9-994450F248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 bwMode="auto">
            <a:xfrm>
              <a:off x="4599118" y="4178639"/>
              <a:ext cx="274320" cy="27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" name="Graphic 9">
              <a:extLst>
                <a:ext uri="{FF2B5EF4-FFF2-40B4-BE49-F238E27FC236}">
                  <a16:creationId xmlns:a16="http://schemas.microsoft.com/office/drawing/2014/main" id="{8EA9CA49-9088-60AF-B6C1-CD761A3BAC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8752" y="4443527"/>
              <a:ext cx="365760" cy="365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5" name="Graphic 9">
              <a:extLst>
                <a:ext uri="{FF2B5EF4-FFF2-40B4-BE49-F238E27FC236}">
                  <a16:creationId xmlns:a16="http://schemas.microsoft.com/office/drawing/2014/main" id="{D3CDA3B4-025A-BB84-93C9-E4AB75337F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4746" y="4443527"/>
              <a:ext cx="365760" cy="365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1" name="TextBox 17">
            <a:extLst>
              <a:ext uri="{FF2B5EF4-FFF2-40B4-BE49-F238E27FC236}">
                <a16:creationId xmlns:a16="http://schemas.microsoft.com/office/drawing/2014/main" id="{1C18C5F2-3659-3C48-4B48-CFC9E48257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6853" y="5405914"/>
            <a:ext cx="117081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table, column, tags</a:t>
            </a:r>
          </a:p>
        </p:txBody>
      </p:sp>
      <p:pic>
        <p:nvPicPr>
          <p:cNvPr id="182" name="Graphic 14">
            <a:extLst>
              <a:ext uri="{FF2B5EF4-FFF2-40B4-BE49-F238E27FC236}">
                <a16:creationId xmlns:a16="http://schemas.microsoft.com/office/drawing/2014/main" id="{0BED2601-FCD7-2AC8-4702-F6F13E9AFF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068" y="5617656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" name="Graphic 9">
            <a:extLst>
              <a:ext uri="{FF2B5EF4-FFF2-40B4-BE49-F238E27FC236}">
                <a16:creationId xmlns:a16="http://schemas.microsoft.com/office/drawing/2014/main" id="{DFFE8443-7467-A975-017F-669746F85E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689" y="5617656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" name="TextBox 17">
            <a:extLst>
              <a:ext uri="{FF2B5EF4-FFF2-40B4-BE49-F238E27FC236}">
                <a16:creationId xmlns:a16="http://schemas.microsoft.com/office/drawing/2014/main" id="{AE1CD479-C37C-0CA0-1D80-42271E0F24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1341" y="5962121"/>
            <a:ext cx="98043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Lake Formation</a:t>
            </a:r>
          </a:p>
        </p:txBody>
      </p:sp>
      <p:pic>
        <p:nvPicPr>
          <p:cNvPr id="185" name="Graphic 9">
            <a:extLst>
              <a:ext uri="{FF2B5EF4-FFF2-40B4-BE49-F238E27FC236}">
                <a16:creationId xmlns:a16="http://schemas.microsoft.com/office/drawing/2014/main" id="{7188D0C1-2008-C692-F475-BB6749E901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713" y="5625926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6" name="TextBox 16">
            <a:extLst>
              <a:ext uri="{FF2B5EF4-FFF2-40B4-BE49-F238E27FC236}">
                <a16:creationId xmlns:a16="http://schemas.microsoft.com/office/drawing/2014/main" id="{8C19E7F8-EE9A-9FF1-B526-15C973B254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8062" y="5958706"/>
            <a:ext cx="8297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Glue</a:t>
            </a:r>
          </a:p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Catalog</a:t>
            </a:r>
          </a:p>
        </p:txBody>
      </p:sp>
      <p:sp>
        <p:nvSpPr>
          <p:cNvPr id="187" name="TextBox 16">
            <a:extLst>
              <a:ext uri="{FF2B5EF4-FFF2-40B4-BE49-F238E27FC236}">
                <a16:creationId xmlns:a16="http://schemas.microsoft.com/office/drawing/2014/main" id="{1A8BBAB5-0D77-78E8-7043-F1CE0DF09C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7505" y="5334090"/>
            <a:ext cx="11337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</a:t>
            </a:r>
            <a:r>
              <a:rPr lang="en-DE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ublically </a:t>
            </a:r>
            <a:r>
              <a:rPr 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</a:t>
            </a:r>
            <a:r>
              <a:rPr lang="en-DE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on</a:t>
            </a:r>
            <a:r>
              <a:rPr 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</a:t>
            </a:r>
            <a:r>
              <a:rPr lang="en-DE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tized APIs</a:t>
            </a:r>
          </a:p>
        </p:txBody>
      </p:sp>
      <p:sp>
        <p:nvSpPr>
          <p:cNvPr id="188" name="TextBox 16">
            <a:extLst>
              <a:ext uri="{FF2B5EF4-FFF2-40B4-BE49-F238E27FC236}">
                <a16:creationId xmlns:a16="http://schemas.microsoft.com/office/drawing/2014/main" id="{91FC018C-E2CA-67DC-3BD0-3CDB24C37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4371" y="5870517"/>
            <a:ext cx="11337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API Gateway</a:t>
            </a:r>
            <a:endParaRPr lang="en-DE" sz="8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189" name="Graphic 14">
            <a:extLst>
              <a:ext uri="{FF2B5EF4-FFF2-40B4-BE49-F238E27FC236}">
                <a16:creationId xmlns:a16="http://schemas.microsoft.com/office/drawing/2014/main" id="{31CF8316-15BF-78BA-466E-BA9F2B04F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2495" y="2701900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" name="Graphic 9">
            <a:extLst>
              <a:ext uri="{FF2B5EF4-FFF2-40B4-BE49-F238E27FC236}">
                <a16:creationId xmlns:a16="http://schemas.microsoft.com/office/drawing/2014/main" id="{5AFFAB6E-C436-7433-4DE1-D837124A74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708" y="3573420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1" name="TextBox 17">
            <a:extLst>
              <a:ext uri="{FF2B5EF4-FFF2-40B4-BE49-F238E27FC236}">
                <a16:creationId xmlns:a16="http://schemas.microsoft.com/office/drawing/2014/main" id="{10CFD5A8-85CC-F525-17C6-DE43992F70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5111" y="3888425"/>
            <a:ext cx="1005186" cy="420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Lake Formation</a:t>
            </a:r>
          </a:p>
        </p:txBody>
      </p:sp>
      <p:pic>
        <p:nvPicPr>
          <p:cNvPr id="192" name="Graphic 9">
            <a:extLst>
              <a:ext uri="{FF2B5EF4-FFF2-40B4-BE49-F238E27FC236}">
                <a16:creationId xmlns:a16="http://schemas.microsoft.com/office/drawing/2014/main" id="{76475C3B-6951-DE50-AC03-FD1EB940AD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581" y="3581234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" name="TextBox 16">
            <a:extLst>
              <a:ext uri="{FF2B5EF4-FFF2-40B4-BE49-F238E27FC236}">
                <a16:creationId xmlns:a16="http://schemas.microsoft.com/office/drawing/2014/main" id="{29B99A5C-0761-4BFD-321A-C87DE578E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8806" y="3875322"/>
            <a:ext cx="924869" cy="420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Glue</a:t>
            </a:r>
          </a:p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Catalog</a:t>
            </a: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6003F9CD-1500-87A4-C2F1-C593E91CBAEA}"/>
              </a:ext>
            </a:extLst>
          </p:cNvPr>
          <p:cNvSpPr txBox="1"/>
          <p:nvPr/>
        </p:nvSpPr>
        <p:spPr>
          <a:xfrm>
            <a:off x="7787062" y="3421755"/>
            <a:ext cx="14547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table, column, tags</a:t>
            </a:r>
            <a:endParaRPr lang="en-DE" sz="8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5C745472-EDA0-67BD-E54A-FB3C9E9495DE}"/>
              </a:ext>
            </a:extLst>
          </p:cNvPr>
          <p:cNvSpPr txBox="1"/>
          <p:nvPr/>
        </p:nvSpPr>
        <p:spPr>
          <a:xfrm>
            <a:off x="7459140" y="1400725"/>
            <a:ext cx="10759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table, column, tags</a:t>
            </a:r>
            <a:endParaRPr lang="en-DE" sz="8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96" name="TextBox 17">
            <a:extLst>
              <a:ext uri="{FF2B5EF4-FFF2-40B4-BE49-F238E27FC236}">
                <a16:creationId xmlns:a16="http://schemas.microsoft.com/office/drawing/2014/main" id="{CB72B630-802A-5BE0-EC6C-D6B26E381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3436" y="1896373"/>
            <a:ext cx="7503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Lake Formation</a:t>
            </a:r>
          </a:p>
        </p:txBody>
      </p:sp>
      <p:pic>
        <p:nvPicPr>
          <p:cNvPr id="197" name="Graphic 9">
            <a:extLst>
              <a:ext uri="{FF2B5EF4-FFF2-40B4-BE49-F238E27FC236}">
                <a16:creationId xmlns:a16="http://schemas.microsoft.com/office/drawing/2014/main" id="{C53C9654-1228-9C54-20FB-EA5CE6373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3113" y="1579075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" name="Graphic 9">
            <a:extLst>
              <a:ext uri="{FF2B5EF4-FFF2-40B4-BE49-F238E27FC236}">
                <a16:creationId xmlns:a16="http://schemas.microsoft.com/office/drawing/2014/main" id="{EC293D7D-7F53-31DE-ABFC-7A03C0124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6324" y="1572440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9" name="TextBox 24">
            <a:extLst>
              <a:ext uri="{FF2B5EF4-FFF2-40B4-BE49-F238E27FC236}">
                <a16:creationId xmlns:a16="http://schemas.microsoft.com/office/drawing/2014/main" id="{7925DD5A-51A7-D6E1-E2B1-200AF1735A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6250" y="1902855"/>
            <a:ext cx="690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Glue</a:t>
            </a:r>
            <a:b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Catalog</a:t>
            </a:r>
          </a:p>
        </p:txBody>
      </p:sp>
      <p:sp>
        <p:nvSpPr>
          <p:cNvPr id="200" name="TextBox 24">
            <a:extLst>
              <a:ext uri="{FF2B5EF4-FFF2-40B4-BE49-F238E27FC236}">
                <a16:creationId xmlns:a16="http://schemas.microsoft.com/office/drawing/2014/main" id="{F8C3DD97-3E63-4E74-AB14-53BF7F109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7855" y="1918826"/>
            <a:ext cx="690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API Gateway</a:t>
            </a:r>
          </a:p>
        </p:txBody>
      </p:sp>
      <p:sp>
        <p:nvSpPr>
          <p:cNvPr id="201" name="NumBox 7">
            <a:extLst>
              <a:ext uri="{FF2B5EF4-FFF2-40B4-BE49-F238E27FC236}">
                <a16:creationId xmlns:a16="http://schemas.microsoft.com/office/drawing/2014/main" id="{149988B9-C3B5-AB57-2DBE-301BEFE885DC}"/>
              </a:ext>
            </a:extLst>
          </p:cNvPr>
          <p:cNvSpPr/>
          <p:nvPr/>
        </p:nvSpPr>
        <p:spPr>
          <a:xfrm>
            <a:off x="9501306" y="3131521"/>
            <a:ext cx="233898" cy="22192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10</a:t>
            </a:r>
          </a:p>
        </p:txBody>
      </p:sp>
      <p:sp>
        <p:nvSpPr>
          <p:cNvPr id="202" name="NumBox 2">
            <a:extLst>
              <a:ext uri="{FF2B5EF4-FFF2-40B4-BE49-F238E27FC236}">
                <a16:creationId xmlns:a16="http://schemas.microsoft.com/office/drawing/2014/main" id="{59BAB82F-ABD0-DCF7-39D5-E5A45F96D1A0}"/>
              </a:ext>
            </a:extLst>
          </p:cNvPr>
          <p:cNvSpPr/>
          <p:nvPr/>
        </p:nvSpPr>
        <p:spPr>
          <a:xfrm>
            <a:off x="3265957" y="2534384"/>
            <a:ext cx="205740" cy="20574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2</a:t>
            </a:r>
          </a:p>
        </p:txBody>
      </p:sp>
      <p:sp>
        <p:nvSpPr>
          <p:cNvPr id="203" name="NumBox 3">
            <a:extLst>
              <a:ext uri="{FF2B5EF4-FFF2-40B4-BE49-F238E27FC236}">
                <a16:creationId xmlns:a16="http://schemas.microsoft.com/office/drawing/2014/main" id="{04C41C20-4732-A535-829A-D4E450577060}"/>
              </a:ext>
            </a:extLst>
          </p:cNvPr>
          <p:cNvSpPr/>
          <p:nvPr/>
        </p:nvSpPr>
        <p:spPr>
          <a:xfrm>
            <a:off x="4258513" y="2197245"/>
            <a:ext cx="205199" cy="20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3</a:t>
            </a:r>
          </a:p>
        </p:txBody>
      </p:sp>
      <p:sp>
        <p:nvSpPr>
          <p:cNvPr id="204" name="NumBox 3">
            <a:extLst>
              <a:ext uri="{FF2B5EF4-FFF2-40B4-BE49-F238E27FC236}">
                <a16:creationId xmlns:a16="http://schemas.microsoft.com/office/drawing/2014/main" id="{722DD586-1DBD-7139-BDAB-00E0CCB43FC1}"/>
              </a:ext>
            </a:extLst>
          </p:cNvPr>
          <p:cNvSpPr/>
          <p:nvPr/>
        </p:nvSpPr>
        <p:spPr>
          <a:xfrm>
            <a:off x="3211715" y="3844938"/>
            <a:ext cx="205199" cy="20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3</a:t>
            </a:r>
          </a:p>
        </p:txBody>
      </p:sp>
      <p:sp>
        <p:nvSpPr>
          <p:cNvPr id="205" name="NumBox 5">
            <a:extLst>
              <a:ext uri="{FF2B5EF4-FFF2-40B4-BE49-F238E27FC236}">
                <a16:creationId xmlns:a16="http://schemas.microsoft.com/office/drawing/2014/main" id="{B942DC9C-FC90-5FD0-C7D2-8AF7BA86DD12}"/>
              </a:ext>
            </a:extLst>
          </p:cNvPr>
          <p:cNvSpPr/>
          <p:nvPr/>
        </p:nvSpPr>
        <p:spPr>
          <a:xfrm>
            <a:off x="4030147" y="2840584"/>
            <a:ext cx="205199" cy="20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4</a:t>
            </a:r>
          </a:p>
        </p:txBody>
      </p:sp>
      <p:sp>
        <p:nvSpPr>
          <p:cNvPr id="206" name="NumBox 5">
            <a:extLst>
              <a:ext uri="{FF2B5EF4-FFF2-40B4-BE49-F238E27FC236}">
                <a16:creationId xmlns:a16="http://schemas.microsoft.com/office/drawing/2014/main" id="{C4AEE261-C9B8-B08F-17D1-22153ADD953A}"/>
              </a:ext>
            </a:extLst>
          </p:cNvPr>
          <p:cNvSpPr/>
          <p:nvPr/>
        </p:nvSpPr>
        <p:spPr>
          <a:xfrm>
            <a:off x="3353819" y="4497967"/>
            <a:ext cx="205199" cy="20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4</a:t>
            </a:r>
          </a:p>
        </p:txBody>
      </p:sp>
      <p:sp>
        <p:nvSpPr>
          <p:cNvPr id="207" name="NumBox 6">
            <a:extLst>
              <a:ext uri="{FF2B5EF4-FFF2-40B4-BE49-F238E27FC236}">
                <a16:creationId xmlns:a16="http://schemas.microsoft.com/office/drawing/2014/main" id="{C87E6822-75C6-F13D-7164-768BA3333AC4}"/>
              </a:ext>
            </a:extLst>
          </p:cNvPr>
          <p:cNvSpPr/>
          <p:nvPr/>
        </p:nvSpPr>
        <p:spPr>
          <a:xfrm>
            <a:off x="3737003" y="5441551"/>
            <a:ext cx="205199" cy="20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5</a:t>
            </a:r>
          </a:p>
        </p:txBody>
      </p:sp>
      <p:sp>
        <p:nvSpPr>
          <p:cNvPr id="208" name="NumBox 6">
            <a:extLst>
              <a:ext uri="{FF2B5EF4-FFF2-40B4-BE49-F238E27FC236}">
                <a16:creationId xmlns:a16="http://schemas.microsoft.com/office/drawing/2014/main" id="{D201E995-4BF3-3410-DC4F-587E547591E1}"/>
              </a:ext>
            </a:extLst>
          </p:cNvPr>
          <p:cNvSpPr/>
          <p:nvPr/>
        </p:nvSpPr>
        <p:spPr>
          <a:xfrm>
            <a:off x="4983652" y="5116070"/>
            <a:ext cx="205199" cy="20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5</a:t>
            </a:r>
          </a:p>
        </p:txBody>
      </p:sp>
      <p:sp>
        <p:nvSpPr>
          <p:cNvPr id="209" name="NumBox 6">
            <a:extLst>
              <a:ext uri="{FF2B5EF4-FFF2-40B4-BE49-F238E27FC236}">
                <a16:creationId xmlns:a16="http://schemas.microsoft.com/office/drawing/2014/main" id="{577218B6-FA2D-D592-9C95-12F51E362D34}"/>
              </a:ext>
            </a:extLst>
          </p:cNvPr>
          <p:cNvSpPr/>
          <p:nvPr/>
        </p:nvSpPr>
        <p:spPr>
          <a:xfrm>
            <a:off x="5698511" y="2877981"/>
            <a:ext cx="205199" cy="20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5</a:t>
            </a:r>
          </a:p>
        </p:txBody>
      </p:sp>
      <p:sp>
        <p:nvSpPr>
          <p:cNvPr id="210" name="NumBox 7">
            <a:extLst>
              <a:ext uri="{FF2B5EF4-FFF2-40B4-BE49-F238E27FC236}">
                <a16:creationId xmlns:a16="http://schemas.microsoft.com/office/drawing/2014/main" id="{13F0271B-CC1B-5229-EA78-7045D23D0353}"/>
              </a:ext>
            </a:extLst>
          </p:cNvPr>
          <p:cNvSpPr/>
          <p:nvPr/>
        </p:nvSpPr>
        <p:spPr>
          <a:xfrm>
            <a:off x="6194937" y="2605719"/>
            <a:ext cx="205199" cy="20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6</a:t>
            </a:r>
          </a:p>
        </p:txBody>
      </p:sp>
      <p:sp>
        <p:nvSpPr>
          <p:cNvPr id="211" name="NumBox 7">
            <a:extLst>
              <a:ext uri="{FF2B5EF4-FFF2-40B4-BE49-F238E27FC236}">
                <a16:creationId xmlns:a16="http://schemas.microsoft.com/office/drawing/2014/main" id="{7B4559ED-0C5E-9663-E536-2E87D42A6CA1}"/>
              </a:ext>
            </a:extLst>
          </p:cNvPr>
          <p:cNvSpPr/>
          <p:nvPr/>
        </p:nvSpPr>
        <p:spPr>
          <a:xfrm>
            <a:off x="5327573" y="4673911"/>
            <a:ext cx="205199" cy="20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6</a:t>
            </a:r>
          </a:p>
        </p:txBody>
      </p:sp>
      <p:sp>
        <p:nvSpPr>
          <p:cNvPr id="212" name="NumBox 7">
            <a:extLst>
              <a:ext uri="{FF2B5EF4-FFF2-40B4-BE49-F238E27FC236}">
                <a16:creationId xmlns:a16="http://schemas.microsoft.com/office/drawing/2014/main" id="{6E4CA1D5-8085-D527-FC62-BC062A71EA1B}"/>
              </a:ext>
            </a:extLst>
          </p:cNvPr>
          <p:cNvSpPr/>
          <p:nvPr/>
        </p:nvSpPr>
        <p:spPr>
          <a:xfrm>
            <a:off x="4916101" y="5483574"/>
            <a:ext cx="205199" cy="20519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6</a:t>
            </a:r>
          </a:p>
        </p:txBody>
      </p:sp>
      <p:sp>
        <p:nvSpPr>
          <p:cNvPr id="213" name="NumBox 7">
            <a:extLst>
              <a:ext uri="{FF2B5EF4-FFF2-40B4-BE49-F238E27FC236}">
                <a16:creationId xmlns:a16="http://schemas.microsoft.com/office/drawing/2014/main" id="{7D7AAE79-996F-578A-6395-C4A47002BADE}"/>
              </a:ext>
            </a:extLst>
          </p:cNvPr>
          <p:cNvSpPr/>
          <p:nvPr/>
        </p:nvSpPr>
        <p:spPr>
          <a:xfrm>
            <a:off x="6711073" y="4554018"/>
            <a:ext cx="205199" cy="20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7</a:t>
            </a:r>
          </a:p>
        </p:txBody>
      </p:sp>
      <p:sp>
        <p:nvSpPr>
          <p:cNvPr id="214" name="NumBox 7">
            <a:extLst>
              <a:ext uri="{FF2B5EF4-FFF2-40B4-BE49-F238E27FC236}">
                <a16:creationId xmlns:a16="http://schemas.microsoft.com/office/drawing/2014/main" id="{B2A68DAF-6FF4-ABDC-5171-A62569CD1230}"/>
              </a:ext>
            </a:extLst>
          </p:cNvPr>
          <p:cNvSpPr/>
          <p:nvPr/>
        </p:nvSpPr>
        <p:spPr>
          <a:xfrm>
            <a:off x="8497737" y="4422136"/>
            <a:ext cx="205199" cy="20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8</a:t>
            </a:r>
          </a:p>
        </p:txBody>
      </p:sp>
      <p:sp>
        <p:nvSpPr>
          <p:cNvPr id="215" name="NumBox 7">
            <a:extLst>
              <a:ext uri="{FF2B5EF4-FFF2-40B4-BE49-F238E27FC236}">
                <a16:creationId xmlns:a16="http://schemas.microsoft.com/office/drawing/2014/main" id="{E788DBF6-AEF6-C496-9010-909832787B03}"/>
              </a:ext>
            </a:extLst>
          </p:cNvPr>
          <p:cNvSpPr/>
          <p:nvPr/>
        </p:nvSpPr>
        <p:spPr>
          <a:xfrm>
            <a:off x="9385796" y="1813538"/>
            <a:ext cx="205199" cy="20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9</a:t>
            </a:r>
          </a:p>
        </p:txBody>
      </p:sp>
      <p:sp>
        <p:nvSpPr>
          <p:cNvPr id="216" name="NumBox 7">
            <a:extLst>
              <a:ext uri="{FF2B5EF4-FFF2-40B4-BE49-F238E27FC236}">
                <a16:creationId xmlns:a16="http://schemas.microsoft.com/office/drawing/2014/main" id="{A2FE8B91-F493-1197-FE72-A8DCF3E3330E}"/>
              </a:ext>
            </a:extLst>
          </p:cNvPr>
          <p:cNvSpPr/>
          <p:nvPr/>
        </p:nvSpPr>
        <p:spPr>
          <a:xfrm>
            <a:off x="8354153" y="5667638"/>
            <a:ext cx="233898" cy="22192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11</a:t>
            </a:r>
          </a:p>
        </p:txBody>
      </p:sp>
      <p:sp>
        <p:nvSpPr>
          <p:cNvPr id="217" name="TextBox 17">
            <a:extLst>
              <a:ext uri="{FF2B5EF4-FFF2-40B4-BE49-F238E27FC236}">
                <a16:creationId xmlns:a16="http://schemas.microsoft.com/office/drawing/2014/main" id="{85A0FE0F-EB84-B69C-1327-7D97370DBD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696" y="2555597"/>
            <a:ext cx="7503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Lake Formation</a:t>
            </a: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008EB8D1-6575-99BD-9694-890A4A82E8CA}"/>
              </a:ext>
            </a:extLst>
          </p:cNvPr>
          <p:cNvSpPr txBox="1"/>
          <p:nvPr/>
        </p:nvSpPr>
        <p:spPr>
          <a:xfrm>
            <a:off x="6998866" y="4332157"/>
            <a:ext cx="14547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table, column, tags</a:t>
            </a:r>
            <a:endParaRPr lang="en-DE" sz="8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375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C6148-E3E5-664B-8A24-89C2726A7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68" y="401065"/>
            <a:ext cx="10515600" cy="982412"/>
          </a:xfrm>
        </p:spPr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CB9B0-CBBE-A041-9695-C37896486A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all service icons, refer to </a:t>
            </a:r>
            <a:r>
              <a:rPr lang="en-US" dirty="0">
                <a:hlinkClick r:id="rId2"/>
              </a:rPr>
              <a:t>AWS Architecture Icons</a:t>
            </a:r>
            <a:r>
              <a:rPr lang="en-US" dirty="0"/>
              <a:t>.</a:t>
            </a:r>
          </a:p>
          <a:p>
            <a:r>
              <a:rPr lang="en-US" dirty="0"/>
              <a:t>For more architecture diagrams, refer to </a:t>
            </a:r>
            <a:r>
              <a:rPr lang="en-US" dirty="0">
                <a:hlinkClick r:id="rId3"/>
              </a:rPr>
              <a:t>AWS Architecture Center</a:t>
            </a:r>
            <a:r>
              <a:rPr lang="en-US" dirty="0"/>
              <a:t>.</a:t>
            </a:r>
          </a:p>
          <a:p>
            <a:r>
              <a:rPr lang="en-US" dirty="0"/>
              <a:t>For more AWS best practices, refer to </a:t>
            </a:r>
            <a:r>
              <a:rPr lang="en-US" dirty="0">
                <a:hlinkClick r:id="rId4"/>
              </a:rPr>
              <a:t>AWS Well-Architected</a:t>
            </a:r>
            <a:r>
              <a:rPr lang="en-US" dirty="0"/>
              <a:t>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If you have suggestions about making this experience better, </a:t>
            </a:r>
            <a:r>
              <a:rPr lang="en-US" dirty="0">
                <a:hlinkClick r:id="rId5"/>
              </a:rPr>
              <a:t>provide feedback</a:t>
            </a:r>
            <a:r>
              <a:rPr lang="en-US" dirty="0"/>
              <a:t>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6C8BDD-2AC7-FD49-B718-D5C3842239D0}"/>
              </a:ext>
            </a:extLst>
          </p:cNvPr>
          <p:cNvSpPr txBox="1"/>
          <p:nvPr/>
        </p:nvSpPr>
        <p:spPr>
          <a:xfrm>
            <a:off x="673768" y="1174282"/>
            <a:ext cx="9731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get started with customizing your architecture diagram, refer to the following resources.</a:t>
            </a:r>
          </a:p>
        </p:txBody>
      </p:sp>
    </p:spTree>
    <p:extLst>
      <p:ext uri="{BB962C8B-B14F-4D97-AF65-F5344CB8AC3E}">
        <p14:creationId xmlns:p14="http://schemas.microsoft.com/office/powerpoint/2010/main" val="2495759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58609</TotalTime>
  <Words>517</Words>
  <Application>Microsoft Macintosh PowerPoint</Application>
  <PresentationFormat>Widescreen</PresentationFormat>
  <Paragraphs>119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Amazon Ember</vt:lpstr>
      <vt:lpstr>Arial</vt:lpstr>
      <vt:lpstr>Calibri</vt:lpstr>
      <vt:lpstr>Calibri Light</vt:lpstr>
      <vt:lpstr>Office Theme</vt:lpstr>
      <vt:lpstr>PowerPoint Presentation</vt:lpstr>
      <vt:lpstr>Resources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Performance Computing on AWS</dc:title>
  <dc:subject/>
  <dc:creator>Amazon Web Services</dc:creator>
  <cp:keywords/>
  <dc:description/>
  <cp:lastModifiedBy>Lorelei Shannon</cp:lastModifiedBy>
  <cp:revision>100</cp:revision>
  <dcterms:created xsi:type="dcterms:W3CDTF">2020-07-21T19:38:25Z</dcterms:created>
  <dcterms:modified xsi:type="dcterms:W3CDTF">2023-04-14T05:23:09Z</dcterms:modified>
  <cp:category/>
</cp:coreProperties>
</file>